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Lst>
  <p:sldSz cx="18288000" cy="10287000"/>
  <p:notesSz cx="6858000" cy="9144000"/>
  <p:embeddedFontLst>
    <p:embeddedFont>
      <p:font typeface="Now" charset="1" panose="00000500000000000000"/>
      <p:regular r:id="rId89"/>
    </p:embeddedFont>
    <p:embeddedFont>
      <p:font typeface="Now Bold" charset="1" panose="00000600000000000000"/>
      <p:regular r:id="rId90"/>
    </p:embeddedFont>
    <p:embeddedFont>
      <p:font typeface="DM Sans Bold" charset="1" panose="00000000000000000000"/>
      <p:regular r:id="rId91"/>
    </p:embeddedFont>
    <p:embeddedFont>
      <p:font typeface="DM Sans" charset="1" panose="00000000000000000000"/>
      <p:regular r:id="rId9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fonts/font89.fntdata" Type="http://schemas.openxmlformats.org/officeDocument/2006/relationships/font"/><Relationship Id="rId9" Target="slides/slide4.xml" Type="http://schemas.openxmlformats.org/officeDocument/2006/relationships/slide"/><Relationship Id="rId90" Target="fonts/font90.fntdata" Type="http://schemas.openxmlformats.org/officeDocument/2006/relationships/font"/><Relationship Id="rId91" Target="fonts/font91.fntdata" Type="http://schemas.openxmlformats.org/officeDocument/2006/relationships/font"/><Relationship Id="rId92" Target="fonts/font92.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4.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5.gif"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5.gif"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8.pn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8.png" Type="http://schemas.openxmlformats.org/officeDocument/2006/relationships/image"/><Relationship Id="rId9" Target="../media/image29.pn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30.pn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30.png" Type="http://schemas.openxmlformats.org/officeDocument/2006/relationships/image"/><Relationship Id="rId9" Target="../media/image31.pn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32.pn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32.png" Type="http://schemas.openxmlformats.org/officeDocument/2006/relationships/image"/><Relationship Id="rId9" Target="../media/image33.pn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7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7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7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8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8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8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8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434964" y="-2597707"/>
            <a:ext cx="6012827" cy="5553666"/>
          </a:xfrm>
          <a:custGeom>
            <a:avLst/>
            <a:gdLst/>
            <a:ahLst/>
            <a:cxnLst/>
            <a:rect r="r" b="b" t="t" l="l"/>
            <a:pathLst>
              <a:path h="5553666" w="6012827">
                <a:moveTo>
                  <a:pt x="0" y="0"/>
                </a:moveTo>
                <a:lnTo>
                  <a:pt x="6012827" y="0"/>
                </a:lnTo>
                <a:lnTo>
                  <a:pt x="6012827" y="5553666"/>
                </a:lnTo>
                <a:lnTo>
                  <a:pt x="0" y="55536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951098" y="-2122255"/>
            <a:ext cx="6098110" cy="5632436"/>
          </a:xfrm>
          <a:custGeom>
            <a:avLst/>
            <a:gdLst/>
            <a:ahLst/>
            <a:cxnLst/>
            <a:rect r="r" b="b" t="t" l="l"/>
            <a:pathLst>
              <a:path h="5632436" w="6098110">
                <a:moveTo>
                  <a:pt x="0" y="0"/>
                </a:moveTo>
                <a:lnTo>
                  <a:pt x="6098110" y="0"/>
                </a:lnTo>
                <a:lnTo>
                  <a:pt x="6098110" y="5632436"/>
                </a:lnTo>
                <a:lnTo>
                  <a:pt x="0" y="563243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342041" y="3422647"/>
            <a:ext cx="5869046" cy="3251627"/>
          </a:xfrm>
          <a:prstGeom prst="rect">
            <a:avLst/>
          </a:prstGeom>
        </p:spPr>
        <p:txBody>
          <a:bodyPr anchor="t" rtlCol="false" tIns="0" lIns="0" bIns="0" rIns="0">
            <a:spAutoFit/>
          </a:bodyPr>
          <a:lstStyle/>
          <a:p>
            <a:pPr algn="l">
              <a:lnSpc>
                <a:spcPts val="14712"/>
              </a:lnSpc>
            </a:pPr>
            <a:r>
              <a:rPr lang="en-US" sz="8173" spc="237">
                <a:solidFill>
                  <a:srgbClr val="042B60"/>
                </a:solidFill>
                <a:latin typeface="Now"/>
                <a:ea typeface="Now"/>
                <a:cs typeface="Now"/>
                <a:sym typeface="Now"/>
              </a:rPr>
              <a:t>ЦИКЛУСИ</a:t>
            </a:r>
          </a:p>
          <a:p>
            <a:pPr algn="l">
              <a:lnSpc>
                <a:spcPts val="11615"/>
              </a:lnSpc>
            </a:pPr>
            <a:r>
              <a:rPr lang="en-US" sz="6452" spc="187">
                <a:solidFill>
                  <a:srgbClr val="042B60"/>
                </a:solidFill>
                <a:latin typeface="Now"/>
                <a:ea typeface="Now"/>
                <a:cs typeface="Now"/>
                <a:sym typeface="Now"/>
              </a:rPr>
              <a:t>(FOR/WHILE)</a:t>
            </a:r>
          </a:p>
        </p:txBody>
      </p:sp>
      <p:sp>
        <p:nvSpPr>
          <p:cNvPr name="Freeform 5" id="5"/>
          <p:cNvSpPr/>
          <p:nvPr/>
        </p:nvSpPr>
        <p:spPr>
          <a:xfrm flipH="false" flipV="false" rot="0">
            <a:off x="-665839" y="35101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200000">
            <a:off x="-901352" y="2476544"/>
            <a:ext cx="6325037" cy="5842034"/>
          </a:xfrm>
          <a:custGeom>
            <a:avLst/>
            <a:gdLst/>
            <a:ahLst/>
            <a:cxnLst/>
            <a:rect r="r" b="b" t="t" l="l"/>
            <a:pathLst>
              <a:path h="5842034" w="6325037">
                <a:moveTo>
                  <a:pt x="0" y="0"/>
                </a:moveTo>
                <a:lnTo>
                  <a:pt x="6325038" y="0"/>
                </a:lnTo>
                <a:lnTo>
                  <a:pt x="6325038" y="5842035"/>
                </a:lnTo>
                <a:lnTo>
                  <a:pt x="0" y="5842035"/>
                </a:lnTo>
                <a:lnTo>
                  <a:pt x="0" y="0"/>
                </a:lnTo>
                <a:close/>
              </a:path>
            </a:pathLst>
          </a:custGeom>
          <a:blipFill>
            <a:blip r:embed="rId8">
              <a:alphaModFix amt="60000"/>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7200000">
            <a:off x="13847170" y="6326321"/>
            <a:ext cx="6325037" cy="5842034"/>
          </a:xfrm>
          <a:custGeom>
            <a:avLst/>
            <a:gdLst/>
            <a:ahLst/>
            <a:cxnLst/>
            <a:rect r="r" b="b" t="t" l="l"/>
            <a:pathLst>
              <a:path h="5842034" w="6325037">
                <a:moveTo>
                  <a:pt x="0" y="0"/>
                </a:moveTo>
                <a:lnTo>
                  <a:pt x="6325037" y="0"/>
                </a:lnTo>
                <a:lnTo>
                  <a:pt x="6325037" y="5842035"/>
                </a:lnTo>
                <a:lnTo>
                  <a:pt x="0" y="5842035"/>
                </a:lnTo>
                <a:lnTo>
                  <a:pt x="0" y="0"/>
                </a:lnTo>
                <a:close/>
              </a:path>
            </a:pathLst>
          </a:custGeom>
          <a:blipFill>
            <a:blip r:embed="rId10">
              <a:alphaModFix amt="6000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3182115" y="658346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12">
              <a:alphaModFix amt="60000"/>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440170" y="570213"/>
            <a:ext cx="5079562" cy="1256037"/>
          </a:xfrm>
          <a:custGeom>
            <a:avLst/>
            <a:gdLst/>
            <a:ahLst/>
            <a:cxnLst/>
            <a:rect r="r" b="b" t="t" l="l"/>
            <a:pathLst>
              <a:path h="1256037" w="5079562">
                <a:moveTo>
                  <a:pt x="0" y="0"/>
                </a:moveTo>
                <a:lnTo>
                  <a:pt x="5079561" y="0"/>
                </a:lnTo>
                <a:lnTo>
                  <a:pt x="5079561" y="1256037"/>
                </a:lnTo>
                <a:lnTo>
                  <a:pt x="0" y="125603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9144000" y="7921241"/>
            <a:ext cx="1524762" cy="1518829"/>
          </a:xfrm>
          <a:custGeom>
            <a:avLst/>
            <a:gdLst/>
            <a:ahLst/>
            <a:cxnLst/>
            <a:rect r="r" b="b" t="t" l="l"/>
            <a:pathLst>
              <a:path h="1518829" w="1524762">
                <a:moveTo>
                  <a:pt x="0" y="0"/>
                </a:moveTo>
                <a:lnTo>
                  <a:pt x="1524762" y="0"/>
                </a:lnTo>
                <a:lnTo>
                  <a:pt x="1524762" y="1518829"/>
                </a:lnTo>
                <a:lnTo>
                  <a:pt x="0" y="1518829"/>
                </a:lnTo>
                <a:lnTo>
                  <a:pt x="0" y="0"/>
                </a:lnTo>
                <a:close/>
              </a:path>
            </a:pathLst>
          </a:custGeom>
          <a:blipFill>
            <a:blip r:embed="rId16"/>
            <a:stretch>
              <a:fillRect l="0" t="0" r="0" b="0"/>
            </a:stretch>
          </a:blipFill>
        </p:spPr>
      </p:sp>
      <p:sp>
        <p:nvSpPr>
          <p:cNvPr name="TextBox 11" id="11"/>
          <p:cNvSpPr txBox="true"/>
          <p:nvPr/>
        </p:nvSpPr>
        <p:spPr>
          <a:xfrm rot="0">
            <a:off x="14960026" y="8842853"/>
            <a:ext cx="2975531" cy="1156335"/>
          </a:xfrm>
          <a:prstGeom prst="rect">
            <a:avLst/>
          </a:prstGeom>
        </p:spPr>
        <p:txBody>
          <a:bodyPr anchor="t" rtlCol="false" tIns="0" lIns="0" bIns="0" rIns="0">
            <a:spAutoFit/>
          </a:bodyPr>
          <a:lstStyle/>
          <a:p>
            <a:pPr algn="r">
              <a:lnSpc>
                <a:spcPts val="4515"/>
              </a:lnSpc>
            </a:pPr>
            <a:r>
              <a:rPr lang="en-US" sz="3500" spc="101">
                <a:solidFill>
                  <a:srgbClr val="FFFFFF"/>
                </a:solidFill>
                <a:latin typeface="Now Bold"/>
                <a:ea typeface="Now Bold"/>
                <a:cs typeface="Now Bold"/>
                <a:sym typeface="Now Bold"/>
              </a:rPr>
              <a:t>ТАМАРА ИЛИЕВА</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379801" y="1806142"/>
            <a:ext cx="8990863" cy="914853"/>
          </a:xfrm>
          <a:prstGeom prst="rect">
            <a:avLst/>
          </a:prstGeom>
        </p:spPr>
        <p:txBody>
          <a:bodyPr anchor="t" rtlCol="false" tIns="0" lIns="0" bIns="0" rIns="0">
            <a:spAutoFit/>
          </a:bodyPr>
          <a:lstStyle/>
          <a:p>
            <a:pPr algn="l">
              <a:lnSpc>
                <a:spcPts val="7258"/>
              </a:lnSpc>
            </a:pPr>
            <a:r>
              <a:rPr lang="en-US" sz="5627" spc="163">
                <a:solidFill>
                  <a:srgbClr val="042B60"/>
                </a:solidFill>
                <a:latin typeface="Now Bold"/>
                <a:ea typeface="Now Bold"/>
                <a:cs typeface="Now Bold"/>
                <a:sym typeface="Now Bold"/>
              </a:rPr>
              <a:t>Пример</a:t>
            </a:r>
          </a:p>
        </p:txBody>
      </p:sp>
      <p:sp>
        <p:nvSpPr>
          <p:cNvPr name="TextBox 5" id="5"/>
          <p:cNvSpPr txBox="true"/>
          <p:nvPr/>
        </p:nvSpPr>
        <p:spPr>
          <a:xfrm rot="0">
            <a:off x="6379801" y="3202014"/>
            <a:ext cx="8990388" cy="3527425"/>
          </a:xfrm>
          <a:prstGeom prst="rect">
            <a:avLst/>
          </a:prstGeom>
        </p:spPr>
        <p:txBody>
          <a:bodyPr anchor="t" rtlCol="false" tIns="0" lIns="0" bIns="0" rIns="0">
            <a:spAutoFit/>
          </a:bodyPr>
          <a:lstStyle/>
          <a:p>
            <a:pPr algn="just">
              <a:lnSpc>
                <a:spcPts val="5600"/>
              </a:lnSpc>
            </a:pPr>
            <a:r>
              <a:rPr lang="en-US" sz="3500">
                <a:solidFill>
                  <a:srgbClr val="000000"/>
                </a:solidFill>
                <a:latin typeface="Now Bold"/>
                <a:ea typeface="Now Bold"/>
                <a:cs typeface="Now Bold"/>
                <a:sym typeface="Now Bold"/>
              </a:rPr>
              <a:t>lista=[“cresa”,”krusa”,”jagoda”,”kajsija”]</a:t>
            </a:r>
          </a:p>
          <a:p>
            <a:pPr algn="just">
              <a:lnSpc>
                <a:spcPts val="5600"/>
              </a:lnSpc>
            </a:pPr>
            <a:r>
              <a:rPr lang="en-US" sz="3500">
                <a:solidFill>
                  <a:srgbClr val="000000"/>
                </a:solidFill>
                <a:latin typeface="Now Bold"/>
                <a:ea typeface="Now Bold"/>
                <a:cs typeface="Now Bold"/>
                <a:sym typeface="Now Bold"/>
              </a:rPr>
              <a:t>for element in lista:</a:t>
            </a:r>
          </a:p>
          <a:p>
            <a:pPr algn="just">
              <a:lnSpc>
                <a:spcPts val="56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print(element)</a:t>
            </a:r>
          </a:p>
          <a:p>
            <a:pPr algn="just">
              <a:lnSpc>
                <a:spcPts val="5600"/>
              </a:lnSpc>
            </a:pPr>
            <a:r>
              <a:rPr lang="en-US" sz="3500">
                <a:solidFill>
                  <a:srgbClr val="000000"/>
                </a:solidFill>
                <a:latin typeface="Now Bold"/>
                <a:ea typeface="Now Bold"/>
                <a:cs typeface="Now Bold"/>
                <a:sym typeface="Now Bold"/>
              </a:rPr>
              <a:t>else:</a:t>
            </a:r>
          </a:p>
          <a:p>
            <a:pPr algn="just">
              <a:lnSpc>
                <a:spcPts val="56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print(“Hello”)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379327" y="1425142"/>
            <a:ext cx="8990863" cy="914853"/>
          </a:xfrm>
          <a:prstGeom prst="rect">
            <a:avLst/>
          </a:prstGeom>
        </p:spPr>
        <p:txBody>
          <a:bodyPr anchor="t" rtlCol="false" tIns="0" lIns="0" bIns="0" rIns="0">
            <a:spAutoFit/>
          </a:bodyPr>
          <a:lstStyle/>
          <a:p>
            <a:pPr algn="l">
              <a:lnSpc>
                <a:spcPts val="7258"/>
              </a:lnSpc>
            </a:pPr>
            <a:r>
              <a:rPr lang="en-US" sz="5627" spc="163">
                <a:solidFill>
                  <a:srgbClr val="042B60"/>
                </a:solidFill>
                <a:latin typeface="Now Bold"/>
                <a:ea typeface="Now Bold"/>
                <a:cs typeface="Now Bold"/>
                <a:sym typeface="Now Bold"/>
              </a:rPr>
              <a:t>Пример</a:t>
            </a:r>
          </a:p>
        </p:txBody>
      </p:sp>
      <p:sp>
        <p:nvSpPr>
          <p:cNvPr name="TextBox 5" id="5"/>
          <p:cNvSpPr txBox="true"/>
          <p:nvPr/>
        </p:nvSpPr>
        <p:spPr>
          <a:xfrm rot="0">
            <a:off x="6379801" y="3202014"/>
            <a:ext cx="8990388" cy="3527425"/>
          </a:xfrm>
          <a:prstGeom prst="rect">
            <a:avLst/>
          </a:prstGeom>
        </p:spPr>
        <p:txBody>
          <a:bodyPr anchor="t" rtlCol="false" tIns="0" lIns="0" bIns="0" rIns="0">
            <a:spAutoFit/>
          </a:bodyPr>
          <a:lstStyle/>
          <a:p>
            <a:pPr algn="just">
              <a:lnSpc>
                <a:spcPts val="5600"/>
              </a:lnSpc>
            </a:pPr>
            <a:r>
              <a:rPr lang="en-US" sz="3500">
                <a:solidFill>
                  <a:srgbClr val="000000"/>
                </a:solidFill>
                <a:latin typeface="Now Bold"/>
                <a:ea typeface="Now Bold"/>
                <a:cs typeface="Now Bold"/>
                <a:sym typeface="Now Bold"/>
              </a:rPr>
              <a:t>lista=[“cresa”,”krusa”,”jagoda”,”kajsija”]</a:t>
            </a:r>
          </a:p>
          <a:p>
            <a:pPr algn="just">
              <a:lnSpc>
                <a:spcPts val="5600"/>
              </a:lnSpc>
            </a:pPr>
            <a:r>
              <a:rPr lang="en-US" sz="3500">
                <a:solidFill>
                  <a:srgbClr val="000000"/>
                </a:solidFill>
                <a:latin typeface="Now Bold"/>
                <a:ea typeface="Now Bold"/>
                <a:cs typeface="Now Bold"/>
                <a:sym typeface="Now Bold"/>
              </a:rPr>
              <a:t>for element in lista:</a:t>
            </a:r>
          </a:p>
          <a:p>
            <a:pPr algn="just">
              <a:lnSpc>
                <a:spcPts val="56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print(element)</a:t>
            </a:r>
          </a:p>
          <a:p>
            <a:pPr algn="just">
              <a:lnSpc>
                <a:spcPts val="5600"/>
              </a:lnSpc>
            </a:pPr>
            <a:r>
              <a:rPr lang="en-US" sz="3500">
                <a:solidFill>
                  <a:srgbClr val="000000"/>
                </a:solidFill>
                <a:latin typeface="Now Bold"/>
                <a:ea typeface="Now Bold"/>
                <a:cs typeface="Now Bold"/>
                <a:sym typeface="Now Bold"/>
              </a:rPr>
              <a:t>else:</a:t>
            </a:r>
          </a:p>
          <a:p>
            <a:pPr algn="just">
              <a:lnSpc>
                <a:spcPts val="56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print(“Hello”)</a:t>
            </a:r>
          </a:p>
        </p:txBody>
      </p:sp>
      <p:sp>
        <p:nvSpPr>
          <p:cNvPr name="TextBox 6" id="6"/>
          <p:cNvSpPr txBox="true"/>
          <p:nvPr/>
        </p:nvSpPr>
        <p:spPr>
          <a:xfrm rot="0">
            <a:off x="13268236" y="4449072"/>
            <a:ext cx="3625676" cy="330200"/>
          </a:xfrm>
          <a:prstGeom prst="rect">
            <a:avLst/>
          </a:prstGeom>
        </p:spPr>
        <p:txBody>
          <a:bodyPr anchor="t" rtlCol="false" tIns="0" lIns="0" bIns="0" rIns="0">
            <a:spAutoFit/>
          </a:bodyPr>
          <a:lstStyle/>
          <a:p>
            <a:pPr algn="l" marL="539749" indent="-269875" lvl="1">
              <a:lnSpc>
                <a:spcPts val="2499"/>
              </a:lnSpc>
              <a:spcBef>
                <a:spcPct val="0"/>
              </a:spcBef>
              <a:buAutoNum type="arabicPeriod" startAt="1"/>
            </a:pPr>
            <a:r>
              <a:rPr lang="en-US" sz="2499">
                <a:solidFill>
                  <a:srgbClr val="B80404"/>
                </a:solidFill>
                <a:latin typeface="Now Bold"/>
                <a:ea typeface="Now Bold"/>
                <a:cs typeface="Now Bold"/>
                <a:sym typeface="Now Bold"/>
              </a:rPr>
              <a:t> element=”cresa”</a:t>
            </a:r>
          </a:p>
        </p:txBody>
      </p:sp>
      <p:sp>
        <p:nvSpPr>
          <p:cNvPr name="TextBox 7" id="7"/>
          <p:cNvSpPr txBox="true"/>
          <p:nvPr/>
        </p:nvSpPr>
        <p:spPr>
          <a:xfrm rot="0">
            <a:off x="8017025" y="2701945"/>
            <a:ext cx="1273001" cy="330200"/>
          </a:xfrm>
          <a:prstGeom prst="rect">
            <a:avLst/>
          </a:prstGeom>
        </p:spPr>
        <p:txBody>
          <a:bodyPr anchor="t" rtlCol="false" tIns="0" lIns="0" bIns="0" rIns="0">
            <a:spAutoFit/>
          </a:bodyPr>
          <a:lstStyle/>
          <a:p>
            <a:pPr algn="l">
              <a:lnSpc>
                <a:spcPts val="2499"/>
              </a:lnSpc>
              <a:spcBef>
                <a:spcPct val="0"/>
              </a:spcBef>
            </a:pPr>
            <a:r>
              <a:rPr lang="en-US" sz="2499">
                <a:solidFill>
                  <a:srgbClr val="B80404"/>
                </a:solidFill>
                <a:latin typeface="Now"/>
                <a:ea typeface="Now"/>
                <a:cs typeface="Now"/>
                <a:sym typeface="Now"/>
              </a:rPr>
              <a:t>element</a:t>
            </a:r>
          </a:p>
        </p:txBody>
      </p:sp>
      <p:sp>
        <p:nvSpPr>
          <p:cNvPr name="AutoShape 8" id="8"/>
          <p:cNvSpPr/>
          <p:nvPr/>
        </p:nvSpPr>
        <p:spPr>
          <a:xfrm>
            <a:off x="8628765" y="3099260"/>
            <a:ext cx="5715" cy="247650"/>
          </a:xfrm>
          <a:prstGeom prst="line">
            <a:avLst/>
          </a:prstGeom>
          <a:ln cap="flat" w="38100">
            <a:solidFill>
              <a:srgbClr val="B80404"/>
            </a:solidFill>
            <a:prstDash val="solid"/>
            <a:headEnd type="none" len="sm" w="sm"/>
            <a:tailEnd type="arrow" len="sm" w="med"/>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379327" y="1425142"/>
            <a:ext cx="8990863" cy="914853"/>
          </a:xfrm>
          <a:prstGeom prst="rect">
            <a:avLst/>
          </a:prstGeom>
        </p:spPr>
        <p:txBody>
          <a:bodyPr anchor="t" rtlCol="false" tIns="0" lIns="0" bIns="0" rIns="0">
            <a:spAutoFit/>
          </a:bodyPr>
          <a:lstStyle/>
          <a:p>
            <a:pPr algn="l">
              <a:lnSpc>
                <a:spcPts val="7258"/>
              </a:lnSpc>
            </a:pPr>
            <a:r>
              <a:rPr lang="en-US" sz="5627" spc="163">
                <a:solidFill>
                  <a:srgbClr val="042B60"/>
                </a:solidFill>
                <a:latin typeface="Now Bold"/>
                <a:ea typeface="Now Bold"/>
                <a:cs typeface="Now Bold"/>
                <a:sym typeface="Now Bold"/>
              </a:rPr>
              <a:t>Пример</a:t>
            </a:r>
          </a:p>
        </p:txBody>
      </p:sp>
      <p:sp>
        <p:nvSpPr>
          <p:cNvPr name="TextBox 5" id="5"/>
          <p:cNvSpPr txBox="true"/>
          <p:nvPr/>
        </p:nvSpPr>
        <p:spPr>
          <a:xfrm rot="0">
            <a:off x="6379801" y="3202014"/>
            <a:ext cx="8990388" cy="3527425"/>
          </a:xfrm>
          <a:prstGeom prst="rect">
            <a:avLst/>
          </a:prstGeom>
        </p:spPr>
        <p:txBody>
          <a:bodyPr anchor="t" rtlCol="false" tIns="0" lIns="0" bIns="0" rIns="0">
            <a:spAutoFit/>
          </a:bodyPr>
          <a:lstStyle/>
          <a:p>
            <a:pPr algn="just">
              <a:lnSpc>
                <a:spcPts val="5600"/>
              </a:lnSpc>
            </a:pPr>
            <a:r>
              <a:rPr lang="en-US" sz="3500">
                <a:solidFill>
                  <a:srgbClr val="000000"/>
                </a:solidFill>
                <a:latin typeface="Now Bold"/>
                <a:ea typeface="Now Bold"/>
                <a:cs typeface="Now Bold"/>
                <a:sym typeface="Now Bold"/>
              </a:rPr>
              <a:t>lista=[“cresa”,”krusa”,”jagoda”,”kajsija”]</a:t>
            </a:r>
          </a:p>
          <a:p>
            <a:pPr algn="just">
              <a:lnSpc>
                <a:spcPts val="5600"/>
              </a:lnSpc>
            </a:pPr>
            <a:r>
              <a:rPr lang="en-US" sz="3500">
                <a:solidFill>
                  <a:srgbClr val="000000"/>
                </a:solidFill>
                <a:latin typeface="Now Bold"/>
                <a:ea typeface="Now Bold"/>
                <a:cs typeface="Now Bold"/>
                <a:sym typeface="Now Bold"/>
              </a:rPr>
              <a:t>for element in lista:</a:t>
            </a:r>
          </a:p>
          <a:p>
            <a:pPr algn="just">
              <a:lnSpc>
                <a:spcPts val="56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print(element)</a:t>
            </a:r>
          </a:p>
          <a:p>
            <a:pPr algn="just">
              <a:lnSpc>
                <a:spcPts val="5600"/>
              </a:lnSpc>
            </a:pPr>
            <a:r>
              <a:rPr lang="en-US" sz="3500">
                <a:solidFill>
                  <a:srgbClr val="000000"/>
                </a:solidFill>
                <a:latin typeface="Now Bold"/>
                <a:ea typeface="Now Bold"/>
                <a:cs typeface="Now Bold"/>
                <a:sym typeface="Now Bold"/>
              </a:rPr>
              <a:t>else:</a:t>
            </a:r>
          </a:p>
          <a:p>
            <a:pPr algn="just">
              <a:lnSpc>
                <a:spcPts val="56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print(“Hello”)</a:t>
            </a:r>
          </a:p>
        </p:txBody>
      </p:sp>
      <p:sp>
        <p:nvSpPr>
          <p:cNvPr name="TextBox 6" id="6"/>
          <p:cNvSpPr txBox="true"/>
          <p:nvPr/>
        </p:nvSpPr>
        <p:spPr>
          <a:xfrm rot="0">
            <a:off x="13268236" y="4449072"/>
            <a:ext cx="3625676" cy="330200"/>
          </a:xfrm>
          <a:prstGeom prst="rect">
            <a:avLst/>
          </a:prstGeom>
        </p:spPr>
        <p:txBody>
          <a:bodyPr anchor="t" rtlCol="false" tIns="0" lIns="0" bIns="0" rIns="0">
            <a:spAutoFit/>
          </a:bodyPr>
          <a:lstStyle/>
          <a:p>
            <a:pPr algn="l">
              <a:lnSpc>
                <a:spcPts val="2499"/>
              </a:lnSpc>
              <a:spcBef>
                <a:spcPct val="0"/>
              </a:spcBef>
            </a:pPr>
            <a:r>
              <a:rPr lang="en-US" sz="2499">
                <a:solidFill>
                  <a:srgbClr val="B80404"/>
                </a:solidFill>
                <a:latin typeface="Now Bold"/>
                <a:ea typeface="Now Bold"/>
                <a:cs typeface="Now Bold"/>
                <a:sym typeface="Now Bold"/>
              </a:rPr>
              <a:t>2. element=”krusa”</a:t>
            </a:r>
          </a:p>
        </p:txBody>
      </p:sp>
      <p:sp>
        <p:nvSpPr>
          <p:cNvPr name="TextBox 7" id="7"/>
          <p:cNvSpPr txBox="true"/>
          <p:nvPr/>
        </p:nvSpPr>
        <p:spPr>
          <a:xfrm rot="0">
            <a:off x="9752050" y="2699485"/>
            <a:ext cx="1273001" cy="330200"/>
          </a:xfrm>
          <a:prstGeom prst="rect">
            <a:avLst/>
          </a:prstGeom>
        </p:spPr>
        <p:txBody>
          <a:bodyPr anchor="t" rtlCol="false" tIns="0" lIns="0" bIns="0" rIns="0">
            <a:spAutoFit/>
          </a:bodyPr>
          <a:lstStyle/>
          <a:p>
            <a:pPr algn="l">
              <a:lnSpc>
                <a:spcPts val="2499"/>
              </a:lnSpc>
              <a:spcBef>
                <a:spcPct val="0"/>
              </a:spcBef>
            </a:pPr>
            <a:r>
              <a:rPr lang="en-US" sz="2499">
                <a:solidFill>
                  <a:srgbClr val="B80404"/>
                </a:solidFill>
                <a:latin typeface="Now"/>
                <a:ea typeface="Now"/>
                <a:cs typeface="Now"/>
                <a:sym typeface="Now"/>
              </a:rPr>
              <a:t>element</a:t>
            </a:r>
          </a:p>
        </p:txBody>
      </p:sp>
      <p:sp>
        <p:nvSpPr>
          <p:cNvPr name="AutoShape 8" id="8"/>
          <p:cNvSpPr/>
          <p:nvPr/>
        </p:nvSpPr>
        <p:spPr>
          <a:xfrm>
            <a:off x="10363791" y="3096800"/>
            <a:ext cx="5715" cy="247650"/>
          </a:xfrm>
          <a:prstGeom prst="line">
            <a:avLst/>
          </a:prstGeom>
          <a:ln cap="flat" w="38100">
            <a:solidFill>
              <a:srgbClr val="B80404"/>
            </a:solidFill>
            <a:prstDash val="solid"/>
            <a:headEnd type="none" len="sm" w="sm"/>
            <a:tailEnd type="arrow" len="sm" w="med"/>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379327" y="1425142"/>
            <a:ext cx="8990863" cy="914853"/>
          </a:xfrm>
          <a:prstGeom prst="rect">
            <a:avLst/>
          </a:prstGeom>
        </p:spPr>
        <p:txBody>
          <a:bodyPr anchor="t" rtlCol="false" tIns="0" lIns="0" bIns="0" rIns="0">
            <a:spAutoFit/>
          </a:bodyPr>
          <a:lstStyle/>
          <a:p>
            <a:pPr algn="l">
              <a:lnSpc>
                <a:spcPts val="7258"/>
              </a:lnSpc>
            </a:pPr>
            <a:r>
              <a:rPr lang="en-US" sz="5627" spc="163">
                <a:solidFill>
                  <a:srgbClr val="042B60"/>
                </a:solidFill>
                <a:latin typeface="Now Bold"/>
                <a:ea typeface="Now Bold"/>
                <a:cs typeface="Now Bold"/>
                <a:sym typeface="Now Bold"/>
              </a:rPr>
              <a:t>Пример</a:t>
            </a:r>
          </a:p>
        </p:txBody>
      </p:sp>
      <p:sp>
        <p:nvSpPr>
          <p:cNvPr name="TextBox 5" id="5"/>
          <p:cNvSpPr txBox="true"/>
          <p:nvPr/>
        </p:nvSpPr>
        <p:spPr>
          <a:xfrm rot="0">
            <a:off x="6379801" y="3202014"/>
            <a:ext cx="8990388" cy="3527425"/>
          </a:xfrm>
          <a:prstGeom prst="rect">
            <a:avLst/>
          </a:prstGeom>
        </p:spPr>
        <p:txBody>
          <a:bodyPr anchor="t" rtlCol="false" tIns="0" lIns="0" bIns="0" rIns="0">
            <a:spAutoFit/>
          </a:bodyPr>
          <a:lstStyle/>
          <a:p>
            <a:pPr algn="just">
              <a:lnSpc>
                <a:spcPts val="5600"/>
              </a:lnSpc>
            </a:pPr>
            <a:r>
              <a:rPr lang="en-US" sz="3500">
                <a:solidFill>
                  <a:srgbClr val="000000"/>
                </a:solidFill>
                <a:latin typeface="Now Bold"/>
                <a:ea typeface="Now Bold"/>
                <a:cs typeface="Now Bold"/>
                <a:sym typeface="Now Bold"/>
              </a:rPr>
              <a:t>lista=[“cresa”,”krusa”,”jagoda”,”kajsija”]</a:t>
            </a:r>
          </a:p>
          <a:p>
            <a:pPr algn="just">
              <a:lnSpc>
                <a:spcPts val="5600"/>
              </a:lnSpc>
            </a:pPr>
            <a:r>
              <a:rPr lang="en-US" sz="3500">
                <a:solidFill>
                  <a:srgbClr val="000000"/>
                </a:solidFill>
                <a:latin typeface="Now Bold"/>
                <a:ea typeface="Now Bold"/>
                <a:cs typeface="Now Bold"/>
                <a:sym typeface="Now Bold"/>
              </a:rPr>
              <a:t>for element in lista:</a:t>
            </a:r>
          </a:p>
          <a:p>
            <a:pPr algn="just">
              <a:lnSpc>
                <a:spcPts val="56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print(element)</a:t>
            </a:r>
          </a:p>
          <a:p>
            <a:pPr algn="just">
              <a:lnSpc>
                <a:spcPts val="5600"/>
              </a:lnSpc>
            </a:pPr>
            <a:r>
              <a:rPr lang="en-US" sz="3500">
                <a:solidFill>
                  <a:srgbClr val="000000"/>
                </a:solidFill>
                <a:latin typeface="Now Bold"/>
                <a:ea typeface="Now Bold"/>
                <a:cs typeface="Now Bold"/>
                <a:sym typeface="Now Bold"/>
              </a:rPr>
              <a:t>else:</a:t>
            </a:r>
          </a:p>
          <a:p>
            <a:pPr algn="just">
              <a:lnSpc>
                <a:spcPts val="56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print(“Hello”)</a:t>
            </a:r>
          </a:p>
        </p:txBody>
      </p:sp>
      <p:sp>
        <p:nvSpPr>
          <p:cNvPr name="TextBox 6" id="6"/>
          <p:cNvSpPr txBox="true"/>
          <p:nvPr/>
        </p:nvSpPr>
        <p:spPr>
          <a:xfrm rot="0">
            <a:off x="13268236" y="4449072"/>
            <a:ext cx="3625676" cy="330200"/>
          </a:xfrm>
          <a:prstGeom prst="rect">
            <a:avLst/>
          </a:prstGeom>
        </p:spPr>
        <p:txBody>
          <a:bodyPr anchor="t" rtlCol="false" tIns="0" lIns="0" bIns="0" rIns="0">
            <a:spAutoFit/>
          </a:bodyPr>
          <a:lstStyle/>
          <a:p>
            <a:pPr algn="l">
              <a:lnSpc>
                <a:spcPts val="2499"/>
              </a:lnSpc>
              <a:spcBef>
                <a:spcPct val="0"/>
              </a:spcBef>
            </a:pPr>
            <a:r>
              <a:rPr lang="en-US" sz="2499">
                <a:solidFill>
                  <a:srgbClr val="B80404"/>
                </a:solidFill>
                <a:latin typeface="Now Bold"/>
                <a:ea typeface="Now Bold"/>
                <a:cs typeface="Now Bold"/>
                <a:sym typeface="Now Bold"/>
              </a:rPr>
              <a:t>3. element=”jagoda”</a:t>
            </a:r>
          </a:p>
        </p:txBody>
      </p:sp>
      <p:sp>
        <p:nvSpPr>
          <p:cNvPr name="TextBox 7" id="7"/>
          <p:cNvSpPr txBox="true"/>
          <p:nvPr/>
        </p:nvSpPr>
        <p:spPr>
          <a:xfrm rot="0">
            <a:off x="11552715" y="2699485"/>
            <a:ext cx="1273001" cy="330200"/>
          </a:xfrm>
          <a:prstGeom prst="rect">
            <a:avLst/>
          </a:prstGeom>
        </p:spPr>
        <p:txBody>
          <a:bodyPr anchor="t" rtlCol="false" tIns="0" lIns="0" bIns="0" rIns="0">
            <a:spAutoFit/>
          </a:bodyPr>
          <a:lstStyle/>
          <a:p>
            <a:pPr algn="l">
              <a:lnSpc>
                <a:spcPts val="2499"/>
              </a:lnSpc>
              <a:spcBef>
                <a:spcPct val="0"/>
              </a:spcBef>
            </a:pPr>
            <a:r>
              <a:rPr lang="en-US" sz="2499">
                <a:solidFill>
                  <a:srgbClr val="B80404"/>
                </a:solidFill>
                <a:latin typeface="Now"/>
                <a:ea typeface="Now"/>
                <a:cs typeface="Now"/>
                <a:sym typeface="Now"/>
              </a:rPr>
              <a:t>element</a:t>
            </a:r>
          </a:p>
        </p:txBody>
      </p:sp>
      <p:sp>
        <p:nvSpPr>
          <p:cNvPr name="AutoShape 8" id="8"/>
          <p:cNvSpPr/>
          <p:nvPr/>
        </p:nvSpPr>
        <p:spPr>
          <a:xfrm>
            <a:off x="12164455" y="3096800"/>
            <a:ext cx="5715" cy="247650"/>
          </a:xfrm>
          <a:prstGeom prst="line">
            <a:avLst/>
          </a:prstGeom>
          <a:ln cap="flat" w="38100">
            <a:solidFill>
              <a:srgbClr val="B80404"/>
            </a:solidFill>
            <a:prstDash val="solid"/>
            <a:headEnd type="none" len="sm" w="sm"/>
            <a:tailEnd type="arrow" len="sm" w="med"/>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379327" y="1425142"/>
            <a:ext cx="8990863" cy="914853"/>
          </a:xfrm>
          <a:prstGeom prst="rect">
            <a:avLst/>
          </a:prstGeom>
        </p:spPr>
        <p:txBody>
          <a:bodyPr anchor="t" rtlCol="false" tIns="0" lIns="0" bIns="0" rIns="0">
            <a:spAutoFit/>
          </a:bodyPr>
          <a:lstStyle/>
          <a:p>
            <a:pPr algn="l">
              <a:lnSpc>
                <a:spcPts val="7258"/>
              </a:lnSpc>
            </a:pPr>
            <a:r>
              <a:rPr lang="en-US" sz="5627" spc="163">
                <a:solidFill>
                  <a:srgbClr val="042B60"/>
                </a:solidFill>
                <a:latin typeface="Now Bold"/>
                <a:ea typeface="Now Bold"/>
                <a:cs typeface="Now Bold"/>
                <a:sym typeface="Now Bold"/>
              </a:rPr>
              <a:t>Пример</a:t>
            </a:r>
          </a:p>
        </p:txBody>
      </p:sp>
      <p:sp>
        <p:nvSpPr>
          <p:cNvPr name="TextBox 5" id="5"/>
          <p:cNvSpPr txBox="true"/>
          <p:nvPr/>
        </p:nvSpPr>
        <p:spPr>
          <a:xfrm rot="0">
            <a:off x="6379801" y="3202014"/>
            <a:ext cx="8990388" cy="3527425"/>
          </a:xfrm>
          <a:prstGeom prst="rect">
            <a:avLst/>
          </a:prstGeom>
        </p:spPr>
        <p:txBody>
          <a:bodyPr anchor="t" rtlCol="false" tIns="0" lIns="0" bIns="0" rIns="0">
            <a:spAutoFit/>
          </a:bodyPr>
          <a:lstStyle/>
          <a:p>
            <a:pPr algn="just">
              <a:lnSpc>
                <a:spcPts val="5600"/>
              </a:lnSpc>
            </a:pPr>
            <a:r>
              <a:rPr lang="en-US" sz="3500">
                <a:solidFill>
                  <a:srgbClr val="000000"/>
                </a:solidFill>
                <a:latin typeface="Now Bold"/>
                <a:ea typeface="Now Bold"/>
                <a:cs typeface="Now Bold"/>
                <a:sym typeface="Now Bold"/>
              </a:rPr>
              <a:t>lista=[“cresa”,”krusa”,”jagoda”,”kajsija”]</a:t>
            </a:r>
          </a:p>
          <a:p>
            <a:pPr algn="just">
              <a:lnSpc>
                <a:spcPts val="5600"/>
              </a:lnSpc>
            </a:pPr>
            <a:r>
              <a:rPr lang="en-US" sz="3500">
                <a:solidFill>
                  <a:srgbClr val="000000"/>
                </a:solidFill>
                <a:latin typeface="Now Bold"/>
                <a:ea typeface="Now Bold"/>
                <a:cs typeface="Now Bold"/>
                <a:sym typeface="Now Bold"/>
              </a:rPr>
              <a:t>for element in lista:</a:t>
            </a:r>
          </a:p>
          <a:p>
            <a:pPr algn="just">
              <a:lnSpc>
                <a:spcPts val="56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print(element)</a:t>
            </a:r>
          </a:p>
          <a:p>
            <a:pPr algn="just">
              <a:lnSpc>
                <a:spcPts val="5600"/>
              </a:lnSpc>
            </a:pPr>
            <a:r>
              <a:rPr lang="en-US" sz="3500">
                <a:solidFill>
                  <a:srgbClr val="000000"/>
                </a:solidFill>
                <a:latin typeface="Now Bold"/>
                <a:ea typeface="Now Bold"/>
                <a:cs typeface="Now Bold"/>
                <a:sym typeface="Now Bold"/>
              </a:rPr>
              <a:t>else:</a:t>
            </a:r>
          </a:p>
          <a:p>
            <a:pPr algn="just">
              <a:lnSpc>
                <a:spcPts val="56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print(“Hello”)</a:t>
            </a:r>
          </a:p>
        </p:txBody>
      </p:sp>
      <p:sp>
        <p:nvSpPr>
          <p:cNvPr name="TextBox 6" id="6"/>
          <p:cNvSpPr txBox="true"/>
          <p:nvPr/>
        </p:nvSpPr>
        <p:spPr>
          <a:xfrm rot="0">
            <a:off x="13268236" y="4449072"/>
            <a:ext cx="3625676" cy="330200"/>
          </a:xfrm>
          <a:prstGeom prst="rect">
            <a:avLst/>
          </a:prstGeom>
        </p:spPr>
        <p:txBody>
          <a:bodyPr anchor="t" rtlCol="false" tIns="0" lIns="0" bIns="0" rIns="0">
            <a:spAutoFit/>
          </a:bodyPr>
          <a:lstStyle/>
          <a:p>
            <a:pPr algn="l">
              <a:lnSpc>
                <a:spcPts val="2499"/>
              </a:lnSpc>
              <a:spcBef>
                <a:spcPct val="0"/>
              </a:spcBef>
            </a:pPr>
            <a:r>
              <a:rPr lang="en-US" sz="2499">
                <a:solidFill>
                  <a:srgbClr val="B80404"/>
                </a:solidFill>
                <a:latin typeface="Now Bold"/>
                <a:ea typeface="Now Bold"/>
                <a:cs typeface="Now Bold"/>
                <a:sym typeface="Now Bold"/>
              </a:rPr>
              <a:t>4. element=”kajsija”</a:t>
            </a:r>
          </a:p>
        </p:txBody>
      </p:sp>
      <p:sp>
        <p:nvSpPr>
          <p:cNvPr name="TextBox 7" id="7"/>
          <p:cNvSpPr txBox="true"/>
          <p:nvPr/>
        </p:nvSpPr>
        <p:spPr>
          <a:xfrm rot="0">
            <a:off x="13653490" y="2699485"/>
            <a:ext cx="1273001" cy="330200"/>
          </a:xfrm>
          <a:prstGeom prst="rect">
            <a:avLst/>
          </a:prstGeom>
        </p:spPr>
        <p:txBody>
          <a:bodyPr anchor="t" rtlCol="false" tIns="0" lIns="0" bIns="0" rIns="0">
            <a:spAutoFit/>
          </a:bodyPr>
          <a:lstStyle/>
          <a:p>
            <a:pPr algn="l">
              <a:lnSpc>
                <a:spcPts val="2499"/>
              </a:lnSpc>
              <a:spcBef>
                <a:spcPct val="0"/>
              </a:spcBef>
            </a:pPr>
            <a:r>
              <a:rPr lang="en-US" sz="2499">
                <a:solidFill>
                  <a:srgbClr val="B80404"/>
                </a:solidFill>
                <a:latin typeface="Now"/>
                <a:ea typeface="Now"/>
                <a:cs typeface="Now"/>
                <a:sym typeface="Now"/>
              </a:rPr>
              <a:t>element</a:t>
            </a:r>
          </a:p>
        </p:txBody>
      </p:sp>
      <p:sp>
        <p:nvSpPr>
          <p:cNvPr name="AutoShape 8" id="8"/>
          <p:cNvSpPr/>
          <p:nvPr/>
        </p:nvSpPr>
        <p:spPr>
          <a:xfrm>
            <a:off x="14265231" y="3096800"/>
            <a:ext cx="5715" cy="247650"/>
          </a:xfrm>
          <a:prstGeom prst="line">
            <a:avLst/>
          </a:prstGeom>
          <a:ln cap="flat" w="38100">
            <a:solidFill>
              <a:srgbClr val="B80404"/>
            </a:solidFill>
            <a:prstDash val="solid"/>
            <a:headEnd type="none" len="sm" w="sm"/>
            <a:tailEnd type="arrow" len="sm" w="med"/>
          </a:ln>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379801" y="1806142"/>
            <a:ext cx="8990863" cy="914853"/>
          </a:xfrm>
          <a:prstGeom prst="rect">
            <a:avLst/>
          </a:prstGeom>
        </p:spPr>
        <p:txBody>
          <a:bodyPr anchor="t" rtlCol="false" tIns="0" lIns="0" bIns="0" rIns="0">
            <a:spAutoFit/>
          </a:bodyPr>
          <a:lstStyle/>
          <a:p>
            <a:pPr algn="l">
              <a:lnSpc>
                <a:spcPts val="7258"/>
              </a:lnSpc>
            </a:pPr>
            <a:r>
              <a:rPr lang="en-US" sz="5627" spc="163">
                <a:solidFill>
                  <a:srgbClr val="042B60"/>
                </a:solidFill>
                <a:latin typeface="Now Bold"/>
                <a:ea typeface="Now Bold"/>
                <a:cs typeface="Now Bold"/>
                <a:sym typeface="Now Bold"/>
              </a:rPr>
              <a:t>Range функција</a:t>
            </a:r>
          </a:p>
        </p:txBody>
      </p:sp>
      <p:sp>
        <p:nvSpPr>
          <p:cNvPr name="TextBox 5" id="5"/>
          <p:cNvSpPr txBox="true"/>
          <p:nvPr/>
        </p:nvSpPr>
        <p:spPr>
          <a:xfrm rot="0">
            <a:off x="6379801" y="3202014"/>
            <a:ext cx="8990388" cy="4899025"/>
          </a:xfrm>
          <a:prstGeom prst="rect">
            <a:avLst/>
          </a:prstGeom>
        </p:spPr>
        <p:txBody>
          <a:bodyPr anchor="t" rtlCol="false" tIns="0" lIns="0" bIns="0" rIns="0">
            <a:spAutoFit/>
          </a:bodyPr>
          <a:lstStyle/>
          <a:p>
            <a:pPr algn="just">
              <a:lnSpc>
                <a:spcPts val="5600"/>
              </a:lnSpc>
            </a:pPr>
            <a:r>
              <a:rPr lang="en-US" sz="3500">
                <a:solidFill>
                  <a:srgbClr val="000000"/>
                </a:solidFill>
                <a:latin typeface="Now"/>
                <a:ea typeface="Now"/>
                <a:cs typeface="Now"/>
                <a:sym typeface="Now"/>
              </a:rPr>
              <a:t>Бидејќи многу често имаме потреба од </a:t>
            </a:r>
            <a:r>
              <a:rPr lang="en-US" sz="3500">
                <a:solidFill>
                  <a:srgbClr val="000000"/>
                </a:solidFill>
                <a:latin typeface="Now"/>
                <a:ea typeface="Now"/>
                <a:cs typeface="Now"/>
                <a:sym typeface="Now"/>
              </a:rPr>
              <a:t>итерирање на броеви, во Python имаме готова функција range која ни дава објект којшто може да го итерираме.</a:t>
            </a:r>
          </a:p>
          <a:p>
            <a:pPr algn="just">
              <a:lnSpc>
                <a:spcPts val="5600"/>
              </a:lnSpc>
            </a:pPr>
          </a:p>
          <a:p>
            <a:pPr algn="just">
              <a:lnSpc>
                <a:spcPts val="5600"/>
              </a:lnSpc>
            </a:pPr>
            <a:r>
              <a:rPr lang="en-US" sz="3500">
                <a:solidFill>
                  <a:srgbClr val="000000"/>
                </a:solidFill>
                <a:latin typeface="Now"/>
                <a:ea typeface="Now"/>
                <a:cs typeface="Now"/>
                <a:sym typeface="Now"/>
              </a:rPr>
              <a:t>Н</a:t>
            </a:r>
            <a:r>
              <a:rPr lang="en-US" sz="3500">
                <a:solidFill>
                  <a:srgbClr val="000000"/>
                </a:solidFill>
                <a:latin typeface="Now"/>
                <a:ea typeface="Now"/>
                <a:cs typeface="Now"/>
                <a:sym typeface="Now"/>
              </a:rPr>
              <a:t>и дава броеви по ред почнувајќи од 0 до &lt;end&gt;, не вклучувајќи го &lt;end&gt;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379801" y="1806142"/>
            <a:ext cx="8990863" cy="914853"/>
          </a:xfrm>
          <a:prstGeom prst="rect">
            <a:avLst/>
          </a:prstGeom>
        </p:spPr>
        <p:txBody>
          <a:bodyPr anchor="t" rtlCol="false" tIns="0" lIns="0" bIns="0" rIns="0">
            <a:spAutoFit/>
          </a:bodyPr>
          <a:lstStyle/>
          <a:p>
            <a:pPr algn="l">
              <a:lnSpc>
                <a:spcPts val="7258"/>
              </a:lnSpc>
            </a:pPr>
            <a:r>
              <a:rPr lang="en-US" sz="5627" spc="163">
                <a:solidFill>
                  <a:srgbClr val="042B60"/>
                </a:solidFill>
                <a:latin typeface="Now Bold"/>
                <a:ea typeface="Now Bold"/>
                <a:cs typeface="Now Bold"/>
                <a:sym typeface="Now Bold"/>
              </a:rPr>
              <a:t>Range функција</a:t>
            </a:r>
          </a:p>
        </p:txBody>
      </p:sp>
      <p:sp>
        <p:nvSpPr>
          <p:cNvPr name="TextBox 5" id="5"/>
          <p:cNvSpPr txBox="true"/>
          <p:nvPr/>
        </p:nvSpPr>
        <p:spPr>
          <a:xfrm rot="0">
            <a:off x="6379801" y="3202014"/>
            <a:ext cx="8990388" cy="6362065"/>
          </a:xfrm>
          <a:prstGeom prst="rect">
            <a:avLst/>
          </a:prstGeom>
        </p:spPr>
        <p:txBody>
          <a:bodyPr anchor="t" rtlCol="false" tIns="0" lIns="0" bIns="0" rIns="0">
            <a:spAutoFit/>
          </a:bodyPr>
          <a:lstStyle/>
          <a:p>
            <a:pPr algn="just">
              <a:lnSpc>
                <a:spcPts val="5600"/>
              </a:lnSpc>
            </a:pPr>
            <a:r>
              <a:rPr lang="en-US" sz="3500">
                <a:solidFill>
                  <a:srgbClr val="000000"/>
                </a:solidFill>
                <a:latin typeface="Now Bold"/>
                <a:ea typeface="Now Bold"/>
                <a:cs typeface="Now Bold"/>
                <a:sym typeface="Now Bold"/>
              </a:rPr>
              <a:t>for i in range(5):</a:t>
            </a:r>
          </a:p>
          <a:p>
            <a:pPr algn="just">
              <a:lnSpc>
                <a:spcPts val="56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print(i)</a:t>
            </a:r>
          </a:p>
          <a:p>
            <a:pPr algn="just">
              <a:lnSpc>
                <a:spcPts val="5600"/>
              </a:lnSpc>
            </a:pPr>
          </a:p>
          <a:p>
            <a:pPr algn="just">
              <a:lnSpc>
                <a:spcPts val="5600"/>
              </a:lnSpc>
            </a:pPr>
            <a:r>
              <a:rPr lang="en-US" sz="3500">
                <a:solidFill>
                  <a:srgbClr val="000000"/>
                </a:solidFill>
                <a:latin typeface="Now Bold"/>
                <a:ea typeface="Now Bold"/>
                <a:cs typeface="Now Bold"/>
                <a:sym typeface="Now Bold"/>
              </a:rPr>
              <a:t>0</a:t>
            </a:r>
          </a:p>
          <a:p>
            <a:pPr algn="just">
              <a:lnSpc>
                <a:spcPts val="5600"/>
              </a:lnSpc>
            </a:pPr>
            <a:r>
              <a:rPr lang="en-US" sz="3500">
                <a:solidFill>
                  <a:srgbClr val="000000"/>
                </a:solidFill>
                <a:latin typeface="Now Bold"/>
                <a:ea typeface="Now Bold"/>
                <a:cs typeface="Now Bold"/>
                <a:sym typeface="Now Bold"/>
              </a:rPr>
              <a:t>1</a:t>
            </a:r>
          </a:p>
          <a:p>
            <a:pPr algn="just">
              <a:lnSpc>
                <a:spcPts val="5600"/>
              </a:lnSpc>
            </a:pPr>
            <a:r>
              <a:rPr lang="en-US" sz="3500">
                <a:solidFill>
                  <a:srgbClr val="000000"/>
                </a:solidFill>
                <a:latin typeface="Now Bold"/>
                <a:ea typeface="Now Bold"/>
                <a:cs typeface="Now Bold"/>
                <a:sym typeface="Now Bold"/>
              </a:rPr>
              <a:t>2</a:t>
            </a:r>
          </a:p>
          <a:p>
            <a:pPr algn="just">
              <a:lnSpc>
                <a:spcPts val="5600"/>
              </a:lnSpc>
            </a:pPr>
            <a:r>
              <a:rPr lang="en-US" sz="3500">
                <a:solidFill>
                  <a:srgbClr val="000000"/>
                </a:solidFill>
                <a:latin typeface="Now Bold"/>
                <a:ea typeface="Now Bold"/>
                <a:cs typeface="Now Bold"/>
                <a:sym typeface="Now Bold"/>
              </a:rPr>
              <a:t>3</a:t>
            </a:r>
          </a:p>
          <a:p>
            <a:pPr algn="just">
              <a:lnSpc>
                <a:spcPts val="5600"/>
              </a:lnSpc>
            </a:pPr>
            <a:r>
              <a:rPr lang="en-US" sz="3500">
                <a:solidFill>
                  <a:srgbClr val="000000"/>
                </a:solidFill>
                <a:latin typeface="Now Bold"/>
                <a:ea typeface="Now Bold"/>
                <a:cs typeface="Now Bold"/>
                <a:sym typeface="Now Bold"/>
              </a:rPr>
              <a:t>4</a:t>
            </a:r>
          </a:p>
          <a:p>
            <a:pPr algn="just">
              <a:lnSpc>
                <a:spcPts val="560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379801" y="1806142"/>
            <a:ext cx="8990863" cy="914853"/>
          </a:xfrm>
          <a:prstGeom prst="rect">
            <a:avLst/>
          </a:prstGeom>
        </p:spPr>
        <p:txBody>
          <a:bodyPr anchor="t" rtlCol="false" tIns="0" lIns="0" bIns="0" rIns="0">
            <a:spAutoFit/>
          </a:bodyPr>
          <a:lstStyle/>
          <a:p>
            <a:pPr algn="l">
              <a:lnSpc>
                <a:spcPts val="7258"/>
              </a:lnSpc>
            </a:pPr>
            <a:r>
              <a:rPr lang="en-US" sz="5627" spc="163">
                <a:solidFill>
                  <a:srgbClr val="042B60"/>
                </a:solidFill>
                <a:latin typeface="Now Bold"/>
                <a:ea typeface="Now Bold"/>
                <a:cs typeface="Now Bold"/>
                <a:sym typeface="Now Bold"/>
              </a:rPr>
              <a:t>Range функција</a:t>
            </a:r>
          </a:p>
        </p:txBody>
      </p:sp>
      <p:sp>
        <p:nvSpPr>
          <p:cNvPr name="TextBox 5" id="5"/>
          <p:cNvSpPr txBox="true"/>
          <p:nvPr/>
        </p:nvSpPr>
        <p:spPr>
          <a:xfrm rot="0">
            <a:off x="6379801" y="3202014"/>
            <a:ext cx="8990388" cy="6362065"/>
          </a:xfrm>
          <a:prstGeom prst="rect">
            <a:avLst/>
          </a:prstGeom>
        </p:spPr>
        <p:txBody>
          <a:bodyPr anchor="t" rtlCol="false" tIns="0" lIns="0" bIns="0" rIns="0">
            <a:spAutoFit/>
          </a:bodyPr>
          <a:lstStyle/>
          <a:p>
            <a:pPr algn="just">
              <a:lnSpc>
                <a:spcPts val="5600"/>
              </a:lnSpc>
            </a:pPr>
            <a:r>
              <a:rPr lang="en-US" sz="3500">
                <a:solidFill>
                  <a:srgbClr val="000000"/>
                </a:solidFill>
                <a:latin typeface="Now Bold"/>
                <a:ea typeface="Now Bold"/>
                <a:cs typeface="Now Bold"/>
                <a:sym typeface="Now Bold"/>
              </a:rPr>
              <a:t>for i in range(5, 10):</a:t>
            </a:r>
          </a:p>
          <a:p>
            <a:pPr algn="just">
              <a:lnSpc>
                <a:spcPts val="56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print(i)</a:t>
            </a:r>
          </a:p>
          <a:p>
            <a:pPr algn="just">
              <a:lnSpc>
                <a:spcPts val="5600"/>
              </a:lnSpc>
            </a:pPr>
          </a:p>
          <a:p>
            <a:pPr algn="just">
              <a:lnSpc>
                <a:spcPts val="5600"/>
              </a:lnSpc>
            </a:pPr>
            <a:r>
              <a:rPr lang="en-US" sz="3500">
                <a:solidFill>
                  <a:srgbClr val="000000"/>
                </a:solidFill>
                <a:latin typeface="Now Bold"/>
                <a:ea typeface="Now Bold"/>
                <a:cs typeface="Now Bold"/>
                <a:sym typeface="Now Bold"/>
              </a:rPr>
              <a:t>5</a:t>
            </a:r>
          </a:p>
          <a:p>
            <a:pPr algn="just">
              <a:lnSpc>
                <a:spcPts val="5600"/>
              </a:lnSpc>
            </a:pPr>
            <a:r>
              <a:rPr lang="en-US" sz="3500">
                <a:solidFill>
                  <a:srgbClr val="000000"/>
                </a:solidFill>
                <a:latin typeface="Now Bold"/>
                <a:ea typeface="Now Bold"/>
                <a:cs typeface="Now Bold"/>
                <a:sym typeface="Now Bold"/>
              </a:rPr>
              <a:t>6</a:t>
            </a:r>
          </a:p>
          <a:p>
            <a:pPr algn="just">
              <a:lnSpc>
                <a:spcPts val="5600"/>
              </a:lnSpc>
            </a:pPr>
            <a:r>
              <a:rPr lang="en-US" sz="3500">
                <a:solidFill>
                  <a:srgbClr val="000000"/>
                </a:solidFill>
                <a:latin typeface="Now Bold"/>
                <a:ea typeface="Now Bold"/>
                <a:cs typeface="Now Bold"/>
                <a:sym typeface="Now Bold"/>
              </a:rPr>
              <a:t>7</a:t>
            </a:r>
          </a:p>
          <a:p>
            <a:pPr algn="just">
              <a:lnSpc>
                <a:spcPts val="5600"/>
              </a:lnSpc>
            </a:pPr>
            <a:r>
              <a:rPr lang="en-US" sz="3500">
                <a:solidFill>
                  <a:srgbClr val="000000"/>
                </a:solidFill>
                <a:latin typeface="Now Bold"/>
                <a:ea typeface="Now Bold"/>
                <a:cs typeface="Now Bold"/>
                <a:sym typeface="Now Bold"/>
              </a:rPr>
              <a:t>8</a:t>
            </a:r>
          </a:p>
          <a:p>
            <a:pPr algn="just">
              <a:lnSpc>
                <a:spcPts val="5600"/>
              </a:lnSpc>
            </a:pPr>
            <a:r>
              <a:rPr lang="en-US" sz="3500">
                <a:solidFill>
                  <a:srgbClr val="000000"/>
                </a:solidFill>
                <a:latin typeface="Now Bold"/>
                <a:ea typeface="Now Bold"/>
                <a:cs typeface="Now Bold"/>
                <a:sym typeface="Now Bold"/>
              </a:rPr>
              <a:t>9</a:t>
            </a:r>
          </a:p>
          <a:p>
            <a:pPr algn="just">
              <a:lnSpc>
                <a:spcPts val="560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379801" y="1806142"/>
            <a:ext cx="8990863" cy="914853"/>
          </a:xfrm>
          <a:prstGeom prst="rect">
            <a:avLst/>
          </a:prstGeom>
        </p:spPr>
        <p:txBody>
          <a:bodyPr anchor="t" rtlCol="false" tIns="0" lIns="0" bIns="0" rIns="0">
            <a:spAutoFit/>
          </a:bodyPr>
          <a:lstStyle/>
          <a:p>
            <a:pPr algn="l">
              <a:lnSpc>
                <a:spcPts val="7258"/>
              </a:lnSpc>
            </a:pPr>
            <a:r>
              <a:rPr lang="en-US" sz="5627" spc="163">
                <a:solidFill>
                  <a:srgbClr val="042B60"/>
                </a:solidFill>
                <a:latin typeface="Now Bold"/>
                <a:ea typeface="Now Bold"/>
                <a:cs typeface="Now Bold"/>
                <a:sym typeface="Now Bold"/>
              </a:rPr>
              <a:t>Range функција</a:t>
            </a:r>
          </a:p>
        </p:txBody>
      </p:sp>
      <p:sp>
        <p:nvSpPr>
          <p:cNvPr name="TextBox 5" id="5"/>
          <p:cNvSpPr txBox="true"/>
          <p:nvPr/>
        </p:nvSpPr>
        <p:spPr>
          <a:xfrm rot="0">
            <a:off x="6379801" y="3202014"/>
            <a:ext cx="8990388" cy="7600315"/>
          </a:xfrm>
          <a:prstGeom prst="rect">
            <a:avLst/>
          </a:prstGeom>
        </p:spPr>
        <p:txBody>
          <a:bodyPr anchor="t" rtlCol="false" tIns="0" lIns="0" bIns="0" rIns="0">
            <a:spAutoFit/>
          </a:bodyPr>
          <a:lstStyle/>
          <a:p>
            <a:pPr algn="just">
              <a:lnSpc>
                <a:spcPts val="5600"/>
              </a:lnSpc>
            </a:pPr>
            <a:r>
              <a:rPr lang="en-US" sz="3500">
                <a:solidFill>
                  <a:srgbClr val="000000"/>
                </a:solidFill>
                <a:latin typeface="Now Bold"/>
                <a:ea typeface="Now Bold"/>
                <a:cs typeface="Now Bold"/>
                <a:sym typeface="Now Bold"/>
              </a:rPr>
              <a:t>for i in range(1, 15, 2):</a:t>
            </a:r>
          </a:p>
          <a:p>
            <a:pPr algn="just">
              <a:lnSpc>
                <a:spcPts val="56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print(i)</a:t>
            </a:r>
          </a:p>
          <a:p>
            <a:pPr algn="just">
              <a:lnSpc>
                <a:spcPts val="5600"/>
              </a:lnSpc>
            </a:pPr>
          </a:p>
          <a:p>
            <a:pPr algn="just">
              <a:lnSpc>
                <a:spcPts val="5440"/>
              </a:lnSpc>
            </a:pPr>
            <a:r>
              <a:rPr lang="en-US" sz="3400">
                <a:solidFill>
                  <a:srgbClr val="000000"/>
                </a:solidFill>
                <a:latin typeface="Now Bold"/>
                <a:ea typeface="Now Bold"/>
                <a:cs typeface="Now Bold"/>
                <a:sym typeface="Now Bold"/>
              </a:rPr>
              <a:t>1</a:t>
            </a:r>
          </a:p>
          <a:p>
            <a:pPr algn="just">
              <a:lnSpc>
                <a:spcPts val="5440"/>
              </a:lnSpc>
            </a:pPr>
            <a:r>
              <a:rPr lang="en-US" sz="3400">
                <a:solidFill>
                  <a:srgbClr val="000000"/>
                </a:solidFill>
                <a:latin typeface="Now Bold"/>
                <a:ea typeface="Now Bold"/>
                <a:cs typeface="Now Bold"/>
                <a:sym typeface="Now Bold"/>
              </a:rPr>
              <a:t>3</a:t>
            </a:r>
          </a:p>
          <a:p>
            <a:pPr algn="just">
              <a:lnSpc>
                <a:spcPts val="5440"/>
              </a:lnSpc>
            </a:pPr>
            <a:r>
              <a:rPr lang="en-US" sz="3400">
                <a:solidFill>
                  <a:srgbClr val="000000"/>
                </a:solidFill>
                <a:latin typeface="Now Bold"/>
                <a:ea typeface="Now Bold"/>
                <a:cs typeface="Now Bold"/>
                <a:sym typeface="Now Bold"/>
              </a:rPr>
              <a:t>5</a:t>
            </a:r>
          </a:p>
          <a:p>
            <a:pPr algn="just">
              <a:lnSpc>
                <a:spcPts val="5440"/>
              </a:lnSpc>
            </a:pPr>
            <a:r>
              <a:rPr lang="en-US" sz="3400">
                <a:solidFill>
                  <a:srgbClr val="000000"/>
                </a:solidFill>
                <a:latin typeface="Now Bold"/>
                <a:ea typeface="Now Bold"/>
                <a:cs typeface="Now Bold"/>
                <a:sym typeface="Now Bold"/>
              </a:rPr>
              <a:t>7</a:t>
            </a:r>
          </a:p>
          <a:p>
            <a:pPr algn="just">
              <a:lnSpc>
                <a:spcPts val="5440"/>
              </a:lnSpc>
            </a:pPr>
            <a:r>
              <a:rPr lang="en-US" sz="3400">
                <a:solidFill>
                  <a:srgbClr val="000000"/>
                </a:solidFill>
                <a:latin typeface="Now Bold"/>
                <a:ea typeface="Now Bold"/>
                <a:cs typeface="Now Bold"/>
                <a:sym typeface="Now Bold"/>
              </a:rPr>
              <a:t>9</a:t>
            </a:r>
          </a:p>
          <a:p>
            <a:pPr algn="just">
              <a:lnSpc>
                <a:spcPts val="5440"/>
              </a:lnSpc>
            </a:pPr>
            <a:r>
              <a:rPr lang="en-US" sz="3400">
                <a:solidFill>
                  <a:srgbClr val="000000"/>
                </a:solidFill>
                <a:latin typeface="Now Bold"/>
                <a:ea typeface="Now Bold"/>
                <a:cs typeface="Now Bold"/>
                <a:sym typeface="Now Bold"/>
              </a:rPr>
              <a:t>11</a:t>
            </a:r>
          </a:p>
          <a:p>
            <a:pPr algn="just">
              <a:lnSpc>
                <a:spcPts val="5440"/>
              </a:lnSpc>
            </a:pPr>
            <a:r>
              <a:rPr lang="en-US" sz="3400">
                <a:solidFill>
                  <a:srgbClr val="000000"/>
                </a:solidFill>
                <a:latin typeface="Now Bold"/>
                <a:ea typeface="Now Bold"/>
                <a:cs typeface="Now Bold"/>
                <a:sym typeface="Now Bold"/>
              </a:rPr>
              <a:t>13</a:t>
            </a:r>
          </a:p>
          <a:p>
            <a:pPr algn="just">
              <a:lnSpc>
                <a:spcPts val="560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379801" y="1806142"/>
            <a:ext cx="8990863" cy="914853"/>
          </a:xfrm>
          <a:prstGeom prst="rect">
            <a:avLst/>
          </a:prstGeom>
        </p:spPr>
        <p:txBody>
          <a:bodyPr anchor="t" rtlCol="false" tIns="0" lIns="0" bIns="0" rIns="0">
            <a:spAutoFit/>
          </a:bodyPr>
          <a:lstStyle/>
          <a:p>
            <a:pPr algn="l">
              <a:lnSpc>
                <a:spcPts val="7258"/>
              </a:lnSpc>
            </a:pPr>
            <a:r>
              <a:rPr lang="en-US" sz="5627" spc="163">
                <a:solidFill>
                  <a:srgbClr val="042B60"/>
                </a:solidFill>
                <a:latin typeface="Now Bold"/>
                <a:ea typeface="Now Bold"/>
                <a:cs typeface="Now Bold"/>
                <a:sym typeface="Now Bold"/>
              </a:rPr>
              <a:t>Range функција</a:t>
            </a:r>
          </a:p>
        </p:txBody>
      </p:sp>
      <p:sp>
        <p:nvSpPr>
          <p:cNvPr name="TextBox 5" id="5"/>
          <p:cNvSpPr txBox="true"/>
          <p:nvPr/>
        </p:nvSpPr>
        <p:spPr>
          <a:xfrm rot="0">
            <a:off x="6379801" y="3202014"/>
            <a:ext cx="8990388" cy="677545"/>
          </a:xfrm>
          <a:prstGeom prst="rect">
            <a:avLst/>
          </a:prstGeom>
        </p:spPr>
        <p:txBody>
          <a:bodyPr anchor="t" rtlCol="false" tIns="0" lIns="0" bIns="0" rIns="0">
            <a:spAutoFit/>
          </a:bodyPr>
          <a:lstStyle/>
          <a:p>
            <a:pPr algn="just">
              <a:lnSpc>
                <a:spcPts val="5600"/>
              </a:lnSpc>
            </a:pPr>
            <a:r>
              <a:rPr lang="en-US" sz="3500">
                <a:solidFill>
                  <a:srgbClr val="000000"/>
                </a:solidFill>
                <a:latin typeface="Now Bold"/>
                <a:ea typeface="Now Bold"/>
                <a:cs typeface="Now Bold"/>
                <a:sym typeface="Now Bold"/>
              </a:rPr>
              <a:t>range(&lt;start&gt;, &lt;end&gt;, &lt;step&gt;):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4492100"/>
            <a:ext cx="6528698" cy="1236125"/>
          </a:xfrm>
          <a:prstGeom prst="rect">
            <a:avLst/>
          </a:prstGeom>
        </p:spPr>
        <p:txBody>
          <a:bodyPr anchor="t" rtlCol="false" tIns="0" lIns="0" bIns="0" rIns="0">
            <a:spAutoFit/>
          </a:bodyPr>
          <a:lstStyle/>
          <a:p>
            <a:pPr algn="l">
              <a:lnSpc>
                <a:spcPts val="9914"/>
              </a:lnSpc>
            </a:pPr>
            <a:r>
              <a:rPr lang="en-US" sz="7685" spc="222">
                <a:solidFill>
                  <a:srgbClr val="042B60"/>
                </a:solidFill>
                <a:latin typeface="Now"/>
                <a:ea typeface="Now"/>
                <a:cs typeface="Now"/>
                <a:sym typeface="Now"/>
              </a:rPr>
              <a:t>ЦЕЛ</a:t>
            </a:r>
          </a:p>
        </p:txBody>
      </p:sp>
      <p:sp>
        <p:nvSpPr>
          <p:cNvPr name="Freeform 5" id="5"/>
          <p:cNvSpPr/>
          <p:nvPr/>
        </p:nvSpPr>
        <p:spPr>
          <a:xfrm flipH="false" flipV="false" rot="7200000">
            <a:off x="6862111" y="4743292"/>
            <a:ext cx="822431" cy="759627"/>
          </a:xfrm>
          <a:custGeom>
            <a:avLst/>
            <a:gdLst/>
            <a:ahLst/>
            <a:cxnLst/>
            <a:rect r="r" b="b" t="t" l="l"/>
            <a:pathLst>
              <a:path h="759627" w="822431">
                <a:moveTo>
                  <a:pt x="0" y="0"/>
                </a:moveTo>
                <a:lnTo>
                  <a:pt x="822431" y="0"/>
                </a:lnTo>
                <a:lnTo>
                  <a:pt x="822431" y="759627"/>
                </a:lnTo>
                <a:lnTo>
                  <a:pt x="0" y="759627"/>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200000">
            <a:off x="6702027" y="4861233"/>
            <a:ext cx="822431" cy="759627"/>
          </a:xfrm>
          <a:custGeom>
            <a:avLst/>
            <a:gdLst/>
            <a:ahLst/>
            <a:cxnLst/>
            <a:rect r="r" b="b" t="t" l="l"/>
            <a:pathLst>
              <a:path h="759627" w="822431">
                <a:moveTo>
                  <a:pt x="0" y="0"/>
                </a:moveTo>
                <a:lnTo>
                  <a:pt x="822431" y="0"/>
                </a:lnTo>
                <a:lnTo>
                  <a:pt x="822431" y="759627"/>
                </a:lnTo>
                <a:lnTo>
                  <a:pt x="0" y="75962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8192865" y="2756524"/>
            <a:ext cx="9267458" cy="907233"/>
          </a:xfrm>
          <a:prstGeom prst="rect">
            <a:avLst/>
          </a:prstGeom>
        </p:spPr>
        <p:txBody>
          <a:bodyPr anchor="t" rtlCol="false" tIns="0" lIns="0" bIns="0" rIns="0">
            <a:spAutoFit/>
          </a:bodyPr>
          <a:lstStyle/>
          <a:p>
            <a:pPr algn="l">
              <a:lnSpc>
                <a:spcPts val="7258"/>
              </a:lnSpc>
            </a:pPr>
            <a:r>
              <a:rPr lang="en-US" sz="5627" spc="163">
                <a:solidFill>
                  <a:srgbClr val="042B60"/>
                </a:solidFill>
                <a:latin typeface="Now"/>
                <a:ea typeface="Now"/>
                <a:cs typeface="Now"/>
                <a:sym typeface="Now"/>
              </a:rPr>
              <a:t>Циклуси</a:t>
            </a:r>
          </a:p>
        </p:txBody>
      </p:sp>
      <p:sp>
        <p:nvSpPr>
          <p:cNvPr name="TextBox 8" id="8"/>
          <p:cNvSpPr txBox="true"/>
          <p:nvPr/>
        </p:nvSpPr>
        <p:spPr>
          <a:xfrm rot="0">
            <a:off x="8162450" y="4765142"/>
            <a:ext cx="8990863" cy="907233"/>
          </a:xfrm>
          <a:prstGeom prst="rect">
            <a:avLst/>
          </a:prstGeom>
        </p:spPr>
        <p:txBody>
          <a:bodyPr anchor="t" rtlCol="false" tIns="0" lIns="0" bIns="0" rIns="0">
            <a:spAutoFit/>
          </a:bodyPr>
          <a:lstStyle/>
          <a:p>
            <a:pPr algn="l">
              <a:lnSpc>
                <a:spcPts val="7258"/>
              </a:lnSpc>
            </a:pPr>
            <a:r>
              <a:rPr lang="en-US" sz="5627" spc="163">
                <a:solidFill>
                  <a:srgbClr val="042B60"/>
                </a:solidFill>
                <a:latin typeface="Now"/>
                <a:ea typeface="Now"/>
                <a:cs typeface="Now"/>
                <a:sym typeface="Now"/>
              </a:rPr>
              <a:t>while</a:t>
            </a:r>
          </a:p>
        </p:txBody>
      </p:sp>
      <p:sp>
        <p:nvSpPr>
          <p:cNvPr name="Freeform 9" id="9"/>
          <p:cNvSpPr/>
          <p:nvPr/>
        </p:nvSpPr>
        <p:spPr>
          <a:xfrm flipH="false" flipV="false" rot="7200000">
            <a:off x="6862111" y="2789390"/>
            <a:ext cx="822431" cy="759627"/>
          </a:xfrm>
          <a:custGeom>
            <a:avLst/>
            <a:gdLst/>
            <a:ahLst/>
            <a:cxnLst/>
            <a:rect r="r" b="b" t="t" l="l"/>
            <a:pathLst>
              <a:path h="759627" w="822431">
                <a:moveTo>
                  <a:pt x="0" y="0"/>
                </a:moveTo>
                <a:lnTo>
                  <a:pt x="822431" y="0"/>
                </a:lnTo>
                <a:lnTo>
                  <a:pt x="822431" y="759627"/>
                </a:lnTo>
                <a:lnTo>
                  <a:pt x="0" y="759627"/>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7200000">
            <a:off x="7052611" y="2979890"/>
            <a:ext cx="822431" cy="759627"/>
          </a:xfrm>
          <a:custGeom>
            <a:avLst/>
            <a:gdLst/>
            <a:ahLst/>
            <a:cxnLst/>
            <a:rect r="r" b="b" t="t" l="l"/>
            <a:pathLst>
              <a:path h="759627" w="822431">
                <a:moveTo>
                  <a:pt x="0" y="0"/>
                </a:moveTo>
                <a:lnTo>
                  <a:pt x="822431" y="0"/>
                </a:lnTo>
                <a:lnTo>
                  <a:pt x="822431" y="759627"/>
                </a:lnTo>
                <a:lnTo>
                  <a:pt x="0" y="75962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7200000">
            <a:off x="7022196" y="6620042"/>
            <a:ext cx="822431" cy="759627"/>
          </a:xfrm>
          <a:custGeom>
            <a:avLst/>
            <a:gdLst/>
            <a:ahLst/>
            <a:cxnLst/>
            <a:rect r="r" b="b" t="t" l="l"/>
            <a:pathLst>
              <a:path h="759627" w="822431">
                <a:moveTo>
                  <a:pt x="0" y="0"/>
                </a:moveTo>
                <a:lnTo>
                  <a:pt x="822430" y="0"/>
                </a:lnTo>
                <a:lnTo>
                  <a:pt x="822430" y="759627"/>
                </a:lnTo>
                <a:lnTo>
                  <a:pt x="0" y="759627"/>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7200000">
            <a:off x="6862111" y="6737983"/>
            <a:ext cx="822431" cy="759627"/>
          </a:xfrm>
          <a:custGeom>
            <a:avLst/>
            <a:gdLst/>
            <a:ahLst/>
            <a:cxnLst/>
            <a:rect r="r" b="b" t="t" l="l"/>
            <a:pathLst>
              <a:path h="759627" w="822431">
                <a:moveTo>
                  <a:pt x="0" y="0"/>
                </a:moveTo>
                <a:lnTo>
                  <a:pt x="822431" y="0"/>
                </a:lnTo>
                <a:lnTo>
                  <a:pt x="822431" y="759627"/>
                </a:lnTo>
                <a:lnTo>
                  <a:pt x="0" y="75962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8322534" y="6641892"/>
            <a:ext cx="8990863" cy="907233"/>
          </a:xfrm>
          <a:prstGeom prst="rect">
            <a:avLst/>
          </a:prstGeom>
        </p:spPr>
        <p:txBody>
          <a:bodyPr anchor="t" rtlCol="false" tIns="0" lIns="0" bIns="0" rIns="0">
            <a:spAutoFit/>
          </a:bodyPr>
          <a:lstStyle/>
          <a:p>
            <a:pPr algn="l">
              <a:lnSpc>
                <a:spcPts val="7258"/>
              </a:lnSpc>
            </a:pPr>
            <a:r>
              <a:rPr lang="en-US" sz="5627" spc="163">
                <a:solidFill>
                  <a:srgbClr val="042B60"/>
                </a:solidFill>
                <a:latin typeface="Now"/>
                <a:ea typeface="Now"/>
                <a:cs typeface="Now"/>
                <a:sym typeface="Now"/>
              </a:rPr>
              <a:t>for</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3696918">
            <a:off x="7926234" y="4304985"/>
            <a:ext cx="1163043" cy="328560"/>
          </a:xfrm>
          <a:custGeom>
            <a:avLst/>
            <a:gdLst/>
            <a:ahLst/>
            <a:cxnLst/>
            <a:rect r="r" b="b" t="t" l="l"/>
            <a:pathLst>
              <a:path h="328560" w="1163043">
                <a:moveTo>
                  <a:pt x="1163044" y="0"/>
                </a:moveTo>
                <a:lnTo>
                  <a:pt x="0" y="0"/>
                </a:lnTo>
                <a:lnTo>
                  <a:pt x="0" y="328559"/>
                </a:lnTo>
                <a:lnTo>
                  <a:pt x="1163044" y="328559"/>
                </a:lnTo>
                <a:lnTo>
                  <a:pt x="116304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379801" y="1806142"/>
            <a:ext cx="8990863" cy="914853"/>
          </a:xfrm>
          <a:prstGeom prst="rect">
            <a:avLst/>
          </a:prstGeom>
        </p:spPr>
        <p:txBody>
          <a:bodyPr anchor="t" rtlCol="false" tIns="0" lIns="0" bIns="0" rIns="0">
            <a:spAutoFit/>
          </a:bodyPr>
          <a:lstStyle/>
          <a:p>
            <a:pPr algn="l">
              <a:lnSpc>
                <a:spcPts val="7258"/>
              </a:lnSpc>
            </a:pPr>
            <a:r>
              <a:rPr lang="en-US" sz="5627" spc="163">
                <a:solidFill>
                  <a:srgbClr val="042B60"/>
                </a:solidFill>
                <a:latin typeface="Now Bold"/>
                <a:ea typeface="Now Bold"/>
                <a:cs typeface="Now Bold"/>
                <a:sym typeface="Now Bold"/>
              </a:rPr>
              <a:t>Range функција</a:t>
            </a:r>
          </a:p>
        </p:txBody>
      </p:sp>
      <p:sp>
        <p:nvSpPr>
          <p:cNvPr name="TextBox 6" id="6"/>
          <p:cNvSpPr txBox="true"/>
          <p:nvPr/>
        </p:nvSpPr>
        <p:spPr>
          <a:xfrm rot="0">
            <a:off x="6379801" y="3202014"/>
            <a:ext cx="8990388" cy="677545"/>
          </a:xfrm>
          <a:prstGeom prst="rect">
            <a:avLst/>
          </a:prstGeom>
        </p:spPr>
        <p:txBody>
          <a:bodyPr anchor="t" rtlCol="false" tIns="0" lIns="0" bIns="0" rIns="0">
            <a:spAutoFit/>
          </a:bodyPr>
          <a:lstStyle/>
          <a:p>
            <a:pPr algn="just">
              <a:lnSpc>
                <a:spcPts val="5600"/>
              </a:lnSpc>
            </a:pPr>
            <a:r>
              <a:rPr lang="en-US" sz="3500">
                <a:solidFill>
                  <a:srgbClr val="000000"/>
                </a:solidFill>
                <a:latin typeface="Now Bold"/>
                <a:ea typeface="Now Bold"/>
                <a:cs typeface="Now Bold"/>
                <a:sym typeface="Now Bold"/>
              </a:rPr>
              <a:t>range(&lt;start&gt;, &lt;end&gt;, &lt;step&gt;):</a:t>
            </a:r>
          </a:p>
        </p:txBody>
      </p:sp>
      <p:sp>
        <p:nvSpPr>
          <p:cNvPr name="TextBox 7" id="7"/>
          <p:cNvSpPr txBox="true"/>
          <p:nvPr/>
        </p:nvSpPr>
        <p:spPr>
          <a:xfrm rot="0">
            <a:off x="6694918" y="5196802"/>
            <a:ext cx="3625676" cy="644525"/>
          </a:xfrm>
          <a:prstGeom prst="rect">
            <a:avLst/>
          </a:prstGeom>
        </p:spPr>
        <p:txBody>
          <a:bodyPr anchor="t" rtlCol="false" tIns="0" lIns="0" bIns="0" rIns="0">
            <a:spAutoFit/>
          </a:bodyPr>
          <a:lstStyle/>
          <a:p>
            <a:pPr algn="l">
              <a:lnSpc>
                <a:spcPts val="2499"/>
              </a:lnSpc>
            </a:pPr>
            <a:r>
              <a:rPr lang="en-US" sz="2499">
                <a:solidFill>
                  <a:srgbClr val="000000"/>
                </a:solidFill>
                <a:latin typeface="Now"/>
                <a:ea typeface="Now"/>
                <a:cs typeface="Now"/>
                <a:sym typeface="Now"/>
              </a:rPr>
              <a:t>почеток на рангот</a:t>
            </a:r>
          </a:p>
          <a:p>
            <a:pPr algn="l">
              <a:lnSpc>
                <a:spcPts val="2499"/>
              </a:lnSpc>
              <a:spcBef>
                <a:spcPct val="0"/>
              </a:spcBef>
            </a:pPr>
            <a:r>
              <a:rPr lang="en-US" sz="2499">
                <a:solidFill>
                  <a:srgbClr val="000000"/>
                </a:solidFill>
                <a:latin typeface="Now"/>
                <a:ea typeface="Now"/>
                <a:cs typeface="Now"/>
                <a:sym typeface="Now"/>
              </a:rPr>
              <a:t>default вредност - 0</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3696918">
            <a:off x="7926234" y="4304985"/>
            <a:ext cx="1163043" cy="328560"/>
          </a:xfrm>
          <a:custGeom>
            <a:avLst/>
            <a:gdLst/>
            <a:ahLst/>
            <a:cxnLst/>
            <a:rect r="r" b="b" t="t" l="l"/>
            <a:pathLst>
              <a:path h="328560" w="1163043">
                <a:moveTo>
                  <a:pt x="1163044" y="0"/>
                </a:moveTo>
                <a:lnTo>
                  <a:pt x="0" y="0"/>
                </a:lnTo>
                <a:lnTo>
                  <a:pt x="0" y="328559"/>
                </a:lnTo>
                <a:lnTo>
                  <a:pt x="1163044" y="328559"/>
                </a:lnTo>
                <a:lnTo>
                  <a:pt x="116304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379801" y="1806142"/>
            <a:ext cx="8990863" cy="914853"/>
          </a:xfrm>
          <a:prstGeom prst="rect">
            <a:avLst/>
          </a:prstGeom>
        </p:spPr>
        <p:txBody>
          <a:bodyPr anchor="t" rtlCol="false" tIns="0" lIns="0" bIns="0" rIns="0">
            <a:spAutoFit/>
          </a:bodyPr>
          <a:lstStyle/>
          <a:p>
            <a:pPr algn="l">
              <a:lnSpc>
                <a:spcPts val="7258"/>
              </a:lnSpc>
            </a:pPr>
            <a:r>
              <a:rPr lang="en-US" sz="5627" spc="163">
                <a:solidFill>
                  <a:srgbClr val="042B60"/>
                </a:solidFill>
                <a:latin typeface="Now Bold"/>
                <a:ea typeface="Now Bold"/>
                <a:cs typeface="Now Bold"/>
                <a:sym typeface="Now Bold"/>
              </a:rPr>
              <a:t>Range функција</a:t>
            </a:r>
          </a:p>
        </p:txBody>
      </p:sp>
      <p:sp>
        <p:nvSpPr>
          <p:cNvPr name="TextBox 6" id="6"/>
          <p:cNvSpPr txBox="true"/>
          <p:nvPr/>
        </p:nvSpPr>
        <p:spPr>
          <a:xfrm rot="0">
            <a:off x="6379801" y="3202014"/>
            <a:ext cx="8990388" cy="677545"/>
          </a:xfrm>
          <a:prstGeom prst="rect">
            <a:avLst/>
          </a:prstGeom>
        </p:spPr>
        <p:txBody>
          <a:bodyPr anchor="t" rtlCol="false" tIns="0" lIns="0" bIns="0" rIns="0">
            <a:spAutoFit/>
          </a:bodyPr>
          <a:lstStyle/>
          <a:p>
            <a:pPr algn="just">
              <a:lnSpc>
                <a:spcPts val="5600"/>
              </a:lnSpc>
            </a:pPr>
            <a:r>
              <a:rPr lang="en-US" sz="3500">
                <a:solidFill>
                  <a:srgbClr val="000000"/>
                </a:solidFill>
                <a:latin typeface="Now Bold"/>
                <a:ea typeface="Now Bold"/>
                <a:cs typeface="Now Bold"/>
                <a:sym typeface="Now Bold"/>
              </a:rPr>
              <a:t>range(&lt;start&gt;, &lt;end&gt;, &lt;step&gt;):</a:t>
            </a:r>
          </a:p>
        </p:txBody>
      </p:sp>
      <p:sp>
        <p:nvSpPr>
          <p:cNvPr name="TextBox 7" id="7"/>
          <p:cNvSpPr txBox="true"/>
          <p:nvPr/>
        </p:nvSpPr>
        <p:spPr>
          <a:xfrm rot="0">
            <a:off x="6694918" y="5196802"/>
            <a:ext cx="3625676" cy="644525"/>
          </a:xfrm>
          <a:prstGeom prst="rect">
            <a:avLst/>
          </a:prstGeom>
        </p:spPr>
        <p:txBody>
          <a:bodyPr anchor="t" rtlCol="false" tIns="0" lIns="0" bIns="0" rIns="0">
            <a:spAutoFit/>
          </a:bodyPr>
          <a:lstStyle/>
          <a:p>
            <a:pPr algn="l">
              <a:lnSpc>
                <a:spcPts val="2499"/>
              </a:lnSpc>
            </a:pPr>
            <a:r>
              <a:rPr lang="en-US" sz="2499">
                <a:solidFill>
                  <a:srgbClr val="000000"/>
                </a:solidFill>
                <a:latin typeface="Now"/>
                <a:ea typeface="Now"/>
                <a:cs typeface="Now"/>
                <a:sym typeface="Now"/>
              </a:rPr>
              <a:t>почеток на рангот</a:t>
            </a:r>
          </a:p>
          <a:p>
            <a:pPr algn="l">
              <a:lnSpc>
                <a:spcPts val="2499"/>
              </a:lnSpc>
              <a:spcBef>
                <a:spcPct val="0"/>
              </a:spcBef>
            </a:pPr>
            <a:r>
              <a:rPr lang="en-US" sz="2499">
                <a:solidFill>
                  <a:srgbClr val="000000"/>
                </a:solidFill>
                <a:latin typeface="Now"/>
                <a:ea typeface="Now"/>
                <a:cs typeface="Now"/>
                <a:sym typeface="Now"/>
              </a:rPr>
              <a:t>default вредност - 0</a:t>
            </a:r>
          </a:p>
        </p:txBody>
      </p:sp>
      <p:sp>
        <p:nvSpPr>
          <p:cNvPr name="Freeform 8" id="8"/>
          <p:cNvSpPr/>
          <p:nvPr/>
        </p:nvSpPr>
        <p:spPr>
          <a:xfrm flipH="true" flipV="true" rot="-6450355">
            <a:off x="11743564" y="4380892"/>
            <a:ext cx="1163043" cy="328560"/>
          </a:xfrm>
          <a:custGeom>
            <a:avLst/>
            <a:gdLst/>
            <a:ahLst/>
            <a:cxnLst/>
            <a:rect r="r" b="b" t="t" l="l"/>
            <a:pathLst>
              <a:path h="328560" w="1163043">
                <a:moveTo>
                  <a:pt x="1163044" y="328560"/>
                </a:moveTo>
                <a:lnTo>
                  <a:pt x="0" y="328560"/>
                </a:lnTo>
                <a:lnTo>
                  <a:pt x="0" y="0"/>
                </a:lnTo>
                <a:lnTo>
                  <a:pt x="1163044" y="0"/>
                </a:lnTo>
                <a:lnTo>
                  <a:pt x="1163044" y="32856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2325086" y="5273002"/>
            <a:ext cx="3625676" cy="644525"/>
          </a:xfrm>
          <a:prstGeom prst="rect">
            <a:avLst/>
          </a:prstGeom>
        </p:spPr>
        <p:txBody>
          <a:bodyPr anchor="t" rtlCol="false" tIns="0" lIns="0" bIns="0" rIns="0">
            <a:spAutoFit/>
          </a:bodyPr>
          <a:lstStyle/>
          <a:p>
            <a:pPr algn="l">
              <a:lnSpc>
                <a:spcPts val="2499"/>
              </a:lnSpc>
            </a:pPr>
            <a:r>
              <a:rPr lang="en-US" sz="2499">
                <a:solidFill>
                  <a:srgbClr val="000000"/>
                </a:solidFill>
                <a:latin typeface="Now"/>
                <a:ea typeface="Now"/>
                <a:cs typeface="Now"/>
                <a:sym typeface="Now"/>
              </a:rPr>
              <a:t>чекор за зголемување</a:t>
            </a:r>
          </a:p>
          <a:p>
            <a:pPr algn="l">
              <a:lnSpc>
                <a:spcPts val="2499"/>
              </a:lnSpc>
              <a:spcBef>
                <a:spcPct val="0"/>
              </a:spcBef>
            </a:pPr>
            <a:r>
              <a:rPr lang="en-US" sz="2499">
                <a:solidFill>
                  <a:srgbClr val="000000"/>
                </a:solidFill>
                <a:latin typeface="Now"/>
                <a:ea typeface="Now"/>
                <a:cs typeface="Now"/>
                <a:sym typeface="Now"/>
              </a:rPr>
              <a:t>default вредност - 1</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3696918">
            <a:off x="7926234" y="4304985"/>
            <a:ext cx="1163043" cy="328560"/>
          </a:xfrm>
          <a:custGeom>
            <a:avLst/>
            <a:gdLst/>
            <a:ahLst/>
            <a:cxnLst/>
            <a:rect r="r" b="b" t="t" l="l"/>
            <a:pathLst>
              <a:path h="328560" w="1163043">
                <a:moveTo>
                  <a:pt x="1163044" y="0"/>
                </a:moveTo>
                <a:lnTo>
                  <a:pt x="0" y="0"/>
                </a:lnTo>
                <a:lnTo>
                  <a:pt x="0" y="328559"/>
                </a:lnTo>
                <a:lnTo>
                  <a:pt x="1163044" y="328559"/>
                </a:lnTo>
                <a:lnTo>
                  <a:pt x="116304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379801" y="1806142"/>
            <a:ext cx="8990863" cy="914853"/>
          </a:xfrm>
          <a:prstGeom prst="rect">
            <a:avLst/>
          </a:prstGeom>
        </p:spPr>
        <p:txBody>
          <a:bodyPr anchor="t" rtlCol="false" tIns="0" lIns="0" bIns="0" rIns="0">
            <a:spAutoFit/>
          </a:bodyPr>
          <a:lstStyle/>
          <a:p>
            <a:pPr algn="l">
              <a:lnSpc>
                <a:spcPts val="7258"/>
              </a:lnSpc>
            </a:pPr>
            <a:r>
              <a:rPr lang="en-US" sz="5627" spc="163">
                <a:solidFill>
                  <a:srgbClr val="042B60"/>
                </a:solidFill>
                <a:latin typeface="Now Bold"/>
                <a:ea typeface="Now Bold"/>
                <a:cs typeface="Now Bold"/>
                <a:sym typeface="Now Bold"/>
              </a:rPr>
              <a:t>Range функција</a:t>
            </a:r>
          </a:p>
        </p:txBody>
      </p:sp>
      <p:sp>
        <p:nvSpPr>
          <p:cNvPr name="TextBox 6" id="6"/>
          <p:cNvSpPr txBox="true"/>
          <p:nvPr/>
        </p:nvSpPr>
        <p:spPr>
          <a:xfrm rot="0">
            <a:off x="6379801" y="3202014"/>
            <a:ext cx="8990388" cy="677545"/>
          </a:xfrm>
          <a:prstGeom prst="rect">
            <a:avLst/>
          </a:prstGeom>
        </p:spPr>
        <p:txBody>
          <a:bodyPr anchor="t" rtlCol="false" tIns="0" lIns="0" bIns="0" rIns="0">
            <a:spAutoFit/>
          </a:bodyPr>
          <a:lstStyle/>
          <a:p>
            <a:pPr algn="just">
              <a:lnSpc>
                <a:spcPts val="5600"/>
              </a:lnSpc>
            </a:pPr>
            <a:r>
              <a:rPr lang="en-US" sz="3500">
                <a:solidFill>
                  <a:srgbClr val="000000"/>
                </a:solidFill>
                <a:latin typeface="Now Bold"/>
                <a:ea typeface="Now Bold"/>
                <a:cs typeface="Now Bold"/>
                <a:sym typeface="Now Bold"/>
              </a:rPr>
              <a:t>range(&lt;start&gt;, &lt;end&gt;, &lt;step&gt;):</a:t>
            </a:r>
          </a:p>
        </p:txBody>
      </p:sp>
      <p:sp>
        <p:nvSpPr>
          <p:cNvPr name="TextBox 7" id="7"/>
          <p:cNvSpPr txBox="true"/>
          <p:nvPr/>
        </p:nvSpPr>
        <p:spPr>
          <a:xfrm rot="0">
            <a:off x="6694918" y="5196802"/>
            <a:ext cx="3625676" cy="644525"/>
          </a:xfrm>
          <a:prstGeom prst="rect">
            <a:avLst/>
          </a:prstGeom>
        </p:spPr>
        <p:txBody>
          <a:bodyPr anchor="t" rtlCol="false" tIns="0" lIns="0" bIns="0" rIns="0">
            <a:spAutoFit/>
          </a:bodyPr>
          <a:lstStyle/>
          <a:p>
            <a:pPr algn="l">
              <a:lnSpc>
                <a:spcPts val="2499"/>
              </a:lnSpc>
            </a:pPr>
            <a:r>
              <a:rPr lang="en-US" sz="2499">
                <a:solidFill>
                  <a:srgbClr val="000000"/>
                </a:solidFill>
                <a:latin typeface="Now"/>
                <a:ea typeface="Now"/>
                <a:cs typeface="Now"/>
                <a:sym typeface="Now"/>
              </a:rPr>
              <a:t>почеток на рангот</a:t>
            </a:r>
          </a:p>
          <a:p>
            <a:pPr algn="l">
              <a:lnSpc>
                <a:spcPts val="2499"/>
              </a:lnSpc>
              <a:spcBef>
                <a:spcPct val="0"/>
              </a:spcBef>
            </a:pPr>
            <a:r>
              <a:rPr lang="en-US" sz="2499">
                <a:solidFill>
                  <a:srgbClr val="000000"/>
                </a:solidFill>
                <a:latin typeface="Now"/>
                <a:ea typeface="Now"/>
                <a:cs typeface="Now"/>
                <a:sym typeface="Now"/>
              </a:rPr>
              <a:t>default вредност - 0</a:t>
            </a:r>
          </a:p>
        </p:txBody>
      </p:sp>
      <p:sp>
        <p:nvSpPr>
          <p:cNvPr name="Freeform 8" id="8"/>
          <p:cNvSpPr/>
          <p:nvPr/>
        </p:nvSpPr>
        <p:spPr>
          <a:xfrm flipH="true" flipV="true" rot="-6450355">
            <a:off x="11743564" y="4380892"/>
            <a:ext cx="1163043" cy="328560"/>
          </a:xfrm>
          <a:custGeom>
            <a:avLst/>
            <a:gdLst/>
            <a:ahLst/>
            <a:cxnLst/>
            <a:rect r="r" b="b" t="t" l="l"/>
            <a:pathLst>
              <a:path h="328560" w="1163043">
                <a:moveTo>
                  <a:pt x="1163044" y="328560"/>
                </a:moveTo>
                <a:lnTo>
                  <a:pt x="0" y="328560"/>
                </a:lnTo>
                <a:lnTo>
                  <a:pt x="0" y="0"/>
                </a:lnTo>
                <a:lnTo>
                  <a:pt x="1163044" y="0"/>
                </a:lnTo>
                <a:lnTo>
                  <a:pt x="1163044" y="32856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2325086" y="5273002"/>
            <a:ext cx="3625676" cy="644525"/>
          </a:xfrm>
          <a:prstGeom prst="rect">
            <a:avLst/>
          </a:prstGeom>
        </p:spPr>
        <p:txBody>
          <a:bodyPr anchor="t" rtlCol="false" tIns="0" lIns="0" bIns="0" rIns="0">
            <a:spAutoFit/>
          </a:bodyPr>
          <a:lstStyle/>
          <a:p>
            <a:pPr algn="l">
              <a:lnSpc>
                <a:spcPts val="2499"/>
              </a:lnSpc>
            </a:pPr>
            <a:r>
              <a:rPr lang="en-US" sz="2499">
                <a:solidFill>
                  <a:srgbClr val="000000"/>
                </a:solidFill>
                <a:latin typeface="Now"/>
                <a:ea typeface="Now"/>
                <a:cs typeface="Now"/>
                <a:sym typeface="Now"/>
              </a:rPr>
              <a:t>чекор за зголемување</a:t>
            </a:r>
          </a:p>
          <a:p>
            <a:pPr algn="l">
              <a:lnSpc>
                <a:spcPts val="2499"/>
              </a:lnSpc>
              <a:spcBef>
                <a:spcPct val="0"/>
              </a:spcBef>
            </a:pPr>
            <a:r>
              <a:rPr lang="en-US" sz="2499">
                <a:solidFill>
                  <a:srgbClr val="000000"/>
                </a:solidFill>
                <a:latin typeface="Now"/>
                <a:ea typeface="Now"/>
                <a:cs typeface="Now"/>
                <a:sym typeface="Now"/>
              </a:rPr>
              <a:t>default вредност - 1</a:t>
            </a:r>
          </a:p>
        </p:txBody>
      </p:sp>
      <p:sp>
        <p:nvSpPr>
          <p:cNvPr name="TextBox 10" id="10"/>
          <p:cNvSpPr txBox="true"/>
          <p:nvPr/>
        </p:nvSpPr>
        <p:spPr>
          <a:xfrm rot="0">
            <a:off x="13311574" y="6335316"/>
            <a:ext cx="3947726" cy="644525"/>
          </a:xfrm>
          <a:prstGeom prst="rect">
            <a:avLst/>
          </a:prstGeom>
        </p:spPr>
        <p:txBody>
          <a:bodyPr anchor="t" rtlCol="false" tIns="0" lIns="0" bIns="0" rIns="0">
            <a:spAutoFit/>
          </a:bodyPr>
          <a:lstStyle/>
          <a:p>
            <a:pPr algn="l">
              <a:lnSpc>
                <a:spcPts val="2499"/>
              </a:lnSpc>
              <a:spcBef>
                <a:spcPct val="0"/>
              </a:spcBef>
            </a:pPr>
            <a:r>
              <a:rPr lang="en-US" sz="2499">
                <a:solidFill>
                  <a:srgbClr val="000000"/>
                </a:solidFill>
                <a:latin typeface="Now"/>
                <a:ea typeface="Now"/>
                <a:cs typeface="Now"/>
                <a:sym typeface="Now"/>
              </a:rPr>
              <a:t>*негативна вредност за step доколку start &gt; end</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3696918">
            <a:off x="7926234" y="4304985"/>
            <a:ext cx="1163043" cy="328560"/>
          </a:xfrm>
          <a:custGeom>
            <a:avLst/>
            <a:gdLst/>
            <a:ahLst/>
            <a:cxnLst/>
            <a:rect r="r" b="b" t="t" l="l"/>
            <a:pathLst>
              <a:path h="328560" w="1163043">
                <a:moveTo>
                  <a:pt x="1163044" y="0"/>
                </a:moveTo>
                <a:lnTo>
                  <a:pt x="0" y="0"/>
                </a:lnTo>
                <a:lnTo>
                  <a:pt x="0" y="328559"/>
                </a:lnTo>
                <a:lnTo>
                  <a:pt x="1163044" y="328559"/>
                </a:lnTo>
                <a:lnTo>
                  <a:pt x="116304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397067" y="971550"/>
            <a:ext cx="8990863" cy="914853"/>
          </a:xfrm>
          <a:prstGeom prst="rect">
            <a:avLst/>
          </a:prstGeom>
        </p:spPr>
        <p:txBody>
          <a:bodyPr anchor="t" rtlCol="false" tIns="0" lIns="0" bIns="0" rIns="0">
            <a:spAutoFit/>
          </a:bodyPr>
          <a:lstStyle/>
          <a:p>
            <a:pPr algn="l">
              <a:lnSpc>
                <a:spcPts val="7258"/>
              </a:lnSpc>
            </a:pPr>
            <a:r>
              <a:rPr lang="en-US" sz="5627" spc="163">
                <a:solidFill>
                  <a:srgbClr val="042B60"/>
                </a:solidFill>
                <a:latin typeface="Now Bold"/>
                <a:ea typeface="Now Bold"/>
                <a:cs typeface="Now Bold"/>
                <a:sym typeface="Now Bold"/>
              </a:rPr>
              <a:t>Range функција</a:t>
            </a:r>
          </a:p>
        </p:txBody>
      </p:sp>
      <p:sp>
        <p:nvSpPr>
          <p:cNvPr name="TextBox 6" id="6"/>
          <p:cNvSpPr txBox="true"/>
          <p:nvPr/>
        </p:nvSpPr>
        <p:spPr>
          <a:xfrm rot="0">
            <a:off x="6379801" y="3202014"/>
            <a:ext cx="8990388" cy="677545"/>
          </a:xfrm>
          <a:prstGeom prst="rect">
            <a:avLst/>
          </a:prstGeom>
        </p:spPr>
        <p:txBody>
          <a:bodyPr anchor="t" rtlCol="false" tIns="0" lIns="0" bIns="0" rIns="0">
            <a:spAutoFit/>
          </a:bodyPr>
          <a:lstStyle/>
          <a:p>
            <a:pPr algn="just">
              <a:lnSpc>
                <a:spcPts val="5600"/>
              </a:lnSpc>
            </a:pPr>
            <a:r>
              <a:rPr lang="en-US" sz="3500">
                <a:solidFill>
                  <a:srgbClr val="000000"/>
                </a:solidFill>
                <a:latin typeface="Now Bold"/>
                <a:ea typeface="Now Bold"/>
                <a:cs typeface="Now Bold"/>
                <a:sym typeface="Now Bold"/>
              </a:rPr>
              <a:t>range(&lt;start&gt;, &lt;end&gt;, &lt;step&gt;):</a:t>
            </a:r>
          </a:p>
        </p:txBody>
      </p:sp>
      <p:sp>
        <p:nvSpPr>
          <p:cNvPr name="TextBox 7" id="7"/>
          <p:cNvSpPr txBox="true"/>
          <p:nvPr/>
        </p:nvSpPr>
        <p:spPr>
          <a:xfrm rot="0">
            <a:off x="6694918" y="5196802"/>
            <a:ext cx="3625676" cy="644525"/>
          </a:xfrm>
          <a:prstGeom prst="rect">
            <a:avLst/>
          </a:prstGeom>
        </p:spPr>
        <p:txBody>
          <a:bodyPr anchor="t" rtlCol="false" tIns="0" lIns="0" bIns="0" rIns="0">
            <a:spAutoFit/>
          </a:bodyPr>
          <a:lstStyle/>
          <a:p>
            <a:pPr algn="l">
              <a:lnSpc>
                <a:spcPts val="2499"/>
              </a:lnSpc>
            </a:pPr>
            <a:r>
              <a:rPr lang="en-US" sz="2499">
                <a:solidFill>
                  <a:srgbClr val="000000"/>
                </a:solidFill>
                <a:latin typeface="Now"/>
                <a:ea typeface="Now"/>
                <a:cs typeface="Now"/>
                <a:sym typeface="Now"/>
              </a:rPr>
              <a:t>почеток на рангот</a:t>
            </a:r>
          </a:p>
          <a:p>
            <a:pPr algn="l">
              <a:lnSpc>
                <a:spcPts val="2499"/>
              </a:lnSpc>
              <a:spcBef>
                <a:spcPct val="0"/>
              </a:spcBef>
            </a:pPr>
            <a:r>
              <a:rPr lang="en-US" sz="2499">
                <a:solidFill>
                  <a:srgbClr val="000000"/>
                </a:solidFill>
                <a:latin typeface="Now"/>
                <a:ea typeface="Now"/>
                <a:cs typeface="Now"/>
                <a:sym typeface="Now"/>
              </a:rPr>
              <a:t>default вредност - 0</a:t>
            </a:r>
          </a:p>
        </p:txBody>
      </p:sp>
      <p:sp>
        <p:nvSpPr>
          <p:cNvPr name="Freeform 8" id="8"/>
          <p:cNvSpPr/>
          <p:nvPr/>
        </p:nvSpPr>
        <p:spPr>
          <a:xfrm flipH="true" flipV="true" rot="-6450355">
            <a:off x="11743564" y="4380892"/>
            <a:ext cx="1163043" cy="328560"/>
          </a:xfrm>
          <a:custGeom>
            <a:avLst/>
            <a:gdLst/>
            <a:ahLst/>
            <a:cxnLst/>
            <a:rect r="r" b="b" t="t" l="l"/>
            <a:pathLst>
              <a:path h="328560" w="1163043">
                <a:moveTo>
                  <a:pt x="1163044" y="328560"/>
                </a:moveTo>
                <a:lnTo>
                  <a:pt x="0" y="328560"/>
                </a:lnTo>
                <a:lnTo>
                  <a:pt x="0" y="0"/>
                </a:lnTo>
                <a:lnTo>
                  <a:pt x="1163044" y="0"/>
                </a:lnTo>
                <a:lnTo>
                  <a:pt x="1163044" y="32856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2325086" y="5273002"/>
            <a:ext cx="3625676" cy="644525"/>
          </a:xfrm>
          <a:prstGeom prst="rect">
            <a:avLst/>
          </a:prstGeom>
        </p:spPr>
        <p:txBody>
          <a:bodyPr anchor="t" rtlCol="false" tIns="0" lIns="0" bIns="0" rIns="0">
            <a:spAutoFit/>
          </a:bodyPr>
          <a:lstStyle/>
          <a:p>
            <a:pPr algn="l">
              <a:lnSpc>
                <a:spcPts val="2499"/>
              </a:lnSpc>
            </a:pPr>
            <a:r>
              <a:rPr lang="en-US" sz="2499">
                <a:solidFill>
                  <a:srgbClr val="000000"/>
                </a:solidFill>
                <a:latin typeface="Now"/>
                <a:ea typeface="Now"/>
                <a:cs typeface="Now"/>
                <a:sym typeface="Now"/>
              </a:rPr>
              <a:t>чекор за зголемување</a:t>
            </a:r>
          </a:p>
          <a:p>
            <a:pPr algn="l">
              <a:lnSpc>
                <a:spcPts val="2499"/>
              </a:lnSpc>
              <a:spcBef>
                <a:spcPct val="0"/>
              </a:spcBef>
            </a:pPr>
            <a:r>
              <a:rPr lang="en-US" sz="2499">
                <a:solidFill>
                  <a:srgbClr val="000000"/>
                </a:solidFill>
                <a:latin typeface="Now"/>
                <a:ea typeface="Now"/>
                <a:cs typeface="Now"/>
                <a:sym typeface="Now"/>
              </a:rPr>
              <a:t>default вредност - 1</a:t>
            </a:r>
          </a:p>
        </p:txBody>
      </p:sp>
      <p:sp>
        <p:nvSpPr>
          <p:cNvPr name="TextBox 10" id="10"/>
          <p:cNvSpPr txBox="true"/>
          <p:nvPr/>
        </p:nvSpPr>
        <p:spPr>
          <a:xfrm rot="0">
            <a:off x="13311574" y="6335316"/>
            <a:ext cx="3947726" cy="644525"/>
          </a:xfrm>
          <a:prstGeom prst="rect">
            <a:avLst/>
          </a:prstGeom>
        </p:spPr>
        <p:txBody>
          <a:bodyPr anchor="t" rtlCol="false" tIns="0" lIns="0" bIns="0" rIns="0">
            <a:spAutoFit/>
          </a:bodyPr>
          <a:lstStyle/>
          <a:p>
            <a:pPr algn="l">
              <a:lnSpc>
                <a:spcPts val="2499"/>
              </a:lnSpc>
              <a:spcBef>
                <a:spcPct val="0"/>
              </a:spcBef>
            </a:pPr>
            <a:r>
              <a:rPr lang="en-US" sz="2499">
                <a:solidFill>
                  <a:srgbClr val="000000"/>
                </a:solidFill>
                <a:latin typeface="Now"/>
                <a:ea typeface="Now"/>
                <a:cs typeface="Now"/>
                <a:sym typeface="Now"/>
              </a:rPr>
              <a:t>*негативна вредност за step доколку start &gt; end</a:t>
            </a:r>
          </a:p>
        </p:txBody>
      </p:sp>
      <p:sp>
        <p:nvSpPr>
          <p:cNvPr name="Freeform 11" id="11"/>
          <p:cNvSpPr/>
          <p:nvPr/>
        </p:nvSpPr>
        <p:spPr>
          <a:xfrm flipH="true" flipV="false" rot="9943778">
            <a:off x="10919239" y="2791329"/>
            <a:ext cx="1379107" cy="389598"/>
          </a:xfrm>
          <a:custGeom>
            <a:avLst/>
            <a:gdLst/>
            <a:ahLst/>
            <a:cxnLst/>
            <a:rect r="r" b="b" t="t" l="l"/>
            <a:pathLst>
              <a:path h="389598" w="1379107">
                <a:moveTo>
                  <a:pt x="1379107" y="0"/>
                </a:moveTo>
                <a:lnTo>
                  <a:pt x="0" y="0"/>
                </a:lnTo>
                <a:lnTo>
                  <a:pt x="0" y="389598"/>
                </a:lnTo>
                <a:lnTo>
                  <a:pt x="1379107" y="389598"/>
                </a:lnTo>
                <a:lnTo>
                  <a:pt x="137910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12656682" y="2317196"/>
            <a:ext cx="3947726" cy="644525"/>
          </a:xfrm>
          <a:prstGeom prst="rect">
            <a:avLst/>
          </a:prstGeom>
        </p:spPr>
        <p:txBody>
          <a:bodyPr anchor="t" rtlCol="false" tIns="0" lIns="0" bIns="0" rIns="0">
            <a:spAutoFit/>
          </a:bodyPr>
          <a:lstStyle/>
          <a:p>
            <a:pPr algn="l">
              <a:lnSpc>
                <a:spcPts val="2499"/>
              </a:lnSpc>
              <a:spcBef>
                <a:spcPct val="0"/>
              </a:spcBef>
            </a:pPr>
            <a:r>
              <a:rPr lang="en-US" sz="2499">
                <a:solidFill>
                  <a:srgbClr val="000000"/>
                </a:solidFill>
                <a:latin typeface="Now"/>
                <a:ea typeface="Now"/>
                <a:cs typeface="Now"/>
                <a:sym typeface="Now"/>
              </a:rPr>
              <a:t>крај на рангот, не вклучувајќи го end</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3696918">
            <a:off x="7926234" y="4304985"/>
            <a:ext cx="1163043" cy="328560"/>
          </a:xfrm>
          <a:custGeom>
            <a:avLst/>
            <a:gdLst/>
            <a:ahLst/>
            <a:cxnLst/>
            <a:rect r="r" b="b" t="t" l="l"/>
            <a:pathLst>
              <a:path h="328560" w="1163043">
                <a:moveTo>
                  <a:pt x="1163044" y="0"/>
                </a:moveTo>
                <a:lnTo>
                  <a:pt x="0" y="0"/>
                </a:lnTo>
                <a:lnTo>
                  <a:pt x="0" y="328559"/>
                </a:lnTo>
                <a:lnTo>
                  <a:pt x="1163044" y="328559"/>
                </a:lnTo>
                <a:lnTo>
                  <a:pt x="116304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397067" y="971550"/>
            <a:ext cx="8990863" cy="914853"/>
          </a:xfrm>
          <a:prstGeom prst="rect">
            <a:avLst/>
          </a:prstGeom>
        </p:spPr>
        <p:txBody>
          <a:bodyPr anchor="t" rtlCol="false" tIns="0" lIns="0" bIns="0" rIns="0">
            <a:spAutoFit/>
          </a:bodyPr>
          <a:lstStyle/>
          <a:p>
            <a:pPr algn="l">
              <a:lnSpc>
                <a:spcPts val="7258"/>
              </a:lnSpc>
            </a:pPr>
            <a:r>
              <a:rPr lang="en-US" sz="5627" spc="163">
                <a:solidFill>
                  <a:srgbClr val="042B60"/>
                </a:solidFill>
                <a:latin typeface="Now Bold"/>
                <a:ea typeface="Now Bold"/>
                <a:cs typeface="Now Bold"/>
                <a:sym typeface="Now Bold"/>
              </a:rPr>
              <a:t>Range функција</a:t>
            </a:r>
          </a:p>
        </p:txBody>
      </p:sp>
      <p:sp>
        <p:nvSpPr>
          <p:cNvPr name="TextBox 6" id="6"/>
          <p:cNvSpPr txBox="true"/>
          <p:nvPr/>
        </p:nvSpPr>
        <p:spPr>
          <a:xfrm rot="0">
            <a:off x="6379801" y="3202014"/>
            <a:ext cx="8990388" cy="677545"/>
          </a:xfrm>
          <a:prstGeom prst="rect">
            <a:avLst/>
          </a:prstGeom>
        </p:spPr>
        <p:txBody>
          <a:bodyPr anchor="t" rtlCol="false" tIns="0" lIns="0" bIns="0" rIns="0">
            <a:spAutoFit/>
          </a:bodyPr>
          <a:lstStyle/>
          <a:p>
            <a:pPr algn="just">
              <a:lnSpc>
                <a:spcPts val="5600"/>
              </a:lnSpc>
            </a:pPr>
            <a:r>
              <a:rPr lang="en-US" sz="3500">
                <a:solidFill>
                  <a:srgbClr val="000000"/>
                </a:solidFill>
                <a:latin typeface="Now Bold"/>
                <a:ea typeface="Now Bold"/>
                <a:cs typeface="Now Bold"/>
                <a:sym typeface="Now Bold"/>
              </a:rPr>
              <a:t>range(&lt;start&gt;, &lt;end&gt;, &lt;step&gt;):</a:t>
            </a:r>
          </a:p>
        </p:txBody>
      </p:sp>
      <p:sp>
        <p:nvSpPr>
          <p:cNvPr name="TextBox 7" id="7"/>
          <p:cNvSpPr txBox="true"/>
          <p:nvPr/>
        </p:nvSpPr>
        <p:spPr>
          <a:xfrm rot="0">
            <a:off x="6694918" y="5196802"/>
            <a:ext cx="3625676" cy="644525"/>
          </a:xfrm>
          <a:prstGeom prst="rect">
            <a:avLst/>
          </a:prstGeom>
        </p:spPr>
        <p:txBody>
          <a:bodyPr anchor="t" rtlCol="false" tIns="0" lIns="0" bIns="0" rIns="0">
            <a:spAutoFit/>
          </a:bodyPr>
          <a:lstStyle/>
          <a:p>
            <a:pPr algn="l">
              <a:lnSpc>
                <a:spcPts val="2499"/>
              </a:lnSpc>
            </a:pPr>
            <a:r>
              <a:rPr lang="en-US" sz="2499">
                <a:solidFill>
                  <a:srgbClr val="000000"/>
                </a:solidFill>
                <a:latin typeface="Now"/>
                <a:ea typeface="Now"/>
                <a:cs typeface="Now"/>
                <a:sym typeface="Now"/>
              </a:rPr>
              <a:t>почеток на рангот</a:t>
            </a:r>
          </a:p>
          <a:p>
            <a:pPr algn="l">
              <a:lnSpc>
                <a:spcPts val="2499"/>
              </a:lnSpc>
              <a:spcBef>
                <a:spcPct val="0"/>
              </a:spcBef>
            </a:pPr>
            <a:r>
              <a:rPr lang="en-US" sz="2499">
                <a:solidFill>
                  <a:srgbClr val="000000"/>
                </a:solidFill>
                <a:latin typeface="Now"/>
                <a:ea typeface="Now"/>
                <a:cs typeface="Now"/>
                <a:sym typeface="Now"/>
              </a:rPr>
              <a:t>default вредност - 0</a:t>
            </a:r>
          </a:p>
        </p:txBody>
      </p:sp>
      <p:sp>
        <p:nvSpPr>
          <p:cNvPr name="Freeform 8" id="8"/>
          <p:cNvSpPr/>
          <p:nvPr/>
        </p:nvSpPr>
        <p:spPr>
          <a:xfrm flipH="true" flipV="true" rot="-6450355">
            <a:off x="11743564" y="4380892"/>
            <a:ext cx="1163043" cy="328560"/>
          </a:xfrm>
          <a:custGeom>
            <a:avLst/>
            <a:gdLst/>
            <a:ahLst/>
            <a:cxnLst/>
            <a:rect r="r" b="b" t="t" l="l"/>
            <a:pathLst>
              <a:path h="328560" w="1163043">
                <a:moveTo>
                  <a:pt x="1163044" y="328560"/>
                </a:moveTo>
                <a:lnTo>
                  <a:pt x="0" y="328560"/>
                </a:lnTo>
                <a:lnTo>
                  <a:pt x="0" y="0"/>
                </a:lnTo>
                <a:lnTo>
                  <a:pt x="1163044" y="0"/>
                </a:lnTo>
                <a:lnTo>
                  <a:pt x="1163044" y="32856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2325086" y="5273002"/>
            <a:ext cx="3625676" cy="644525"/>
          </a:xfrm>
          <a:prstGeom prst="rect">
            <a:avLst/>
          </a:prstGeom>
        </p:spPr>
        <p:txBody>
          <a:bodyPr anchor="t" rtlCol="false" tIns="0" lIns="0" bIns="0" rIns="0">
            <a:spAutoFit/>
          </a:bodyPr>
          <a:lstStyle/>
          <a:p>
            <a:pPr algn="l">
              <a:lnSpc>
                <a:spcPts val="2499"/>
              </a:lnSpc>
            </a:pPr>
            <a:r>
              <a:rPr lang="en-US" sz="2499">
                <a:solidFill>
                  <a:srgbClr val="000000"/>
                </a:solidFill>
                <a:latin typeface="Now"/>
                <a:ea typeface="Now"/>
                <a:cs typeface="Now"/>
                <a:sym typeface="Now"/>
              </a:rPr>
              <a:t>чекор за зголемување</a:t>
            </a:r>
          </a:p>
          <a:p>
            <a:pPr algn="l">
              <a:lnSpc>
                <a:spcPts val="2499"/>
              </a:lnSpc>
              <a:spcBef>
                <a:spcPct val="0"/>
              </a:spcBef>
            </a:pPr>
            <a:r>
              <a:rPr lang="en-US" sz="2499">
                <a:solidFill>
                  <a:srgbClr val="000000"/>
                </a:solidFill>
                <a:latin typeface="Now"/>
                <a:ea typeface="Now"/>
                <a:cs typeface="Now"/>
                <a:sym typeface="Now"/>
              </a:rPr>
              <a:t>default вредност - 1</a:t>
            </a:r>
          </a:p>
        </p:txBody>
      </p:sp>
      <p:sp>
        <p:nvSpPr>
          <p:cNvPr name="TextBox 10" id="10"/>
          <p:cNvSpPr txBox="true"/>
          <p:nvPr/>
        </p:nvSpPr>
        <p:spPr>
          <a:xfrm rot="0">
            <a:off x="13311574" y="6335316"/>
            <a:ext cx="3947726" cy="644525"/>
          </a:xfrm>
          <a:prstGeom prst="rect">
            <a:avLst/>
          </a:prstGeom>
        </p:spPr>
        <p:txBody>
          <a:bodyPr anchor="t" rtlCol="false" tIns="0" lIns="0" bIns="0" rIns="0">
            <a:spAutoFit/>
          </a:bodyPr>
          <a:lstStyle/>
          <a:p>
            <a:pPr algn="l">
              <a:lnSpc>
                <a:spcPts val="2499"/>
              </a:lnSpc>
              <a:spcBef>
                <a:spcPct val="0"/>
              </a:spcBef>
            </a:pPr>
            <a:r>
              <a:rPr lang="en-US" sz="2499">
                <a:solidFill>
                  <a:srgbClr val="000000"/>
                </a:solidFill>
                <a:latin typeface="Now"/>
                <a:ea typeface="Now"/>
                <a:cs typeface="Now"/>
                <a:sym typeface="Now"/>
              </a:rPr>
              <a:t>*негативна вредност за step доколку start &gt; end</a:t>
            </a:r>
          </a:p>
        </p:txBody>
      </p:sp>
      <p:sp>
        <p:nvSpPr>
          <p:cNvPr name="Freeform 11" id="11"/>
          <p:cNvSpPr/>
          <p:nvPr/>
        </p:nvSpPr>
        <p:spPr>
          <a:xfrm flipH="true" flipV="false" rot="9943778">
            <a:off x="10919239" y="2791329"/>
            <a:ext cx="1379107" cy="389598"/>
          </a:xfrm>
          <a:custGeom>
            <a:avLst/>
            <a:gdLst/>
            <a:ahLst/>
            <a:cxnLst/>
            <a:rect r="r" b="b" t="t" l="l"/>
            <a:pathLst>
              <a:path h="389598" w="1379107">
                <a:moveTo>
                  <a:pt x="1379107" y="0"/>
                </a:moveTo>
                <a:lnTo>
                  <a:pt x="0" y="0"/>
                </a:lnTo>
                <a:lnTo>
                  <a:pt x="0" y="389598"/>
                </a:lnTo>
                <a:lnTo>
                  <a:pt x="1379107" y="389598"/>
                </a:lnTo>
                <a:lnTo>
                  <a:pt x="137910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12656682" y="2317196"/>
            <a:ext cx="3947726" cy="644525"/>
          </a:xfrm>
          <a:prstGeom prst="rect">
            <a:avLst/>
          </a:prstGeom>
        </p:spPr>
        <p:txBody>
          <a:bodyPr anchor="t" rtlCol="false" tIns="0" lIns="0" bIns="0" rIns="0">
            <a:spAutoFit/>
          </a:bodyPr>
          <a:lstStyle/>
          <a:p>
            <a:pPr algn="l">
              <a:lnSpc>
                <a:spcPts val="2499"/>
              </a:lnSpc>
              <a:spcBef>
                <a:spcPct val="0"/>
              </a:spcBef>
            </a:pPr>
            <a:r>
              <a:rPr lang="en-US" sz="2499">
                <a:solidFill>
                  <a:srgbClr val="000000"/>
                </a:solidFill>
                <a:latin typeface="Now"/>
                <a:ea typeface="Now"/>
                <a:cs typeface="Now"/>
                <a:sym typeface="Now"/>
              </a:rPr>
              <a:t>крај на рангот, не вклучувајќи го end</a:t>
            </a:r>
          </a:p>
        </p:txBody>
      </p:sp>
      <p:sp>
        <p:nvSpPr>
          <p:cNvPr name="TextBox 13" id="13"/>
          <p:cNvSpPr txBox="true"/>
          <p:nvPr/>
        </p:nvSpPr>
        <p:spPr>
          <a:xfrm rot="0">
            <a:off x="13708243" y="3257440"/>
            <a:ext cx="4579757" cy="330200"/>
          </a:xfrm>
          <a:prstGeom prst="rect">
            <a:avLst/>
          </a:prstGeom>
        </p:spPr>
        <p:txBody>
          <a:bodyPr anchor="t" rtlCol="false" tIns="0" lIns="0" bIns="0" rIns="0">
            <a:spAutoFit/>
          </a:bodyPr>
          <a:lstStyle/>
          <a:p>
            <a:pPr algn="l">
              <a:lnSpc>
                <a:spcPts val="2499"/>
              </a:lnSpc>
              <a:spcBef>
                <a:spcPct val="0"/>
              </a:spcBef>
            </a:pPr>
            <a:r>
              <a:rPr lang="en-US" sz="2499">
                <a:solidFill>
                  <a:srgbClr val="000000"/>
                </a:solidFill>
                <a:latin typeface="Now"/>
                <a:ea typeface="Now"/>
                <a:cs typeface="Now"/>
                <a:sym typeface="Now"/>
              </a:rPr>
              <a:t>*последна вредност е end-1</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307" y="-181961"/>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32832" y="-100272"/>
            <a:ext cx="3320308" cy="3066757"/>
          </a:xfrm>
          <a:custGeom>
            <a:avLst/>
            <a:gdLst/>
            <a:ahLst/>
            <a:cxnLst/>
            <a:rect r="r" b="b" t="t" l="l"/>
            <a:pathLst>
              <a:path h="3066757" w="3320308">
                <a:moveTo>
                  <a:pt x="0" y="0"/>
                </a:moveTo>
                <a:lnTo>
                  <a:pt x="3320308" y="0"/>
                </a:lnTo>
                <a:lnTo>
                  <a:pt x="3320308" y="3066756"/>
                </a:lnTo>
                <a:lnTo>
                  <a:pt x="0" y="306675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65036" y="3852515"/>
            <a:ext cx="1184466" cy="1094015"/>
          </a:xfrm>
          <a:custGeom>
            <a:avLst/>
            <a:gdLst/>
            <a:ahLst/>
            <a:cxnLst/>
            <a:rect r="r" b="b" t="t" l="l"/>
            <a:pathLst>
              <a:path h="1094015" w="1184466">
                <a:moveTo>
                  <a:pt x="0" y="0"/>
                </a:moveTo>
                <a:lnTo>
                  <a:pt x="1184466" y="0"/>
                </a:lnTo>
                <a:lnTo>
                  <a:pt x="1184466" y="1094015"/>
                </a:lnTo>
                <a:lnTo>
                  <a:pt x="0" y="109401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536340" y="3882313"/>
            <a:ext cx="1211172" cy="1118682"/>
          </a:xfrm>
          <a:custGeom>
            <a:avLst/>
            <a:gdLst/>
            <a:ahLst/>
            <a:cxnLst/>
            <a:rect r="r" b="b" t="t" l="l"/>
            <a:pathLst>
              <a:path h="1118682" w="1211172">
                <a:moveTo>
                  <a:pt x="0" y="0"/>
                </a:moveTo>
                <a:lnTo>
                  <a:pt x="1211172" y="0"/>
                </a:lnTo>
                <a:lnTo>
                  <a:pt x="1211172" y="1118682"/>
                </a:lnTo>
                <a:lnTo>
                  <a:pt x="0" y="1118682"/>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66526" y="6259428"/>
            <a:ext cx="6026465" cy="5566263"/>
          </a:xfrm>
          <a:custGeom>
            <a:avLst/>
            <a:gdLst/>
            <a:ahLst/>
            <a:cxnLst/>
            <a:rect r="r" b="b" t="t" l="l"/>
            <a:pathLst>
              <a:path h="5566263" w="6026465">
                <a:moveTo>
                  <a:pt x="0" y="0"/>
                </a:moveTo>
                <a:lnTo>
                  <a:pt x="6026466" y="0"/>
                </a:lnTo>
                <a:lnTo>
                  <a:pt x="6026466" y="5566262"/>
                </a:lnTo>
                <a:lnTo>
                  <a:pt x="0" y="5566262"/>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00000">
            <a:off x="-1229318" y="6411037"/>
            <a:ext cx="6162345" cy="5691766"/>
          </a:xfrm>
          <a:custGeom>
            <a:avLst/>
            <a:gdLst/>
            <a:ahLst/>
            <a:cxnLst/>
            <a:rect r="r" b="b" t="t" l="l"/>
            <a:pathLst>
              <a:path h="5691766" w="6162345">
                <a:moveTo>
                  <a:pt x="0" y="0"/>
                </a:moveTo>
                <a:lnTo>
                  <a:pt x="6162345" y="0"/>
                </a:lnTo>
                <a:lnTo>
                  <a:pt x="6162345" y="5691766"/>
                </a:lnTo>
                <a:lnTo>
                  <a:pt x="0" y="569176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857047" y="1441432"/>
            <a:ext cx="6740982"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68C3DE"/>
                </a:solidFill>
                <a:latin typeface="Now Bold"/>
                <a:ea typeface="Now Bold"/>
                <a:cs typeface="Now Bold"/>
                <a:sym typeface="Now Bold"/>
              </a:rPr>
              <a:t>while циклус</a:t>
            </a:r>
          </a:p>
        </p:txBody>
      </p:sp>
      <p:sp>
        <p:nvSpPr>
          <p:cNvPr name="TextBox 9" id="9"/>
          <p:cNvSpPr txBox="true"/>
          <p:nvPr/>
        </p:nvSpPr>
        <p:spPr>
          <a:xfrm rot="0">
            <a:off x="5857047" y="2750499"/>
            <a:ext cx="8345473" cy="2748227"/>
          </a:xfrm>
          <a:prstGeom prst="rect">
            <a:avLst/>
          </a:prstGeom>
        </p:spPr>
        <p:txBody>
          <a:bodyPr anchor="t" rtlCol="false" tIns="0" lIns="0" bIns="0" rIns="0">
            <a:spAutoFit/>
          </a:bodyPr>
          <a:lstStyle/>
          <a:p>
            <a:pPr algn="l">
              <a:lnSpc>
                <a:spcPts val="5497"/>
              </a:lnSpc>
            </a:pPr>
            <a:r>
              <a:rPr lang="en-US" sz="3927">
                <a:solidFill>
                  <a:srgbClr val="000000"/>
                </a:solidFill>
                <a:latin typeface="DM Sans Bold"/>
                <a:ea typeface="DM Sans Bold"/>
                <a:cs typeface="DM Sans Bold"/>
                <a:sym typeface="DM Sans Bold"/>
              </a:rPr>
              <a:t>while &lt;expression&gt;:</a:t>
            </a:r>
          </a:p>
          <a:p>
            <a:pPr algn="l">
              <a:lnSpc>
                <a:spcPts val="5497"/>
              </a:lnSpc>
            </a:pPr>
            <a:r>
              <a:rPr lang="en-US" sz="3927">
                <a:solidFill>
                  <a:srgbClr val="000000"/>
                </a:solidFill>
                <a:latin typeface="DM Sans Bold"/>
                <a:ea typeface="DM Sans Bold"/>
                <a:cs typeface="DM Sans Bold"/>
                <a:sym typeface="DM Sans Bold"/>
              </a:rPr>
              <a:t>     </a:t>
            </a:r>
            <a:r>
              <a:rPr lang="en-US" sz="3927">
                <a:solidFill>
                  <a:srgbClr val="000000"/>
                </a:solidFill>
                <a:latin typeface="DM Sans Bold"/>
                <a:ea typeface="DM Sans Bold"/>
                <a:cs typeface="DM Sans Bold"/>
                <a:sym typeface="DM Sans Bold"/>
              </a:rPr>
              <a:t>&lt;statement(s)&gt;</a:t>
            </a:r>
          </a:p>
          <a:p>
            <a:pPr algn="l">
              <a:lnSpc>
                <a:spcPts val="5497"/>
              </a:lnSpc>
            </a:pPr>
            <a:r>
              <a:rPr lang="en-US" sz="3927">
                <a:solidFill>
                  <a:srgbClr val="000000"/>
                </a:solidFill>
                <a:latin typeface="DM Sans Bold"/>
                <a:ea typeface="DM Sans Bold"/>
                <a:cs typeface="DM Sans Bold"/>
                <a:sym typeface="DM Sans Bold"/>
              </a:rPr>
              <a:t>else:</a:t>
            </a:r>
          </a:p>
          <a:p>
            <a:pPr algn="l">
              <a:lnSpc>
                <a:spcPts val="5497"/>
              </a:lnSpc>
            </a:pPr>
            <a:r>
              <a:rPr lang="en-US" sz="3927">
                <a:solidFill>
                  <a:srgbClr val="000000"/>
                </a:solidFill>
                <a:latin typeface="DM Sans Bold"/>
                <a:ea typeface="DM Sans Bold"/>
                <a:cs typeface="DM Sans Bold"/>
                <a:sym typeface="DM Sans Bold"/>
              </a:rPr>
              <a:t>     </a:t>
            </a:r>
            <a:r>
              <a:rPr lang="en-US" sz="3927">
                <a:solidFill>
                  <a:srgbClr val="000000"/>
                </a:solidFill>
                <a:latin typeface="DM Sans Bold"/>
                <a:ea typeface="DM Sans Bold"/>
                <a:cs typeface="DM Sans Bold"/>
                <a:sym typeface="DM Sans Bold"/>
              </a:rPr>
              <a:t>&lt;statement(s)&gt;</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307" y="-181961"/>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32832" y="-100272"/>
            <a:ext cx="3320308" cy="3066757"/>
          </a:xfrm>
          <a:custGeom>
            <a:avLst/>
            <a:gdLst/>
            <a:ahLst/>
            <a:cxnLst/>
            <a:rect r="r" b="b" t="t" l="l"/>
            <a:pathLst>
              <a:path h="3066757" w="3320308">
                <a:moveTo>
                  <a:pt x="0" y="0"/>
                </a:moveTo>
                <a:lnTo>
                  <a:pt x="3320308" y="0"/>
                </a:lnTo>
                <a:lnTo>
                  <a:pt x="3320308" y="3066756"/>
                </a:lnTo>
                <a:lnTo>
                  <a:pt x="0" y="306675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65036" y="3852515"/>
            <a:ext cx="1184466" cy="1094015"/>
          </a:xfrm>
          <a:custGeom>
            <a:avLst/>
            <a:gdLst/>
            <a:ahLst/>
            <a:cxnLst/>
            <a:rect r="r" b="b" t="t" l="l"/>
            <a:pathLst>
              <a:path h="1094015" w="1184466">
                <a:moveTo>
                  <a:pt x="0" y="0"/>
                </a:moveTo>
                <a:lnTo>
                  <a:pt x="1184466" y="0"/>
                </a:lnTo>
                <a:lnTo>
                  <a:pt x="1184466" y="1094015"/>
                </a:lnTo>
                <a:lnTo>
                  <a:pt x="0" y="109401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536340" y="3882313"/>
            <a:ext cx="1211172" cy="1118682"/>
          </a:xfrm>
          <a:custGeom>
            <a:avLst/>
            <a:gdLst/>
            <a:ahLst/>
            <a:cxnLst/>
            <a:rect r="r" b="b" t="t" l="l"/>
            <a:pathLst>
              <a:path h="1118682" w="1211172">
                <a:moveTo>
                  <a:pt x="0" y="0"/>
                </a:moveTo>
                <a:lnTo>
                  <a:pt x="1211172" y="0"/>
                </a:lnTo>
                <a:lnTo>
                  <a:pt x="1211172" y="1118682"/>
                </a:lnTo>
                <a:lnTo>
                  <a:pt x="0" y="1118682"/>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66526" y="6259428"/>
            <a:ext cx="6026465" cy="5566263"/>
          </a:xfrm>
          <a:custGeom>
            <a:avLst/>
            <a:gdLst/>
            <a:ahLst/>
            <a:cxnLst/>
            <a:rect r="r" b="b" t="t" l="l"/>
            <a:pathLst>
              <a:path h="5566263" w="6026465">
                <a:moveTo>
                  <a:pt x="0" y="0"/>
                </a:moveTo>
                <a:lnTo>
                  <a:pt x="6026466" y="0"/>
                </a:lnTo>
                <a:lnTo>
                  <a:pt x="6026466" y="5566262"/>
                </a:lnTo>
                <a:lnTo>
                  <a:pt x="0" y="5566262"/>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00000">
            <a:off x="-1229318" y="6411037"/>
            <a:ext cx="6162345" cy="5691766"/>
          </a:xfrm>
          <a:custGeom>
            <a:avLst/>
            <a:gdLst/>
            <a:ahLst/>
            <a:cxnLst/>
            <a:rect r="r" b="b" t="t" l="l"/>
            <a:pathLst>
              <a:path h="5691766" w="6162345">
                <a:moveTo>
                  <a:pt x="0" y="0"/>
                </a:moveTo>
                <a:lnTo>
                  <a:pt x="6162345" y="0"/>
                </a:lnTo>
                <a:lnTo>
                  <a:pt x="6162345" y="5691766"/>
                </a:lnTo>
                <a:lnTo>
                  <a:pt x="0" y="569176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857047" y="1441432"/>
            <a:ext cx="6740982"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68C3DE"/>
                </a:solidFill>
                <a:latin typeface="Now Bold"/>
                <a:ea typeface="Now Bold"/>
                <a:cs typeface="Now Bold"/>
                <a:sym typeface="Now Bold"/>
              </a:rPr>
              <a:t>while циклус</a:t>
            </a:r>
          </a:p>
        </p:txBody>
      </p:sp>
      <p:sp>
        <p:nvSpPr>
          <p:cNvPr name="TextBox 9" id="9"/>
          <p:cNvSpPr txBox="true"/>
          <p:nvPr/>
        </p:nvSpPr>
        <p:spPr>
          <a:xfrm rot="0">
            <a:off x="5857047" y="2750499"/>
            <a:ext cx="8345473" cy="2748227"/>
          </a:xfrm>
          <a:prstGeom prst="rect">
            <a:avLst/>
          </a:prstGeom>
        </p:spPr>
        <p:txBody>
          <a:bodyPr anchor="t" rtlCol="false" tIns="0" lIns="0" bIns="0" rIns="0">
            <a:spAutoFit/>
          </a:bodyPr>
          <a:lstStyle/>
          <a:p>
            <a:pPr algn="l">
              <a:lnSpc>
                <a:spcPts val="5497"/>
              </a:lnSpc>
            </a:pPr>
            <a:r>
              <a:rPr lang="en-US" sz="3927">
                <a:solidFill>
                  <a:srgbClr val="000000"/>
                </a:solidFill>
                <a:latin typeface="DM Sans Bold"/>
                <a:ea typeface="DM Sans Bold"/>
                <a:cs typeface="DM Sans Bold"/>
                <a:sym typeface="DM Sans Bold"/>
              </a:rPr>
              <a:t>while &lt;expression&gt;:</a:t>
            </a:r>
          </a:p>
          <a:p>
            <a:pPr algn="l">
              <a:lnSpc>
                <a:spcPts val="5497"/>
              </a:lnSpc>
            </a:pPr>
            <a:r>
              <a:rPr lang="en-US" sz="3927">
                <a:solidFill>
                  <a:srgbClr val="000000"/>
                </a:solidFill>
                <a:latin typeface="DM Sans Bold"/>
                <a:ea typeface="DM Sans Bold"/>
                <a:cs typeface="DM Sans Bold"/>
                <a:sym typeface="DM Sans Bold"/>
              </a:rPr>
              <a:t>     </a:t>
            </a:r>
            <a:r>
              <a:rPr lang="en-US" sz="3927">
                <a:solidFill>
                  <a:srgbClr val="000000"/>
                </a:solidFill>
                <a:latin typeface="DM Sans Bold"/>
                <a:ea typeface="DM Sans Bold"/>
                <a:cs typeface="DM Sans Bold"/>
                <a:sym typeface="DM Sans Bold"/>
              </a:rPr>
              <a:t>&lt;statement(s)&gt;</a:t>
            </a:r>
          </a:p>
          <a:p>
            <a:pPr algn="l">
              <a:lnSpc>
                <a:spcPts val="5497"/>
              </a:lnSpc>
            </a:pPr>
            <a:r>
              <a:rPr lang="en-US" sz="3927">
                <a:solidFill>
                  <a:srgbClr val="000000"/>
                </a:solidFill>
                <a:latin typeface="DM Sans Bold"/>
                <a:ea typeface="DM Sans Bold"/>
                <a:cs typeface="DM Sans Bold"/>
                <a:sym typeface="DM Sans Bold"/>
              </a:rPr>
              <a:t>else:</a:t>
            </a:r>
          </a:p>
          <a:p>
            <a:pPr algn="l">
              <a:lnSpc>
                <a:spcPts val="5497"/>
              </a:lnSpc>
            </a:pPr>
            <a:r>
              <a:rPr lang="en-US" sz="3927">
                <a:solidFill>
                  <a:srgbClr val="000000"/>
                </a:solidFill>
                <a:latin typeface="DM Sans Bold"/>
                <a:ea typeface="DM Sans Bold"/>
                <a:cs typeface="DM Sans Bold"/>
                <a:sym typeface="DM Sans Bold"/>
              </a:rPr>
              <a:t>     </a:t>
            </a:r>
            <a:r>
              <a:rPr lang="en-US" sz="3927">
                <a:solidFill>
                  <a:srgbClr val="000000"/>
                </a:solidFill>
                <a:latin typeface="DM Sans Bold"/>
                <a:ea typeface="DM Sans Bold"/>
                <a:cs typeface="DM Sans Bold"/>
                <a:sym typeface="DM Sans Bold"/>
              </a:rPr>
              <a:t>&lt;statement(s)&gt;</a:t>
            </a:r>
          </a:p>
        </p:txBody>
      </p:sp>
      <p:sp>
        <p:nvSpPr>
          <p:cNvPr name="Freeform 10" id="10"/>
          <p:cNvSpPr/>
          <p:nvPr/>
        </p:nvSpPr>
        <p:spPr>
          <a:xfrm flipH="false" flipV="false" rot="1117296">
            <a:off x="9790162" y="4363566"/>
            <a:ext cx="2029174" cy="573242"/>
          </a:xfrm>
          <a:custGeom>
            <a:avLst/>
            <a:gdLst/>
            <a:ahLst/>
            <a:cxnLst/>
            <a:rect r="r" b="b" t="t" l="l"/>
            <a:pathLst>
              <a:path h="573242" w="2029174">
                <a:moveTo>
                  <a:pt x="0" y="0"/>
                </a:moveTo>
                <a:lnTo>
                  <a:pt x="2029174" y="0"/>
                </a:lnTo>
                <a:lnTo>
                  <a:pt x="2029174" y="573242"/>
                </a:lnTo>
                <a:lnTo>
                  <a:pt x="0" y="5732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2099015" y="4102222"/>
            <a:ext cx="4207010" cy="1587500"/>
          </a:xfrm>
          <a:prstGeom prst="rect">
            <a:avLst/>
          </a:prstGeom>
        </p:spPr>
        <p:txBody>
          <a:bodyPr anchor="t" rtlCol="false" tIns="0" lIns="0" bIns="0" rIns="0">
            <a:spAutoFit/>
          </a:bodyPr>
          <a:lstStyle/>
          <a:p>
            <a:pPr algn="l">
              <a:lnSpc>
                <a:spcPts val="2499"/>
              </a:lnSpc>
              <a:spcBef>
                <a:spcPct val="0"/>
              </a:spcBef>
            </a:pPr>
            <a:r>
              <a:rPr lang="en-US" sz="2499">
                <a:solidFill>
                  <a:srgbClr val="000000"/>
                </a:solidFill>
                <a:latin typeface="Now"/>
                <a:ea typeface="Now"/>
                <a:cs typeface="Now"/>
                <a:sym typeface="Now"/>
              </a:rPr>
              <a:t>наредбите во блокот &lt;statement(s)&gt; ќе се извршуваат се додека &lt;expression&gt; е </a:t>
            </a:r>
            <a:r>
              <a:rPr lang="en-US" sz="2499">
                <a:solidFill>
                  <a:srgbClr val="000000"/>
                </a:solidFill>
                <a:latin typeface="Now"/>
                <a:ea typeface="Now"/>
                <a:cs typeface="Now"/>
                <a:sym typeface="Now"/>
              </a:rPr>
              <a:t>исполнет, односно True</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307" y="-181961"/>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32832" y="-100272"/>
            <a:ext cx="3320308" cy="3066757"/>
          </a:xfrm>
          <a:custGeom>
            <a:avLst/>
            <a:gdLst/>
            <a:ahLst/>
            <a:cxnLst/>
            <a:rect r="r" b="b" t="t" l="l"/>
            <a:pathLst>
              <a:path h="3066757" w="3320308">
                <a:moveTo>
                  <a:pt x="0" y="0"/>
                </a:moveTo>
                <a:lnTo>
                  <a:pt x="3320308" y="0"/>
                </a:lnTo>
                <a:lnTo>
                  <a:pt x="3320308" y="3066756"/>
                </a:lnTo>
                <a:lnTo>
                  <a:pt x="0" y="306675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65036" y="3852515"/>
            <a:ext cx="1184466" cy="1094015"/>
          </a:xfrm>
          <a:custGeom>
            <a:avLst/>
            <a:gdLst/>
            <a:ahLst/>
            <a:cxnLst/>
            <a:rect r="r" b="b" t="t" l="l"/>
            <a:pathLst>
              <a:path h="1094015" w="1184466">
                <a:moveTo>
                  <a:pt x="0" y="0"/>
                </a:moveTo>
                <a:lnTo>
                  <a:pt x="1184466" y="0"/>
                </a:lnTo>
                <a:lnTo>
                  <a:pt x="1184466" y="1094015"/>
                </a:lnTo>
                <a:lnTo>
                  <a:pt x="0" y="109401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536340" y="3882313"/>
            <a:ext cx="1211172" cy="1118682"/>
          </a:xfrm>
          <a:custGeom>
            <a:avLst/>
            <a:gdLst/>
            <a:ahLst/>
            <a:cxnLst/>
            <a:rect r="r" b="b" t="t" l="l"/>
            <a:pathLst>
              <a:path h="1118682" w="1211172">
                <a:moveTo>
                  <a:pt x="0" y="0"/>
                </a:moveTo>
                <a:lnTo>
                  <a:pt x="1211172" y="0"/>
                </a:lnTo>
                <a:lnTo>
                  <a:pt x="1211172" y="1118682"/>
                </a:lnTo>
                <a:lnTo>
                  <a:pt x="0" y="1118682"/>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66526" y="6259428"/>
            <a:ext cx="6026465" cy="5566263"/>
          </a:xfrm>
          <a:custGeom>
            <a:avLst/>
            <a:gdLst/>
            <a:ahLst/>
            <a:cxnLst/>
            <a:rect r="r" b="b" t="t" l="l"/>
            <a:pathLst>
              <a:path h="5566263" w="6026465">
                <a:moveTo>
                  <a:pt x="0" y="0"/>
                </a:moveTo>
                <a:lnTo>
                  <a:pt x="6026466" y="0"/>
                </a:lnTo>
                <a:lnTo>
                  <a:pt x="6026466" y="5566262"/>
                </a:lnTo>
                <a:lnTo>
                  <a:pt x="0" y="5566262"/>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00000">
            <a:off x="-1229318" y="6411037"/>
            <a:ext cx="6162345" cy="5691766"/>
          </a:xfrm>
          <a:custGeom>
            <a:avLst/>
            <a:gdLst/>
            <a:ahLst/>
            <a:cxnLst/>
            <a:rect r="r" b="b" t="t" l="l"/>
            <a:pathLst>
              <a:path h="5691766" w="6162345">
                <a:moveTo>
                  <a:pt x="0" y="0"/>
                </a:moveTo>
                <a:lnTo>
                  <a:pt x="6162345" y="0"/>
                </a:lnTo>
                <a:lnTo>
                  <a:pt x="6162345" y="5691766"/>
                </a:lnTo>
                <a:lnTo>
                  <a:pt x="0" y="569176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857047" y="1441432"/>
            <a:ext cx="6740982"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68C3DE"/>
                </a:solidFill>
                <a:latin typeface="Now Bold"/>
                <a:ea typeface="Now Bold"/>
                <a:cs typeface="Now Bold"/>
                <a:sym typeface="Now Bold"/>
              </a:rPr>
              <a:t>while циклус</a:t>
            </a:r>
          </a:p>
        </p:txBody>
      </p:sp>
      <p:sp>
        <p:nvSpPr>
          <p:cNvPr name="TextBox 9" id="9"/>
          <p:cNvSpPr txBox="true"/>
          <p:nvPr/>
        </p:nvSpPr>
        <p:spPr>
          <a:xfrm rot="0">
            <a:off x="5857047" y="2750499"/>
            <a:ext cx="8345473" cy="2748227"/>
          </a:xfrm>
          <a:prstGeom prst="rect">
            <a:avLst/>
          </a:prstGeom>
        </p:spPr>
        <p:txBody>
          <a:bodyPr anchor="t" rtlCol="false" tIns="0" lIns="0" bIns="0" rIns="0">
            <a:spAutoFit/>
          </a:bodyPr>
          <a:lstStyle/>
          <a:p>
            <a:pPr algn="l">
              <a:lnSpc>
                <a:spcPts val="5497"/>
              </a:lnSpc>
            </a:pPr>
            <a:r>
              <a:rPr lang="en-US" sz="3927">
                <a:solidFill>
                  <a:srgbClr val="000000"/>
                </a:solidFill>
                <a:latin typeface="DM Sans Bold"/>
                <a:ea typeface="DM Sans Bold"/>
                <a:cs typeface="DM Sans Bold"/>
                <a:sym typeface="DM Sans Bold"/>
              </a:rPr>
              <a:t>while &lt;expression&gt;:</a:t>
            </a:r>
          </a:p>
          <a:p>
            <a:pPr algn="l">
              <a:lnSpc>
                <a:spcPts val="5497"/>
              </a:lnSpc>
            </a:pPr>
            <a:r>
              <a:rPr lang="en-US" sz="3927">
                <a:solidFill>
                  <a:srgbClr val="000000"/>
                </a:solidFill>
                <a:latin typeface="DM Sans Bold"/>
                <a:ea typeface="DM Sans Bold"/>
                <a:cs typeface="DM Sans Bold"/>
                <a:sym typeface="DM Sans Bold"/>
              </a:rPr>
              <a:t>     </a:t>
            </a:r>
            <a:r>
              <a:rPr lang="en-US" sz="3927">
                <a:solidFill>
                  <a:srgbClr val="000000"/>
                </a:solidFill>
                <a:latin typeface="DM Sans Bold"/>
                <a:ea typeface="DM Sans Bold"/>
                <a:cs typeface="DM Sans Bold"/>
                <a:sym typeface="DM Sans Bold"/>
              </a:rPr>
              <a:t>&lt;statement(s)&gt;</a:t>
            </a:r>
          </a:p>
          <a:p>
            <a:pPr algn="l">
              <a:lnSpc>
                <a:spcPts val="5497"/>
              </a:lnSpc>
            </a:pPr>
            <a:r>
              <a:rPr lang="en-US" sz="3927">
                <a:solidFill>
                  <a:srgbClr val="000000"/>
                </a:solidFill>
                <a:latin typeface="DM Sans Bold"/>
                <a:ea typeface="DM Sans Bold"/>
                <a:cs typeface="DM Sans Bold"/>
                <a:sym typeface="DM Sans Bold"/>
              </a:rPr>
              <a:t>else:</a:t>
            </a:r>
          </a:p>
          <a:p>
            <a:pPr algn="l">
              <a:lnSpc>
                <a:spcPts val="5497"/>
              </a:lnSpc>
            </a:pPr>
            <a:r>
              <a:rPr lang="en-US" sz="3927">
                <a:solidFill>
                  <a:srgbClr val="000000"/>
                </a:solidFill>
                <a:latin typeface="DM Sans Bold"/>
                <a:ea typeface="DM Sans Bold"/>
                <a:cs typeface="DM Sans Bold"/>
                <a:sym typeface="DM Sans Bold"/>
              </a:rPr>
              <a:t>     </a:t>
            </a:r>
            <a:r>
              <a:rPr lang="en-US" sz="3927">
                <a:solidFill>
                  <a:srgbClr val="000000"/>
                </a:solidFill>
                <a:latin typeface="DM Sans Bold"/>
                <a:ea typeface="DM Sans Bold"/>
                <a:cs typeface="DM Sans Bold"/>
                <a:sym typeface="DM Sans Bold"/>
              </a:rPr>
              <a:t>&lt;statement(s)&gt;</a:t>
            </a:r>
          </a:p>
        </p:txBody>
      </p:sp>
      <p:sp>
        <p:nvSpPr>
          <p:cNvPr name="Freeform 10" id="10"/>
          <p:cNvSpPr/>
          <p:nvPr/>
        </p:nvSpPr>
        <p:spPr>
          <a:xfrm flipH="false" flipV="false" rot="1117296">
            <a:off x="9790162" y="4363566"/>
            <a:ext cx="2029174" cy="573242"/>
          </a:xfrm>
          <a:custGeom>
            <a:avLst/>
            <a:gdLst/>
            <a:ahLst/>
            <a:cxnLst/>
            <a:rect r="r" b="b" t="t" l="l"/>
            <a:pathLst>
              <a:path h="573242" w="2029174">
                <a:moveTo>
                  <a:pt x="0" y="0"/>
                </a:moveTo>
                <a:lnTo>
                  <a:pt x="2029174" y="0"/>
                </a:lnTo>
                <a:lnTo>
                  <a:pt x="2029174" y="573242"/>
                </a:lnTo>
                <a:lnTo>
                  <a:pt x="0" y="5732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2099015" y="4102222"/>
            <a:ext cx="4207010" cy="1587500"/>
          </a:xfrm>
          <a:prstGeom prst="rect">
            <a:avLst/>
          </a:prstGeom>
        </p:spPr>
        <p:txBody>
          <a:bodyPr anchor="t" rtlCol="false" tIns="0" lIns="0" bIns="0" rIns="0">
            <a:spAutoFit/>
          </a:bodyPr>
          <a:lstStyle/>
          <a:p>
            <a:pPr algn="l">
              <a:lnSpc>
                <a:spcPts val="2499"/>
              </a:lnSpc>
              <a:spcBef>
                <a:spcPct val="0"/>
              </a:spcBef>
            </a:pPr>
            <a:r>
              <a:rPr lang="en-US" sz="2499">
                <a:solidFill>
                  <a:srgbClr val="000000"/>
                </a:solidFill>
                <a:latin typeface="Now"/>
                <a:ea typeface="Now"/>
                <a:cs typeface="Now"/>
                <a:sym typeface="Now"/>
              </a:rPr>
              <a:t>наредбите во блокот &lt;statement(s)&gt; ќе се извршуваат се додека &lt;expression&gt; е </a:t>
            </a:r>
            <a:r>
              <a:rPr lang="en-US" sz="2499">
                <a:solidFill>
                  <a:srgbClr val="000000"/>
                </a:solidFill>
                <a:latin typeface="Now"/>
                <a:ea typeface="Now"/>
                <a:cs typeface="Now"/>
                <a:sym typeface="Now"/>
              </a:rPr>
              <a:t>исполнет, односно True</a:t>
            </a:r>
          </a:p>
        </p:txBody>
      </p:sp>
      <p:sp>
        <p:nvSpPr>
          <p:cNvPr name="Freeform 12" id="12"/>
          <p:cNvSpPr/>
          <p:nvPr/>
        </p:nvSpPr>
        <p:spPr>
          <a:xfrm flipH="false" flipV="true" rot="495907">
            <a:off x="9790162" y="2530554"/>
            <a:ext cx="2029174" cy="573242"/>
          </a:xfrm>
          <a:custGeom>
            <a:avLst/>
            <a:gdLst/>
            <a:ahLst/>
            <a:cxnLst/>
            <a:rect r="r" b="b" t="t" l="l"/>
            <a:pathLst>
              <a:path h="573242" w="2029174">
                <a:moveTo>
                  <a:pt x="0" y="573241"/>
                </a:moveTo>
                <a:lnTo>
                  <a:pt x="2029174" y="573241"/>
                </a:lnTo>
                <a:lnTo>
                  <a:pt x="2029174" y="0"/>
                </a:lnTo>
                <a:lnTo>
                  <a:pt x="0" y="0"/>
                </a:lnTo>
                <a:lnTo>
                  <a:pt x="0" y="57324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12099015" y="2436254"/>
            <a:ext cx="5160285" cy="958850"/>
          </a:xfrm>
          <a:prstGeom prst="rect">
            <a:avLst/>
          </a:prstGeom>
        </p:spPr>
        <p:txBody>
          <a:bodyPr anchor="t" rtlCol="false" tIns="0" lIns="0" bIns="0" rIns="0">
            <a:spAutoFit/>
          </a:bodyPr>
          <a:lstStyle/>
          <a:p>
            <a:pPr algn="l">
              <a:lnSpc>
                <a:spcPts val="2499"/>
              </a:lnSpc>
              <a:spcBef>
                <a:spcPct val="0"/>
              </a:spcBef>
            </a:pPr>
            <a:r>
              <a:rPr lang="en-US" sz="2499">
                <a:solidFill>
                  <a:srgbClr val="000000"/>
                </a:solidFill>
                <a:latin typeface="Now"/>
                <a:ea typeface="Now"/>
                <a:cs typeface="Now"/>
                <a:sym typeface="Now"/>
              </a:rPr>
              <a:t>услов кој се проверува дали е исполнет при секоја итерација на while циклусот</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307" y="-181961"/>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32832" y="-100272"/>
            <a:ext cx="3320308" cy="3066757"/>
          </a:xfrm>
          <a:custGeom>
            <a:avLst/>
            <a:gdLst/>
            <a:ahLst/>
            <a:cxnLst/>
            <a:rect r="r" b="b" t="t" l="l"/>
            <a:pathLst>
              <a:path h="3066757" w="3320308">
                <a:moveTo>
                  <a:pt x="0" y="0"/>
                </a:moveTo>
                <a:lnTo>
                  <a:pt x="3320308" y="0"/>
                </a:lnTo>
                <a:lnTo>
                  <a:pt x="3320308" y="3066756"/>
                </a:lnTo>
                <a:lnTo>
                  <a:pt x="0" y="306675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65036" y="3852515"/>
            <a:ext cx="1184466" cy="1094015"/>
          </a:xfrm>
          <a:custGeom>
            <a:avLst/>
            <a:gdLst/>
            <a:ahLst/>
            <a:cxnLst/>
            <a:rect r="r" b="b" t="t" l="l"/>
            <a:pathLst>
              <a:path h="1094015" w="1184466">
                <a:moveTo>
                  <a:pt x="0" y="0"/>
                </a:moveTo>
                <a:lnTo>
                  <a:pt x="1184466" y="0"/>
                </a:lnTo>
                <a:lnTo>
                  <a:pt x="1184466" y="1094015"/>
                </a:lnTo>
                <a:lnTo>
                  <a:pt x="0" y="109401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536340" y="3882313"/>
            <a:ext cx="1211172" cy="1118682"/>
          </a:xfrm>
          <a:custGeom>
            <a:avLst/>
            <a:gdLst/>
            <a:ahLst/>
            <a:cxnLst/>
            <a:rect r="r" b="b" t="t" l="l"/>
            <a:pathLst>
              <a:path h="1118682" w="1211172">
                <a:moveTo>
                  <a:pt x="0" y="0"/>
                </a:moveTo>
                <a:lnTo>
                  <a:pt x="1211172" y="0"/>
                </a:lnTo>
                <a:lnTo>
                  <a:pt x="1211172" y="1118682"/>
                </a:lnTo>
                <a:lnTo>
                  <a:pt x="0" y="1118682"/>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66526" y="6259428"/>
            <a:ext cx="6026465" cy="5566263"/>
          </a:xfrm>
          <a:custGeom>
            <a:avLst/>
            <a:gdLst/>
            <a:ahLst/>
            <a:cxnLst/>
            <a:rect r="r" b="b" t="t" l="l"/>
            <a:pathLst>
              <a:path h="5566263" w="6026465">
                <a:moveTo>
                  <a:pt x="0" y="0"/>
                </a:moveTo>
                <a:lnTo>
                  <a:pt x="6026466" y="0"/>
                </a:lnTo>
                <a:lnTo>
                  <a:pt x="6026466" y="5566262"/>
                </a:lnTo>
                <a:lnTo>
                  <a:pt x="0" y="5566262"/>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00000">
            <a:off x="-1229318" y="6411037"/>
            <a:ext cx="6162345" cy="5691766"/>
          </a:xfrm>
          <a:custGeom>
            <a:avLst/>
            <a:gdLst/>
            <a:ahLst/>
            <a:cxnLst/>
            <a:rect r="r" b="b" t="t" l="l"/>
            <a:pathLst>
              <a:path h="5691766" w="6162345">
                <a:moveTo>
                  <a:pt x="0" y="0"/>
                </a:moveTo>
                <a:lnTo>
                  <a:pt x="6162345" y="0"/>
                </a:lnTo>
                <a:lnTo>
                  <a:pt x="6162345" y="5691766"/>
                </a:lnTo>
                <a:lnTo>
                  <a:pt x="0" y="569176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857047" y="1441432"/>
            <a:ext cx="6740982"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68C3DE"/>
                </a:solidFill>
                <a:latin typeface="Now Bold"/>
                <a:ea typeface="Now Bold"/>
                <a:cs typeface="Now Bold"/>
                <a:sym typeface="Now Bold"/>
              </a:rPr>
              <a:t>while циклус</a:t>
            </a:r>
          </a:p>
        </p:txBody>
      </p:sp>
      <p:sp>
        <p:nvSpPr>
          <p:cNvPr name="TextBox 9" id="9"/>
          <p:cNvSpPr txBox="true"/>
          <p:nvPr/>
        </p:nvSpPr>
        <p:spPr>
          <a:xfrm rot="0">
            <a:off x="5857047" y="2750499"/>
            <a:ext cx="8345473" cy="2748227"/>
          </a:xfrm>
          <a:prstGeom prst="rect">
            <a:avLst/>
          </a:prstGeom>
        </p:spPr>
        <p:txBody>
          <a:bodyPr anchor="t" rtlCol="false" tIns="0" lIns="0" bIns="0" rIns="0">
            <a:spAutoFit/>
          </a:bodyPr>
          <a:lstStyle/>
          <a:p>
            <a:pPr algn="l">
              <a:lnSpc>
                <a:spcPts val="5497"/>
              </a:lnSpc>
            </a:pPr>
            <a:r>
              <a:rPr lang="en-US" sz="3927">
                <a:solidFill>
                  <a:srgbClr val="000000"/>
                </a:solidFill>
                <a:latin typeface="DM Sans Bold"/>
                <a:ea typeface="DM Sans Bold"/>
                <a:cs typeface="DM Sans Bold"/>
                <a:sym typeface="DM Sans Bold"/>
              </a:rPr>
              <a:t>while &lt;expression&gt;:</a:t>
            </a:r>
          </a:p>
          <a:p>
            <a:pPr algn="l">
              <a:lnSpc>
                <a:spcPts val="5497"/>
              </a:lnSpc>
            </a:pPr>
            <a:r>
              <a:rPr lang="en-US" sz="3927">
                <a:solidFill>
                  <a:srgbClr val="000000"/>
                </a:solidFill>
                <a:latin typeface="DM Sans Bold"/>
                <a:ea typeface="DM Sans Bold"/>
                <a:cs typeface="DM Sans Bold"/>
                <a:sym typeface="DM Sans Bold"/>
              </a:rPr>
              <a:t>     </a:t>
            </a:r>
            <a:r>
              <a:rPr lang="en-US" sz="3927">
                <a:solidFill>
                  <a:srgbClr val="000000"/>
                </a:solidFill>
                <a:latin typeface="DM Sans Bold"/>
                <a:ea typeface="DM Sans Bold"/>
                <a:cs typeface="DM Sans Bold"/>
                <a:sym typeface="DM Sans Bold"/>
              </a:rPr>
              <a:t>&lt;statement(s)&gt;</a:t>
            </a:r>
          </a:p>
          <a:p>
            <a:pPr algn="l">
              <a:lnSpc>
                <a:spcPts val="5497"/>
              </a:lnSpc>
            </a:pPr>
            <a:r>
              <a:rPr lang="en-US" sz="3927">
                <a:solidFill>
                  <a:srgbClr val="000000"/>
                </a:solidFill>
                <a:latin typeface="DM Sans Bold"/>
                <a:ea typeface="DM Sans Bold"/>
                <a:cs typeface="DM Sans Bold"/>
                <a:sym typeface="DM Sans Bold"/>
              </a:rPr>
              <a:t>else:</a:t>
            </a:r>
          </a:p>
          <a:p>
            <a:pPr algn="l">
              <a:lnSpc>
                <a:spcPts val="5497"/>
              </a:lnSpc>
            </a:pPr>
            <a:r>
              <a:rPr lang="en-US" sz="3927">
                <a:solidFill>
                  <a:srgbClr val="000000"/>
                </a:solidFill>
                <a:latin typeface="DM Sans Bold"/>
                <a:ea typeface="DM Sans Bold"/>
                <a:cs typeface="DM Sans Bold"/>
                <a:sym typeface="DM Sans Bold"/>
              </a:rPr>
              <a:t>     </a:t>
            </a:r>
            <a:r>
              <a:rPr lang="en-US" sz="3927">
                <a:solidFill>
                  <a:srgbClr val="000000"/>
                </a:solidFill>
                <a:latin typeface="DM Sans Bold"/>
                <a:ea typeface="DM Sans Bold"/>
                <a:cs typeface="DM Sans Bold"/>
                <a:sym typeface="DM Sans Bold"/>
              </a:rPr>
              <a:t>&lt;statement(s)&gt;</a:t>
            </a:r>
          </a:p>
        </p:txBody>
      </p:sp>
      <p:sp>
        <p:nvSpPr>
          <p:cNvPr name="Freeform 10" id="10"/>
          <p:cNvSpPr/>
          <p:nvPr/>
        </p:nvSpPr>
        <p:spPr>
          <a:xfrm flipH="false" flipV="false" rot="1117296">
            <a:off x="9790162" y="4363566"/>
            <a:ext cx="2029174" cy="573242"/>
          </a:xfrm>
          <a:custGeom>
            <a:avLst/>
            <a:gdLst/>
            <a:ahLst/>
            <a:cxnLst/>
            <a:rect r="r" b="b" t="t" l="l"/>
            <a:pathLst>
              <a:path h="573242" w="2029174">
                <a:moveTo>
                  <a:pt x="0" y="0"/>
                </a:moveTo>
                <a:lnTo>
                  <a:pt x="2029174" y="0"/>
                </a:lnTo>
                <a:lnTo>
                  <a:pt x="2029174" y="573242"/>
                </a:lnTo>
                <a:lnTo>
                  <a:pt x="0" y="5732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2099015" y="4102222"/>
            <a:ext cx="4207010" cy="1587500"/>
          </a:xfrm>
          <a:prstGeom prst="rect">
            <a:avLst/>
          </a:prstGeom>
        </p:spPr>
        <p:txBody>
          <a:bodyPr anchor="t" rtlCol="false" tIns="0" lIns="0" bIns="0" rIns="0">
            <a:spAutoFit/>
          </a:bodyPr>
          <a:lstStyle/>
          <a:p>
            <a:pPr algn="l">
              <a:lnSpc>
                <a:spcPts val="2499"/>
              </a:lnSpc>
              <a:spcBef>
                <a:spcPct val="0"/>
              </a:spcBef>
            </a:pPr>
            <a:r>
              <a:rPr lang="en-US" sz="2499">
                <a:solidFill>
                  <a:srgbClr val="000000"/>
                </a:solidFill>
                <a:latin typeface="Now"/>
                <a:ea typeface="Now"/>
                <a:cs typeface="Now"/>
                <a:sym typeface="Now"/>
              </a:rPr>
              <a:t>наредбите во блокот &lt;statement(s)&gt; ќе се извршуваат се додека &lt;expression&gt; е </a:t>
            </a:r>
            <a:r>
              <a:rPr lang="en-US" sz="2499">
                <a:solidFill>
                  <a:srgbClr val="000000"/>
                </a:solidFill>
                <a:latin typeface="Now"/>
                <a:ea typeface="Now"/>
                <a:cs typeface="Now"/>
                <a:sym typeface="Now"/>
              </a:rPr>
              <a:t>исполнет, односно True</a:t>
            </a:r>
          </a:p>
        </p:txBody>
      </p:sp>
      <p:sp>
        <p:nvSpPr>
          <p:cNvPr name="Freeform 12" id="12"/>
          <p:cNvSpPr/>
          <p:nvPr/>
        </p:nvSpPr>
        <p:spPr>
          <a:xfrm flipH="false" flipV="true" rot="495907">
            <a:off x="9790162" y="2530554"/>
            <a:ext cx="2029174" cy="573242"/>
          </a:xfrm>
          <a:custGeom>
            <a:avLst/>
            <a:gdLst/>
            <a:ahLst/>
            <a:cxnLst/>
            <a:rect r="r" b="b" t="t" l="l"/>
            <a:pathLst>
              <a:path h="573242" w="2029174">
                <a:moveTo>
                  <a:pt x="0" y="573241"/>
                </a:moveTo>
                <a:lnTo>
                  <a:pt x="2029174" y="573241"/>
                </a:lnTo>
                <a:lnTo>
                  <a:pt x="2029174" y="0"/>
                </a:lnTo>
                <a:lnTo>
                  <a:pt x="0" y="0"/>
                </a:lnTo>
                <a:lnTo>
                  <a:pt x="0" y="57324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12099015" y="2436254"/>
            <a:ext cx="5160285" cy="958850"/>
          </a:xfrm>
          <a:prstGeom prst="rect">
            <a:avLst/>
          </a:prstGeom>
        </p:spPr>
        <p:txBody>
          <a:bodyPr anchor="t" rtlCol="false" tIns="0" lIns="0" bIns="0" rIns="0">
            <a:spAutoFit/>
          </a:bodyPr>
          <a:lstStyle/>
          <a:p>
            <a:pPr algn="l">
              <a:lnSpc>
                <a:spcPts val="2499"/>
              </a:lnSpc>
              <a:spcBef>
                <a:spcPct val="0"/>
              </a:spcBef>
            </a:pPr>
            <a:r>
              <a:rPr lang="en-US" sz="2499">
                <a:solidFill>
                  <a:srgbClr val="000000"/>
                </a:solidFill>
                <a:latin typeface="Now"/>
                <a:ea typeface="Now"/>
                <a:cs typeface="Now"/>
                <a:sym typeface="Now"/>
              </a:rPr>
              <a:t>услов кој се проверува дали е исполнет при секоја итерација на while циклусот</a:t>
            </a:r>
          </a:p>
        </p:txBody>
      </p:sp>
      <p:sp>
        <p:nvSpPr>
          <p:cNvPr name="Freeform 14" id="14"/>
          <p:cNvSpPr/>
          <p:nvPr/>
        </p:nvSpPr>
        <p:spPr>
          <a:xfrm flipH="false" flipV="false" rot="2044452">
            <a:off x="7128434" y="6017956"/>
            <a:ext cx="2029174" cy="573242"/>
          </a:xfrm>
          <a:custGeom>
            <a:avLst/>
            <a:gdLst/>
            <a:ahLst/>
            <a:cxnLst/>
            <a:rect r="r" b="b" t="t" l="l"/>
            <a:pathLst>
              <a:path h="573242" w="2029174">
                <a:moveTo>
                  <a:pt x="0" y="0"/>
                </a:moveTo>
                <a:lnTo>
                  <a:pt x="2029174" y="0"/>
                </a:lnTo>
                <a:lnTo>
                  <a:pt x="2029174" y="573242"/>
                </a:lnTo>
                <a:lnTo>
                  <a:pt x="0" y="5732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9277600" y="6654815"/>
            <a:ext cx="5160285" cy="958850"/>
          </a:xfrm>
          <a:prstGeom prst="rect">
            <a:avLst/>
          </a:prstGeom>
        </p:spPr>
        <p:txBody>
          <a:bodyPr anchor="t" rtlCol="false" tIns="0" lIns="0" bIns="0" rIns="0">
            <a:spAutoFit/>
          </a:bodyPr>
          <a:lstStyle/>
          <a:p>
            <a:pPr algn="l">
              <a:lnSpc>
                <a:spcPts val="2499"/>
              </a:lnSpc>
              <a:spcBef>
                <a:spcPct val="0"/>
              </a:spcBef>
            </a:pPr>
            <a:r>
              <a:rPr lang="en-US" sz="2499">
                <a:solidFill>
                  <a:srgbClr val="000000"/>
                </a:solidFill>
                <a:latin typeface="Now"/>
                <a:ea typeface="Now"/>
                <a:cs typeface="Now"/>
                <a:sym typeface="Now"/>
              </a:rPr>
              <a:t>наредби кои ќе се извршат доколку сите итерации на while циклусот се извршат успешно</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955689">
            <a:off x="-1207086" y="869329"/>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44310">
            <a:off x="-1166178" y="655045"/>
            <a:ext cx="3320308" cy="3066757"/>
          </a:xfrm>
          <a:custGeom>
            <a:avLst/>
            <a:gdLst/>
            <a:ahLst/>
            <a:cxnLst/>
            <a:rect r="r" b="b" t="t" l="l"/>
            <a:pathLst>
              <a:path h="3066757" w="3320308">
                <a:moveTo>
                  <a:pt x="0" y="0"/>
                </a:moveTo>
                <a:lnTo>
                  <a:pt x="3320308" y="0"/>
                </a:lnTo>
                <a:lnTo>
                  <a:pt x="3320308"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496378" y="4101081"/>
            <a:ext cx="6325037" cy="5842034"/>
          </a:xfrm>
          <a:custGeom>
            <a:avLst/>
            <a:gdLst/>
            <a:ahLst/>
            <a:cxnLst/>
            <a:rect r="r" b="b" t="t" l="l"/>
            <a:pathLst>
              <a:path h="5842034" w="6325037">
                <a:moveTo>
                  <a:pt x="0" y="0"/>
                </a:moveTo>
                <a:lnTo>
                  <a:pt x="6325037" y="0"/>
                </a:lnTo>
                <a:lnTo>
                  <a:pt x="6325037" y="5842035"/>
                </a:lnTo>
                <a:lnTo>
                  <a:pt x="0" y="5842035"/>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9352" y="3557383"/>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8955689">
            <a:off x="2612733" y="1148240"/>
            <a:ext cx="1184466" cy="1094015"/>
          </a:xfrm>
          <a:custGeom>
            <a:avLst/>
            <a:gdLst/>
            <a:ahLst/>
            <a:cxnLst/>
            <a:rect r="r" b="b" t="t" l="l"/>
            <a:pathLst>
              <a:path h="1094015" w="1184466">
                <a:moveTo>
                  <a:pt x="0" y="0"/>
                </a:moveTo>
                <a:lnTo>
                  <a:pt x="1184465" y="0"/>
                </a:lnTo>
                <a:lnTo>
                  <a:pt x="1184465" y="1094016"/>
                </a:lnTo>
                <a:lnTo>
                  <a:pt x="0" y="10940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5444310">
            <a:off x="2627655" y="1070074"/>
            <a:ext cx="1211172" cy="1118682"/>
          </a:xfrm>
          <a:custGeom>
            <a:avLst/>
            <a:gdLst/>
            <a:ahLst/>
            <a:cxnLst/>
            <a:rect r="r" b="b" t="t" l="l"/>
            <a:pathLst>
              <a:path h="1118682" w="1211172">
                <a:moveTo>
                  <a:pt x="0" y="0"/>
                </a:moveTo>
                <a:lnTo>
                  <a:pt x="1211172" y="0"/>
                </a:lnTo>
                <a:lnTo>
                  <a:pt x="1211172" y="1118683"/>
                </a:lnTo>
                <a:lnTo>
                  <a:pt x="0" y="1118683"/>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6777075" y="3605315"/>
            <a:ext cx="9968892" cy="3700781"/>
          </a:xfrm>
          <a:prstGeom prst="rect">
            <a:avLst/>
          </a:prstGeom>
        </p:spPr>
        <p:txBody>
          <a:bodyPr anchor="t" rtlCol="false" tIns="0" lIns="0" bIns="0" rIns="0">
            <a:spAutoFit/>
          </a:bodyPr>
          <a:lstStyle/>
          <a:p>
            <a:pPr algn="r">
              <a:lnSpc>
                <a:spcPts val="9500"/>
              </a:lnSpc>
            </a:pPr>
            <a:r>
              <a:rPr lang="en-US" sz="9500">
                <a:solidFill>
                  <a:srgbClr val="FFBF76"/>
                </a:solidFill>
                <a:latin typeface="Now Bold"/>
                <a:ea typeface="Now Bold"/>
                <a:cs typeface="Now Bold"/>
                <a:sym typeface="Now Bold"/>
              </a:rPr>
              <a:t>break</a:t>
            </a:r>
          </a:p>
          <a:p>
            <a:pPr algn="r">
              <a:lnSpc>
                <a:spcPts val="9500"/>
              </a:lnSpc>
            </a:pPr>
            <a:r>
              <a:rPr lang="en-US" sz="9500">
                <a:solidFill>
                  <a:srgbClr val="FFBF76"/>
                </a:solidFill>
                <a:latin typeface="DM Sans Bold"/>
                <a:ea typeface="DM Sans Bold"/>
                <a:cs typeface="DM Sans Bold"/>
                <a:sym typeface="DM Sans Bold"/>
              </a:rPr>
              <a:t>&amp;</a:t>
            </a:r>
          </a:p>
          <a:p>
            <a:pPr algn="r" marL="0" indent="0" lvl="1">
              <a:lnSpc>
                <a:spcPts val="9500"/>
              </a:lnSpc>
              <a:spcBef>
                <a:spcPct val="0"/>
              </a:spcBef>
            </a:pPr>
            <a:r>
              <a:rPr lang="en-US" sz="9500">
                <a:solidFill>
                  <a:srgbClr val="FFBF76"/>
                </a:solidFill>
                <a:latin typeface="Now Bold"/>
                <a:ea typeface="Now Bold"/>
                <a:cs typeface="Now Bold"/>
                <a:sym typeface="Now Bold"/>
              </a:rPr>
              <a:t>continue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78853" y="-586367"/>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2383379" y="-504678"/>
            <a:ext cx="3320308" cy="3066757"/>
          </a:xfrm>
          <a:custGeom>
            <a:avLst/>
            <a:gdLst/>
            <a:ahLst/>
            <a:cxnLst/>
            <a:rect r="r" b="b" t="t" l="l"/>
            <a:pathLst>
              <a:path h="3066757" w="3320308">
                <a:moveTo>
                  <a:pt x="0" y="0"/>
                </a:moveTo>
                <a:lnTo>
                  <a:pt x="3320307" y="0"/>
                </a:lnTo>
                <a:lnTo>
                  <a:pt x="3320307" y="3066756"/>
                </a:lnTo>
                <a:lnTo>
                  <a:pt x="0" y="306675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69108" y="-480062"/>
            <a:ext cx="1184466" cy="1094015"/>
          </a:xfrm>
          <a:custGeom>
            <a:avLst/>
            <a:gdLst/>
            <a:ahLst/>
            <a:cxnLst/>
            <a:rect r="r" b="b" t="t" l="l"/>
            <a:pathLst>
              <a:path h="1094015" w="1184466">
                <a:moveTo>
                  <a:pt x="0" y="0"/>
                </a:moveTo>
                <a:lnTo>
                  <a:pt x="1184466" y="0"/>
                </a:lnTo>
                <a:lnTo>
                  <a:pt x="1184466" y="1094016"/>
                </a:lnTo>
                <a:lnTo>
                  <a:pt x="0" y="10940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797804" y="-450264"/>
            <a:ext cx="1211172" cy="1118682"/>
          </a:xfrm>
          <a:custGeom>
            <a:avLst/>
            <a:gdLst/>
            <a:ahLst/>
            <a:cxnLst/>
            <a:rect r="r" b="b" t="t" l="l"/>
            <a:pathLst>
              <a:path h="1118682" w="1211172">
                <a:moveTo>
                  <a:pt x="0" y="0"/>
                </a:moveTo>
                <a:lnTo>
                  <a:pt x="1211171" y="0"/>
                </a:lnTo>
                <a:lnTo>
                  <a:pt x="1211171" y="1118683"/>
                </a:lnTo>
                <a:lnTo>
                  <a:pt x="0" y="1118683"/>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12145" y="5172342"/>
            <a:ext cx="6026465" cy="5566263"/>
          </a:xfrm>
          <a:custGeom>
            <a:avLst/>
            <a:gdLst/>
            <a:ahLst/>
            <a:cxnLst/>
            <a:rect r="r" b="b" t="t" l="l"/>
            <a:pathLst>
              <a:path h="5566263" w="6026465">
                <a:moveTo>
                  <a:pt x="0" y="0"/>
                </a:moveTo>
                <a:lnTo>
                  <a:pt x="6026466" y="0"/>
                </a:lnTo>
                <a:lnTo>
                  <a:pt x="6026466" y="5566263"/>
                </a:lnTo>
                <a:lnTo>
                  <a:pt x="0" y="5566263"/>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00000">
            <a:off x="1349353" y="5323952"/>
            <a:ext cx="6162345" cy="5691766"/>
          </a:xfrm>
          <a:custGeom>
            <a:avLst/>
            <a:gdLst/>
            <a:ahLst/>
            <a:cxnLst/>
            <a:rect r="r" b="b" t="t" l="l"/>
            <a:pathLst>
              <a:path h="5691766" w="6162345">
                <a:moveTo>
                  <a:pt x="0" y="0"/>
                </a:moveTo>
                <a:lnTo>
                  <a:pt x="6162345" y="0"/>
                </a:lnTo>
                <a:lnTo>
                  <a:pt x="6162345" y="5691765"/>
                </a:lnTo>
                <a:lnTo>
                  <a:pt x="0" y="5691765"/>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61066" y="5369639"/>
            <a:ext cx="2198316" cy="2030444"/>
          </a:xfrm>
          <a:custGeom>
            <a:avLst/>
            <a:gdLst/>
            <a:ahLst/>
            <a:cxnLst/>
            <a:rect r="r" b="b" t="t" l="l"/>
            <a:pathLst>
              <a:path h="2030444" w="2198316">
                <a:moveTo>
                  <a:pt x="0" y="0"/>
                </a:moveTo>
                <a:lnTo>
                  <a:pt x="2198315" y="0"/>
                </a:lnTo>
                <a:lnTo>
                  <a:pt x="2198315" y="2030445"/>
                </a:lnTo>
                <a:lnTo>
                  <a:pt x="0" y="203044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7200000">
            <a:off x="-1593405" y="5424943"/>
            <a:ext cx="2247882" cy="2076225"/>
          </a:xfrm>
          <a:custGeom>
            <a:avLst/>
            <a:gdLst/>
            <a:ahLst/>
            <a:cxnLst/>
            <a:rect r="r" b="b" t="t" l="l"/>
            <a:pathLst>
              <a:path h="2076225" w="2247882">
                <a:moveTo>
                  <a:pt x="0" y="0"/>
                </a:moveTo>
                <a:lnTo>
                  <a:pt x="2247882" y="0"/>
                </a:lnTo>
                <a:lnTo>
                  <a:pt x="2247882" y="2076225"/>
                </a:lnTo>
                <a:lnTo>
                  <a:pt x="0" y="2076225"/>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8435718" y="1306427"/>
            <a:ext cx="6740982"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68C3DE"/>
                </a:solidFill>
                <a:latin typeface="Now Bold"/>
                <a:ea typeface="Now Bold"/>
                <a:cs typeface="Now Bold"/>
                <a:sym typeface="Now Bold"/>
              </a:rPr>
              <a:t>Вовед</a:t>
            </a:r>
          </a:p>
        </p:txBody>
      </p:sp>
      <p:sp>
        <p:nvSpPr>
          <p:cNvPr name="TextBox 11" id="11"/>
          <p:cNvSpPr txBox="true"/>
          <p:nvPr/>
        </p:nvSpPr>
        <p:spPr>
          <a:xfrm rot="0">
            <a:off x="8146646" y="2695976"/>
            <a:ext cx="9112654" cy="6408423"/>
          </a:xfrm>
          <a:prstGeom prst="rect">
            <a:avLst/>
          </a:prstGeom>
        </p:spPr>
        <p:txBody>
          <a:bodyPr anchor="t" rtlCol="false" tIns="0" lIns="0" bIns="0" rIns="0">
            <a:spAutoFit/>
          </a:bodyPr>
          <a:lstStyle/>
          <a:p>
            <a:pPr algn="l" marL="711890" indent="-355945" lvl="1">
              <a:lnSpc>
                <a:spcPts val="4616"/>
              </a:lnSpc>
              <a:buFont typeface="Arial"/>
              <a:buChar char="•"/>
            </a:pPr>
            <a:r>
              <a:rPr lang="en-US" sz="3297">
                <a:solidFill>
                  <a:srgbClr val="000000"/>
                </a:solidFill>
                <a:latin typeface="Now"/>
                <a:ea typeface="Now"/>
                <a:cs typeface="Now"/>
                <a:sym typeface="Now"/>
              </a:rPr>
              <a:t>Во програмирање, циклус претставува низа од инструкции што се повторуваат додека не се постигне одредена состојба.</a:t>
            </a:r>
          </a:p>
          <a:p>
            <a:pPr algn="l">
              <a:lnSpc>
                <a:spcPts val="4616"/>
              </a:lnSpc>
            </a:pPr>
          </a:p>
          <a:p>
            <a:pPr algn="l" marL="711890" indent="-355945" lvl="1">
              <a:lnSpc>
                <a:spcPts val="4616"/>
              </a:lnSpc>
              <a:buFont typeface="Arial"/>
              <a:buChar char="•"/>
            </a:pPr>
            <a:r>
              <a:rPr lang="en-US" sz="3297">
                <a:solidFill>
                  <a:srgbClr val="000000"/>
                </a:solidFill>
                <a:latin typeface="Now"/>
                <a:ea typeface="Now"/>
                <a:cs typeface="Now"/>
                <a:sym typeface="Now"/>
              </a:rPr>
              <a:t>Група инструкции кои компјутерот ги извршува повторно, се додека некој услов останува вистинит.</a:t>
            </a:r>
          </a:p>
          <a:p>
            <a:pPr algn="l">
              <a:lnSpc>
                <a:spcPts val="4616"/>
              </a:lnSpc>
            </a:pPr>
          </a:p>
          <a:p>
            <a:pPr algn="l" marL="711890" indent="-355945" lvl="1">
              <a:lnSpc>
                <a:spcPts val="4616"/>
              </a:lnSpc>
              <a:buFont typeface="Arial"/>
              <a:buChar char="•"/>
            </a:pPr>
            <a:r>
              <a:rPr lang="en-US" sz="3297">
                <a:solidFill>
                  <a:srgbClr val="000000"/>
                </a:solidFill>
                <a:latin typeface="Now"/>
                <a:ea typeface="Now"/>
                <a:cs typeface="Now"/>
                <a:sym typeface="Now"/>
              </a:rPr>
              <a:t>Одреден блок кој што треба да се повтори фиксен број пати</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955689">
            <a:off x="15635752" y="240022"/>
            <a:ext cx="3247095" cy="2999135"/>
          </a:xfrm>
          <a:custGeom>
            <a:avLst/>
            <a:gdLst/>
            <a:ahLst/>
            <a:cxnLst/>
            <a:rect r="r" b="b" t="t" l="l"/>
            <a:pathLst>
              <a:path h="2999135" w="3247095">
                <a:moveTo>
                  <a:pt x="0" y="0"/>
                </a:moveTo>
                <a:lnTo>
                  <a:pt x="3247096" y="0"/>
                </a:lnTo>
                <a:lnTo>
                  <a:pt x="3247096"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44310">
            <a:off x="15676661" y="25738"/>
            <a:ext cx="3320308" cy="3066757"/>
          </a:xfrm>
          <a:custGeom>
            <a:avLst/>
            <a:gdLst/>
            <a:ahLst/>
            <a:cxnLst/>
            <a:rect r="r" b="b" t="t" l="l"/>
            <a:pathLst>
              <a:path h="3066757" w="3320308">
                <a:moveTo>
                  <a:pt x="0" y="0"/>
                </a:moveTo>
                <a:lnTo>
                  <a:pt x="3320308" y="0"/>
                </a:lnTo>
                <a:lnTo>
                  <a:pt x="3320308"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5036041" y="4834184"/>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41771" y="4290486"/>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2643390"/>
            <a:ext cx="9968892" cy="995684"/>
          </a:xfrm>
          <a:prstGeom prst="rect">
            <a:avLst/>
          </a:prstGeom>
        </p:spPr>
        <p:txBody>
          <a:bodyPr anchor="t" rtlCol="false" tIns="0" lIns="0" bIns="0" rIns="0">
            <a:spAutoFit/>
          </a:bodyPr>
          <a:lstStyle/>
          <a:p>
            <a:pPr algn="l" marL="0" indent="0" lvl="1">
              <a:lnSpc>
                <a:spcPts val="7400"/>
              </a:lnSpc>
              <a:spcBef>
                <a:spcPct val="0"/>
              </a:spcBef>
            </a:pPr>
            <a:r>
              <a:rPr lang="en-US" sz="7400">
                <a:solidFill>
                  <a:srgbClr val="FFBF76"/>
                </a:solidFill>
                <a:latin typeface="Now Bold"/>
                <a:ea typeface="Now Bold"/>
                <a:cs typeface="Now Bold"/>
                <a:sym typeface="Now Bold"/>
              </a:rPr>
              <a:t>break</a:t>
            </a:r>
          </a:p>
        </p:txBody>
      </p:sp>
      <p:sp>
        <p:nvSpPr>
          <p:cNvPr name="TextBox 7" id="7"/>
          <p:cNvSpPr txBox="true"/>
          <p:nvPr/>
        </p:nvSpPr>
        <p:spPr>
          <a:xfrm rot="0">
            <a:off x="1028700" y="3864942"/>
            <a:ext cx="9522041" cy="2205990"/>
          </a:xfrm>
          <a:prstGeom prst="rect">
            <a:avLst/>
          </a:prstGeom>
        </p:spPr>
        <p:txBody>
          <a:bodyPr anchor="t" rtlCol="false" tIns="0" lIns="0" bIns="0" rIns="0">
            <a:spAutoFit/>
          </a:bodyPr>
          <a:lstStyle/>
          <a:p>
            <a:pPr algn="l">
              <a:lnSpc>
                <a:spcPts val="5940"/>
              </a:lnSpc>
            </a:pPr>
            <a:r>
              <a:rPr lang="en-US" sz="3300" spc="95">
                <a:solidFill>
                  <a:srgbClr val="000000"/>
                </a:solidFill>
                <a:latin typeface="Now"/>
                <a:ea typeface="Now"/>
                <a:cs typeface="Now"/>
                <a:sym typeface="Now"/>
              </a:rPr>
              <a:t>Со исказот break можеме да направиме прекин во циклусот дури и ако условот е исполнет.</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955689">
            <a:off x="15635752" y="240022"/>
            <a:ext cx="3247095" cy="2999135"/>
          </a:xfrm>
          <a:custGeom>
            <a:avLst/>
            <a:gdLst/>
            <a:ahLst/>
            <a:cxnLst/>
            <a:rect r="r" b="b" t="t" l="l"/>
            <a:pathLst>
              <a:path h="2999135" w="3247095">
                <a:moveTo>
                  <a:pt x="0" y="0"/>
                </a:moveTo>
                <a:lnTo>
                  <a:pt x="3247096" y="0"/>
                </a:lnTo>
                <a:lnTo>
                  <a:pt x="3247096"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44310">
            <a:off x="15676661" y="25738"/>
            <a:ext cx="3320308" cy="3066757"/>
          </a:xfrm>
          <a:custGeom>
            <a:avLst/>
            <a:gdLst/>
            <a:ahLst/>
            <a:cxnLst/>
            <a:rect r="r" b="b" t="t" l="l"/>
            <a:pathLst>
              <a:path h="3066757" w="3320308">
                <a:moveTo>
                  <a:pt x="0" y="0"/>
                </a:moveTo>
                <a:lnTo>
                  <a:pt x="3320308" y="0"/>
                </a:lnTo>
                <a:lnTo>
                  <a:pt x="3320308"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5036041" y="4834184"/>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41771" y="4290486"/>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2643390"/>
            <a:ext cx="9968892" cy="995684"/>
          </a:xfrm>
          <a:prstGeom prst="rect">
            <a:avLst/>
          </a:prstGeom>
        </p:spPr>
        <p:txBody>
          <a:bodyPr anchor="t" rtlCol="false" tIns="0" lIns="0" bIns="0" rIns="0">
            <a:spAutoFit/>
          </a:bodyPr>
          <a:lstStyle/>
          <a:p>
            <a:pPr algn="l" marL="0" indent="0" lvl="1">
              <a:lnSpc>
                <a:spcPts val="7400"/>
              </a:lnSpc>
              <a:spcBef>
                <a:spcPct val="0"/>
              </a:spcBef>
            </a:pPr>
            <a:r>
              <a:rPr lang="en-US" sz="7400">
                <a:solidFill>
                  <a:srgbClr val="FFBF76"/>
                </a:solidFill>
                <a:latin typeface="Now Bold"/>
                <a:ea typeface="Now Bold"/>
                <a:cs typeface="Now Bold"/>
                <a:sym typeface="Now Bold"/>
              </a:rPr>
              <a:t>break</a:t>
            </a:r>
          </a:p>
        </p:txBody>
      </p:sp>
      <p:sp>
        <p:nvSpPr>
          <p:cNvPr name="TextBox 7" id="7"/>
          <p:cNvSpPr txBox="true"/>
          <p:nvPr/>
        </p:nvSpPr>
        <p:spPr>
          <a:xfrm rot="0">
            <a:off x="1028700" y="3864942"/>
            <a:ext cx="9522041" cy="2205990"/>
          </a:xfrm>
          <a:prstGeom prst="rect">
            <a:avLst/>
          </a:prstGeom>
        </p:spPr>
        <p:txBody>
          <a:bodyPr anchor="t" rtlCol="false" tIns="0" lIns="0" bIns="0" rIns="0">
            <a:spAutoFit/>
          </a:bodyPr>
          <a:lstStyle/>
          <a:p>
            <a:pPr algn="l">
              <a:lnSpc>
                <a:spcPts val="5940"/>
              </a:lnSpc>
            </a:pPr>
            <a:r>
              <a:rPr lang="en-US" sz="3300" spc="95">
                <a:solidFill>
                  <a:srgbClr val="000000"/>
                </a:solidFill>
                <a:latin typeface="Now"/>
                <a:ea typeface="Now"/>
                <a:cs typeface="Now"/>
                <a:sym typeface="Now"/>
              </a:rPr>
              <a:t> Извршување на break наредбата доведува програмата да се префрли на првата линија код после циклусот.</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955689">
            <a:off x="15635752" y="240022"/>
            <a:ext cx="3247095" cy="2999135"/>
          </a:xfrm>
          <a:custGeom>
            <a:avLst/>
            <a:gdLst/>
            <a:ahLst/>
            <a:cxnLst/>
            <a:rect r="r" b="b" t="t" l="l"/>
            <a:pathLst>
              <a:path h="2999135" w="3247095">
                <a:moveTo>
                  <a:pt x="0" y="0"/>
                </a:moveTo>
                <a:lnTo>
                  <a:pt x="3247096" y="0"/>
                </a:lnTo>
                <a:lnTo>
                  <a:pt x="3247096"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44310">
            <a:off x="15676661" y="25738"/>
            <a:ext cx="3320308" cy="3066757"/>
          </a:xfrm>
          <a:custGeom>
            <a:avLst/>
            <a:gdLst/>
            <a:ahLst/>
            <a:cxnLst/>
            <a:rect r="r" b="b" t="t" l="l"/>
            <a:pathLst>
              <a:path h="3066757" w="3320308">
                <a:moveTo>
                  <a:pt x="0" y="0"/>
                </a:moveTo>
                <a:lnTo>
                  <a:pt x="3320308" y="0"/>
                </a:lnTo>
                <a:lnTo>
                  <a:pt x="3320308"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5036041" y="4834184"/>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41771" y="4290486"/>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778059" y="1308423"/>
            <a:ext cx="9968892" cy="995684"/>
          </a:xfrm>
          <a:prstGeom prst="rect">
            <a:avLst/>
          </a:prstGeom>
        </p:spPr>
        <p:txBody>
          <a:bodyPr anchor="t" rtlCol="false" tIns="0" lIns="0" bIns="0" rIns="0">
            <a:spAutoFit/>
          </a:bodyPr>
          <a:lstStyle/>
          <a:p>
            <a:pPr algn="l" marL="0" indent="0" lvl="1">
              <a:lnSpc>
                <a:spcPts val="7400"/>
              </a:lnSpc>
              <a:spcBef>
                <a:spcPct val="0"/>
              </a:spcBef>
            </a:pPr>
            <a:r>
              <a:rPr lang="en-US" sz="7400">
                <a:solidFill>
                  <a:srgbClr val="FFBF76"/>
                </a:solidFill>
                <a:latin typeface="Now Bold"/>
                <a:ea typeface="Now Bold"/>
                <a:cs typeface="Now Bold"/>
                <a:sym typeface="Now Bold"/>
              </a:rPr>
              <a:t>break</a:t>
            </a:r>
          </a:p>
        </p:txBody>
      </p:sp>
      <p:sp>
        <p:nvSpPr>
          <p:cNvPr name="TextBox 7" id="7"/>
          <p:cNvSpPr txBox="true"/>
          <p:nvPr/>
        </p:nvSpPr>
        <p:spPr>
          <a:xfrm rot="0">
            <a:off x="2778059" y="3248180"/>
            <a:ext cx="5774668" cy="5561268"/>
          </a:xfrm>
          <a:prstGeom prst="rect">
            <a:avLst/>
          </a:prstGeom>
        </p:spPr>
        <p:txBody>
          <a:bodyPr anchor="t" rtlCol="false" tIns="0" lIns="0" bIns="0" rIns="0">
            <a:spAutoFit/>
          </a:bodyPr>
          <a:lstStyle/>
          <a:p>
            <a:pPr algn="l">
              <a:lnSpc>
                <a:spcPts val="6373"/>
              </a:lnSpc>
            </a:pPr>
            <a:r>
              <a:rPr lang="en-US" sz="4552">
                <a:solidFill>
                  <a:srgbClr val="000000"/>
                </a:solidFill>
                <a:latin typeface="DM Sans"/>
                <a:ea typeface="DM Sans"/>
                <a:cs typeface="DM Sans"/>
                <a:sym typeface="DM Sans"/>
              </a:rPr>
              <a:t>while(condition){</a:t>
            </a:r>
          </a:p>
          <a:p>
            <a:pPr algn="l">
              <a:lnSpc>
                <a:spcPts val="6373"/>
              </a:lnSpc>
            </a:pPr>
            <a:r>
              <a:rPr lang="en-US" sz="4552">
                <a:solidFill>
                  <a:srgbClr val="000000"/>
                </a:solidFill>
                <a:latin typeface="DM Sans"/>
                <a:ea typeface="DM Sans"/>
                <a:cs typeface="DM Sans"/>
                <a:sym typeface="DM Sans"/>
              </a:rPr>
              <a:t>...</a:t>
            </a:r>
          </a:p>
          <a:p>
            <a:pPr algn="l">
              <a:lnSpc>
                <a:spcPts val="6373"/>
              </a:lnSpc>
            </a:pPr>
            <a:r>
              <a:rPr lang="en-US" sz="4552">
                <a:solidFill>
                  <a:srgbClr val="000000"/>
                </a:solidFill>
                <a:latin typeface="DM Sans"/>
                <a:ea typeface="DM Sans"/>
                <a:cs typeface="DM Sans"/>
                <a:sym typeface="DM Sans"/>
              </a:rPr>
              <a:t>   if(condition2){</a:t>
            </a:r>
          </a:p>
          <a:p>
            <a:pPr algn="l">
              <a:lnSpc>
                <a:spcPts val="6373"/>
              </a:lnSpc>
            </a:pPr>
            <a:r>
              <a:rPr lang="en-US" sz="4552">
                <a:solidFill>
                  <a:srgbClr val="000000"/>
                </a:solidFill>
                <a:latin typeface="DM Sans"/>
                <a:ea typeface="DM Sans"/>
                <a:cs typeface="DM Sans"/>
                <a:sym typeface="DM Sans"/>
              </a:rPr>
              <a:t>       </a:t>
            </a:r>
            <a:r>
              <a:rPr lang="en-US" sz="4552">
                <a:solidFill>
                  <a:srgbClr val="FAD02C"/>
                </a:solidFill>
                <a:latin typeface="DM Sans Bold"/>
                <a:ea typeface="DM Sans Bold"/>
                <a:cs typeface="DM Sans Bold"/>
                <a:sym typeface="DM Sans Bold"/>
              </a:rPr>
              <a:t>break</a:t>
            </a:r>
            <a:r>
              <a:rPr lang="en-US" sz="4552">
                <a:solidFill>
                  <a:srgbClr val="000000"/>
                </a:solidFill>
                <a:latin typeface="DM Sans"/>
                <a:ea typeface="DM Sans"/>
                <a:cs typeface="DM Sans"/>
                <a:sym typeface="DM Sans"/>
              </a:rPr>
              <a:t>;</a:t>
            </a:r>
          </a:p>
          <a:p>
            <a:pPr algn="l">
              <a:lnSpc>
                <a:spcPts val="6373"/>
              </a:lnSpc>
            </a:pPr>
            <a:r>
              <a:rPr lang="en-US" sz="4552">
                <a:solidFill>
                  <a:srgbClr val="000000"/>
                </a:solidFill>
                <a:latin typeface="DM Sans"/>
                <a:ea typeface="DM Sans"/>
                <a:cs typeface="DM Sans"/>
                <a:sym typeface="DM Sans"/>
              </a:rPr>
              <a:t>   }</a:t>
            </a:r>
          </a:p>
          <a:p>
            <a:pPr algn="l">
              <a:lnSpc>
                <a:spcPts val="6373"/>
              </a:lnSpc>
            </a:pPr>
            <a:r>
              <a:rPr lang="en-US" sz="4552">
                <a:solidFill>
                  <a:srgbClr val="000000"/>
                </a:solidFill>
                <a:latin typeface="DM Sans"/>
                <a:ea typeface="DM Sans"/>
                <a:cs typeface="DM Sans"/>
                <a:sym typeface="DM Sans"/>
              </a:rPr>
              <a:t>...</a:t>
            </a:r>
          </a:p>
          <a:p>
            <a:pPr algn="l">
              <a:lnSpc>
                <a:spcPts val="6373"/>
              </a:lnSpc>
            </a:pPr>
            <a:r>
              <a:rPr lang="en-US" sz="4552">
                <a:solidFill>
                  <a:srgbClr val="000000"/>
                </a:solidFill>
                <a:latin typeface="DM Sans"/>
                <a:ea typeface="DM Sans"/>
                <a:cs typeface="DM Sans"/>
                <a:sym typeface="DM Sans"/>
              </a:rPr>
              <a:t>}</a:t>
            </a:r>
          </a:p>
        </p:txBody>
      </p:sp>
      <p:sp>
        <p:nvSpPr>
          <p:cNvPr name="AutoShape 8" id="8"/>
          <p:cNvSpPr/>
          <p:nvPr/>
        </p:nvSpPr>
        <p:spPr>
          <a:xfrm rot="0">
            <a:off x="1028700" y="6026669"/>
            <a:ext cx="2361482" cy="0"/>
          </a:xfrm>
          <a:prstGeom prst="line">
            <a:avLst/>
          </a:prstGeom>
          <a:ln cap="flat" w="38100">
            <a:solidFill>
              <a:srgbClr val="FAD02C"/>
            </a:solidFill>
            <a:prstDash val="solid"/>
            <a:headEnd type="none" len="sm" w="sm"/>
            <a:tailEnd type="none" len="sm" w="sm"/>
          </a:ln>
        </p:spPr>
      </p:sp>
      <p:sp>
        <p:nvSpPr>
          <p:cNvPr name="AutoShape 9" id="9"/>
          <p:cNvSpPr/>
          <p:nvPr/>
        </p:nvSpPr>
        <p:spPr>
          <a:xfrm rot="-5400000">
            <a:off x="-568066" y="7623434"/>
            <a:ext cx="3231631" cy="0"/>
          </a:xfrm>
          <a:prstGeom prst="line">
            <a:avLst/>
          </a:prstGeom>
          <a:ln cap="flat" w="38100">
            <a:solidFill>
              <a:srgbClr val="FAD02C"/>
            </a:solidFill>
            <a:prstDash val="solid"/>
            <a:headEnd type="none" len="sm" w="sm"/>
            <a:tailEnd type="none" len="sm" w="sm"/>
          </a:ln>
        </p:spPr>
      </p:sp>
      <p:sp>
        <p:nvSpPr>
          <p:cNvPr name="AutoShape 10" id="10"/>
          <p:cNvSpPr/>
          <p:nvPr/>
        </p:nvSpPr>
        <p:spPr>
          <a:xfrm rot="0">
            <a:off x="1047750" y="9220200"/>
            <a:ext cx="2323382" cy="0"/>
          </a:xfrm>
          <a:prstGeom prst="line">
            <a:avLst/>
          </a:prstGeom>
          <a:ln cap="flat" w="38100">
            <a:solidFill>
              <a:srgbClr val="FAD02C"/>
            </a:solidFill>
            <a:prstDash val="solid"/>
            <a:headEnd type="none" len="sm" w="sm"/>
            <a:tailEnd type="arrow" len="sm" w="med"/>
          </a:ln>
        </p:spPr>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955689">
            <a:off x="15635752" y="240022"/>
            <a:ext cx="3247095" cy="2999135"/>
          </a:xfrm>
          <a:custGeom>
            <a:avLst/>
            <a:gdLst/>
            <a:ahLst/>
            <a:cxnLst/>
            <a:rect r="r" b="b" t="t" l="l"/>
            <a:pathLst>
              <a:path h="2999135" w="3247095">
                <a:moveTo>
                  <a:pt x="0" y="0"/>
                </a:moveTo>
                <a:lnTo>
                  <a:pt x="3247096" y="0"/>
                </a:lnTo>
                <a:lnTo>
                  <a:pt x="3247096"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44310">
            <a:off x="15676661" y="25738"/>
            <a:ext cx="3320308" cy="3066757"/>
          </a:xfrm>
          <a:custGeom>
            <a:avLst/>
            <a:gdLst/>
            <a:ahLst/>
            <a:cxnLst/>
            <a:rect r="r" b="b" t="t" l="l"/>
            <a:pathLst>
              <a:path h="3066757" w="3320308">
                <a:moveTo>
                  <a:pt x="0" y="0"/>
                </a:moveTo>
                <a:lnTo>
                  <a:pt x="3320308" y="0"/>
                </a:lnTo>
                <a:lnTo>
                  <a:pt x="3320308"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5036041" y="4834184"/>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41771" y="4290486"/>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2643390"/>
            <a:ext cx="9968892" cy="995684"/>
          </a:xfrm>
          <a:prstGeom prst="rect">
            <a:avLst/>
          </a:prstGeom>
        </p:spPr>
        <p:txBody>
          <a:bodyPr anchor="t" rtlCol="false" tIns="0" lIns="0" bIns="0" rIns="0">
            <a:spAutoFit/>
          </a:bodyPr>
          <a:lstStyle/>
          <a:p>
            <a:pPr algn="l" marL="0" indent="0" lvl="1">
              <a:lnSpc>
                <a:spcPts val="7400"/>
              </a:lnSpc>
              <a:spcBef>
                <a:spcPct val="0"/>
              </a:spcBef>
            </a:pPr>
            <a:r>
              <a:rPr lang="en-US" sz="7400">
                <a:solidFill>
                  <a:srgbClr val="FFBF76"/>
                </a:solidFill>
                <a:latin typeface="Now Bold"/>
                <a:ea typeface="Now Bold"/>
                <a:cs typeface="Now Bold"/>
                <a:sym typeface="Now Bold"/>
              </a:rPr>
              <a:t>break во for циклус</a:t>
            </a:r>
          </a:p>
        </p:txBody>
      </p:sp>
      <p:sp>
        <p:nvSpPr>
          <p:cNvPr name="TextBox 7" id="7"/>
          <p:cNvSpPr txBox="true"/>
          <p:nvPr/>
        </p:nvSpPr>
        <p:spPr>
          <a:xfrm rot="0">
            <a:off x="1028700" y="3864942"/>
            <a:ext cx="9522041" cy="3710940"/>
          </a:xfrm>
          <a:prstGeom prst="rect">
            <a:avLst/>
          </a:prstGeom>
        </p:spPr>
        <p:txBody>
          <a:bodyPr anchor="t" rtlCol="false" tIns="0" lIns="0" bIns="0" rIns="0">
            <a:spAutoFit/>
          </a:bodyPr>
          <a:lstStyle/>
          <a:p>
            <a:pPr algn="l">
              <a:lnSpc>
                <a:spcPts val="5940"/>
              </a:lnSpc>
            </a:pPr>
            <a:r>
              <a:rPr lang="en-US" sz="3300" spc="95">
                <a:solidFill>
                  <a:srgbClr val="000000"/>
                </a:solidFill>
                <a:latin typeface="Now"/>
                <a:ea typeface="Now"/>
                <a:cs typeface="Now"/>
                <a:sym typeface="Now"/>
              </a:rPr>
              <a:t>fruits=[“cresa”,”krusa”,”jagoda”,”kajsija”]</a:t>
            </a:r>
          </a:p>
          <a:p>
            <a:pPr algn="l">
              <a:lnSpc>
                <a:spcPts val="5940"/>
              </a:lnSpc>
            </a:pPr>
            <a:r>
              <a:rPr lang="en-US" sz="3300" spc="95">
                <a:solidFill>
                  <a:srgbClr val="000000"/>
                </a:solidFill>
                <a:latin typeface="Now"/>
                <a:ea typeface="Now"/>
                <a:cs typeface="Now"/>
                <a:sym typeface="Now"/>
              </a:rPr>
              <a:t>for fruit in fruits:</a:t>
            </a:r>
          </a:p>
          <a:p>
            <a:pPr algn="l">
              <a:lnSpc>
                <a:spcPts val="5940"/>
              </a:lnSpc>
            </a:pPr>
            <a:r>
              <a:rPr lang="en-US" sz="3300" spc="95">
                <a:solidFill>
                  <a:srgbClr val="000000"/>
                </a:solidFill>
                <a:latin typeface="Now"/>
                <a:ea typeface="Now"/>
                <a:cs typeface="Now"/>
                <a:sym typeface="Now"/>
              </a:rPr>
              <a:t>     </a:t>
            </a:r>
            <a:r>
              <a:rPr lang="en-US" sz="3300" spc="95">
                <a:solidFill>
                  <a:srgbClr val="000000"/>
                </a:solidFill>
                <a:latin typeface="Now"/>
                <a:ea typeface="Now"/>
                <a:cs typeface="Now"/>
                <a:sym typeface="Now"/>
              </a:rPr>
              <a:t>if ‘j’ in fruit:</a:t>
            </a:r>
          </a:p>
          <a:p>
            <a:pPr algn="l">
              <a:lnSpc>
                <a:spcPts val="5940"/>
              </a:lnSpc>
            </a:pPr>
            <a:r>
              <a:rPr lang="en-US" sz="3300" spc="95">
                <a:solidFill>
                  <a:srgbClr val="000000"/>
                </a:solidFill>
                <a:latin typeface="Now"/>
                <a:ea typeface="Now"/>
                <a:cs typeface="Now"/>
                <a:sym typeface="Now"/>
              </a:rPr>
              <a:t>          </a:t>
            </a:r>
            <a:r>
              <a:rPr lang="en-US" sz="3300" spc="95">
                <a:solidFill>
                  <a:srgbClr val="000000"/>
                </a:solidFill>
                <a:latin typeface="Now"/>
                <a:ea typeface="Now"/>
                <a:cs typeface="Now"/>
                <a:sym typeface="Now"/>
              </a:rPr>
              <a:t>break</a:t>
            </a:r>
          </a:p>
          <a:p>
            <a:pPr algn="l">
              <a:lnSpc>
                <a:spcPts val="5940"/>
              </a:lnSpc>
            </a:pPr>
            <a:r>
              <a:rPr lang="en-US" sz="3300" spc="95">
                <a:solidFill>
                  <a:srgbClr val="000000"/>
                </a:solidFill>
                <a:latin typeface="Now"/>
                <a:ea typeface="Now"/>
                <a:cs typeface="Now"/>
                <a:sym typeface="Now"/>
              </a:rPr>
              <a:t>     </a:t>
            </a:r>
            <a:r>
              <a:rPr lang="en-US" sz="3300" spc="95">
                <a:solidFill>
                  <a:srgbClr val="000000"/>
                </a:solidFill>
                <a:latin typeface="Now"/>
                <a:ea typeface="Now"/>
                <a:cs typeface="Now"/>
                <a:sym typeface="Now"/>
              </a:rPr>
              <a:t>print(fruit)</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955689">
            <a:off x="15635752" y="240022"/>
            <a:ext cx="3247095" cy="2999135"/>
          </a:xfrm>
          <a:custGeom>
            <a:avLst/>
            <a:gdLst/>
            <a:ahLst/>
            <a:cxnLst/>
            <a:rect r="r" b="b" t="t" l="l"/>
            <a:pathLst>
              <a:path h="2999135" w="3247095">
                <a:moveTo>
                  <a:pt x="0" y="0"/>
                </a:moveTo>
                <a:lnTo>
                  <a:pt x="3247096" y="0"/>
                </a:lnTo>
                <a:lnTo>
                  <a:pt x="3247096"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44310">
            <a:off x="15676661" y="25738"/>
            <a:ext cx="3320308" cy="3066757"/>
          </a:xfrm>
          <a:custGeom>
            <a:avLst/>
            <a:gdLst/>
            <a:ahLst/>
            <a:cxnLst/>
            <a:rect r="r" b="b" t="t" l="l"/>
            <a:pathLst>
              <a:path h="3066757" w="3320308">
                <a:moveTo>
                  <a:pt x="0" y="0"/>
                </a:moveTo>
                <a:lnTo>
                  <a:pt x="3320308" y="0"/>
                </a:lnTo>
                <a:lnTo>
                  <a:pt x="3320308"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5036041" y="4834184"/>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41771" y="4290486"/>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2643390"/>
            <a:ext cx="9968892" cy="995684"/>
          </a:xfrm>
          <a:prstGeom prst="rect">
            <a:avLst/>
          </a:prstGeom>
        </p:spPr>
        <p:txBody>
          <a:bodyPr anchor="t" rtlCol="false" tIns="0" lIns="0" bIns="0" rIns="0">
            <a:spAutoFit/>
          </a:bodyPr>
          <a:lstStyle/>
          <a:p>
            <a:pPr algn="l" marL="0" indent="0" lvl="1">
              <a:lnSpc>
                <a:spcPts val="7400"/>
              </a:lnSpc>
              <a:spcBef>
                <a:spcPct val="0"/>
              </a:spcBef>
            </a:pPr>
            <a:r>
              <a:rPr lang="en-US" sz="7400">
                <a:solidFill>
                  <a:srgbClr val="FFBF76"/>
                </a:solidFill>
                <a:latin typeface="Now Bold"/>
                <a:ea typeface="Now Bold"/>
                <a:cs typeface="Now Bold"/>
                <a:sym typeface="Now Bold"/>
              </a:rPr>
              <a:t>break во for циклус</a:t>
            </a:r>
          </a:p>
        </p:txBody>
      </p:sp>
      <p:sp>
        <p:nvSpPr>
          <p:cNvPr name="TextBox 7" id="7"/>
          <p:cNvSpPr txBox="true"/>
          <p:nvPr/>
        </p:nvSpPr>
        <p:spPr>
          <a:xfrm rot="0">
            <a:off x="1028700" y="3864942"/>
            <a:ext cx="9522041" cy="3710940"/>
          </a:xfrm>
          <a:prstGeom prst="rect">
            <a:avLst/>
          </a:prstGeom>
        </p:spPr>
        <p:txBody>
          <a:bodyPr anchor="t" rtlCol="false" tIns="0" lIns="0" bIns="0" rIns="0">
            <a:spAutoFit/>
          </a:bodyPr>
          <a:lstStyle/>
          <a:p>
            <a:pPr algn="l">
              <a:lnSpc>
                <a:spcPts val="5940"/>
              </a:lnSpc>
            </a:pPr>
            <a:r>
              <a:rPr lang="en-US" sz="3300" spc="95">
                <a:solidFill>
                  <a:srgbClr val="000000"/>
                </a:solidFill>
                <a:latin typeface="Now"/>
                <a:ea typeface="Now"/>
                <a:cs typeface="Now"/>
                <a:sym typeface="Now"/>
              </a:rPr>
              <a:t>fruits=[“cresa”,”krusa”,”jagoda”,”kajsija”]</a:t>
            </a:r>
          </a:p>
          <a:p>
            <a:pPr algn="l">
              <a:lnSpc>
                <a:spcPts val="5940"/>
              </a:lnSpc>
            </a:pPr>
            <a:r>
              <a:rPr lang="en-US" sz="3300" spc="95">
                <a:solidFill>
                  <a:srgbClr val="000000"/>
                </a:solidFill>
                <a:latin typeface="Now"/>
                <a:ea typeface="Now"/>
                <a:cs typeface="Now"/>
                <a:sym typeface="Now"/>
              </a:rPr>
              <a:t>for fruit in fruits:</a:t>
            </a:r>
          </a:p>
          <a:p>
            <a:pPr algn="l">
              <a:lnSpc>
                <a:spcPts val="5940"/>
              </a:lnSpc>
            </a:pPr>
            <a:r>
              <a:rPr lang="en-US" sz="3300" spc="95">
                <a:solidFill>
                  <a:srgbClr val="000000"/>
                </a:solidFill>
                <a:latin typeface="Now"/>
                <a:ea typeface="Now"/>
                <a:cs typeface="Now"/>
                <a:sym typeface="Now"/>
              </a:rPr>
              <a:t>     </a:t>
            </a:r>
            <a:r>
              <a:rPr lang="en-US" sz="3300" spc="95">
                <a:solidFill>
                  <a:srgbClr val="000000"/>
                </a:solidFill>
                <a:latin typeface="Now"/>
                <a:ea typeface="Now"/>
                <a:cs typeface="Now"/>
                <a:sym typeface="Now"/>
              </a:rPr>
              <a:t>if ‘j’ in fruit:</a:t>
            </a:r>
          </a:p>
          <a:p>
            <a:pPr algn="l">
              <a:lnSpc>
                <a:spcPts val="5940"/>
              </a:lnSpc>
            </a:pPr>
            <a:r>
              <a:rPr lang="en-US" sz="3300" spc="95">
                <a:solidFill>
                  <a:srgbClr val="000000"/>
                </a:solidFill>
                <a:latin typeface="Now"/>
                <a:ea typeface="Now"/>
                <a:cs typeface="Now"/>
                <a:sym typeface="Now"/>
              </a:rPr>
              <a:t>          </a:t>
            </a:r>
            <a:r>
              <a:rPr lang="en-US" sz="3300" spc="95">
                <a:solidFill>
                  <a:srgbClr val="000000"/>
                </a:solidFill>
                <a:latin typeface="Now"/>
                <a:ea typeface="Now"/>
                <a:cs typeface="Now"/>
                <a:sym typeface="Now"/>
              </a:rPr>
              <a:t>break</a:t>
            </a:r>
          </a:p>
          <a:p>
            <a:pPr algn="l">
              <a:lnSpc>
                <a:spcPts val="5940"/>
              </a:lnSpc>
            </a:pPr>
            <a:r>
              <a:rPr lang="en-US" sz="3300" spc="95">
                <a:solidFill>
                  <a:srgbClr val="000000"/>
                </a:solidFill>
                <a:latin typeface="Now"/>
                <a:ea typeface="Now"/>
                <a:cs typeface="Now"/>
                <a:sym typeface="Now"/>
              </a:rPr>
              <a:t>     </a:t>
            </a:r>
            <a:r>
              <a:rPr lang="en-US" sz="3300" spc="95">
                <a:solidFill>
                  <a:srgbClr val="000000"/>
                </a:solidFill>
                <a:latin typeface="Now"/>
                <a:ea typeface="Now"/>
                <a:cs typeface="Now"/>
                <a:sym typeface="Now"/>
              </a:rPr>
              <a:t>print(fruit)</a:t>
            </a:r>
          </a:p>
        </p:txBody>
      </p:sp>
      <p:sp>
        <p:nvSpPr>
          <p:cNvPr name="TextBox 8" id="8"/>
          <p:cNvSpPr txBox="true"/>
          <p:nvPr/>
        </p:nvSpPr>
        <p:spPr>
          <a:xfrm rot="0">
            <a:off x="7803249" y="7789545"/>
            <a:ext cx="5275777" cy="1468755"/>
          </a:xfrm>
          <a:prstGeom prst="rect">
            <a:avLst/>
          </a:prstGeom>
        </p:spPr>
        <p:txBody>
          <a:bodyPr anchor="t" rtlCol="false" tIns="0" lIns="0" bIns="0" rIns="0">
            <a:spAutoFit/>
          </a:bodyPr>
          <a:lstStyle/>
          <a:p>
            <a:pPr algn="l">
              <a:lnSpc>
                <a:spcPts val="5940"/>
              </a:lnSpc>
            </a:pPr>
            <a:r>
              <a:rPr lang="en-US" sz="3300" spc="95">
                <a:solidFill>
                  <a:srgbClr val="68C3DE"/>
                </a:solidFill>
                <a:latin typeface="Now Bold"/>
                <a:ea typeface="Now Bold"/>
                <a:cs typeface="Now Bold"/>
                <a:sym typeface="Now Bold"/>
              </a:rPr>
              <a:t>Што ќе испечати програмата?</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955689">
            <a:off x="15635752" y="240022"/>
            <a:ext cx="3247095" cy="2999135"/>
          </a:xfrm>
          <a:custGeom>
            <a:avLst/>
            <a:gdLst/>
            <a:ahLst/>
            <a:cxnLst/>
            <a:rect r="r" b="b" t="t" l="l"/>
            <a:pathLst>
              <a:path h="2999135" w="3247095">
                <a:moveTo>
                  <a:pt x="0" y="0"/>
                </a:moveTo>
                <a:lnTo>
                  <a:pt x="3247096" y="0"/>
                </a:lnTo>
                <a:lnTo>
                  <a:pt x="3247096"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44310">
            <a:off x="15676661" y="25738"/>
            <a:ext cx="3320308" cy="3066757"/>
          </a:xfrm>
          <a:custGeom>
            <a:avLst/>
            <a:gdLst/>
            <a:ahLst/>
            <a:cxnLst/>
            <a:rect r="r" b="b" t="t" l="l"/>
            <a:pathLst>
              <a:path h="3066757" w="3320308">
                <a:moveTo>
                  <a:pt x="0" y="0"/>
                </a:moveTo>
                <a:lnTo>
                  <a:pt x="3320308" y="0"/>
                </a:lnTo>
                <a:lnTo>
                  <a:pt x="3320308"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5036041" y="4834184"/>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41771" y="4290486"/>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2643390"/>
            <a:ext cx="9968892" cy="995684"/>
          </a:xfrm>
          <a:prstGeom prst="rect">
            <a:avLst/>
          </a:prstGeom>
        </p:spPr>
        <p:txBody>
          <a:bodyPr anchor="t" rtlCol="false" tIns="0" lIns="0" bIns="0" rIns="0">
            <a:spAutoFit/>
          </a:bodyPr>
          <a:lstStyle/>
          <a:p>
            <a:pPr algn="l" marL="0" indent="0" lvl="1">
              <a:lnSpc>
                <a:spcPts val="7400"/>
              </a:lnSpc>
              <a:spcBef>
                <a:spcPct val="0"/>
              </a:spcBef>
            </a:pPr>
            <a:r>
              <a:rPr lang="en-US" sz="7400">
                <a:solidFill>
                  <a:srgbClr val="FFBF76"/>
                </a:solidFill>
                <a:latin typeface="Now Bold"/>
                <a:ea typeface="Now Bold"/>
                <a:cs typeface="Now Bold"/>
                <a:sym typeface="Now Bold"/>
              </a:rPr>
              <a:t>break во for циклус</a:t>
            </a:r>
          </a:p>
        </p:txBody>
      </p:sp>
      <p:sp>
        <p:nvSpPr>
          <p:cNvPr name="TextBox 7" id="7"/>
          <p:cNvSpPr txBox="true"/>
          <p:nvPr/>
        </p:nvSpPr>
        <p:spPr>
          <a:xfrm rot="0">
            <a:off x="1028700" y="3864942"/>
            <a:ext cx="9522041" cy="3710940"/>
          </a:xfrm>
          <a:prstGeom prst="rect">
            <a:avLst/>
          </a:prstGeom>
        </p:spPr>
        <p:txBody>
          <a:bodyPr anchor="t" rtlCol="false" tIns="0" lIns="0" bIns="0" rIns="0">
            <a:spAutoFit/>
          </a:bodyPr>
          <a:lstStyle/>
          <a:p>
            <a:pPr algn="l">
              <a:lnSpc>
                <a:spcPts val="5940"/>
              </a:lnSpc>
            </a:pPr>
            <a:r>
              <a:rPr lang="en-US" sz="3300" spc="95">
                <a:solidFill>
                  <a:srgbClr val="000000"/>
                </a:solidFill>
                <a:latin typeface="Now"/>
                <a:ea typeface="Now"/>
                <a:cs typeface="Now"/>
                <a:sym typeface="Now"/>
              </a:rPr>
              <a:t>fruits=[“cresa”,”krusa”,”jagoda”,”kajsija”]</a:t>
            </a:r>
          </a:p>
          <a:p>
            <a:pPr algn="l">
              <a:lnSpc>
                <a:spcPts val="5940"/>
              </a:lnSpc>
            </a:pPr>
            <a:r>
              <a:rPr lang="en-US" sz="3300" spc="95">
                <a:solidFill>
                  <a:srgbClr val="000000"/>
                </a:solidFill>
                <a:latin typeface="Now"/>
                <a:ea typeface="Now"/>
                <a:cs typeface="Now"/>
                <a:sym typeface="Now"/>
              </a:rPr>
              <a:t>for fruit in fruits:</a:t>
            </a:r>
          </a:p>
          <a:p>
            <a:pPr algn="l">
              <a:lnSpc>
                <a:spcPts val="5940"/>
              </a:lnSpc>
            </a:pPr>
            <a:r>
              <a:rPr lang="en-US" sz="3300" spc="95">
                <a:solidFill>
                  <a:srgbClr val="000000"/>
                </a:solidFill>
                <a:latin typeface="Now"/>
                <a:ea typeface="Now"/>
                <a:cs typeface="Now"/>
                <a:sym typeface="Now"/>
              </a:rPr>
              <a:t>     </a:t>
            </a:r>
            <a:r>
              <a:rPr lang="en-US" sz="3300" spc="95">
                <a:solidFill>
                  <a:srgbClr val="000000"/>
                </a:solidFill>
                <a:latin typeface="Now"/>
                <a:ea typeface="Now"/>
                <a:cs typeface="Now"/>
                <a:sym typeface="Now"/>
              </a:rPr>
              <a:t>if ‘j’ in fruit:</a:t>
            </a:r>
          </a:p>
          <a:p>
            <a:pPr algn="l">
              <a:lnSpc>
                <a:spcPts val="5940"/>
              </a:lnSpc>
            </a:pPr>
            <a:r>
              <a:rPr lang="en-US" sz="3300" spc="95">
                <a:solidFill>
                  <a:srgbClr val="000000"/>
                </a:solidFill>
                <a:latin typeface="Now"/>
                <a:ea typeface="Now"/>
                <a:cs typeface="Now"/>
                <a:sym typeface="Now"/>
              </a:rPr>
              <a:t>          </a:t>
            </a:r>
            <a:r>
              <a:rPr lang="en-US" sz="3300" spc="95">
                <a:solidFill>
                  <a:srgbClr val="000000"/>
                </a:solidFill>
                <a:latin typeface="Now"/>
                <a:ea typeface="Now"/>
                <a:cs typeface="Now"/>
                <a:sym typeface="Now"/>
              </a:rPr>
              <a:t>break</a:t>
            </a:r>
          </a:p>
          <a:p>
            <a:pPr algn="l">
              <a:lnSpc>
                <a:spcPts val="5940"/>
              </a:lnSpc>
            </a:pPr>
            <a:r>
              <a:rPr lang="en-US" sz="3300" spc="95">
                <a:solidFill>
                  <a:srgbClr val="000000"/>
                </a:solidFill>
                <a:latin typeface="Now"/>
                <a:ea typeface="Now"/>
                <a:cs typeface="Now"/>
                <a:sym typeface="Now"/>
              </a:rPr>
              <a:t>     </a:t>
            </a:r>
            <a:r>
              <a:rPr lang="en-US" sz="3300" spc="95">
                <a:solidFill>
                  <a:srgbClr val="000000"/>
                </a:solidFill>
                <a:latin typeface="Now"/>
                <a:ea typeface="Now"/>
                <a:cs typeface="Now"/>
                <a:sym typeface="Now"/>
              </a:rPr>
              <a:t>print(fruit)</a:t>
            </a:r>
          </a:p>
        </p:txBody>
      </p:sp>
      <p:sp>
        <p:nvSpPr>
          <p:cNvPr name="TextBox 8" id="8"/>
          <p:cNvSpPr txBox="true"/>
          <p:nvPr/>
        </p:nvSpPr>
        <p:spPr>
          <a:xfrm rot="0">
            <a:off x="10263096" y="7561912"/>
            <a:ext cx="1468993" cy="1390015"/>
          </a:xfrm>
          <a:prstGeom prst="rect">
            <a:avLst/>
          </a:prstGeom>
        </p:spPr>
        <p:txBody>
          <a:bodyPr anchor="t" rtlCol="false" tIns="0" lIns="0" bIns="0" rIns="0">
            <a:spAutoFit/>
          </a:bodyPr>
          <a:lstStyle/>
          <a:p>
            <a:pPr algn="ctr">
              <a:lnSpc>
                <a:spcPts val="5600"/>
              </a:lnSpc>
              <a:spcBef>
                <a:spcPct val="0"/>
              </a:spcBef>
            </a:pPr>
            <a:r>
              <a:rPr lang="en-US" sz="3500">
                <a:solidFill>
                  <a:srgbClr val="68C3DE"/>
                </a:solidFill>
                <a:latin typeface="Now Bold"/>
                <a:ea typeface="Now Bold"/>
                <a:cs typeface="Now Bold"/>
                <a:sym typeface="Now Bold"/>
              </a:rPr>
              <a:t>c</a:t>
            </a:r>
            <a:r>
              <a:rPr lang="en-US" sz="3500">
                <a:solidFill>
                  <a:srgbClr val="68C3DE"/>
                </a:solidFill>
                <a:latin typeface="Now Bold"/>
                <a:ea typeface="Now Bold"/>
                <a:cs typeface="Now Bold"/>
                <a:sym typeface="Now Bold"/>
              </a:rPr>
              <a:t>resha</a:t>
            </a:r>
          </a:p>
          <a:p>
            <a:pPr algn="ctr">
              <a:lnSpc>
                <a:spcPts val="5600"/>
              </a:lnSpc>
              <a:spcBef>
                <a:spcPct val="0"/>
              </a:spcBef>
            </a:pPr>
            <a:r>
              <a:rPr lang="en-US" sz="3500">
                <a:solidFill>
                  <a:srgbClr val="68C3DE"/>
                </a:solidFill>
                <a:latin typeface="Now Bold"/>
                <a:ea typeface="Now Bold"/>
                <a:cs typeface="Now Bold"/>
                <a:sym typeface="Now Bold"/>
              </a:rPr>
              <a:t>krusha</a:t>
            </a:r>
          </a:p>
        </p:txBody>
      </p:sp>
      <p:sp>
        <p:nvSpPr>
          <p:cNvPr name="TextBox 9" id="9"/>
          <p:cNvSpPr txBox="true"/>
          <p:nvPr/>
        </p:nvSpPr>
        <p:spPr>
          <a:xfrm rot="0">
            <a:off x="9440334" y="7561912"/>
            <a:ext cx="537924" cy="677545"/>
          </a:xfrm>
          <a:prstGeom prst="rect">
            <a:avLst/>
          </a:prstGeom>
        </p:spPr>
        <p:txBody>
          <a:bodyPr anchor="t" rtlCol="false" tIns="0" lIns="0" bIns="0" rIns="0">
            <a:spAutoFit/>
          </a:bodyPr>
          <a:lstStyle/>
          <a:p>
            <a:pPr algn="ctr">
              <a:lnSpc>
                <a:spcPts val="5600"/>
              </a:lnSpc>
              <a:spcBef>
                <a:spcPct val="0"/>
              </a:spcBef>
            </a:pPr>
            <a:r>
              <a:rPr lang="en-US" sz="3500">
                <a:solidFill>
                  <a:srgbClr val="68C3DE"/>
                </a:solidFill>
                <a:latin typeface="Now Bold"/>
                <a:ea typeface="Now Bold"/>
                <a:cs typeface="Now Bold"/>
                <a:sym typeface="Now Bold"/>
              </a:rPr>
              <a:t>-&gt;</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955689">
            <a:off x="15635752" y="240022"/>
            <a:ext cx="3247095" cy="2999135"/>
          </a:xfrm>
          <a:custGeom>
            <a:avLst/>
            <a:gdLst/>
            <a:ahLst/>
            <a:cxnLst/>
            <a:rect r="r" b="b" t="t" l="l"/>
            <a:pathLst>
              <a:path h="2999135" w="3247095">
                <a:moveTo>
                  <a:pt x="0" y="0"/>
                </a:moveTo>
                <a:lnTo>
                  <a:pt x="3247096" y="0"/>
                </a:lnTo>
                <a:lnTo>
                  <a:pt x="3247096"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44310">
            <a:off x="15676661" y="25738"/>
            <a:ext cx="3320308" cy="3066757"/>
          </a:xfrm>
          <a:custGeom>
            <a:avLst/>
            <a:gdLst/>
            <a:ahLst/>
            <a:cxnLst/>
            <a:rect r="r" b="b" t="t" l="l"/>
            <a:pathLst>
              <a:path h="3066757" w="3320308">
                <a:moveTo>
                  <a:pt x="0" y="0"/>
                </a:moveTo>
                <a:lnTo>
                  <a:pt x="3320308" y="0"/>
                </a:lnTo>
                <a:lnTo>
                  <a:pt x="3320308"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5036041" y="4834184"/>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41771" y="4290486"/>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2643390"/>
            <a:ext cx="10954632" cy="995684"/>
          </a:xfrm>
          <a:prstGeom prst="rect">
            <a:avLst/>
          </a:prstGeom>
        </p:spPr>
        <p:txBody>
          <a:bodyPr anchor="t" rtlCol="false" tIns="0" lIns="0" bIns="0" rIns="0">
            <a:spAutoFit/>
          </a:bodyPr>
          <a:lstStyle/>
          <a:p>
            <a:pPr algn="l" marL="0" indent="0" lvl="1">
              <a:lnSpc>
                <a:spcPts val="7400"/>
              </a:lnSpc>
              <a:spcBef>
                <a:spcPct val="0"/>
              </a:spcBef>
            </a:pPr>
            <a:r>
              <a:rPr lang="en-US" sz="7400">
                <a:solidFill>
                  <a:srgbClr val="FFBF76"/>
                </a:solidFill>
                <a:latin typeface="Now Bold"/>
                <a:ea typeface="Now Bold"/>
                <a:cs typeface="Now Bold"/>
                <a:sym typeface="Now Bold"/>
              </a:rPr>
              <a:t>break во while циклус</a:t>
            </a:r>
          </a:p>
        </p:txBody>
      </p:sp>
      <p:sp>
        <p:nvSpPr>
          <p:cNvPr name="TextBox 7" id="7"/>
          <p:cNvSpPr txBox="true"/>
          <p:nvPr/>
        </p:nvSpPr>
        <p:spPr>
          <a:xfrm rot="0">
            <a:off x="1028700" y="3864942"/>
            <a:ext cx="9522041" cy="4463415"/>
          </a:xfrm>
          <a:prstGeom prst="rect">
            <a:avLst/>
          </a:prstGeom>
        </p:spPr>
        <p:txBody>
          <a:bodyPr anchor="t" rtlCol="false" tIns="0" lIns="0" bIns="0" rIns="0">
            <a:spAutoFit/>
          </a:bodyPr>
          <a:lstStyle/>
          <a:p>
            <a:pPr algn="l">
              <a:lnSpc>
                <a:spcPts val="5940"/>
              </a:lnSpc>
            </a:pPr>
            <a:r>
              <a:rPr lang="en-US" sz="3300" spc="95">
                <a:solidFill>
                  <a:srgbClr val="000000"/>
                </a:solidFill>
                <a:latin typeface="Now"/>
                <a:ea typeface="Now"/>
                <a:cs typeface="Now"/>
                <a:sym typeface="Now"/>
              </a:rPr>
              <a:t>i = 1</a:t>
            </a:r>
          </a:p>
          <a:p>
            <a:pPr algn="l">
              <a:lnSpc>
                <a:spcPts val="5940"/>
              </a:lnSpc>
            </a:pPr>
            <a:r>
              <a:rPr lang="en-US" sz="3300" spc="95">
                <a:solidFill>
                  <a:srgbClr val="000000"/>
                </a:solidFill>
                <a:latin typeface="Now"/>
                <a:ea typeface="Now"/>
                <a:cs typeface="Now"/>
                <a:sym typeface="Now"/>
              </a:rPr>
              <a:t>while i &lt; 6:</a:t>
            </a:r>
          </a:p>
          <a:p>
            <a:pPr algn="l">
              <a:lnSpc>
                <a:spcPts val="5940"/>
              </a:lnSpc>
            </a:pPr>
            <a:r>
              <a:rPr lang="en-US" sz="3300" spc="95">
                <a:solidFill>
                  <a:srgbClr val="000000"/>
                </a:solidFill>
                <a:latin typeface="Now"/>
                <a:ea typeface="Now"/>
                <a:cs typeface="Now"/>
                <a:sym typeface="Now"/>
              </a:rPr>
              <a:t>     print(i)</a:t>
            </a:r>
          </a:p>
          <a:p>
            <a:pPr algn="l">
              <a:lnSpc>
                <a:spcPts val="5940"/>
              </a:lnSpc>
            </a:pPr>
            <a:r>
              <a:rPr lang="en-US" sz="3300" spc="95">
                <a:solidFill>
                  <a:srgbClr val="000000"/>
                </a:solidFill>
                <a:latin typeface="Now"/>
                <a:ea typeface="Now"/>
                <a:cs typeface="Now"/>
                <a:sym typeface="Now"/>
              </a:rPr>
              <a:t>     if i == 3:</a:t>
            </a:r>
          </a:p>
          <a:p>
            <a:pPr algn="l">
              <a:lnSpc>
                <a:spcPts val="5940"/>
              </a:lnSpc>
            </a:pPr>
            <a:r>
              <a:rPr lang="en-US" sz="3300" spc="95">
                <a:solidFill>
                  <a:srgbClr val="000000"/>
                </a:solidFill>
                <a:latin typeface="Now"/>
                <a:ea typeface="Now"/>
                <a:cs typeface="Now"/>
                <a:sym typeface="Now"/>
              </a:rPr>
              <a:t>          break</a:t>
            </a:r>
          </a:p>
          <a:p>
            <a:pPr algn="l">
              <a:lnSpc>
                <a:spcPts val="5940"/>
              </a:lnSpc>
            </a:pPr>
            <a:r>
              <a:rPr lang="en-US" sz="3300" spc="95">
                <a:solidFill>
                  <a:srgbClr val="000000"/>
                </a:solidFill>
                <a:latin typeface="Now"/>
                <a:ea typeface="Now"/>
                <a:cs typeface="Now"/>
                <a:sym typeface="Now"/>
              </a:rPr>
              <a:t>     i += 1</a:t>
            </a:r>
          </a:p>
        </p:txBody>
      </p:sp>
      <p:sp>
        <p:nvSpPr>
          <p:cNvPr name="TextBox 8" id="8"/>
          <p:cNvSpPr txBox="true"/>
          <p:nvPr/>
        </p:nvSpPr>
        <p:spPr>
          <a:xfrm rot="0">
            <a:off x="8811847" y="6920811"/>
            <a:ext cx="5275777" cy="1468755"/>
          </a:xfrm>
          <a:prstGeom prst="rect">
            <a:avLst/>
          </a:prstGeom>
        </p:spPr>
        <p:txBody>
          <a:bodyPr anchor="t" rtlCol="false" tIns="0" lIns="0" bIns="0" rIns="0">
            <a:spAutoFit/>
          </a:bodyPr>
          <a:lstStyle/>
          <a:p>
            <a:pPr algn="l">
              <a:lnSpc>
                <a:spcPts val="5940"/>
              </a:lnSpc>
            </a:pPr>
            <a:r>
              <a:rPr lang="en-US" sz="3300" spc="95">
                <a:solidFill>
                  <a:srgbClr val="68C3DE"/>
                </a:solidFill>
                <a:latin typeface="Now Bold"/>
                <a:ea typeface="Now Bold"/>
                <a:cs typeface="Now Bold"/>
                <a:sym typeface="Now Bold"/>
              </a:rPr>
              <a:t>Што ќе испечати програмата?</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955689">
            <a:off x="15635752" y="240022"/>
            <a:ext cx="3247095" cy="2999135"/>
          </a:xfrm>
          <a:custGeom>
            <a:avLst/>
            <a:gdLst/>
            <a:ahLst/>
            <a:cxnLst/>
            <a:rect r="r" b="b" t="t" l="l"/>
            <a:pathLst>
              <a:path h="2999135" w="3247095">
                <a:moveTo>
                  <a:pt x="0" y="0"/>
                </a:moveTo>
                <a:lnTo>
                  <a:pt x="3247096" y="0"/>
                </a:lnTo>
                <a:lnTo>
                  <a:pt x="3247096"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44310">
            <a:off x="15676661" y="25738"/>
            <a:ext cx="3320308" cy="3066757"/>
          </a:xfrm>
          <a:custGeom>
            <a:avLst/>
            <a:gdLst/>
            <a:ahLst/>
            <a:cxnLst/>
            <a:rect r="r" b="b" t="t" l="l"/>
            <a:pathLst>
              <a:path h="3066757" w="3320308">
                <a:moveTo>
                  <a:pt x="0" y="0"/>
                </a:moveTo>
                <a:lnTo>
                  <a:pt x="3320308" y="0"/>
                </a:lnTo>
                <a:lnTo>
                  <a:pt x="3320308"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5036041" y="4834184"/>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41771" y="4290486"/>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2643390"/>
            <a:ext cx="10954632" cy="995684"/>
          </a:xfrm>
          <a:prstGeom prst="rect">
            <a:avLst/>
          </a:prstGeom>
        </p:spPr>
        <p:txBody>
          <a:bodyPr anchor="t" rtlCol="false" tIns="0" lIns="0" bIns="0" rIns="0">
            <a:spAutoFit/>
          </a:bodyPr>
          <a:lstStyle/>
          <a:p>
            <a:pPr algn="l" marL="0" indent="0" lvl="1">
              <a:lnSpc>
                <a:spcPts val="7400"/>
              </a:lnSpc>
              <a:spcBef>
                <a:spcPct val="0"/>
              </a:spcBef>
            </a:pPr>
            <a:r>
              <a:rPr lang="en-US" sz="7400">
                <a:solidFill>
                  <a:srgbClr val="FFBF76"/>
                </a:solidFill>
                <a:latin typeface="Now Bold"/>
                <a:ea typeface="Now Bold"/>
                <a:cs typeface="Now Bold"/>
                <a:sym typeface="Now Bold"/>
              </a:rPr>
              <a:t>break во while циклус</a:t>
            </a:r>
          </a:p>
        </p:txBody>
      </p:sp>
      <p:sp>
        <p:nvSpPr>
          <p:cNvPr name="TextBox 7" id="7"/>
          <p:cNvSpPr txBox="true"/>
          <p:nvPr/>
        </p:nvSpPr>
        <p:spPr>
          <a:xfrm rot="0">
            <a:off x="1028700" y="3864942"/>
            <a:ext cx="9522041" cy="4463415"/>
          </a:xfrm>
          <a:prstGeom prst="rect">
            <a:avLst/>
          </a:prstGeom>
        </p:spPr>
        <p:txBody>
          <a:bodyPr anchor="t" rtlCol="false" tIns="0" lIns="0" bIns="0" rIns="0">
            <a:spAutoFit/>
          </a:bodyPr>
          <a:lstStyle/>
          <a:p>
            <a:pPr algn="l">
              <a:lnSpc>
                <a:spcPts val="5940"/>
              </a:lnSpc>
            </a:pPr>
            <a:r>
              <a:rPr lang="en-US" sz="3300" spc="95">
                <a:solidFill>
                  <a:srgbClr val="000000"/>
                </a:solidFill>
                <a:latin typeface="Now"/>
                <a:ea typeface="Now"/>
                <a:cs typeface="Now"/>
                <a:sym typeface="Now"/>
              </a:rPr>
              <a:t>i = 1</a:t>
            </a:r>
          </a:p>
          <a:p>
            <a:pPr algn="l">
              <a:lnSpc>
                <a:spcPts val="5940"/>
              </a:lnSpc>
            </a:pPr>
            <a:r>
              <a:rPr lang="en-US" sz="3300" spc="95">
                <a:solidFill>
                  <a:srgbClr val="000000"/>
                </a:solidFill>
                <a:latin typeface="Now"/>
                <a:ea typeface="Now"/>
                <a:cs typeface="Now"/>
                <a:sym typeface="Now"/>
              </a:rPr>
              <a:t>while i &lt; 6:</a:t>
            </a:r>
          </a:p>
          <a:p>
            <a:pPr algn="l">
              <a:lnSpc>
                <a:spcPts val="5940"/>
              </a:lnSpc>
            </a:pPr>
            <a:r>
              <a:rPr lang="en-US" sz="3300" spc="95">
                <a:solidFill>
                  <a:srgbClr val="000000"/>
                </a:solidFill>
                <a:latin typeface="Now"/>
                <a:ea typeface="Now"/>
                <a:cs typeface="Now"/>
                <a:sym typeface="Now"/>
              </a:rPr>
              <a:t>     print(i)</a:t>
            </a:r>
          </a:p>
          <a:p>
            <a:pPr algn="l">
              <a:lnSpc>
                <a:spcPts val="5940"/>
              </a:lnSpc>
            </a:pPr>
            <a:r>
              <a:rPr lang="en-US" sz="3300" spc="95">
                <a:solidFill>
                  <a:srgbClr val="000000"/>
                </a:solidFill>
                <a:latin typeface="Now"/>
                <a:ea typeface="Now"/>
                <a:cs typeface="Now"/>
                <a:sym typeface="Now"/>
              </a:rPr>
              <a:t>     if i == 3:</a:t>
            </a:r>
          </a:p>
          <a:p>
            <a:pPr algn="l">
              <a:lnSpc>
                <a:spcPts val="5940"/>
              </a:lnSpc>
            </a:pPr>
            <a:r>
              <a:rPr lang="en-US" sz="3300" spc="95">
                <a:solidFill>
                  <a:srgbClr val="000000"/>
                </a:solidFill>
                <a:latin typeface="Now"/>
                <a:ea typeface="Now"/>
                <a:cs typeface="Now"/>
                <a:sym typeface="Now"/>
              </a:rPr>
              <a:t>          break</a:t>
            </a:r>
          </a:p>
          <a:p>
            <a:pPr algn="l">
              <a:lnSpc>
                <a:spcPts val="5940"/>
              </a:lnSpc>
            </a:pPr>
            <a:r>
              <a:rPr lang="en-US" sz="3300" spc="95">
                <a:solidFill>
                  <a:srgbClr val="000000"/>
                </a:solidFill>
                <a:latin typeface="Now"/>
                <a:ea typeface="Now"/>
                <a:cs typeface="Now"/>
                <a:sym typeface="Now"/>
              </a:rPr>
              <a:t>     i += 1</a:t>
            </a:r>
          </a:p>
        </p:txBody>
      </p:sp>
      <p:sp>
        <p:nvSpPr>
          <p:cNvPr name="TextBox 8" id="8"/>
          <p:cNvSpPr txBox="true"/>
          <p:nvPr/>
        </p:nvSpPr>
        <p:spPr>
          <a:xfrm rot="0">
            <a:off x="10414295" y="7561912"/>
            <a:ext cx="272891" cy="2102485"/>
          </a:xfrm>
          <a:prstGeom prst="rect">
            <a:avLst/>
          </a:prstGeom>
        </p:spPr>
        <p:txBody>
          <a:bodyPr anchor="t" rtlCol="false" tIns="0" lIns="0" bIns="0" rIns="0">
            <a:spAutoFit/>
          </a:bodyPr>
          <a:lstStyle/>
          <a:p>
            <a:pPr algn="ctr">
              <a:lnSpc>
                <a:spcPts val="5600"/>
              </a:lnSpc>
            </a:pPr>
            <a:r>
              <a:rPr lang="en-US" sz="3500">
                <a:solidFill>
                  <a:srgbClr val="68C3DE"/>
                </a:solidFill>
                <a:latin typeface="Now Bold"/>
                <a:ea typeface="Now Bold"/>
                <a:cs typeface="Now Bold"/>
                <a:sym typeface="Now Bold"/>
              </a:rPr>
              <a:t>1</a:t>
            </a:r>
          </a:p>
          <a:p>
            <a:pPr algn="ctr">
              <a:lnSpc>
                <a:spcPts val="5600"/>
              </a:lnSpc>
            </a:pPr>
            <a:r>
              <a:rPr lang="en-US" sz="3500">
                <a:solidFill>
                  <a:srgbClr val="68C3DE"/>
                </a:solidFill>
                <a:latin typeface="Now Bold"/>
                <a:ea typeface="Now Bold"/>
                <a:cs typeface="Now Bold"/>
                <a:sym typeface="Now Bold"/>
              </a:rPr>
              <a:t>2</a:t>
            </a:r>
          </a:p>
          <a:p>
            <a:pPr algn="ctr">
              <a:lnSpc>
                <a:spcPts val="5600"/>
              </a:lnSpc>
              <a:spcBef>
                <a:spcPct val="0"/>
              </a:spcBef>
            </a:pPr>
            <a:r>
              <a:rPr lang="en-US" sz="3500">
                <a:solidFill>
                  <a:srgbClr val="68C3DE"/>
                </a:solidFill>
                <a:latin typeface="Now Bold"/>
                <a:ea typeface="Now Bold"/>
                <a:cs typeface="Now Bold"/>
                <a:sym typeface="Now Bold"/>
              </a:rPr>
              <a:t>3</a:t>
            </a:r>
          </a:p>
        </p:txBody>
      </p:sp>
      <p:sp>
        <p:nvSpPr>
          <p:cNvPr name="TextBox 9" id="9"/>
          <p:cNvSpPr txBox="true"/>
          <p:nvPr/>
        </p:nvSpPr>
        <p:spPr>
          <a:xfrm rot="0">
            <a:off x="9440334" y="7561912"/>
            <a:ext cx="537924" cy="677545"/>
          </a:xfrm>
          <a:prstGeom prst="rect">
            <a:avLst/>
          </a:prstGeom>
        </p:spPr>
        <p:txBody>
          <a:bodyPr anchor="t" rtlCol="false" tIns="0" lIns="0" bIns="0" rIns="0">
            <a:spAutoFit/>
          </a:bodyPr>
          <a:lstStyle/>
          <a:p>
            <a:pPr algn="ctr">
              <a:lnSpc>
                <a:spcPts val="5600"/>
              </a:lnSpc>
              <a:spcBef>
                <a:spcPct val="0"/>
              </a:spcBef>
            </a:pPr>
            <a:r>
              <a:rPr lang="en-US" sz="3500">
                <a:solidFill>
                  <a:srgbClr val="68C3DE"/>
                </a:solidFill>
                <a:latin typeface="Now Bold"/>
                <a:ea typeface="Now Bold"/>
                <a:cs typeface="Now Bold"/>
                <a:sym typeface="Now Bold"/>
              </a:rPr>
              <a:t>-&gt;</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427795">
            <a:off x="-1140768" y="-800395"/>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27795">
            <a:off x="-981329" y="-822149"/>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3162519" y="5296517"/>
            <a:ext cx="6325037" cy="5842034"/>
          </a:xfrm>
          <a:custGeom>
            <a:avLst/>
            <a:gdLst/>
            <a:ahLst/>
            <a:cxnLst/>
            <a:rect r="r" b="b" t="t" l="l"/>
            <a:pathLst>
              <a:path h="5842034" w="6325037">
                <a:moveTo>
                  <a:pt x="0" y="0"/>
                </a:moveTo>
                <a:lnTo>
                  <a:pt x="6325038" y="0"/>
                </a:lnTo>
                <a:lnTo>
                  <a:pt x="6325038" y="5842035"/>
                </a:lnTo>
                <a:lnTo>
                  <a:pt x="0" y="5842035"/>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556788" y="4752819"/>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6083776" y="3022521"/>
            <a:ext cx="9968892" cy="995684"/>
          </a:xfrm>
          <a:prstGeom prst="rect">
            <a:avLst/>
          </a:prstGeom>
        </p:spPr>
        <p:txBody>
          <a:bodyPr anchor="t" rtlCol="false" tIns="0" lIns="0" bIns="0" rIns="0">
            <a:spAutoFit/>
          </a:bodyPr>
          <a:lstStyle/>
          <a:p>
            <a:pPr algn="l" marL="0" indent="0" lvl="1">
              <a:lnSpc>
                <a:spcPts val="7400"/>
              </a:lnSpc>
              <a:spcBef>
                <a:spcPct val="0"/>
              </a:spcBef>
            </a:pPr>
            <a:r>
              <a:rPr lang="en-US" sz="7400">
                <a:solidFill>
                  <a:srgbClr val="FFBF76"/>
                </a:solidFill>
                <a:latin typeface="Now Bold"/>
                <a:ea typeface="Now Bold"/>
                <a:cs typeface="Now Bold"/>
                <a:sym typeface="Now Bold"/>
              </a:rPr>
              <a:t>continue</a:t>
            </a:r>
          </a:p>
        </p:txBody>
      </p:sp>
      <p:sp>
        <p:nvSpPr>
          <p:cNvPr name="TextBox 7" id="7"/>
          <p:cNvSpPr txBox="true"/>
          <p:nvPr/>
        </p:nvSpPr>
        <p:spPr>
          <a:xfrm rot="0">
            <a:off x="6083776" y="4244073"/>
            <a:ext cx="9522041" cy="3710940"/>
          </a:xfrm>
          <a:prstGeom prst="rect">
            <a:avLst/>
          </a:prstGeom>
        </p:spPr>
        <p:txBody>
          <a:bodyPr anchor="t" rtlCol="false" tIns="0" lIns="0" bIns="0" rIns="0">
            <a:spAutoFit/>
          </a:bodyPr>
          <a:lstStyle/>
          <a:p>
            <a:pPr algn="l">
              <a:lnSpc>
                <a:spcPts val="5940"/>
              </a:lnSpc>
            </a:pPr>
            <a:r>
              <a:rPr lang="en-US" sz="3300" spc="95">
                <a:solidFill>
                  <a:srgbClr val="000000"/>
                </a:solidFill>
                <a:latin typeface="Now"/>
                <a:ea typeface="Now"/>
                <a:cs typeface="Now"/>
                <a:sym typeface="Now"/>
              </a:rPr>
              <a:t>Со continue наредбата ја стопираме моментална итерација од циклсуот и продолжуваме со наредната.</a:t>
            </a:r>
          </a:p>
          <a:p>
            <a:pPr algn="l">
              <a:lnSpc>
                <a:spcPts val="5940"/>
              </a:lnSpc>
            </a:pPr>
          </a:p>
          <a:p>
            <a:pPr algn="l">
              <a:lnSpc>
                <a:spcPts val="5940"/>
              </a:lnSpc>
            </a:pP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427795">
            <a:off x="-1140768" y="-800395"/>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27795">
            <a:off x="-981329" y="-822149"/>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3162519" y="5296517"/>
            <a:ext cx="6325037" cy="5842034"/>
          </a:xfrm>
          <a:custGeom>
            <a:avLst/>
            <a:gdLst/>
            <a:ahLst/>
            <a:cxnLst/>
            <a:rect r="r" b="b" t="t" l="l"/>
            <a:pathLst>
              <a:path h="5842034" w="6325037">
                <a:moveTo>
                  <a:pt x="0" y="0"/>
                </a:moveTo>
                <a:lnTo>
                  <a:pt x="6325038" y="0"/>
                </a:lnTo>
                <a:lnTo>
                  <a:pt x="6325038" y="5842035"/>
                </a:lnTo>
                <a:lnTo>
                  <a:pt x="0" y="5842035"/>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556788" y="4752819"/>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6083776" y="3022521"/>
            <a:ext cx="9968892" cy="995684"/>
          </a:xfrm>
          <a:prstGeom prst="rect">
            <a:avLst/>
          </a:prstGeom>
        </p:spPr>
        <p:txBody>
          <a:bodyPr anchor="t" rtlCol="false" tIns="0" lIns="0" bIns="0" rIns="0">
            <a:spAutoFit/>
          </a:bodyPr>
          <a:lstStyle/>
          <a:p>
            <a:pPr algn="l" marL="0" indent="0" lvl="1">
              <a:lnSpc>
                <a:spcPts val="7400"/>
              </a:lnSpc>
              <a:spcBef>
                <a:spcPct val="0"/>
              </a:spcBef>
            </a:pPr>
            <a:r>
              <a:rPr lang="en-US" sz="7400">
                <a:solidFill>
                  <a:srgbClr val="FFBF76"/>
                </a:solidFill>
                <a:latin typeface="Now Bold"/>
                <a:ea typeface="Now Bold"/>
                <a:cs typeface="Now Bold"/>
                <a:sym typeface="Now Bold"/>
              </a:rPr>
              <a:t>continue</a:t>
            </a:r>
          </a:p>
        </p:txBody>
      </p:sp>
      <p:sp>
        <p:nvSpPr>
          <p:cNvPr name="TextBox 7" id="7"/>
          <p:cNvSpPr txBox="true"/>
          <p:nvPr/>
        </p:nvSpPr>
        <p:spPr>
          <a:xfrm rot="0">
            <a:off x="6083776" y="4244073"/>
            <a:ext cx="9522041" cy="5215890"/>
          </a:xfrm>
          <a:prstGeom prst="rect">
            <a:avLst/>
          </a:prstGeom>
        </p:spPr>
        <p:txBody>
          <a:bodyPr anchor="t" rtlCol="false" tIns="0" lIns="0" bIns="0" rIns="0">
            <a:spAutoFit/>
          </a:bodyPr>
          <a:lstStyle/>
          <a:p>
            <a:pPr algn="l">
              <a:lnSpc>
                <a:spcPts val="5940"/>
              </a:lnSpc>
            </a:pPr>
            <a:r>
              <a:rPr lang="en-US" sz="3300" spc="95">
                <a:solidFill>
                  <a:srgbClr val="000000"/>
                </a:solidFill>
                <a:latin typeface="Now"/>
                <a:ea typeface="Now"/>
                <a:cs typeface="Now"/>
                <a:sym typeface="Now"/>
              </a:rPr>
              <a:t>Continue наредбата не носи директно на наредната итерација од циклусот.</a:t>
            </a:r>
          </a:p>
          <a:p>
            <a:pPr algn="l">
              <a:lnSpc>
                <a:spcPts val="5940"/>
              </a:lnSpc>
            </a:pPr>
          </a:p>
          <a:p>
            <a:pPr algn="l">
              <a:lnSpc>
                <a:spcPts val="5940"/>
              </a:lnSpc>
            </a:pPr>
            <a:r>
              <a:rPr lang="en-US" sz="3300" spc="95">
                <a:solidFill>
                  <a:srgbClr val="000000"/>
                </a:solidFill>
                <a:latin typeface="Now"/>
                <a:ea typeface="Now"/>
                <a:cs typeface="Now"/>
                <a:sym typeface="Now"/>
              </a:rPr>
              <a:t>Кога ќе се изврши оваа наредба се прескокнуваат наредбите под неа од циклусот и се преминува на наредната итерација од циклусот.</a:t>
            </a:r>
            <a:r>
              <a:rPr lang="en-US" sz="3300" spc="95">
                <a:solidFill>
                  <a:srgbClr val="000000"/>
                </a:solidFill>
                <a:latin typeface="Now"/>
                <a:ea typeface="Now"/>
                <a:cs typeface="Now"/>
                <a:sym typeface="Now"/>
              </a:rPr>
              <a:t>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549966" y="1730316"/>
            <a:ext cx="8990863" cy="914853"/>
          </a:xfrm>
          <a:prstGeom prst="rect">
            <a:avLst/>
          </a:prstGeom>
        </p:spPr>
        <p:txBody>
          <a:bodyPr anchor="t" rtlCol="false" tIns="0" lIns="0" bIns="0" rIns="0">
            <a:spAutoFit/>
          </a:bodyPr>
          <a:lstStyle/>
          <a:p>
            <a:pPr algn="l">
              <a:lnSpc>
                <a:spcPts val="7258"/>
              </a:lnSpc>
            </a:pPr>
            <a:r>
              <a:rPr lang="en-US" sz="5627" spc="163">
                <a:solidFill>
                  <a:srgbClr val="042B60"/>
                </a:solidFill>
                <a:latin typeface="Now Bold"/>
                <a:ea typeface="Now Bold"/>
                <a:cs typeface="Now Bold"/>
                <a:sym typeface="Now Bold"/>
              </a:rPr>
              <a:t>for циклус</a:t>
            </a:r>
          </a:p>
        </p:txBody>
      </p:sp>
      <p:sp>
        <p:nvSpPr>
          <p:cNvPr name="TextBox 5" id="5"/>
          <p:cNvSpPr txBox="true"/>
          <p:nvPr/>
        </p:nvSpPr>
        <p:spPr>
          <a:xfrm rot="0">
            <a:off x="6379801" y="2940109"/>
            <a:ext cx="8990388" cy="2494280"/>
          </a:xfrm>
          <a:prstGeom prst="rect">
            <a:avLst/>
          </a:prstGeom>
        </p:spPr>
        <p:txBody>
          <a:bodyPr anchor="t" rtlCol="false" tIns="0" lIns="0" bIns="0" rIns="0">
            <a:spAutoFit/>
          </a:bodyPr>
          <a:lstStyle/>
          <a:p>
            <a:pPr algn="l">
              <a:lnSpc>
                <a:spcPts val="4900"/>
              </a:lnSpc>
            </a:pPr>
            <a:r>
              <a:rPr lang="en-US" sz="3500">
                <a:solidFill>
                  <a:srgbClr val="000000"/>
                </a:solidFill>
                <a:latin typeface="Now Bold"/>
                <a:ea typeface="Now Bold"/>
                <a:cs typeface="Now Bold"/>
                <a:sym typeface="Now Bold"/>
              </a:rPr>
              <a:t>for &lt;var&gt; in &lt;iterable&gt;:</a:t>
            </a:r>
          </a:p>
          <a:p>
            <a:pPr algn="l">
              <a:lnSpc>
                <a:spcPts val="49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&lt;statement(s)&gt;</a:t>
            </a:r>
          </a:p>
          <a:p>
            <a:pPr algn="l">
              <a:lnSpc>
                <a:spcPts val="4900"/>
              </a:lnSpc>
            </a:pPr>
            <a:r>
              <a:rPr lang="en-US" sz="3500">
                <a:solidFill>
                  <a:srgbClr val="000000"/>
                </a:solidFill>
                <a:latin typeface="Now Bold"/>
                <a:ea typeface="Now Bold"/>
                <a:cs typeface="Now Bold"/>
                <a:sym typeface="Now Bold"/>
              </a:rPr>
              <a:t>else:</a:t>
            </a:r>
          </a:p>
          <a:p>
            <a:pPr algn="l">
              <a:lnSpc>
                <a:spcPts val="49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&lt;statement(s)&gt;</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427795">
            <a:off x="-1140768" y="-800395"/>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27795">
            <a:off x="-981329" y="-822149"/>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3162519" y="5296517"/>
            <a:ext cx="6325037" cy="5842034"/>
          </a:xfrm>
          <a:custGeom>
            <a:avLst/>
            <a:gdLst/>
            <a:ahLst/>
            <a:cxnLst/>
            <a:rect r="r" b="b" t="t" l="l"/>
            <a:pathLst>
              <a:path h="5842034" w="6325037">
                <a:moveTo>
                  <a:pt x="0" y="0"/>
                </a:moveTo>
                <a:lnTo>
                  <a:pt x="6325038" y="0"/>
                </a:lnTo>
                <a:lnTo>
                  <a:pt x="6325038" y="5842035"/>
                </a:lnTo>
                <a:lnTo>
                  <a:pt x="0" y="5842035"/>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556788" y="4752819"/>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7131345" y="1162050"/>
            <a:ext cx="9968892" cy="995684"/>
          </a:xfrm>
          <a:prstGeom prst="rect">
            <a:avLst/>
          </a:prstGeom>
        </p:spPr>
        <p:txBody>
          <a:bodyPr anchor="t" rtlCol="false" tIns="0" lIns="0" bIns="0" rIns="0">
            <a:spAutoFit/>
          </a:bodyPr>
          <a:lstStyle/>
          <a:p>
            <a:pPr algn="l" marL="0" indent="0" lvl="1">
              <a:lnSpc>
                <a:spcPts val="7400"/>
              </a:lnSpc>
              <a:spcBef>
                <a:spcPct val="0"/>
              </a:spcBef>
            </a:pPr>
            <a:r>
              <a:rPr lang="en-US" sz="7400">
                <a:solidFill>
                  <a:srgbClr val="FFBF76"/>
                </a:solidFill>
                <a:latin typeface="Now Bold"/>
                <a:ea typeface="Now Bold"/>
                <a:cs typeface="Now Bold"/>
                <a:sym typeface="Now Bold"/>
              </a:rPr>
              <a:t>continue</a:t>
            </a:r>
          </a:p>
        </p:txBody>
      </p:sp>
      <p:sp>
        <p:nvSpPr>
          <p:cNvPr name="TextBox 7" id="7"/>
          <p:cNvSpPr txBox="true"/>
          <p:nvPr/>
        </p:nvSpPr>
        <p:spPr>
          <a:xfrm rot="0">
            <a:off x="7131345" y="3087783"/>
            <a:ext cx="5774668" cy="5561268"/>
          </a:xfrm>
          <a:prstGeom prst="rect">
            <a:avLst/>
          </a:prstGeom>
        </p:spPr>
        <p:txBody>
          <a:bodyPr anchor="t" rtlCol="false" tIns="0" lIns="0" bIns="0" rIns="0">
            <a:spAutoFit/>
          </a:bodyPr>
          <a:lstStyle/>
          <a:p>
            <a:pPr algn="l">
              <a:lnSpc>
                <a:spcPts val="6373"/>
              </a:lnSpc>
            </a:pPr>
            <a:r>
              <a:rPr lang="en-US" sz="4552">
                <a:solidFill>
                  <a:srgbClr val="000000"/>
                </a:solidFill>
                <a:latin typeface="DM Sans"/>
                <a:ea typeface="DM Sans"/>
                <a:cs typeface="DM Sans"/>
                <a:sym typeface="DM Sans"/>
              </a:rPr>
              <a:t>while(condition){</a:t>
            </a:r>
          </a:p>
          <a:p>
            <a:pPr algn="l">
              <a:lnSpc>
                <a:spcPts val="6373"/>
              </a:lnSpc>
            </a:pPr>
            <a:r>
              <a:rPr lang="en-US" sz="4552">
                <a:solidFill>
                  <a:srgbClr val="000000"/>
                </a:solidFill>
                <a:latin typeface="DM Sans"/>
                <a:ea typeface="DM Sans"/>
                <a:cs typeface="DM Sans"/>
                <a:sym typeface="DM Sans"/>
              </a:rPr>
              <a:t>...</a:t>
            </a:r>
          </a:p>
          <a:p>
            <a:pPr algn="l">
              <a:lnSpc>
                <a:spcPts val="6373"/>
              </a:lnSpc>
            </a:pPr>
            <a:r>
              <a:rPr lang="en-US" sz="4552">
                <a:solidFill>
                  <a:srgbClr val="000000"/>
                </a:solidFill>
                <a:latin typeface="DM Sans"/>
                <a:ea typeface="DM Sans"/>
                <a:cs typeface="DM Sans"/>
                <a:sym typeface="DM Sans"/>
              </a:rPr>
              <a:t>   if(condition2){</a:t>
            </a:r>
          </a:p>
          <a:p>
            <a:pPr algn="l">
              <a:lnSpc>
                <a:spcPts val="6373"/>
              </a:lnSpc>
            </a:pPr>
            <a:r>
              <a:rPr lang="en-US" sz="4552">
                <a:solidFill>
                  <a:srgbClr val="000000"/>
                </a:solidFill>
                <a:latin typeface="DM Sans"/>
                <a:ea typeface="DM Sans"/>
                <a:cs typeface="DM Sans"/>
                <a:sym typeface="DM Sans"/>
              </a:rPr>
              <a:t>       </a:t>
            </a:r>
            <a:r>
              <a:rPr lang="en-US" sz="4552">
                <a:solidFill>
                  <a:srgbClr val="FAD02C"/>
                </a:solidFill>
                <a:latin typeface="DM Sans Bold"/>
                <a:ea typeface="DM Sans Bold"/>
                <a:cs typeface="DM Sans Bold"/>
                <a:sym typeface="DM Sans Bold"/>
              </a:rPr>
              <a:t>continue</a:t>
            </a:r>
            <a:r>
              <a:rPr lang="en-US" sz="4552">
                <a:solidFill>
                  <a:srgbClr val="000000"/>
                </a:solidFill>
                <a:latin typeface="DM Sans"/>
                <a:ea typeface="DM Sans"/>
                <a:cs typeface="DM Sans"/>
                <a:sym typeface="DM Sans"/>
              </a:rPr>
              <a:t>;</a:t>
            </a:r>
          </a:p>
          <a:p>
            <a:pPr algn="l">
              <a:lnSpc>
                <a:spcPts val="6373"/>
              </a:lnSpc>
            </a:pPr>
            <a:r>
              <a:rPr lang="en-US" sz="4552">
                <a:solidFill>
                  <a:srgbClr val="000000"/>
                </a:solidFill>
                <a:latin typeface="DM Sans"/>
                <a:ea typeface="DM Sans"/>
                <a:cs typeface="DM Sans"/>
                <a:sym typeface="DM Sans"/>
              </a:rPr>
              <a:t>   }</a:t>
            </a:r>
          </a:p>
          <a:p>
            <a:pPr algn="l">
              <a:lnSpc>
                <a:spcPts val="6373"/>
              </a:lnSpc>
            </a:pPr>
            <a:r>
              <a:rPr lang="en-US" sz="4552">
                <a:solidFill>
                  <a:srgbClr val="000000"/>
                </a:solidFill>
                <a:latin typeface="DM Sans"/>
                <a:ea typeface="DM Sans"/>
                <a:cs typeface="DM Sans"/>
                <a:sym typeface="DM Sans"/>
              </a:rPr>
              <a:t>...</a:t>
            </a:r>
          </a:p>
          <a:p>
            <a:pPr algn="l">
              <a:lnSpc>
                <a:spcPts val="6373"/>
              </a:lnSpc>
            </a:pPr>
            <a:r>
              <a:rPr lang="en-US" sz="4552">
                <a:solidFill>
                  <a:srgbClr val="000000"/>
                </a:solidFill>
                <a:latin typeface="DM Sans"/>
                <a:ea typeface="DM Sans"/>
                <a:cs typeface="DM Sans"/>
                <a:sym typeface="DM Sans"/>
              </a:rPr>
              <a:t>}</a:t>
            </a:r>
          </a:p>
        </p:txBody>
      </p:sp>
      <p:sp>
        <p:nvSpPr>
          <p:cNvPr name="AutoShape 8" id="8"/>
          <p:cNvSpPr/>
          <p:nvPr/>
        </p:nvSpPr>
        <p:spPr>
          <a:xfrm rot="0">
            <a:off x="5381986" y="5906517"/>
            <a:ext cx="2521502" cy="0"/>
          </a:xfrm>
          <a:prstGeom prst="line">
            <a:avLst/>
          </a:prstGeom>
          <a:ln cap="flat" w="38100">
            <a:solidFill>
              <a:srgbClr val="FAD02C"/>
            </a:solidFill>
            <a:prstDash val="solid"/>
            <a:headEnd type="none" len="sm" w="sm"/>
            <a:tailEnd type="none" len="sm" w="sm"/>
          </a:ln>
        </p:spPr>
      </p:sp>
      <p:sp>
        <p:nvSpPr>
          <p:cNvPr name="AutoShape 9" id="9"/>
          <p:cNvSpPr/>
          <p:nvPr/>
        </p:nvSpPr>
        <p:spPr>
          <a:xfrm rot="-5400000">
            <a:off x="4225341" y="4730822"/>
            <a:ext cx="2351391" cy="0"/>
          </a:xfrm>
          <a:prstGeom prst="line">
            <a:avLst/>
          </a:prstGeom>
          <a:ln cap="flat" w="38100">
            <a:solidFill>
              <a:srgbClr val="FAD02C"/>
            </a:solidFill>
            <a:prstDash val="solid"/>
            <a:headEnd type="none" len="sm" w="sm"/>
            <a:tailEnd type="none" len="sm" w="sm"/>
          </a:ln>
        </p:spPr>
      </p:sp>
      <p:sp>
        <p:nvSpPr>
          <p:cNvPr name="AutoShape 10" id="10"/>
          <p:cNvSpPr/>
          <p:nvPr/>
        </p:nvSpPr>
        <p:spPr>
          <a:xfrm rot="0">
            <a:off x="5381986" y="3536077"/>
            <a:ext cx="1543619" cy="0"/>
          </a:xfrm>
          <a:prstGeom prst="line">
            <a:avLst/>
          </a:prstGeom>
          <a:ln cap="flat" w="38100">
            <a:solidFill>
              <a:srgbClr val="FAD02C"/>
            </a:solidFill>
            <a:prstDash val="solid"/>
            <a:headEnd type="none" len="sm" w="sm"/>
            <a:tailEnd type="arrow" len="sm" w="med"/>
          </a:ln>
        </p:spPr>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427795">
            <a:off x="-1140768" y="-800395"/>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27795">
            <a:off x="-981329" y="-822149"/>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3162519" y="5296517"/>
            <a:ext cx="6325037" cy="5842034"/>
          </a:xfrm>
          <a:custGeom>
            <a:avLst/>
            <a:gdLst/>
            <a:ahLst/>
            <a:cxnLst/>
            <a:rect r="r" b="b" t="t" l="l"/>
            <a:pathLst>
              <a:path h="5842034" w="6325037">
                <a:moveTo>
                  <a:pt x="0" y="0"/>
                </a:moveTo>
                <a:lnTo>
                  <a:pt x="6325038" y="0"/>
                </a:lnTo>
                <a:lnTo>
                  <a:pt x="6325038" y="5842035"/>
                </a:lnTo>
                <a:lnTo>
                  <a:pt x="0" y="5842035"/>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556788" y="4752819"/>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628782" y="1364253"/>
            <a:ext cx="13911851" cy="995684"/>
          </a:xfrm>
          <a:prstGeom prst="rect">
            <a:avLst/>
          </a:prstGeom>
        </p:spPr>
        <p:txBody>
          <a:bodyPr anchor="t" rtlCol="false" tIns="0" lIns="0" bIns="0" rIns="0">
            <a:spAutoFit/>
          </a:bodyPr>
          <a:lstStyle/>
          <a:p>
            <a:pPr algn="l" marL="0" indent="0" lvl="1">
              <a:lnSpc>
                <a:spcPts val="7400"/>
              </a:lnSpc>
              <a:spcBef>
                <a:spcPct val="0"/>
              </a:spcBef>
            </a:pPr>
            <a:r>
              <a:rPr lang="en-US" sz="7400">
                <a:solidFill>
                  <a:srgbClr val="FFBF76"/>
                </a:solidFill>
                <a:latin typeface="Now Bold"/>
                <a:ea typeface="Now Bold"/>
                <a:cs typeface="Now Bold"/>
                <a:sym typeface="Now Bold"/>
              </a:rPr>
              <a:t>continue во for циклус</a:t>
            </a:r>
          </a:p>
        </p:txBody>
      </p:sp>
      <p:sp>
        <p:nvSpPr>
          <p:cNvPr name="TextBox 7" id="7"/>
          <p:cNvSpPr txBox="true"/>
          <p:nvPr/>
        </p:nvSpPr>
        <p:spPr>
          <a:xfrm rot="0">
            <a:off x="3628782" y="2936719"/>
            <a:ext cx="8616791" cy="3489325"/>
          </a:xfrm>
          <a:prstGeom prst="rect">
            <a:avLst/>
          </a:prstGeom>
        </p:spPr>
        <p:txBody>
          <a:bodyPr anchor="t" rtlCol="false" tIns="0" lIns="0" bIns="0" rIns="0">
            <a:spAutoFit/>
          </a:bodyPr>
          <a:lstStyle/>
          <a:p>
            <a:pPr algn="l">
              <a:lnSpc>
                <a:spcPts val="5600"/>
              </a:lnSpc>
              <a:spcBef>
                <a:spcPct val="0"/>
              </a:spcBef>
            </a:pPr>
            <a:r>
              <a:rPr lang="en-US" sz="3500">
                <a:solidFill>
                  <a:srgbClr val="000000"/>
                </a:solidFill>
                <a:latin typeface="Now"/>
                <a:ea typeface="Now"/>
                <a:cs typeface="Now"/>
                <a:sym typeface="Now"/>
              </a:rPr>
              <a:t>fruits=[“cresa”,”krusa”,”jagoda”,”kajsija”]</a:t>
            </a:r>
          </a:p>
          <a:p>
            <a:pPr algn="l">
              <a:lnSpc>
                <a:spcPts val="5600"/>
              </a:lnSpc>
              <a:spcBef>
                <a:spcPct val="0"/>
              </a:spcBef>
            </a:pPr>
            <a:r>
              <a:rPr lang="en-US" sz="3500">
                <a:solidFill>
                  <a:srgbClr val="000000"/>
                </a:solidFill>
                <a:latin typeface="Now"/>
                <a:ea typeface="Now"/>
                <a:cs typeface="Now"/>
                <a:sym typeface="Now"/>
              </a:rPr>
              <a:t>for fruit in fruits:</a:t>
            </a:r>
          </a:p>
          <a:p>
            <a:pPr algn="l">
              <a:lnSpc>
                <a:spcPts val="5600"/>
              </a:lnSpc>
              <a:spcBef>
                <a:spcPct val="0"/>
              </a:spcBef>
            </a:pPr>
            <a:r>
              <a:rPr lang="en-US" sz="3500">
                <a:solidFill>
                  <a:srgbClr val="000000"/>
                </a:solidFill>
                <a:latin typeface="Now"/>
                <a:ea typeface="Now"/>
                <a:cs typeface="Now"/>
                <a:sym typeface="Now"/>
              </a:rPr>
              <a:t>     if ‘j’ in fruit:</a:t>
            </a:r>
          </a:p>
          <a:p>
            <a:pPr algn="l">
              <a:lnSpc>
                <a:spcPts val="5600"/>
              </a:lnSpc>
              <a:spcBef>
                <a:spcPct val="0"/>
              </a:spcBef>
            </a:pPr>
            <a:r>
              <a:rPr lang="en-US" sz="3500">
                <a:solidFill>
                  <a:srgbClr val="000000"/>
                </a:solidFill>
                <a:latin typeface="Now"/>
                <a:ea typeface="Now"/>
                <a:cs typeface="Now"/>
                <a:sym typeface="Now"/>
              </a:rPr>
              <a:t>          continue</a:t>
            </a:r>
          </a:p>
          <a:p>
            <a:pPr algn="l">
              <a:lnSpc>
                <a:spcPts val="5600"/>
              </a:lnSpc>
              <a:spcBef>
                <a:spcPct val="0"/>
              </a:spcBef>
            </a:pPr>
            <a:r>
              <a:rPr lang="en-US" sz="3500">
                <a:solidFill>
                  <a:srgbClr val="000000"/>
                </a:solidFill>
                <a:latin typeface="Now"/>
                <a:ea typeface="Now"/>
                <a:cs typeface="Now"/>
                <a:sym typeface="Now"/>
              </a:rPr>
              <a:t>     print(fruit)</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427795">
            <a:off x="-1140768" y="-800395"/>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27795">
            <a:off x="-981329" y="-822149"/>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3162519" y="5296517"/>
            <a:ext cx="6325037" cy="5842034"/>
          </a:xfrm>
          <a:custGeom>
            <a:avLst/>
            <a:gdLst/>
            <a:ahLst/>
            <a:cxnLst/>
            <a:rect r="r" b="b" t="t" l="l"/>
            <a:pathLst>
              <a:path h="5842034" w="6325037">
                <a:moveTo>
                  <a:pt x="0" y="0"/>
                </a:moveTo>
                <a:lnTo>
                  <a:pt x="6325038" y="0"/>
                </a:lnTo>
                <a:lnTo>
                  <a:pt x="6325038" y="5842035"/>
                </a:lnTo>
                <a:lnTo>
                  <a:pt x="0" y="5842035"/>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556788" y="4752819"/>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628782" y="1364253"/>
            <a:ext cx="13911851" cy="995684"/>
          </a:xfrm>
          <a:prstGeom prst="rect">
            <a:avLst/>
          </a:prstGeom>
        </p:spPr>
        <p:txBody>
          <a:bodyPr anchor="t" rtlCol="false" tIns="0" lIns="0" bIns="0" rIns="0">
            <a:spAutoFit/>
          </a:bodyPr>
          <a:lstStyle/>
          <a:p>
            <a:pPr algn="l" marL="0" indent="0" lvl="1">
              <a:lnSpc>
                <a:spcPts val="7400"/>
              </a:lnSpc>
              <a:spcBef>
                <a:spcPct val="0"/>
              </a:spcBef>
            </a:pPr>
            <a:r>
              <a:rPr lang="en-US" sz="7400">
                <a:solidFill>
                  <a:srgbClr val="FFBF76"/>
                </a:solidFill>
                <a:latin typeface="Now Bold"/>
                <a:ea typeface="Now Bold"/>
                <a:cs typeface="Now Bold"/>
                <a:sym typeface="Now Bold"/>
              </a:rPr>
              <a:t>continue во for циклус</a:t>
            </a:r>
          </a:p>
        </p:txBody>
      </p:sp>
      <p:sp>
        <p:nvSpPr>
          <p:cNvPr name="TextBox 7" id="7"/>
          <p:cNvSpPr txBox="true"/>
          <p:nvPr/>
        </p:nvSpPr>
        <p:spPr>
          <a:xfrm rot="0">
            <a:off x="3628782" y="2936719"/>
            <a:ext cx="8616791" cy="3489325"/>
          </a:xfrm>
          <a:prstGeom prst="rect">
            <a:avLst/>
          </a:prstGeom>
        </p:spPr>
        <p:txBody>
          <a:bodyPr anchor="t" rtlCol="false" tIns="0" lIns="0" bIns="0" rIns="0">
            <a:spAutoFit/>
          </a:bodyPr>
          <a:lstStyle/>
          <a:p>
            <a:pPr algn="l">
              <a:lnSpc>
                <a:spcPts val="5600"/>
              </a:lnSpc>
              <a:spcBef>
                <a:spcPct val="0"/>
              </a:spcBef>
            </a:pPr>
            <a:r>
              <a:rPr lang="en-US" sz="3500">
                <a:solidFill>
                  <a:srgbClr val="000000"/>
                </a:solidFill>
                <a:latin typeface="Now"/>
                <a:ea typeface="Now"/>
                <a:cs typeface="Now"/>
                <a:sym typeface="Now"/>
              </a:rPr>
              <a:t>fruits=[“cresa”,”krusa”,”jagoda”,”kajsija”]</a:t>
            </a:r>
          </a:p>
          <a:p>
            <a:pPr algn="l">
              <a:lnSpc>
                <a:spcPts val="5600"/>
              </a:lnSpc>
              <a:spcBef>
                <a:spcPct val="0"/>
              </a:spcBef>
            </a:pPr>
            <a:r>
              <a:rPr lang="en-US" sz="3500">
                <a:solidFill>
                  <a:srgbClr val="000000"/>
                </a:solidFill>
                <a:latin typeface="Now"/>
                <a:ea typeface="Now"/>
                <a:cs typeface="Now"/>
                <a:sym typeface="Now"/>
              </a:rPr>
              <a:t>for fruit in fruits:</a:t>
            </a:r>
          </a:p>
          <a:p>
            <a:pPr algn="l">
              <a:lnSpc>
                <a:spcPts val="5600"/>
              </a:lnSpc>
              <a:spcBef>
                <a:spcPct val="0"/>
              </a:spcBef>
            </a:pPr>
            <a:r>
              <a:rPr lang="en-US" sz="3500">
                <a:solidFill>
                  <a:srgbClr val="000000"/>
                </a:solidFill>
                <a:latin typeface="Now"/>
                <a:ea typeface="Now"/>
                <a:cs typeface="Now"/>
                <a:sym typeface="Now"/>
              </a:rPr>
              <a:t>     if ‘j’ in fruit:</a:t>
            </a:r>
          </a:p>
          <a:p>
            <a:pPr algn="l">
              <a:lnSpc>
                <a:spcPts val="5600"/>
              </a:lnSpc>
              <a:spcBef>
                <a:spcPct val="0"/>
              </a:spcBef>
            </a:pPr>
            <a:r>
              <a:rPr lang="en-US" sz="3500">
                <a:solidFill>
                  <a:srgbClr val="000000"/>
                </a:solidFill>
                <a:latin typeface="Now"/>
                <a:ea typeface="Now"/>
                <a:cs typeface="Now"/>
                <a:sym typeface="Now"/>
              </a:rPr>
              <a:t>          continue</a:t>
            </a:r>
          </a:p>
          <a:p>
            <a:pPr algn="l">
              <a:lnSpc>
                <a:spcPts val="5600"/>
              </a:lnSpc>
              <a:spcBef>
                <a:spcPct val="0"/>
              </a:spcBef>
            </a:pPr>
            <a:r>
              <a:rPr lang="en-US" sz="3500">
                <a:solidFill>
                  <a:srgbClr val="000000"/>
                </a:solidFill>
                <a:latin typeface="Now"/>
                <a:ea typeface="Now"/>
                <a:cs typeface="Now"/>
                <a:sym typeface="Now"/>
              </a:rPr>
              <a:t>     print(fruit)</a:t>
            </a:r>
          </a:p>
        </p:txBody>
      </p:sp>
      <p:sp>
        <p:nvSpPr>
          <p:cNvPr name="TextBox 8" id="8"/>
          <p:cNvSpPr txBox="true"/>
          <p:nvPr/>
        </p:nvSpPr>
        <p:spPr>
          <a:xfrm rot="0">
            <a:off x="10330787" y="6748779"/>
            <a:ext cx="5275777" cy="1468755"/>
          </a:xfrm>
          <a:prstGeom prst="rect">
            <a:avLst/>
          </a:prstGeom>
        </p:spPr>
        <p:txBody>
          <a:bodyPr anchor="t" rtlCol="false" tIns="0" lIns="0" bIns="0" rIns="0">
            <a:spAutoFit/>
          </a:bodyPr>
          <a:lstStyle/>
          <a:p>
            <a:pPr algn="l">
              <a:lnSpc>
                <a:spcPts val="5940"/>
              </a:lnSpc>
            </a:pPr>
            <a:r>
              <a:rPr lang="en-US" sz="3300" spc="95">
                <a:solidFill>
                  <a:srgbClr val="68C3DE"/>
                </a:solidFill>
                <a:latin typeface="Now Bold"/>
                <a:ea typeface="Now Bold"/>
                <a:cs typeface="Now Bold"/>
                <a:sym typeface="Now Bold"/>
              </a:rPr>
              <a:t>Што ќе испечати програмата?</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427795">
            <a:off x="-1140768" y="-800395"/>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27795">
            <a:off x="-981329" y="-822149"/>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3162519" y="5296517"/>
            <a:ext cx="6325037" cy="5842034"/>
          </a:xfrm>
          <a:custGeom>
            <a:avLst/>
            <a:gdLst/>
            <a:ahLst/>
            <a:cxnLst/>
            <a:rect r="r" b="b" t="t" l="l"/>
            <a:pathLst>
              <a:path h="5842034" w="6325037">
                <a:moveTo>
                  <a:pt x="0" y="0"/>
                </a:moveTo>
                <a:lnTo>
                  <a:pt x="6325038" y="0"/>
                </a:lnTo>
                <a:lnTo>
                  <a:pt x="6325038" y="5842035"/>
                </a:lnTo>
                <a:lnTo>
                  <a:pt x="0" y="5842035"/>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556788" y="4752819"/>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628782" y="1364253"/>
            <a:ext cx="13911851" cy="995684"/>
          </a:xfrm>
          <a:prstGeom prst="rect">
            <a:avLst/>
          </a:prstGeom>
        </p:spPr>
        <p:txBody>
          <a:bodyPr anchor="t" rtlCol="false" tIns="0" lIns="0" bIns="0" rIns="0">
            <a:spAutoFit/>
          </a:bodyPr>
          <a:lstStyle/>
          <a:p>
            <a:pPr algn="l" marL="0" indent="0" lvl="1">
              <a:lnSpc>
                <a:spcPts val="7400"/>
              </a:lnSpc>
              <a:spcBef>
                <a:spcPct val="0"/>
              </a:spcBef>
            </a:pPr>
            <a:r>
              <a:rPr lang="en-US" sz="7400">
                <a:solidFill>
                  <a:srgbClr val="FFBF76"/>
                </a:solidFill>
                <a:latin typeface="Now Bold"/>
                <a:ea typeface="Now Bold"/>
                <a:cs typeface="Now Bold"/>
                <a:sym typeface="Now Bold"/>
              </a:rPr>
              <a:t>continue во for циклус</a:t>
            </a:r>
          </a:p>
        </p:txBody>
      </p:sp>
      <p:sp>
        <p:nvSpPr>
          <p:cNvPr name="TextBox 7" id="7"/>
          <p:cNvSpPr txBox="true"/>
          <p:nvPr/>
        </p:nvSpPr>
        <p:spPr>
          <a:xfrm rot="0">
            <a:off x="3628782" y="2936719"/>
            <a:ext cx="8615958" cy="3489325"/>
          </a:xfrm>
          <a:prstGeom prst="rect">
            <a:avLst/>
          </a:prstGeom>
        </p:spPr>
        <p:txBody>
          <a:bodyPr anchor="t" rtlCol="false" tIns="0" lIns="0" bIns="0" rIns="0">
            <a:spAutoFit/>
          </a:bodyPr>
          <a:lstStyle/>
          <a:p>
            <a:pPr algn="l">
              <a:lnSpc>
                <a:spcPts val="5600"/>
              </a:lnSpc>
              <a:spcBef>
                <a:spcPct val="0"/>
              </a:spcBef>
            </a:pPr>
            <a:r>
              <a:rPr lang="en-US" sz="3500">
                <a:solidFill>
                  <a:srgbClr val="000000"/>
                </a:solidFill>
                <a:latin typeface="Now"/>
                <a:ea typeface="Now"/>
                <a:cs typeface="Now"/>
                <a:sym typeface="Now"/>
              </a:rPr>
              <a:t>fruits=[“cresa”,”krusa”,”jagoda”,”kajsija”]</a:t>
            </a:r>
          </a:p>
          <a:p>
            <a:pPr algn="l">
              <a:lnSpc>
                <a:spcPts val="5600"/>
              </a:lnSpc>
              <a:spcBef>
                <a:spcPct val="0"/>
              </a:spcBef>
            </a:pPr>
            <a:r>
              <a:rPr lang="en-US" sz="3500">
                <a:solidFill>
                  <a:srgbClr val="000000"/>
                </a:solidFill>
                <a:latin typeface="Now"/>
                <a:ea typeface="Now"/>
                <a:cs typeface="Now"/>
                <a:sym typeface="Now"/>
              </a:rPr>
              <a:t>for fruit in fruits:</a:t>
            </a:r>
          </a:p>
          <a:p>
            <a:pPr algn="l">
              <a:lnSpc>
                <a:spcPts val="5600"/>
              </a:lnSpc>
              <a:spcBef>
                <a:spcPct val="0"/>
              </a:spcBef>
            </a:pPr>
            <a:r>
              <a:rPr lang="en-US" sz="3500">
                <a:solidFill>
                  <a:srgbClr val="000000"/>
                </a:solidFill>
                <a:latin typeface="Now"/>
                <a:ea typeface="Now"/>
                <a:cs typeface="Now"/>
                <a:sym typeface="Now"/>
              </a:rPr>
              <a:t>     if ‘j’ in fruit:</a:t>
            </a:r>
          </a:p>
          <a:p>
            <a:pPr algn="l">
              <a:lnSpc>
                <a:spcPts val="5600"/>
              </a:lnSpc>
              <a:spcBef>
                <a:spcPct val="0"/>
              </a:spcBef>
            </a:pPr>
            <a:r>
              <a:rPr lang="en-US" sz="3500">
                <a:solidFill>
                  <a:srgbClr val="000000"/>
                </a:solidFill>
                <a:latin typeface="Now"/>
                <a:ea typeface="Now"/>
                <a:cs typeface="Now"/>
                <a:sym typeface="Now"/>
              </a:rPr>
              <a:t>          continue</a:t>
            </a:r>
          </a:p>
          <a:p>
            <a:pPr algn="l">
              <a:lnSpc>
                <a:spcPts val="5600"/>
              </a:lnSpc>
              <a:spcBef>
                <a:spcPct val="0"/>
              </a:spcBef>
            </a:pPr>
            <a:r>
              <a:rPr lang="en-US" sz="3500">
                <a:solidFill>
                  <a:srgbClr val="000000"/>
                </a:solidFill>
                <a:latin typeface="Now"/>
                <a:ea typeface="Now"/>
                <a:cs typeface="Now"/>
                <a:sym typeface="Now"/>
              </a:rPr>
              <a:t>     print(fruit)</a:t>
            </a:r>
          </a:p>
        </p:txBody>
      </p:sp>
      <p:sp>
        <p:nvSpPr>
          <p:cNvPr name="TextBox 8" id="8"/>
          <p:cNvSpPr txBox="true"/>
          <p:nvPr/>
        </p:nvSpPr>
        <p:spPr>
          <a:xfrm rot="0">
            <a:off x="12411503" y="6827520"/>
            <a:ext cx="1468993" cy="1390015"/>
          </a:xfrm>
          <a:prstGeom prst="rect">
            <a:avLst/>
          </a:prstGeom>
        </p:spPr>
        <p:txBody>
          <a:bodyPr anchor="t" rtlCol="false" tIns="0" lIns="0" bIns="0" rIns="0">
            <a:spAutoFit/>
          </a:bodyPr>
          <a:lstStyle/>
          <a:p>
            <a:pPr algn="ctr">
              <a:lnSpc>
                <a:spcPts val="5600"/>
              </a:lnSpc>
              <a:spcBef>
                <a:spcPct val="0"/>
              </a:spcBef>
            </a:pPr>
            <a:r>
              <a:rPr lang="en-US" sz="3500">
                <a:solidFill>
                  <a:srgbClr val="68C3DE"/>
                </a:solidFill>
                <a:latin typeface="Now Bold"/>
                <a:ea typeface="Now Bold"/>
                <a:cs typeface="Now Bold"/>
                <a:sym typeface="Now Bold"/>
              </a:rPr>
              <a:t>c</a:t>
            </a:r>
            <a:r>
              <a:rPr lang="en-US" sz="3500">
                <a:solidFill>
                  <a:srgbClr val="68C3DE"/>
                </a:solidFill>
                <a:latin typeface="Now Bold"/>
                <a:ea typeface="Now Bold"/>
                <a:cs typeface="Now Bold"/>
                <a:sym typeface="Now Bold"/>
              </a:rPr>
              <a:t>resha</a:t>
            </a:r>
          </a:p>
          <a:p>
            <a:pPr algn="ctr">
              <a:lnSpc>
                <a:spcPts val="5600"/>
              </a:lnSpc>
              <a:spcBef>
                <a:spcPct val="0"/>
              </a:spcBef>
            </a:pPr>
            <a:r>
              <a:rPr lang="en-US" sz="3500">
                <a:solidFill>
                  <a:srgbClr val="68C3DE"/>
                </a:solidFill>
                <a:latin typeface="Now Bold"/>
                <a:ea typeface="Now Bold"/>
                <a:cs typeface="Now Bold"/>
                <a:sym typeface="Now Bold"/>
              </a:rPr>
              <a:t>krusha</a:t>
            </a:r>
          </a:p>
        </p:txBody>
      </p:sp>
      <p:sp>
        <p:nvSpPr>
          <p:cNvPr name="TextBox 9" id="9"/>
          <p:cNvSpPr txBox="true"/>
          <p:nvPr/>
        </p:nvSpPr>
        <p:spPr>
          <a:xfrm rot="0">
            <a:off x="11588741" y="6827520"/>
            <a:ext cx="537924" cy="677545"/>
          </a:xfrm>
          <a:prstGeom prst="rect">
            <a:avLst/>
          </a:prstGeom>
        </p:spPr>
        <p:txBody>
          <a:bodyPr anchor="t" rtlCol="false" tIns="0" lIns="0" bIns="0" rIns="0">
            <a:spAutoFit/>
          </a:bodyPr>
          <a:lstStyle/>
          <a:p>
            <a:pPr algn="ctr">
              <a:lnSpc>
                <a:spcPts val="5600"/>
              </a:lnSpc>
              <a:spcBef>
                <a:spcPct val="0"/>
              </a:spcBef>
            </a:pPr>
            <a:r>
              <a:rPr lang="en-US" sz="3500">
                <a:solidFill>
                  <a:srgbClr val="68C3DE"/>
                </a:solidFill>
                <a:latin typeface="Now Bold"/>
                <a:ea typeface="Now Bold"/>
                <a:cs typeface="Now Bold"/>
                <a:sym typeface="Now Bold"/>
              </a:rPr>
              <a:t>-&gt;</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427795">
            <a:off x="-1140768" y="-800395"/>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27795">
            <a:off x="-981329" y="-822149"/>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3162519" y="5296517"/>
            <a:ext cx="6325037" cy="5842034"/>
          </a:xfrm>
          <a:custGeom>
            <a:avLst/>
            <a:gdLst/>
            <a:ahLst/>
            <a:cxnLst/>
            <a:rect r="r" b="b" t="t" l="l"/>
            <a:pathLst>
              <a:path h="5842034" w="6325037">
                <a:moveTo>
                  <a:pt x="0" y="0"/>
                </a:moveTo>
                <a:lnTo>
                  <a:pt x="6325038" y="0"/>
                </a:lnTo>
                <a:lnTo>
                  <a:pt x="6325038" y="5842035"/>
                </a:lnTo>
                <a:lnTo>
                  <a:pt x="0" y="5842035"/>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556788" y="4752819"/>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110934" y="1566456"/>
            <a:ext cx="13911851" cy="995684"/>
          </a:xfrm>
          <a:prstGeom prst="rect">
            <a:avLst/>
          </a:prstGeom>
        </p:spPr>
        <p:txBody>
          <a:bodyPr anchor="t" rtlCol="false" tIns="0" lIns="0" bIns="0" rIns="0">
            <a:spAutoFit/>
          </a:bodyPr>
          <a:lstStyle/>
          <a:p>
            <a:pPr algn="l" marL="0" indent="0" lvl="1">
              <a:lnSpc>
                <a:spcPts val="7400"/>
              </a:lnSpc>
              <a:spcBef>
                <a:spcPct val="0"/>
              </a:spcBef>
            </a:pPr>
            <a:r>
              <a:rPr lang="en-US" sz="7400">
                <a:solidFill>
                  <a:srgbClr val="FFBF76"/>
                </a:solidFill>
                <a:latin typeface="Now Bold"/>
                <a:ea typeface="Now Bold"/>
                <a:cs typeface="Now Bold"/>
                <a:sym typeface="Now Bold"/>
              </a:rPr>
              <a:t>continue во while циклус</a:t>
            </a:r>
          </a:p>
        </p:txBody>
      </p:sp>
      <p:sp>
        <p:nvSpPr>
          <p:cNvPr name="TextBox 7" id="7"/>
          <p:cNvSpPr txBox="true"/>
          <p:nvPr/>
        </p:nvSpPr>
        <p:spPr>
          <a:xfrm rot="0">
            <a:off x="4110934" y="2974975"/>
            <a:ext cx="3179802" cy="4194175"/>
          </a:xfrm>
          <a:prstGeom prst="rect">
            <a:avLst/>
          </a:prstGeom>
        </p:spPr>
        <p:txBody>
          <a:bodyPr anchor="t" rtlCol="false" tIns="0" lIns="0" bIns="0" rIns="0">
            <a:spAutoFit/>
          </a:bodyPr>
          <a:lstStyle/>
          <a:p>
            <a:pPr algn="l">
              <a:lnSpc>
                <a:spcPts val="5600"/>
              </a:lnSpc>
            </a:pPr>
            <a:r>
              <a:rPr lang="en-US" sz="3500">
                <a:solidFill>
                  <a:srgbClr val="000000"/>
                </a:solidFill>
                <a:latin typeface="Now"/>
                <a:ea typeface="Now"/>
                <a:cs typeface="Now"/>
                <a:sym typeface="Now"/>
              </a:rPr>
              <a:t>i = 0</a:t>
            </a:r>
          </a:p>
          <a:p>
            <a:pPr algn="l">
              <a:lnSpc>
                <a:spcPts val="5600"/>
              </a:lnSpc>
            </a:pPr>
            <a:r>
              <a:rPr lang="en-US" sz="3500">
                <a:solidFill>
                  <a:srgbClr val="000000"/>
                </a:solidFill>
                <a:latin typeface="Now"/>
                <a:ea typeface="Now"/>
                <a:cs typeface="Now"/>
                <a:sym typeface="Now"/>
              </a:rPr>
              <a:t>while i &lt; 6:</a:t>
            </a:r>
          </a:p>
          <a:p>
            <a:pPr algn="l">
              <a:lnSpc>
                <a:spcPts val="5600"/>
              </a:lnSpc>
            </a:pPr>
            <a:r>
              <a:rPr lang="en-US" sz="3500">
                <a:solidFill>
                  <a:srgbClr val="000000"/>
                </a:solidFill>
                <a:latin typeface="Now"/>
                <a:ea typeface="Now"/>
                <a:cs typeface="Now"/>
                <a:sym typeface="Now"/>
              </a:rPr>
              <a:t>     </a:t>
            </a:r>
            <a:r>
              <a:rPr lang="en-US" sz="3500">
                <a:solidFill>
                  <a:srgbClr val="000000"/>
                </a:solidFill>
                <a:latin typeface="Now"/>
                <a:ea typeface="Now"/>
                <a:cs typeface="Now"/>
                <a:sym typeface="Now"/>
              </a:rPr>
              <a:t>i += 1</a:t>
            </a:r>
          </a:p>
          <a:p>
            <a:pPr algn="l">
              <a:lnSpc>
                <a:spcPts val="5600"/>
              </a:lnSpc>
            </a:pPr>
            <a:r>
              <a:rPr lang="en-US" sz="3500">
                <a:solidFill>
                  <a:srgbClr val="000000"/>
                </a:solidFill>
                <a:latin typeface="Now"/>
                <a:ea typeface="Now"/>
                <a:cs typeface="Now"/>
                <a:sym typeface="Now"/>
              </a:rPr>
              <a:t>     if i == 3:</a:t>
            </a:r>
          </a:p>
          <a:p>
            <a:pPr algn="l">
              <a:lnSpc>
                <a:spcPts val="5600"/>
              </a:lnSpc>
            </a:pPr>
            <a:r>
              <a:rPr lang="en-US" sz="3500">
                <a:solidFill>
                  <a:srgbClr val="000000"/>
                </a:solidFill>
                <a:latin typeface="Now"/>
                <a:ea typeface="Now"/>
                <a:cs typeface="Now"/>
                <a:sym typeface="Now"/>
              </a:rPr>
              <a:t> </a:t>
            </a:r>
            <a:r>
              <a:rPr lang="en-US" sz="3500">
                <a:solidFill>
                  <a:srgbClr val="000000"/>
                </a:solidFill>
                <a:latin typeface="Now"/>
                <a:ea typeface="Now"/>
                <a:cs typeface="Now"/>
                <a:sym typeface="Now"/>
              </a:rPr>
              <a:t>         continue</a:t>
            </a:r>
          </a:p>
          <a:p>
            <a:pPr algn="l">
              <a:lnSpc>
                <a:spcPts val="5600"/>
              </a:lnSpc>
              <a:spcBef>
                <a:spcPct val="0"/>
              </a:spcBef>
            </a:pPr>
            <a:r>
              <a:rPr lang="en-US" sz="3500">
                <a:solidFill>
                  <a:srgbClr val="000000"/>
                </a:solidFill>
                <a:latin typeface="Now"/>
                <a:ea typeface="Now"/>
                <a:cs typeface="Now"/>
                <a:sym typeface="Now"/>
              </a:rPr>
              <a:t>     print(i)</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427795">
            <a:off x="-1140768" y="-800395"/>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27795">
            <a:off x="-981329" y="-822149"/>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3162519" y="5296517"/>
            <a:ext cx="6325037" cy="5842034"/>
          </a:xfrm>
          <a:custGeom>
            <a:avLst/>
            <a:gdLst/>
            <a:ahLst/>
            <a:cxnLst/>
            <a:rect r="r" b="b" t="t" l="l"/>
            <a:pathLst>
              <a:path h="5842034" w="6325037">
                <a:moveTo>
                  <a:pt x="0" y="0"/>
                </a:moveTo>
                <a:lnTo>
                  <a:pt x="6325038" y="0"/>
                </a:lnTo>
                <a:lnTo>
                  <a:pt x="6325038" y="5842035"/>
                </a:lnTo>
                <a:lnTo>
                  <a:pt x="0" y="5842035"/>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556788" y="4752819"/>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110934" y="1566456"/>
            <a:ext cx="13911851" cy="995684"/>
          </a:xfrm>
          <a:prstGeom prst="rect">
            <a:avLst/>
          </a:prstGeom>
        </p:spPr>
        <p:txBody>
          <a:bodyPr anchor="t" rtlCol="false" tIns="0" lIns="0" bIns="0" rIns="0">
            <a:spAutoFit/>
          </a:bodyPr>
          <a:lstStyle/>
          <a:p>
            <a:pPr algn="l" marL="0" indent="0" lvl="1">
              <a:lnSpc>
                <a:spcPts val="7400"/>
              </a:lnSpc>
              <a:spcBef>
                <a:spcPct val="0"/>
              </a:spcBef>
            </a:pPr>
            <a:r>
              <a:rPr lang="en-US" sz="7400">
                <a:solidFill>
                  <a:srgbClr val="FFBF76"/>
                </a:solidFill>
                <a:latin typeface="Now Bold"/>
                <a:ea typeface="Now Bold"/>
                <a:cs typeface="Now Bold"/>
                <a:sym typeface="Now Bold"/>
              </a:rPr>
              <a:t>continue во while циклус</a:t>
            </a:r>
          </a:p>
        </p:txBody>
      </p:sp>
      <p:sp>
        <p:nvSpPr>
          <p:cNvPr name="TextBox 7" id="7"/>
          <p:cNvSpPr txBox="true"/>
          <p:nvPr/>
        </p:nvSpPr>
        <p:spPr>
          <a:xfrm rot="0">
            <a:off x="4110934" y="2974975"/>
            <a:ext cx="3179802" cy="4194175"/>
          </a:xfrm>
          <a:prstGeom prst="rect">
            <a:avLst/>
          </a:prstGeom>
        </p:spPr>
        <p:txBody>
          <a:bodyPr anchor="t" rtlCol="false" tIns="0" lIns="0" bIns="0" rIns="0">
            <a:spAutoFit/>
          </a:bodyPr>
          <a:lstStyle/>
          <a:p>
            <a:pPr algn="l">
              <a:lnSpc>
                <a:spcPts val="5600"/>
              </a:lnSpc>
            </a:pPr>
            <a:r>
              <a:rPr lang="en-US" sz="3500">
                <a:solidFill>
                  <a:srgbClr val="000000"/>
                </a:solidFill>
                <a:latin typeface="Now"/>
                <a:ea typeface="Now"/>
                <a:cs typeface="Now"/>
                <a:sym typeface="Now"/>
              </a:rPr>
              <a:t>i = 0</a:t>
            </a:r>
          </a:p>
          <a:p>
            <a:pPr algn="l">
              <a:lnSpc>
                <a:spcPts val="5600"/>
              </a:lnSpc>
            </a:pPr>
            <a:r>
              <a:rPr lang="en-US" sz="3500">
                <a:solidFill>
                  <a:srgbClr val="000000"/>
                </a:solidFill>
                <a:latin typeface="Now"/>
                <a:ea typeface="Now"/>
                <a:cs typeface="Now"/>
                <a:sym typeface="Now"/>
              </a:rPr>
              <a:t>while i &lt; 6:</a:t>
            </a:r>
          </a:p>
          <a:p>
            <a:pPr algn="l">
              <a:lnSpc>
                <a:spcPts val="5600"/>
              </a:lnSpc>
            </a:pPr>
            <a:r>
              <a:rPr lang="en-US" sz="3500">
                <a:solidFill>
                  <a:srgbClr val="000000"/>
                </a:solidFill>
                <a:latin typeface="Now"/>
                <a:ea typeface="Now"/>
                <a:cs typeface="Now"/>
                <a:sym typeface="Now"/>
              </a:rPr>
              <a:t>     </a:t>
            </a:r>
            <a:r>
              <a:rPr lang="en-US" sz="3500">
                <a:solidFill>
                  <a:srgbClr val="000000"/>
                </a:solidFill>
                <a:latin typeface="Now"/>
                <a:ea typeface="Now"/>
                <a:cs typeface="Now"/>
                <a:sym typeface="Now"/>
              </a:rPr>
              <a:t>i += 1</a:t>
            </a:r>
          </a:p>
          <a:p>
            <a:pPr algn="l">
              <a:lnSpc>
                <a:spcPts val="5600"/>
              </a:lnSpc>
            </a:pPr>
            <a:r>
              <a:rPr lang="en-US" sz="3500">
                <a:solidFill>
                  <a:srgbClr val="000000"/>
                </a:solidFill>
                <a:latin typeface="Now"/>
                <a:ea typeface="Now"/>
                <a:cs typeface="Now"/>
                <a:sym typeface="Now"/>
              </a:rPr>
              <a:t>     if i == 3:</a:t>
            </a:r>
          </a:p>
          <a:p>
            <a:pPr algn="l">
              <a:lnSpc>
                <a:spcPts val="5600"/>
              </a:lnSpc>
            </a:pPr>
            <a:r>
              <a:rPr lang="en-US" sz="3500">
                <a:solidFill>
                  <a:srgbClr val="000000"/>
                </a:solidFill>
                <a:latin typeface="Now"/>
                <a:ea typeface="Now"/>
                <a:cs typeface="Now"/>
                <a:sym typeface="Now"/>
              </a:rPr>
              <a:t> </a:t>
            </a:r>
            <a:r>
              <a:rPr lang="en-US" sz="3500">
                <a:solidFill>
                  <a:srgbClr val="000000"/>
                </a:solidFill>
                <a:latin typeface="Now"/>
                <a:ea typeface="Now"/>
                <a:cs typeface="Now"/>
                <a:sym typeface="Now"/>
              </a:rPr>
              <a:t>         continue</a:t>
            </a:r>
          </a:p>
          <a:p>
            <a:pPr algn="l">
              <a:lnSpc>
                <a:spcPts val="5600"/>
              </a:lnSpc>
              <a:spcBef>
                <a:spcPct val="0"/>
              </a:spcBef>
            </a:pPr>
            <a:r>
              <a:rPr lang="en-US" sz="3500">
                <a:solidFill>
                  <a:srgbClr val="000000"/>
                </a:solidFill>
                <a:latin typeface="Now"/>
                <a:ea typeface="Now"/>
                <a:cs typeface="Now"/>
                <a:sym typeface="Now"/>
              </a:rPr>
              <a:t>     print(i)</a:t>
            </a:r>
          </a:p>
        </p:txBody>
      </p:sp>
      <p:sp>
        <p:nvSpPr>
          <p:cNvPr name="TextBox 8" id="8"/>
          <p:cNvSpPr txBox="true"/>
          <p:nvPr/>
        </p:nvSpPr>
        <p:spPr>
          <a:xfrm rot="0">
            <a:off x="11066860" y="6748779"/>
            <a:ext cx="5275777" cy="1468755"/>
          </a:xfrm>
          <a:prstGeom prst="rect">
            <a:avLst/>
          </a:prstGeom>
        </p:spPr>
        <p:txBody>
          <a:bodyPr anchor="t" rtlCol="false" tIns="0" lIns="0" bIns="0" rIns="0">
            <a:spAutoFit/>
          </a:bodyPr>
          <a:lstStyle/>
          <a:p>
            <a:pPr algn="l">
              <a:lnSpc>
                <a:spcPts val="5940"/>
              </a:lnSpc>
            </a:pPr>
            <a:r>
              <a:rPr lang="en-US" sz="3300" spc="95">
                <a:solidFill>
                  <a:srgbClr val="68C3DE"/>
                </a:solidFill>
                <a:latin typeface="Now Bold"/>
                <a:ea typeface="Now Bold"/>
                <a:cs typeface="Now Bold"/>
                <a:sym typeface="Now Bold"/>
              </a:rPr>
              <a:t>Што ќе испечати програмата?</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427795">
            <a:off x="-1140768" y="-800395"/>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27795">
            <a:off x="-981329" y="-822149"/>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3162519" y="5296517"/>
            <a:ext cx="6325037" cy="5842034"/>
          </a:xfrm>
          <a:custGeom>
            <a:avLst/>
            <a:gdLst/>
            <a:ahLst/>
            <a:cxnLst/>
            <a:rect r="r" b="b" t="t" l="l"/>
            <a:pathLst>
              <a:path h="5842034" w="6325037">
                <a:moveTo>
                  <a:pt x="0" y="0"/>
                </a:moveTo>
                <a:lnTo>
                  <a:pt x="6325038" y="0"/>
                </a:lnTo>
                <a:lnTo>
                  <a:pt x="6325038" y="5842035"/>
                </a:lnTo>
                <a:lnTo>
                  <a:pt x="0" y="5842035"/>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556788" y="4752819"/>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110934" y="1566456"/>
            <a:ext cx="13911851" cy="995684"/>
          </a:xfrm>
          <a:prstGeom prst="rect">
            <a:avLst/>
          </a:prstGeom>
        </p:spPr>
        <p:txBody>
          <a:bodyPr anchor="t" rtlCol="false" tIns="0" lIns="0" bIns="0" rIns="0">
            <a:spAutoFit/>
          </a:bodyPr>
          <a:lstStyle/>
          <a:p>
            <a:pPr algn="l" marL="0" indent="0" lvl="1">
              <a:lnSpc>
                <a:spcPts val="7400"/>
              </a:lnSpc>
              <a:spcBef>
                <a:spcPct val="0"/>
              </a:spcBef>
            </a:pPr>
            <a:r>
              <a:rPr lang="en-US" sz="7400">
                <a:solidFill>
                  <a:srgbClr val="FFBF76"/>
                </a:solidFill>
                <a:latin typeface="Now Bold"/>
                <a:ea typeface="Now Bold"/>
                <a:cs typeface="Now Bold"/>
                <a:sym typeface="Now Bold"/>
              </a:rPr>
              <a:t>continue во while циклус</a:t>
            </a:r>
          </a:p>
        </p:txBody>
      </p:sp>
      <p:sp>
        <p:nvSpPr>
          <p:cNvPr name="TextBox 7" id="7"/>
          <p:cNvSpPr txBox="true"/>
          <p:nvPr/>
        </p:nvSpPr>
        <p:spPr>
          <a:xfrm rot="0">
            <a:off x="4110934" y="2974975"/>
            <a:ext cx="3179802" cy="4194175"/>
          </a:xfrm>
          <a:prstGeom prst="rect">
            <a:avLst/>
          </a:prstGeom>
        </p:spPr>
        <p:txBody>
          <a:bodyPr anchor="t" rtlCol="false" tIns="0" lIns="0" bIns="0" rIns="0">
            <a:spAutoFit/>
          </a:bodyPr>
          <a:lstStyle/>
          <a:p>
            <a:pPr algn="l">
              <a:lnSpc>
                <a:spcPts val="5600"/>
              </a:lnSpc>
            </a:pPr>
            <a:r>
              <a:rPr lang="en-US" sz="3500">
                <a:solidFill>
                  <a:srgbClr val="000000"/>
                </a:solidFill>
                <a:latin typeface="Now"/>
                <a:ea typeface="Now"/>
                <a:cs typeface="Now"/>
                <a:sym typeface="Now"/>
              </a:rPr>
              <a:t>i = 0</a:t>
            </a:r>
          </a:p>
          <a:p>
            <a:pPr algn="l">
              <a:lnSpc>
                <a:spcPts val="5600"/>
              </a:lnSpc>
            </a:pPr>
            <a:r>
              <a:rPr lang="en-US" sz="3500">
                <a:solidFill>
                  <a:srgbClr val="000000"/>
                </a:solidFill>
                <a:latin typeface="Now"/>
                <a:ea typeface="Now"/>
                <a:cs typeface="Now"/>
                <a:sym typeface="Now"/>
              </a:rPr>
              <a:t>while i &lt; 6:</a:t>
            </a:r>
          </a:p>
          <a:p>
            <a:pPr algn="l">
              <a:lnSpc>
                <a:spcPts val="5600"/>
              </a:lnSpc>
            </a:pPr>
            <a:r>
              <a:rPr lang="en-US" sz="3500">
                <a:solidFill>
                  <a:srgbClr val="000000"/>
                </a:solidFill>
                <a:latin typeface="Now"/>
                <a:ea typeface="Now"/>
                <a:cs typeface="Now"/>
                <a:sym typeface="Now"/>
              </a:rPr>
              <a:t>     </a:t>
            </a:r>
            <a:r>
              <a:rPr lang="en-US" sz="3500">
                <a:solidFill>
                  <a:srgbClr val="000000"/>
                </a:solidFill>
                <a:latin typeface="Now"/>
                <a:ea typeface="Now"/>
                <a:cs typeface="Now"/>
                <a:sym typeface="Now"/>
              </a:rPr>
              <a:t>i += 1</a:t>
            </a:r>
          </a:p>
          <a:p>
            <a:pPr algn="l">
              <a:lnSpc>
                <a:spcPts val="5600"/>
              </a:lnSpc>
            </a:pPr>
            <a:r>
              <a:rPr lang="en-US" sz="3500">
                <a:solidFill>
                  <a:srgbClr val="000000"/>
                </a:solidFill>
                <a:latin typeface="Now"/>
                <a:ea typeface="Now"/>
                <a:cs typeface="Now"/>
                <a:sym typeface="Now"/>
              </a:rPr>
              <a:t>     if i == 3:</a:t>
            </a:r>
          </a:p>
          <a:p>
            <a:pPr algn="l">
              <a:lnSpc>
                <a:spcPts val="5600"/>
              </a:lnSpc>
            </a:pPr>
            <a:r>
              <a:rPr lang="en-US" sz="3500">
                <a:solidFill>
                  <a:srgbClr val="000000"/>
                </a:solidFill>
                <a:latin typeface="Now"/>
                <a:ea typeface="Now"/>
                <a:cs typeface="Now"/>
                <a:sym typeface="Now"/>
              </a:rPr>
              <a:t> </a:t>
            </a:r>
            <a:r>
              <a:rPr lang="en-US" sz="3500">
                <a:solidFill>
                  <a:srgbClr val="000000"/>
                </a:solidFill>
                <a:latin typeface="Now"/>
                <a:ea typeface="Now"/>
                <a:cs typeface="Now"/>
                <a:sym typeface="Now"/>
              </a:rPr>
              <a:t>         continue</a:t>
            </a:r>
          </a:p>
          <a:p>
            <a:pPr algn="l">
              <a:lnSpc>
                <a:spcPts val="5600"/>
              </a:lnSpc>
              <a:spcBef>
                <a:spcPct val="0"/>
              </a:spcBef>
            </a:pPr>
            <a:r>
              <a:rPr lang="en-US" sz="3500">
                <a:solidFill>
                  <a:srgbClr val="000000"/>
                </a:solidFill>
                <a:latin typeface="Now"/>
                <a:ea typeface="Now"/>
                <a:cs typeface="Now"/>
                <a:sym typeface="Now"/>
              </a:rPr>
              <a:t>     print(i)</a:t>
            </a:r>
          </a:p>
        </p:txBody>
      </p:sp>
      <p:sp>
        <p:nvSpPr>
          <p:cNvPr name="TextBox 8" id="8"/>
          <p:cNvSpPr txBox="true"/>
          <p:nvPr/>
        </p:nvSpPr>
        <p:spPr>
          <a:xfrm rot="0">
            <a:off x="13547629" y="6145084"/>
            <a:ext cx="294561" cy="3527425"/>
          </a:xfrm>
          <a:prstGeom prst="rect">
            <a:avLst/>
          </a:prstGeom>
        </p:spPr>
        <p:txBody>
          <a:bodyPr anchor="t" rtlCol="false" tIns="0" lIns="0" bIns="0" rIns="0">
            <a:spAutoFit/>
          </a:bodyPr>
          <a:lstStyle/>
          <a:p>
            <a:pPr algn="ctr">
              <a:lnSpc>
                <a:spcPts val="5600"/>
              </a:lnSpc>
            </a:pPr>
            <a:r>
              <a:rPr lang="en-US" sz="3500">
                <a:solidFill>
                  <a:srgbClr val="68C3DE"/>
                </a:solidFill>
                <a:latin typeface="Now Bold"/>
                <a:ea typeface="Now Bold"/>
                <a:cs typeface="Now Bold"/>
                <a:sym typeface="Now Bold"/>
              </a:rPr>
              <a:t>1</a:t>
            </a:r>
          </a:p>
          <a:p>
            <a:pPr algn="ctr">
              <a:lnSpc>
                <a:spcPts val="5600"/>
              </a:lnSpc>
            </a:pPr>
            <a:r>
              <a:rPr lang="en-US" sz="3500">
                <a:solidFill>
                  <a:srgbClr val="68C3DE"/>
                </a:solidFill>
                <a:latin typeface="Now Bold"/>
                <a:ea typeface="Now Bold"/>
                <a:cs typeface="Now Bold"/>
                <a:sym typeface="Now Bold"/>
              </a:rPr>
              <a:t>2</a:t>
            </a:r>
          </a:p>
          <a:p>
            <a:pPr algn="ctr">
              <a:lnSpc>
                <a:spcPts val="5600"/>
              </a:lnSpc>
            </a:pPr>
            <a:r>
              <a:rPr lang="en-US" sz="3500">
                <a:solidFill>
                  <a:srgbClr val="68C3DE"/>
                </a:solidFill>
                <a:latin typeface="Now Bold"/>
                <a:ea typeface="Now Bold"/>
                <a:cs typeface="Now Bold"/>
                <a:sym typeface="Now Bold"/>
              </a:rPr>
              <a:t>4</a:t>
            </a:r>
          </a:p>
          <a:p>
            <a:pPr algn="ctr">
              <a:lnSpc>
                <a:spcPts val="5600"/>
              </a:lnSpc>
            </a:pPr>
            <a:r>
              <a:rPr lang="en-US" sz="3500">
                <a:solidFill>
                  <a:srgbClr val="68C3DE"/>
                </a:solidFill>
                <a:latin typeface="Now Bold"/>
                <a:ea typeface="Now Bold"/>
                <a:cs typeface="Now Bold"/>
                <a:sym typeface="Now Bold"/>
              </a:rPr>
              <a:t>5</a:t>
            </a:r>
          </a:p>
          <a:p>
            <a:pPr algn="ctr">
              <a:lnSpc>
                <a:spcPts val="5600"/>
              </a:lnSpc>
              <a:spcBef>
                <a:spcPct val="0"/>
              </a:spcBef>
            </a:pPr>
            <a:r>
              <a:rPr lang="en-US" sz="3500">
                <a:solidFill>
                  <a:srgbClr val="68C3DE"/>
                </a:solidFill>
                <a:latin typeface="Now Bold"/>
                <a:ea typeface="Now Bold"/>
                <a:cs typeface="Now Bold"/>
                <a:sym typeface="Now Bold"/>
              </a:rPr>
              <a:t>6</a:t>
            </a:r>
          </a:p>
        </p:txBody>
      </p:sp>
      <p:sp>
        <p:nvSpPr>
          <p:cNvPr name="TextBox 9" id="9"/>
          <p:cNvSpPr txBox="true"/>
          <p:nvPr/>
        </p:nvSpPr>
        <p:spPr>
          <a:xfrm rot="0">
            <a:off x="12523930" y="6145084"/>
            <a:ext cx="537924" cy="677545"/>
          </a:xfrm>
          <a:prstGeom prst="rect">
            <a:avLst/>
          </a:prstGeom>
        </p:spPr>
        <p:txBody>
          <a:bodyPr anchor="t" rtlCol="false" tIns="0" lIns="0" bIns="0" rIns="0">
            <a:spAutoFit/>
          </a:bodyPr>
          <a:lstStyle/>
          <a:p>
            <a:pPr algn="ctr">
              <a:lnSpc>
                <a:spcPts val="5600"/>
              </a:lnSpc>
              <a:spcBef>
                <a:spcPct val="0"/>
              </a:spcBef>
            </a:pPr>
            <a:r>
              <a:rPr lang="en-US" sz="3500">
                <a:solidFill>
                  <a:srgbClr val="68C3DE"/>
                </a:solidFill>
                <a:latin typeface="Now Bold"/>
                <a:ea typeface="Now Bold"/>
                <a:cs typeface="Now Bold"/>
                <a:sym typeface="Now Bold"/>
              </a:rPr>
              <a:t>-&gt;</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307" y="-181961"/>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32832" y="-100272"/>
            <a:ext cx="3320308" cy="3066757"/>
          </a:xfrm>
          <a:custGeom>
            <a:avLst/>
            <a:gdLst/>
            <a:ahLst/>
            <a:cxnLst/>
            <a:rect r="r" b="b" t="t" l="l"/>
            <a:pathLst>
              <a:path h="3066757" w="3320308">
                <a:moveTo>
                  <a:pt x="0" y="0"/>
                </a:moveTo>
                <a:lnTo>
                  <a:pt x="3320308" y="0"/>
                </a:lnTo>
                <a:lnTo>
                  <a:pt x="3320308" y="3066756"/>
                </a:lnTo>
                <a:lnTo>
                  <a:pt x="0" y="306675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65036" y="3852515"/>
            <a:ext cx="1184466" cy="1094015"/>
          </a:xfrm>
          <a:custGeom>
            <a:avLst/>
            <a:gdLst/>
            <a:ahLst/>
            <a:cxnLst/>
            <a:rect r="r" b="b" t="t" l="l"/>
            <a:pathLst>
              <a:path h="1094015" w="1184466">
                <a:moveTo>
                  <a:pt x="0" y="0"/>
                </a:moveTo>
                <a:lnTo>
                  <a:pt x="1184466" y="0"/>
                </a:lnTo>
                <a:lnTo>
                  <a:pt x="1184466" y="1094015"/>
                </a:lnTo>
                <a:lnTo>
                  <a:pt x="0" y="109401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536340" y="3882313"/>
            <a:ext cx="1211172" cy="1118682"/>
          </a:xfrm>
          <a:custGeom>
            <a:avLst/>
            <a:gdLst/>
            <a:ahLst/>
            <a:cxnLst/>
            <a:rect r="r" b="b" t="t" l="l"/>
            <a:pathLst>
              <a:path h="1118682" w="1211172">
                <a:moveTo>
                  <a:pt x="0" y="0"/>
                </a:moveTo>
                <a:lnTo>
                  <a:pt x="1211172" y="0"/>
                </a:lnTo>
                <a:lnTo>
                  <a:pt x="1211172" y="1118682"/>
                </a:lnTo>
                <a:lnTo>
                  <a:pt x="0" y="1118682"/>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66526" y="6259428"/>
            <a:ext cx="6026465" cy="5566263"/>
          </a:xfrm>
          <a:custGeom>
            <a:avLst/>
            <a:gdLst/>
            <a:ahLst/>
            <a:cxnLst/>
            <a:rect r="r" b="b" t="t" l="l"/>
            <a:pathLst>
              <a:path h="5566263" w="6026465">
                <a:moveTo>
                  <a:pt x="0" y="0"/>
                </a:moveTo>
                <a:lnTo>
                  <a:pt x="6026466" y="0"/>
                </a:lnTo>
                <a:lnTo>
                  <a:pt x="6026466" y="5566262"/>
                </a:lnTo>
                <a:lnTo>
                  <a:pt x="0" y="5566262"/>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00000">
            <a:off x="-1229318" y="6411037"/>
            <a:ext cx="6162345" cy="5691766"/>
          </a:xfrm>
          <a:custGeom>
            <a:avLst/>
            <a:gdLst/>
            <a:ahLst/>
            <a:cxnLst/>
            <a:rect r="r" b="b" t="t" l="l"/>
            <a:pathLst>
              <a:path h="5691766" w="6162345">
                <a:moveTo>
                  <a:pt x="0" y="0"/>
                </a:moveTo>
                <a:lnTo>
                  <a:pt x="6162345" y="0"/>
                </a:lnTo>
                <a:lnTo>
                  <a:pt x="6162345" y="5691766"/>
                </a:lnTo>
                <a:lnTo>
                  <a:pt x="0" y="569176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857047" y="992804"/>
            <a:ext cx="8345473" cy="1844452"/>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68C3DE"/>
                </a:solidFill>
                <a:latin typeface="Now Bold"/>
                <a:ea typeface="Now Bold"/>
                <a:cs typeface="Now Bold"/>
                <a:sym typeface="Now Bold"/>
              </a:rPr>
              <a:t>вгнeздени циклуси</a:t>
            </a:r>
          </a:p>
        </p:txBody>
      </p:sp>
      <p:sp>
        <p:nvSpPr>
          <p:cNvPr name="TextBox 9" id="9"/>
          <p:cNvSpPr txBox="true"/>
          <p:nvPr/>
        </p:nvSpPr>
        <p:spPr>
          <a:xfrm rot="0">
            <a:off x="5857047" y="3570856"/>
            <a:ext cx="10868951" cy="4138877"/>
          </a:xfrm>
          <a:prstGeom prst="rect">
            <a:avLst/>
          </a:prstGeom>
        </p:spPr>
        <p:txBody>
          <a:bodyPr anchor="t" rtlCol="false" tIns="0" lIns="0" bIns="0" rIns="0">
            <a:spAutoFit/>
          </a:bodyPr>
          <a:lstStyle/>
          <a:p>
            <a:pPr algn="l">
              <a:lnSpc>
                <a:spcPts val="5497"/>
              </a:lnSpc>
            </a:pPr>
            <a:r>
              <a:rPr lang="en-US" sz="3927">
                <a:solidFill>
                  <a:srgbClr val="000000"/>
                </a:solidFill>
                <a:latin typeface="DM Sans Bold"/>
                <a:ea typeface="DM Sans Bold"/>
                <a:cs typeface="DM Sans Bold"/>
                <a:sym typeface="DM Sans Bold"/>
              </a:rPr>
              <a:t>adj = ["red", "big", "tasty"]</a:t>
            </a:r>
          </a:p>
          <a:p>
            <a:pPr algn="l">
              <a:lnSpc>
                <a:spcPts val="5497"/>
              </a:lnSpc>
            </a:pPr>
            <a:r>
              <a:rPr lang="en-US" sz="3927">
                <a:solidFill>
                  <a:srgbClr val="000000"/>
                </a:solidFill>
                <a:latin typeface="DM Sans Bold"/>
                <a:ea typeface="DM Sans Bold"/>
                <a:cs typeface="DM Sans Bold"/>
                <a:sym typeface="DM Sans Bold"/>
              </a:rPr>
              <a:t>fruits = ["apple", "banana", "cherry"]</a:t>
            </a:r>
          </a:p>
          <a:p>
            <a:pPr algn="l">
              <a:lnSpc>
                <a:spcPts val="5497"/>
              </a:lnSpc>
            </a:pPr>
          </a:p>
          <a:p>
            <a:pPr algn="l">
              <a:lnSpc>
                <a:spcPts val="5497"/>
              </a:lnSpc>
            </a:pPr>
            <a:r>
              <a:rPr lang="en-US" sz="3927">
                <a:solidFill>
                  <a:srgbClr val="000000"/>
                </a:solidFill>
                <a:latin typeface="DM Sans Bold"/>
                <a:ea typeface="DM Sans Bold"/>
                <a:cs typeface="DM Sans Bold"/>
                <a:sym typeface="DM Sans Bold"/>
              </a:rPr>
              <a:t>for x in adj:</a:t>
            </a:r>
          </a:p>
          <a:p>
            <a:pPr algn="l">
              <a:lnSpc>
                <a:spcPts val="5497"/>
              </a:lnSpc>
            </a:pPr>
            <a:r>
              <a:rPr lang="en-US" sz="3927">
                <a:solidFill>
                  <a:srgbClr val="000000"/>
                </a:solidFill>
                <a:latin typeface="DM Sans Bold"/>
                <a:ea typeface="DM Sans Bold"/>
                <a:cs typeface="DM Sans Bold"/>
                <a:sym typeface="DM Sans Bold"/>
              </a:rPr>
              <a:t>  for y in fruits:</a:t>
            </a:r>
          </a:p>
          <a:p>
            <a:pPr algn="l">
              <a:lnSpc>
                <a:spcPts val="5497"/>
              </a:lnSpc>
            </a:pPr>
            <a:r>
              <a:rPr lang="en-US" sz="3927">
                <a:solidFill>
                  <a:srgbClr val="000000"/>
                </a:solidFill>
                <a:latin typeface="DM Sans Bold"/>
                <a:ea typeface="DM Sans Bold"/>
                <a:cs typeface="DM Sans Bold"/>
                <a:sym typeface="DM Sans Bold"/>
              </a:rPr>
              <a:t>    print(x, y)</a:t>
            </a: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307" y="-181961"/>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32832" y="-100272"/>
            <a:ext cx="3320308" cy="3066757"/>
          </a:xfrm>
          <a:custGeom>
            <a:avLst/>
            <a:gdLst/>
            <a:ahLst/>
            <a:cxnLst/>
            <a:rect r="r" b="b" t="t" l="l"/>
            <a:pathLst>
              <a:path h="3066757" w="3320308">
                <a:moveTo>
                  <a:pt x="0" y="0"/>
                </a:moveTo>
                <a:lnTo>
                  <a:pt x="3320308" y="0"/>
                </a:lnTo>
                <a:lnTo>
                  <a:pt x="3320308" y="3066756"/>
                </a:lnTo>
                <a:lnTo>
                  <a:pt x="0" y="306675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65036" y="3852515"/>
            <a:ext cx="1184466" cy="1094015"/>
          </a:xfrm>
          <a:custGeom>
            <a:avLst/>
            <a:gdLst/>
            <a:ahLst/>
            <a:cxnLst/>
            <a:rect r="r" b="b" t="t" l="l"/>
            <a:pathLst>
              <a:path h="1094015" w="1184466">
                <a:moveTo>
                  <a:pt x="0" y="0"/>
                </a:moveTo>
                <a:lnTo>
                  <a:pt x="1184466" y="0"/>
                </a:lnTo>
                <a:lnTo>
                  <a:pt x="1184466" y="1094015"/>
                </a:lnTo>
                <a:lnTo>
                  <a:pt x="0" y="109401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536340" y="3882313"/>
            <a:ext cx="1211172" cy="1118682"/>
          </a:xfrm>
          <a:custGeom>
            <a:avLst/>
            <a:gdLst/>
            <a:ahLst/>
            <a:cxnLst/>
            <a:rect r="r" b="b" t="t" l="l"/>
            <a:pathLst>
              <a:path h="1118682" w="1211172">
                <a:moveTo>
                  <a:pt x="0" y="0"/>
                </a:moveTo>
                <a:lnTo>
                  <a:pt x="1211172" y="0"/>
                </a:lnTo>
                <a:lnTo>
                  <a:pt x="1211172" y="1118682"/>
                </a:lnTo>
                <a:lnTo>
                  <a:pt x="0" y="1118682"/>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66526" y="6259428"/>
            <a:ext cx="6026465" cy="5566263"/>
          </a:xfrm>
          <a:custGeom>
            <a:avLst/>
            <a:gdLst/>
            <a:ahLst/>
            <a:cxnLst/>
            <a:rect r="r" b="b" t="t" l="l"/>
            <a:pathLst>
              <a:path h="5566263" w="6026465">
                <a:moveTo>
                  <a:pt x="0" y="0"/>
                </a:moveTo>
                <a:lnTo>
                  <a:pt x="6026466" y="0"/>
                </a:lnTo>
                <a:lnTo>
                  <a:pt x="6026466" y="5566262"/>
                </a:lnTo>
                <a:lnTo>
                  <a:pt x="0" y="5566262"/>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7200000">
            <a:off x="-1229318" y="6411037"/>
            <a:ext cx="6162345" cy="5691766"/>
          </a:xfrm>
          <a:custGeom>
            <a:avLst/>
            <a:gdLst/>
            <a:ahLst/>
            <a:cxnLst/>
            <a:rect r="r" b="b" t="t" l="l"/>
            <a:pathLst>
              <a:path h="5691766" w="6162345">
                <a:moveTo>
                  <a:pt x="0" y="0"/>
                </a:moveTo>
                <a:lnTo>
                  <a:pt x="6162345" y="0"/>
                </a:lnTo>
                <a:lnTo>
                  <a:pt x="6162345" y="5691766"/>
                </a:lnTo>
                <a:lnTo>
                  <a:pt x="0" y="569176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159940" y="4049068"/>
            <a:ext cx="12835933" cy="4993491"/>
          </a:xfrm>
          <a:custGeom>
            <a:avLst/>
            <a:gdLst/>
            <a:ahLst/>
            <a:cxnLst/>
            <a:rect r="r" b="b" t="t" l="l"/>
            <a:pathLst>
              <a:path h="4993491" w="12835933">
                <a:moveTo>
                  <a:pt x="0" y="0"/>
                </a:moveTo>
                <a:lnTo>
                  <a:pt x="12835933" y="0"/>
                </a:lnTo>
                <a:lnTo>
                  <a:pt x="12835933" y="4993491"/>
                </a:lnTo>
                <a:lnTo>
                  <a:pt x="0" y="4993491"/>
                </a:lnTo>
                <a:lnTo>
                  <a:pt x="0" y="0"/>
                </a:lnTo>
                <a:close/>
              </a:path>
            </a:pathLst>
          </a:custGeom>
          <a:blipFill>
            <a:blip r:embed="rId6"/>
            <a:stretch>
              <a:fillRect l="0" t="0" r="0" b="0"/>
            </a:stretch>
          </a:blipFill>
        </p:spPr>
      </p:sp>
      <p:sp>
        <p:nvSpPr>
          <p:cNvPr name="TextBox 9" id="9"/>
          <p:cNvSpPr txBox="true"/>
          <p:nvPr/>
        </p:nvSpPr>
        <p:spPr>
          <a:xfrm rot="0">
            <a:off x="5857047" y="992804"/>
            <a:ext cx="8345473" cy="1844452"/>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68C3DE"/>
                </a:solidFill>
                <a:latin typeface="Now Bold"/>
                <a:ea typeface="Now Bold"/>
                <a:cs typeface="Now Bold"/>
                <a:sym typeface="Now Bold"/>
              </a:rPr>
              <a:t>вгнeздени циклуси</a:t>
            </a: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80236" y="8402809"/>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5984761" y="8484497"/>
            <a:ext cx="3320308" cy="3066757"/>
          </a:xfrm>
          <a:custGeom>
            <a:avLst/>
            <a:gdLst/>
            <a:ahLst/>
            <a:cxnLst/>
            <a:rect r="r" b="b" t="t" l="l"/>
            <a:pathLst>
              <a:path h="3066757" w="3320308">
                <a:moveTo>
                  <a:pt x="0" y="0"/>
                </a:moveTo>
                <a:lnTo>
                  <a:pt x="3320308" y="0"/>
                </a:lnTo>
                <a:lnTo>
                  <a:pt x="3320308"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233978" y="-2997493"/>
            <a:ext cx="6026465" cy="5566263"/>
          </a:xfrm>
          <a:custGeom>
            <a:avLst/>
            <a:gdLst/>
            <a:ahLst/>
            <a:cxnLst/>
            <a:rect r="r" b="b" t="t" l="l"/>
            <a:pathLst>
              <a:path h="5566263" w="6026465">
                <a:moveTo>
                  <a:pt x="0" y="0"/>
                </a:moveTo>
                <a:lnTo>
                  <a:pt x="6026466" y="0"/>
                </a:lnTo>
                <a:lnTo>
                  <a:pt x="6026466" y="5566263"/>
                </a:lnTo>
                <a:lnTo>
                  <a:pt x="0" y="5566263"/>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14871186" y="-2845883"/>
            <a:ext cx="6162345" cy="5691766"/>
          </a:xfrm>
          <a:custGeom>
            <a:avLst/>
            <a:gdLst/>
            <a:ahLst/>
            <a:cxnLst/>
            <a:rect r="r" b="b" t="t" l="l"/>
            <a:pathLst>
              <a:path h="5691766" w="6162345">
                <a:moveTo>
                  <a:pt x="0" y="0"/>
                </a:moveTo>
                <a:lnTo>
                  <a:pt x="6162345" y="0"/>
                </a:lnTo>
                <a:lnTo>
                  <a:pt x="6162345" y="5691766"/>
                </a:lnTo>
                <a:lnTo>
                  <a:pt x="0" y="569176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9606886" y="123825"/>
            <a:ext cx="5263852" cy="3532282"/>
          </a:xfrm>
          <a:prstGeom prst="rect">
            <a:avLst/>
          </a:prstGeom>
        </p:spPr>
        <p:txBody>
          <a:bodyPr anchor="t" rtlCol="false" tIns="0" lIns="0" bIns="0" rIns="0">
            <a:spAutoFit/>
          </a:bodyPr>
          <a:lstStyle/>
          <a:p>
            <a:pPr algn="l">
              <a:lnSpc>
                <a:spcPts val="6991"/>
              </a:lnSpc>
            </a:pPr>
            <a:r>
              <a:rPr lang="en-US" sz="6991">
                <a:solidFill>
                  <a:srgbClr val="68C3DE"/>
                </a:solidFill>
                <a:latin typeface="Now Bold"/>
                <a:ea typeface="Now Bold"/>
                <a:cs typeface="Now Bold"/>
                <a:sym typeface="Now Bold"/>
              </a:rPr>
              <a:t>вгнeздени циклуси</a:t>
            </a:r>
          </a:p>
          <a:p>
            <a:pPr algn="l">
              <a:lnSpc>
                <a:spcPts val="6991"/>
              </a:lnSpc>
            </a:pPr>
          </a:p>
          <a:p>
            <a:pPr algn="l" marL="0" indent="0" lvl="1">
              <a:lnSpc>
                <a:spcPts val="6391"/>
              </a:lnSpc>
              <a:spcBef>
                <a:spcPct val="0"/>
              </a:spcBef>
            </a:pPr>
            <a:r>
              <a:rPr lang="en-US" sz="6391">
                <a:solidFill>
                  <a:srgbClr val="68C3DE"/>
                </a:solidFill>
                <a:latin typeface="Now"/>
                <a:ea typeface="Now"/>
                <a:cs typeface="Now"/>
                <a:sym typeface="Now"/>
              </a:rPr>
              <a:t>for + while</a:t>
            </a:r>
          </a:p>
        </p:txBody>
      </p:sp>
      <p:sp>
        <p:nvSpPr>
          <p:cNvPr name="TextBox 7" id="7"/>
          <p:cNvSpPr txBox="true"/>
          <p:nvPr/>
        </p:nvSpPr>
        <p:spPr>
          <a:xfrm rot="0">
            <a:off x="1028700" y="355588"/>
            <a:ext cx="8703527" cy="8972657"/>
          </a:xfrm>
          <a:prstGeom prst="rect">
            <a:avLst/>
          </a:prstGeom>
        </p:spPr>
        <p:txBody>
          <a:bodyPr anchor="t" rtlCol="false" tIns="0" lIns="0" bIns="0" rIns="0">
            <a:spAutoFit/>
          </a:bodyPr>
          <a:lstStyle/>
          <a:p>
            <a:pPr algn="l">
              <a:lnSpc>
                <a:spcPts val="3144"/>
              </a:lnSpc>
            </a:pPr>
            <a:r>
              <a:rPr lang="en-US" sz="2245">
                <a:solidFill>
                  <a:srgbClr val="000000"/>
                </a:solidFill>
                <a:latin typeface="DM Sans Bold"/>
                <a:ea typeface="DM Sans Bold"/>
                <a:cs typeface="DM Sans Bold"/>
                <a:sym typeface="DM Sans Bold"/>
              </a:rPr>
              <a:t>list1 = ['I am ', 'You are ']</a:t>
            </a:r>
          </a:p>
          <a:p>
            <a:pPr algn="l">
              <a:lnSpc>
                <a:spcPts val="3144"/>
              </a:lnSpc>
            </a:pPr>
            <a:r>
              <a:rPr lang="en-US" sz="2245">
                <a:solidFill>
                  <a:srgbClr val="000000"/>
                </a:solidFill>
                <a:latin typeface="DM Sans Bold"/>
                <a:ea typeface="DM Sans Bold"/>
                <a:cs typeface="DM Sans Bold"/>
                <a:sym typeface="DM Sans Bold"/>
              </a:rPr>
              <a:t>list2 = ['healthy', 'fine', 'geek']</a:t>
            </a:r>
          </a:p>
          <a:p>
            <a:pPr algn="l">
              <a:lnSpc>
                <a:spcPts val="3144"/>
              </a:lnSpc>
            </a:pPr>
            <a:r>
              <a:rPr lang="en-US" sz="2245">
                <a:solidFill>
                  <a:srgbClr val="000000"/>
                </a:solidFill>
                <a:latin typeface="DM Sans Bold"/>
                <a:ea typeface="DM Sans Bold"/>
                <a:cs typeface="DM Sans Bold"/>
                <a:sym typeface="DM Sans Bold"/>
              </a:rPr>
              <a:t> </a:t>
            </a:r>
          </a:p>
          <a:p>
            <a:pPr algn="l">
              <a:lnSpc>
                <a:spcPts val="3144"/>
              </a:lnSpc>
            </a:pPr>
            <a:r>
              <a:rPr lang="en-US" sz="2245">
                <a:solidFill>
                  <a:srgbClr val="808990"/>
                </a:solidFill>
                <a:latin typeface="DM Sans Bold"/>
                <a:ea typeface="DM Sans Bold"/>
                <a:cs typeface="DM Sans Bold"/>
                <a:sym typeface="DM Sans Bold"/>
              </a:rPr>
              <a:t># Store length of list2 in list2_size</a:t>
            </a:r>
          </a:p>
          <a:p>
            <a:pPr algn="l">
              <a:lnSpc>
                <a:spcPts val="3144"/>
              </a:lnSpc>
            </a:pPr>
            <a:r>
              <a:rPr lang="en-US" sz="2245">
                <a:solidFill>
                  <a:srgbClr val="000000"/>
                </a:solidFill>
                <a:latin typeface="DM Sans Bold"/>
                <a:ea typeface="DM Sans Bold"/>
                <a:cs typeface="DM Sans Bold"/>
                <a:sym typeface="DM Sans Bold"/>
              </a:rPr>
              <a:t>list2_size = len(list2)</a:t>
            </a:r>
          </a:p>
          <a:p>
            <a:pPr algn="l">
              <a:lnSpc>
                <a:spcPts val="3144"/>
              </a:lnSpc>
            </a:pPr>
            <a:r>
              <a:rPr lang="en-US" sz="2245">
                <a:solidFill>
                  <a:srgbClr val="000000"/>
                </a:solidFill>
                <a:latin typeface="DM Sans Bold"/>
                <a:ea typeface="DM Sans Bold"/>
                <a:cs typeface="DM Sans Bold"/>
                <a:sym typeface="DM Sans Bold"/>
              </a:rPr>
              <a:t> </a:t>
            </a:r>
          </a:p>
          <a:p>
            <a:pPr algn="l">
              <a:lnSpc>
                <a:spcPts val="3144"/>
              </a:lnSpc>
            </a:pPr>
            <a:r>
              <a:rPr lang="en-US" sz="2245">
                <a:solidFill>
                  <a:srgbClr val="808990"/>
                </a:solidFill>
                <a:latin typeface="DM Sans Bold"/>
                <a:ea typeface="DM Sans Bold"/>
                <a:cs typeface="DM Sans Bold"/>
                <a:sym typeface="DM Sans Bold"/>
              </a:rPr>
              <a:t># Running outer for loop to iterate through a list1.</a:t>
            </a:r>
          </a:p>
          <a:p>
            <a:pPr algn="l">
              <a:lnSpc>
                <a:spcPts val="3144"/>
              </a:lnSpc>
            </a:pPr>
            <a:r>
              <a:rPr lang="en-US" sz="2245">
                <a:solidFill>
                  <a:srgbClr val="000000"/>
                </a:solidFill>
                <a:latin typeface="DM Sans Bold"/>
                <a:ea typeface="DM Sans Bold"/>
                <a:cs typeface="DM Sans Bold"/>
                <a:sym typeface="DM Sans Bold"/>
              </a:rPr>
              <a:t>for item in list1:</a:t>
            </a:r>
          </a:p>
          <a:p>
            <a:pPr algn="l">
              <a:lnSpc>
                <a:spcPts val="3144"/>
              </a:lnSpc>
            </a:pPr>
            <a:r>
              <a:rPr lang="en-US" sz="2245">
                <a:solidFill>
                  <a:srgbClr val="000000"/>
                </a:solidFill>
                <a:latin typeface="DM Sans Bold"/>
                <a:ea typeface="DM Sans Bold"/>
                <a:cs typeface="DM Sans Bold"/>
                <a:sym typeface="DM Sans Bold"/>
              </a:rPr>
              <a:t>   </a:t>
            </a:r>
          </a:p>
          <a:p>
            <a:pPr algn="l">
              <a:lnSpc>
                <a:spcPts val="3144"/>
              </a:lnSpc>
            </a:pPr>
            <a:r>
              <a:rPr lang="en-US" sz="2245">
                <a:solidFill>
                  <a:srgbClr val="808990"/>
                </a:solidFill>
                <a:latin typeface="DM Sans Bold"/>
                <a:ea typeface="DM Sans Bold"/>
                <a:cs typeface="DM Sans Bold"/>
                <a:sym typeface="DM Sans Bold"/>
              </a:rPr>
              <a:t>    # Printing outside inner loop</a:t>
            </a:r>
          </a:p>
          <a:p>
            <a:pPr algn="l">
              <a:lnSpc>
                <a:spcPts val="3144"/>
              </a:lnSpc>
            </a:pPr>
            <a:r>
              <a:rPr lang="en-US" sz="2245">
                <a:solidFill>
                  <a:srgbClr val="000000"/>
                </a:solidFill>
                <a:latin typeface="DM Sans Bold"/>
                <a:ea typeface="DM Sans Bold"/>
                <a:cs typeface="DM Sans Bold"/>
                <a:sym typeface="DM Sans Bold"/>
              </a:rPr>
              <a:t>    print("start outer for loop ")</a:t>
            </a:r>
          </a:p>
          <a:p>
            <a:pPr algn="l">
              <a:lnSpc>
                <a:spcPts val="3144"/>
              </a:lnSpc>
            </a:pPr>
            <a:r>
              <a:rPr lang="en-US" sz="2245">
                <a:solidFill>
                  <a:srgbClr val="808990"/>
                </a:solidFill>
                <a:latin typeface="DM Sans Bold"/>
                <a:ea typeface="DM Sans Bold"/>
                <a:cs typeface="DM Sans Bold"/>
                <a:sym typeface="DM Sans Bold"/>
              </a:rPr>
              <a:t>    # Initialize counter i with 0</a:t>
            </a:r>
          </a:p>
          <a:p>
            <a:pPr algn="l">
              <a:lnSpc>
                <a:spcPts val="3144"/>
              </a:lnSpc>
            </a:pPr>
            <a:r>
              <a:rPr lang="en-US" sz="2245">
                <a:solidFill>
                  <a:srgbClr val="000000"/>
                </a:solidFill>
                <a:latin typeface="DM Sans Bold"/>
                <a:ea typeface="DM Sans Bold"/>
                <a:cs typeface="DM Sans Bold"/>
                <a:sym typeface="DM Sans Bold"/>
              </a:rPr>
              <a:t>    i = 0</a:t>
            </a:r>
          </a:p>
          <a:p>
            <a:pPr algn="l">
              <a:lnSpc>
                <a:spcPts val="3144"/>
              </a:lnSpc>
            </a:pPr>
            <a:r>
              <a:rPr lang="en-US" sz="2245">
                <a:solidFill>
                  <a:srgbClr val="808990"/>
                </a:solidFill>
                <a:latin typeface="DM Sans Bold"/>
                <a:ea typeface="DM Sans Bold"/>
                <a:cs typeface="DM Sans Bold"/>
                <a:sym typeface="DM Sans Bold"/>
              </a:rPr>
              <a:t>    # Running inner While loop to iterate through a list2.</a:t>
            </a:r>
          </a:p>
          <a:p>
            <a:pPr algn="l">
              <a:lnSpc>
                <a:spcPts val="3144"/>
              </a:lnSpc>
            </a:pPr>
            <a:r>
              <a:rPr lang="en-US" sz="2245">
                <a:solidFill>
                  <a:srgbClr val="000000"/>
                </a:solidFill>
                <a:latin typeface="DM Sans Bold"/>
                <a:ea typeface="DM Sans Bold"/>
                <a:cs typeface="DM Sans Bold"/>
                <a:sym typeface="DM Sans Bold"/>
              </a:rPr>
              <a:t>    while(i &lt; list2_size):</a:t>
            </a:r>
          </a:p>
          <a:p>
            <a:pPr algn="l">
              <a:lnSpc>
                <a:spcPts val="3144"/>
              </a:lnSpc>
            </a:pPr>
            <a:r>
              <a:rPr lang="en-US" sz="2245">
                <a:solidFill>
                  <a:srgbClr val="000000"/>
                </a:solidFill>
                <a:latin typeface="DM Sans Bold"/>
                <a:ea typeface="DM Sans Bold"/>
                <a:cs typeface="DM Sans Bold"/>
                <a:sym typeface="DM Sans Bold"/>
              </a:rPr>
              <a:t>       </a:t>
            </a:r>
          </a:p>
          <a:p>
            <a:pPr algn="l">
              <a:lnSpc>
                <a:spcPts val="3144"/>
              </a:lnSpc>
            </a:pPr>
            <a:r>
              <a:rPr lang="en-US" sz="2245">
                <a:solidFill>
                  <a:srgbClr val="808990"/>
                </a:solidFill>
                <a:latin typeface="DM Sans Bold"/>
                <a:ea typeface="DM Sans Bold"/>
                <a:cs typeface="DM Sans Bold"/>
                <a:sym typeface="DM Sans Bold"/>
              </a:rPr>
              <a:t>        # Printing inside inner loop</a:t>
            </a:r>
          </a:p>
          <a:p>
            <a:pPr algn="l">
              <a:lnSpc>
                <a:spcPts val="3144"/>
              </a:lnSpc>
            </a:pPr>
            <a:r>
              <a:rPr lang="en-US" sz="2245">
                <a:solidFill>
                  <a:srgbClr val="000000"/>
                </a:solidFill>
                <a:latin typeface="DM Sans Bold"/>
                <a:ea typeface="DM Sans Bold"/>
                <a:cs typeface="DM Sans Bold"/>
                <a:sym typeface="DM Sans Bold"/>
              </a:rPr>
              <a:t>        print(item, list2[i])</a:t>
            </a:r>
          </a:p>
          <a:p>
            <a:pPr algn="l">
              <a:lnSpc>
                <a:spcPts val="3144"/>
              </a:lnSpc>
            </a:pPr>
            <a:r>
              <a:rPr lang="en-US" sz="2245">
                <a:solidFill>
                  <a:srgbClr val="808990"/>
                </a:solidFill>
                <a:latin typeface="DM Sans Bold"/>
                <a:ea typeface="DM Sans Bold"/>
                <a:cs typeface="DM Sans Bold"/>
                <a:sym typeface="DM Sans Bold"/>
              </a:rPr>
              <a:t>        # Incrementing the value of i</a:t>
            </a:r>
          </a:p>
          <a:p>
            <a:pPr algn="l">
              <a:lnSpc>
                <a:spcPts val="3144"/>
              </a:lnSpc>
            </a:pPr>
            <a:r>
              <a:rPr lang="en-US" sz="2245">
                <a:solidFill>
                  <a:srgbClr val="000000"/>
                </a:solidFill>
                <a:latin typeface="DM Sans Bold"/>
                <a:ea typeface="DM Sans Bold"/>
                <a:cs typeface="DM Sans Bold"/>
                <a:sym typeface="DM Sans Bold"/>
              </a:rPr>
              <a:t>        i = i+1</a:t>
            </a:r>
          </a:p>
          <a:p>
            <a:pPr algn="l">
              <a:lnSpc>
                <a:spcPts val="3144"/>
              </a:lnSpc>
            </a:pPr>
            <a:r>
              <a:rPr lang="en-US" sz="2245">
                <a:solidFill>
                  <a:srgbClr val="808990"/>
                </a:solidFill>
                <a:latin typeface="DM Sans Bold"/>
                <a:ea typeface="DM Sans Bold"/>
                <a:cs typeface="DM Sans Bold"/>
                <a:sym typeface="DM Sans Bold"/>
              </a:rPr>
              <a:t>    # Printing outside inner loop</a:t>
            </a:r>
          </a:p>
          <a:p>
            <a:pPr algn="l">
              <a:lnSpc>
                <a:spcPts val="3144"/>
              </a:lnSpc>
            </a:pPr>
            <a:r>
              <a:rPr lang="en-US" sz="2245">
                <a:solidFill>
                  <a:srgbClr val="000000"/>
                </a:solidFill>
                <a:latin typeface="DM Sans Bold"/>
                <a:ea typeface="DM Sans Bold"/>
                <a:cs typeface="DM Sans Bold"/>
                <a:sym typeface="DM Sans Bold"/>
              </a:rPr>
              <a:t>    print("end for loop ")</a:t>
            </a:r>
          </a:p>
          <a:p>
            <a:pPr algn="l">
              <a:lnSpc>
                <a:spcPts val="3144"/>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379801" y="2940109"/>
            <a:ext cx="8990388" cy="2494280"/>
          </a:xfrm>
          <a:prstGeom prst="rect">
            <a:avLst/>
          </a:prstGeom>
        </p:spPr>
        <p:txBody>
          <a:bodyPr anchor="t" rtlCol="false" tIns="0" lIns="0" bIns="0" rIns="0">
            <a:spAutoFit/>
          </a:bodyPr>
          <a:lstStyle/>
          <a:p>
            <a:pPr algn="l">
              <a:lnSpc>
                <a:spcPts val="4900"/>
              </a:lnSpc>
            </a:pPr>
            <a:r>
              <a:rPr lang="en-US" sz="3500">
                <a:solidFill>
                  <a:srgbClr val="000000"/>
                </a:solidFill>
                <a:latin typeface="Now Bold"/>
                <a:ea typeface="Now Bold"/>
                <a:cs typeface="Now Bold"/>
                <a:sym typeface="Now Bold"/>
              </a:rPr>
              <a:t>for &lt;var&gt; in &lt;iterable&gt;:</a:t>
            </a:r>
          </a:p>
          <a:p>
            <a:pPr algn="l">
              <a:lnSpc>
                <a:spcPts val="49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&lt;statement(s)&gt;</a:t>
            </a:r>
          </a:p>
          <a:p>
            <a:pPr algn="l">
              <a:lnSpc>
                <a:spcPts val="4900"/>
              </a:lnSpc>
            </a:pPr>
            <a:r>
              <a:rPr lang="en-US" sz="3500">
                <a:solidFill>
                  <a:srgbClr val="000000"/>
                </a:solidFill>
                <a:latin typeface="Now Bold"/>
                <a:ea typeface="Now Bold"/>
                <a:cs typeface="Now Bold"/>
                <a:sym typeface="Now Bold"/>
              </a:rPr>
              <a:t>else:</a:t>
            </a:r>
          </a:p>
          <a:p>
            <a:pPr algn="l">
              <a:lnSpc>
                <a:spcPts val="49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&lt;statement(s)&gt;</a:t>
            </a:r>
          </a:p>
        </p:txBody>
      </p:sp>
      <p:sp>
        <p:nvSpPr>
          <p:cNvPr name="Freeform 5" id="5"/>
          <p:cNvSpPr/>
          <p:nvPr/>
        </p:nvSpPr>
        <p:spPr>
          <a:xfrm flipH="false" flipV="true" rot="1117296">
            <a:off x="10913403" y="2729688"/>
            <a:ext cx="2029174" cy="573242"/>
          </a:xfrm>
          <a:custGeom>
            <a:avLst/>
            <a:gdLst/>
            <a:ahLst/>
            <a:cxnLst/>
            <a:rect r="r" b="b" t="t" l="l"/>
            <a:pathLst>
              <a:path h="573242" w="2029174">
                <a:moveTo>
                  <a:pt x="0" y="573242"/>
                </a:moveTo>
                <a:lnTo>
                  <a:pt x="2029174" y="573242"/>
                </a:lnTo>
                <a:lnTo>
                  <a:pt x="2029174" y="0"/>
                </a:lnTo>
                <a:lnTo>
                  <a:pt x="0" y="0"/>
                </a:lnTo>
                <a:lnTo>
                  <a:pt x="0" y="57324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2658809" y="3659524"/>
            <a:ext cx="3625676" cy="1273175"/>
          </a:xfrm>
          <a:prstGeom prst="rect">
            <a:avLst/>
          </a:prstGeom>
        </p:spPr>
        <p:txBody>
          <a:bodyPr anchor="t" rtlCol="false" tIns="0" lIns="0" bIns="0" rIns="0">
            <a:spAutoFit/>
          </a:bodyPr>
          <a:lstStyle/>
          <a:p>
            <a:pPr algn="just">
              <a:lnSpc>
                <a:spcPts val="2499"/>
              </a:lnSpc>
              <a:spcBef>
                <a:spcPct val="0"/>
              </a:spcBef>
            </a:pPr>
            <a:r>
              <a:rPr lang="en-US" sz="2499">
                <a:solidFill>
                  <a:srgbClr val="000000"/>
                </a:solidFill>
                <a:latin typeface="Now"/>
                <a:ea typeface="Now"/>
                <a:cs typeface="Now"/>
                <a:sym typeface="Now"/>
              </a:rPr>
              <a:t>&lt;iterable&gt; претставува колекција од објекти, како што е на пример листата</a:t>
            </a: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80236" y="8402809"/>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5984761" y="8484497"/>
            <a:ext cx="3320308" cy="3066757"/>
          </a:xfrm>
          <a:custGeom>
            <a:avLst/>
            <a:gdLst/>
            <a:ahLst/>
            <a:cxnLst/>
            <a:rect r="r" b="b" t="t" l="l"/>
            <a:pathLst>
              <a:path h="3066757" w="3320308">
                <a:moveTo>
                  <a:pt x="0" y="0"/>
                </a:moveTo>
                <a:lnTo>
                  <a:pt x="3320308" y="0"/>
                </a:lnTo>
                <a:lnTo>
                  <a:pt x="3320308"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233978" y="-2997493"/>
            <a:ext cx="6026465" cy="5566263"/>
          </a:xfrm>
          <a:custGeom>
            <a:avLst/>
            <a:gdLst/>
            <a:ahLst/>
            <a:cxnLst/>
            <a:rect r="r" b="b" t="t" l="l"/>
            <a:pathLst>
              <a:path h="5566263" w="6026465">
                <a:moveTo>
                  <a:pt x="0" y="0"/>
                </a:moveTo>
                <a:lnTo>
                  <a:pt x="6026466" y="0"/>
                </a:lnTo>
                <a:lnTo>
                  <a:pt x="6026466" y="5566263"/>
                </a:lnTo>
                <a:lnTo>
                  <a:pt x="0" y="5566263"/>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14871186" y="-2845883"/>
            <a:ext cx="6162345" cy="5691766"/>
          </a:xfrm>
          <a:custGeom>
            <a:avLst/>
            <a:gdLst/>
            <a:ahLst/>
            <a:cxnLst/>
            <a:rect r="r" b="b" t="t" l="l"/>
            <a:pathLst>
              <a:path h="5691766" w="6162345">
                <a:moveTo>
                  <a:pt x="0" y="0"/>
                </a:moveTo>
                <a:lnTo>
                  <a:pt x="6162345" y="0"/>
                </a:lnTo>
                <a:lnTo>
                  <a:pt x="6162345" y="5691766"/>
                </a:lnTo>
                <a:lnTo>
                  <a:pt x="0" y="5691766"/>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9490158" y="527038"/>
            <a:ext cx="5263852" cy="3532282"/>
          </a:xfrm>
          <a:prstGeom prst="rect">
            <a:avLst/>
          </a:prstGeom>
        </p:spPr>
        <p:txBody>
          <a:bodyPr anchor="t" rtlCol="false" tIns="0" lIns="0" bIns="0" rIns="0">
            <a:spAutoFit/>
          </a:bodyPr>
          <a:lstStyle/>
          <a:p>
            <a:pPr algn="l">
              <a:lnSpc>
                <a:spcPts val="6991"/>
              </a:lnSpc>
            </a:pPr>
            <a:r>
              <a:rPr lang="en-US" sz="6991">
                <a:solidFill>
                  <a:srgbClr val="68C3DE"/>
                </a:solidFill>
                <a:latin typeface="Now Bold"/>
                <a:ea typeface="Now Bold"/>
                <a:cs typeface="Now Bold"/>
                <a:sym typeface="Now Bold"/>
              </a:rPr>
              <a:t>вгнeздени циклуси</a:t>
            </a:r>
          </a:p>
          <a:p>
            <a:pPr algn="l">
              <a:lnSpc>
                <a:spcPts val="6991"/>
              </a:lnSpc>
            </a:pPr>
          </a:p>
          <a:p>
            <a:pPr algn="l" marL="0" indent="0" lvl="1">
              <a:lnSpc>
                <a:spcPts val="6391"/>
              </a:lnSpc>
              <a:spcBef>
                <a:spcPct val="0"/>
              </a:spcBef>
            </a:pPr>
            <a:r>
              <a:rPr lang="en-US" sz="6391">
                <a:solidFill>
                  <a:srgbClr val="68C3DE"/>
                </a:solidFill>
                <a:latin typeface="Now"/>
                <a:ea typeface="Now"/>
                <a:cs typeface="Now"/>
                <a:sym typeface="Now"/>
              </a:rPr>
              <a:t>for + while</a:t>
            </a:r>
          </a:p>
        </p:txBody>
      </p:sp>
      <p:sp>
        <p:nvSpPr>
          <p:cNvPr name="TextBox 7" id="7"/>
          <p:cNvSpPr txBox="true"/>
          <p:nvPr/>
        </p:nvSpPr>
        <p:spPr>
          <a:xfrm rot="0">
            <a:off x="1028700" y="355588"/>
            <a:ext cx="8703527" cy="8972657"/>
          </a:xfrm>
          <a:prstGeom prst="rect">
            <a:avLst/>
          </a:prstGeom>
        </p:spPr>
        <p:txBody>
          <a:bodyPr anchor="t" rtlCol="false" tIns="0" lIns="0" bIns="0" rIns="0">
            <a:spAutoFit/>
          </a:bodyPr>
          <a:lstStyle/>
          <a:p>
            <a:pPr algn="l">
              <a:lnSpc>
                <a:spcPts val="3144"/>
              </a:lnSpc>
            </a:pPr>
            <a:r>
              <a:rPr lang="en-US" sz="2245">
                <a:solidFill>
                  <a:srgbClr val="000000"/>
                </a:solidFill>
                <a:latin typeface="DM Sans Bold"/>
                <a:ea typeface="DM Sans Bold"/>
                <a:cs typeface="DM Sans Bold"/>
                <a:sym typeface="DM Sans Bold"/>
              </a:rPr>
              <a:t>list1 = ['I am ', 'You are ']</a:t>
            </a:r>
          </a:p>
          <a:p>
            <a:pPr algn="l">
              <a:lnSpc>
                <a:spcPts val="3144"/>
              </a:lnSpc>
            </a:pPr>
            <a:r>
              <a:rPr lang="en-US" sz="2245">
                <a:solidFill>
                  <a:srgbClr val="000000"/>
                </a:solidFill>
                <a:latin typeface="DM Sans Bold"/>
                <a:ea typeface="DM Sans Bold"/>
                <a:cs typeface="DM Sans Bold"/>
                <a:sym typeface="DM Sans Bold"/>
              </a:rPr>
              <a:t>list2 = ['healthy', 'fine', 'geek']</a:t>
            </a:r>
          </a:p>
          <a:p>
            <a:pPr algn="l">
              <a:lnSpc>
                <a:spcPts val="3144"/>
              </a:lnSpc>
            </a:pPr>
            <a:r>
              <a:rPr lang="en-US" sz="2245">
                <a:solidFill>
                  <a:srgbClr val="000000"/>
                </a:solidFill>
                <a:latin typeface="DM Sans Bold"/>
                <a:ea typeface="DM Sans Bold"/>
                <a:cs typeface="DM Sans Bold"/>
                <a:sym typeface="DM Sans Bold"/>
              </a:rPr>
              <a:t> </a:t>
            </a:r>
          </a:p>
          <a:p>
            <a:pPr algn="l">
              <a:lnSpc>
                <a:spcPts val="3144"/>
              </a:lnSpc>
            </a:pPr>
            <a:r>
              <a:rPr lang="en-US" sz="2245">
                <a:solidFill>
                  <a:srgbClr val="808990"/>
                </a:solidFill>
                <a:latin typeface="DM Sans Bold"/>
                <a:ea typeface="DM Sans Bold"/>
                <a:cs typeface="DM Sans Bold"/>
                <a:sym typeface="DM Sans Bold"/>
              </a:rPr>
              <a:t># Store length of list2 in list2_size</a:t>
            </a:r>
          </a:p>
          <a:p>
            <a:pPr algn="l">
              <a:lnSpc>
                <a:spcPts val="3144"/>
              </a:lnSpc>
            </a:pPr>
            <a:r>
              <a:rPr lang="en-US" sz="2245">
                <a:solidFill>
                  <a:srgbClr val="000000"/>
                </a:solidFill>
                <a:latin typeface="DM Sans Bold"/>
                <a:ea typeface="DM Sans Bold"/>
                <a:cs typeface="DM Sans Bold"/>
                <a:sym typeface="DM Sans Bold"/>
              </a:rPr>
              <a:t>list2_size = len(list2)</a:t>
            </a:r>
          </a:p>
          <a:p>
            <a:pPr algn="l">
              <a:lnSpc>
                <a:spcPts val="3144"/>
              </a:lnSpc>
            </a:pPr>
            <a:r>
              <a:rPr lang="en-US" sz="2245">
                <a:solidFill>
                  <a:srgbClr val="000000"/>
                </a:solidFill>
                <a:latin typeface="DM Sans Bold"/>
                <a:ea typeface="DM Sans Bold"/>
                <a:cs typeface="DM Sans Bold"/>
                <a:sym typeface="DM Sans Bold"/>
              </a:rPr>
              <a:t> </a:t>
            </a:r>
          </a:p>
          <a:p>
            <a:pPr algn="l">
              <a:lnSpc>
                <a:spcPts val="3144"/>
              </a:lnSpc>
            </a:pPr>
            <a:r>
              <a:rPr lang="en-US" sz="2245">
                <a:solidFill>
                  <a:srgbClr val="808990"/>
                </a:solidFill>
                <a:latin typeface="DM Sans Bold"/>
                <a:ea typeface="DM Sans Bold"/>
                <a:cs typeface="DM Sans Bold"/>
                <a:sym typeface="DM Sans Bold"/>
              </a:rPr>
              <a:t># Running outer for loop to iterate through a list1.</a:t>
            </a:r>
          </a:p>
          <a:p>
            <a:pPr algn="l">
              <a:lnSpc>
                <a:spcPts val="3144"/>
              </a:lnSpc>
            </a:pPr>
            <a:r>
              <a:rPr lang="en-US" sz="2245">
                <a:solidFill>
                  <a:srgbClr val="000000"/>
                </a:solidFill>
                <a:latin typeface="DM Sans Bold"/>
                <a:ea typeface="DM Sans Bold"/>
                <a:cs typeface="DM Sans Bold"/>
                <a:sym typeface="DM Sans Bold"/>
              </a:rPr>
              <a:t>for item in list1:</a:t>
            </a:r>
          </a:p>
          <a:p>
            <a:pPr algn="l">
              <a:lnSpc>
                <a:spcPts val="3144"/>
              </a:lnSpc>
            </a:pPr>
            <a:r>
              <a:rPr lang="en-US" sz="2245">
                <a:solidFill>
                  <a:srgbClr val="000000"/>
                </a:solidFill>
                <a:latin typeface="DM Sans Bold"/>
                <a:ea typeface="DM Sans Bold"/>
                <a:cs typeface="DM Sans Bold"/>
                <a:sym typeface="DM Sans Bold"/>
              </a:rPr>
              <a:t>   </a:t>
            </a:r>
          </a:p>
          <a:p>
            <a:pPr algn="l">
              <a:lnSpc>
                <a:spcPts val="3144"/>
              </a:lnSpc>
            </a:pPr>
            <a:r>
              <a:rPr lang="en-US" sz="2245">
                <a:solidFill>
                  <a:srgbClr val="808990"/>
                </a:solidFill>
                <a:latin typeface="DM Sans Bold"/>
                <a:ea typeface="DM Sans Bold"/>
                <a:cs typeface="DM Sans Bold"/>
                <a:sym typeface="DM Sans Bold"/>
              </a:rPr>
              <a:t>    # Printing outside inner loop</a:t>
            </a:r>
          </a:p>
          <a:p>
            <a:pPr algn="l">
              <a:lnSpc>
                <a:spcPts val="3144"/>
              </a:lnSpc>
            </a:pPr>
            <a:r>
              <a:rPr lang="en-US" sz="2245">
                <a:solidFill>
                  <a:srgbClr val="000000"/>
                </a:solidFill>
                <a:latin typeface="DM Sans Bold"/>
                <a:ea typeface="DM Sans Bold"/>
                <a:cs typeface="DM Sans Bold"/>
                <a:sym typeface="DM Sans Bold"/>
              </a:rPr>
              <a:t>    print("start outer for loop ")</a:t>
            </a:r>
          </a:p>
          <a:p>
            <a:pPr algn="l">
              <a:lnSpc>
                <a:spcPts val="3144"/>
              </a:lnSpc>
            </a:pPr>
            <a:r>
              <a:rPr lang="en-US" sz="2245">
                <a:solidFill>
                  <a:srgbClr val="808990"/>
                </a:solidFill>
                <a:latin typeface="DM Sans Bold"/>
                <a:ea typeface="DM Sans Bold"/>
                <a:cs typeface="DM Sans Bold"/>
                <a:sym typeface="DM Sans Bold"/>
              </a:rPr>
              <a:t>    # Initialize counter i with 0</a:t>
            </a:r>
          </a:p>
          <a:p>
            <a:pPr algn="l">
              <a:lnSpc>
                <a:spcPts val="3144"/>
              </a:lnSpc>
            </a:pPr>
            <a:r>
              <a:rPr lang="en-US" sz="2245">
                <a:solidFill>
                  <a:srgbClr val="000000"/>
                </a:solidFill>
                <a:latin typeface="DM Sans Bold"/>
                <a:ea typeface="DM Sans Bold"/>
                <a:cs typeface="DM Sans Bold"/>
                <a:sym typeface="DM Sans Bold"/>
              </a:rPr>
              <a:t>    i = 0</a:t>
            </a:r>
          </a:p>
          <a:p>
            <a:pPr algn="l">
              <a:lnSpc>
                <a:spcPts val="3144"/>
              </a:lnSpc>
            </a:pPr>
            <a:r>
              <a:rPr lang="en-US" sz="2245">
                <a:solidFill>
                  <a:srgbClr val="808990"/>
                </a:solidFill>
                <a:latin typeface="DM Sans Bold"/>
                <a:ea typeface="DM Sans Bold"/>
                <a:cs typeface="DM Sans Bold"/>
                <a:sym typeface="DM Sans Bold"/>
              </a:rPr>
              <a:t>    # Running inner While loop to iterate through a list2.</a:t>
            </a:r>
          </a:p>
          <a:p>
            <a:pPr algn="l">
              <a:lnSpc>
                <a:spcPts val="3144"/>
              </a:lnSpc>
            </a:pPr>
            <a:r>
              <a:rPr lang="en-US" sz="2245">
                <a:solidFill>
                  <a:srgbClr val="000000"/>
                </a:solidFill>
                <a:latin typeface="DM Sans Bold"/>
                <a:ea typeface="DM Sans Bold"/>
                <a:cs typeface="DM Sans Bold"/>
                <a:sym typeface="DM Sans Bold"/>
              </a:rPr>
              <a:t>    while(i &lt; list2_size):</a:t>
            </a:r>
          </a:p>
          <a:p>
            <a:pPr algn="l">
              <a:lnSpc>
                <a:spcPts val="3144"/>
              </a:lnSpc>
            </a:pPr>
            <a:r>
              <a:rPr lang="en-US" sz="2245">
                <a:solidFill>
                  <a:srgbClr val="000000"/>
                </a:solidFill>
                <a:latin typeface="DM Sans Bold"/>
                <a:ea typeface="DM Sans Bold"/>
                <a:cs typeface="DM Sans Bold"/>
                <a:sym typeface="DM Sans Bold"/>
              </a:rPr>
              <a:t>       </a:t>
            </a:r>
          </a:p>
          <a:p>
            <a:pPr algn="l">
              <a:lnSpc>
                <a:spcPts val="3144"/>
              </a:lnSpc>
            </a:pPr>
            <a:r>
              <a:rPr lang="en-US" sz="2245">
                <a:solidFill>
                  <a:srgbClr val="808990"/>
                </a:solidFill>
                <a:latin typeface="DM Sans Bold"/>
                <a:ea typeface="DM Sans Bold"/>
                <a:cs typeface="DM Sans Bold"/>
                <a:sym typeface="DM Sans Bold"/>
              </a:rPr>
              <a:t>        # Printing inside inner loop</a:t>
            </a:r>
          </a:p>
          <a:p>
            <a:pPr algn="l">
              <a:lnSpc>
                <a:spcPts val="3144"/>
              </a:lnSpc>
            </a:pPr>
            <a:r>
              <a:rPr lang="en-US" sz="2245">
                <a:solidFill>
                  <a:srgbClr val="000000"/>
                </a:solidFill>
                <a:latin typeface="DM Sans Bold"/>
                <a:ea typeface="DM Sans Bold"/>
                <a:cs typeface="DM Sans Bold"/>
                <a:sym typeface="DM Sans Bold"/>
              </a:rPr>
              <a:t>        print(item, list2[i])</a:t>
            </a:r>
          </a:p>
          <a:p>
            <a:pPr algn="l">
              <a:lnSpc>
                <a:spcPts val="3144"/>
              </a:lnSpc>
            </a:pPr>
            <a:r>
              <a:rPr lang="en-US" sz="2245">
                <a:solidFill>
                  <a:srgbClr val="808990"/>
                </a:solidFill>
                <a:latin typeface="DM Sans Bold"/>
                <a:ea typeface="DM Sans Bold"/>
                <a:cs typeface="DM Sans Bold"/>
                <a:sym typeface="DM Sans Bold"/>
              </a:rPr>
              <a:t>        # Incrementing the value of i</a:t>
            </a:r>
          </a:p>
          <a:p>
            <a:pPr algn="l">
              <a:lnSpc>
                <a:spcPts val="3144"/>
              </a:lnSpc>
            </a:pPr>
            <a:r>
              <a:rPr lang="en-US" sz="2245">
                <a:solidFill>
                  <a:srgbClr val="000000"/>
                </a:solidFill>
                <a:latin typeface="DM Sans Bold"/>
                <a:ea typeface="DM Sans Bold"/>
                <a:cs typeface="DM Sans Bold"/>
                <a:sym typeface="DM Sans Bold"/>
              </a:rPr>
              <a:t>        i = i+1</a:t>
            </a:r>
          </a:p>
          <a:p>
            <a:pPr algn="l">
              <a:lnSpc>
                <a:spcPts val="3144"/>
              </a:lnSpc>
            </a:pPr>
            <a:r>
              <a:rPr lang="en-US" sz="2245">
                <a:solidFill>
                  <a:srgbClr val="808990"/>
                </a:solidFill>
                <a:latin typeface="DM Sans Bold"/>
                <a:ea typeface="DM Sans Bold"/>
                <a:cs typeface="DM Sans Bold"/>
                <a:sym typeface="DM Sans Bold"/>
              </a:rPr>
              <a:t>    # Printing outside inner loop</a:t>
            </a:r>
          </a:p>
          <a:p>
            <a:pPr algn="l">
              <a:lnSpc>
                <a:spcPts val="3144"/>
              </a:lnSpc>
            </a:pPr>
            <a:r>
              <a:rPr lang="en-US" sz="2245">
                <a:solidFill>
                  <a:srgbClr val="000000"/>
                </a:solidFill>
                <a:latin typeface="DM Sans Bold"/>
                <a:ea typeface="DM Sans Bold"/>
                <a:cs typeface="DM Sans Bold"/>
                <a:sym typeface="DM Sans Bold"/>
              </a:rPr>
              <a:t>    print("end for loop ")</a:t>
            </a:r>
          </a:p>
          <a:p>
            <a:pPr algn="l">
              <a:lnSpc>
                <a:spcPts val="3144"/>
              </a:lnSpc>
            </a:pPr>
          </a:p>
        </p:txBody>
      </p:sp>
      <p:sp>
        <p:nvSpPr>
          <p:cNvPr name="TextBox 8" id="8"/>
          <p:cNvSpPr txBox="true"/>
          <p:nvPr/>
        </p:nvSpPr>
        <p:spPr>
          <a:xfrm rot="0">
            <a:off x="9144000" y="4015115"/>
            <a:ext cx="6534197" cy="5975350"/>
          </a:xfrm>
          <a:prstGeom prst="rect">
            <a:avLst/>
          </a:prstGeom>
        </p:spPr>
        <p:txBody>
          <a:bodyPr anchor="t" rtlCol="false" tIns="0" lIns="0" bIns="0" rIns="0">
            <a:spAutoFit/>
          </a:bodyPr>
          <a:lstStyle/>
          <a:p>
            <a:pPr algn="ctr">
              <a:lnSpc>
                <a:spcPts val="3200"/>
              </a:lnSpc>
              <a:spcBef>
                <a:spcPct val="0"/>
              </a:spcBef>
            </a:pPr>
            <a:r>
              <a:rPr lang="en-US" sz="2000">
                <a:solidFill>
                  <a:srgbClr val="000000"/>
                </a:solidFill>
                <a:latin typeface="Now Bold"/>
                <a:ea typeface="Now Bold"/>
                <a:cs typeface="Now Bold"/>
                <a:sym typeface="Now Bold"/>
              </a:rPr>
              <a:t>start outer for</a:t>
            </a:r>
          </a:p>
          <a:p>
            <a:pPr algn="ctr">
              <a:lnSpc>
                <a:spcPts val="3200"/>
              </a:lnSpc>
              <a:spcBef>
                <a:spcPct val="0"/>
              </a:spcBef>
            </a:pPr>
            <a:r>
              <a:rPr lang="en-US" sz="2000">
                <a:solidFill>
                  <a:srgbClr val="000000"/>
                </a:solidFill>
                <a:latin typeface="Now Bold"/>
                <a:ea typeface="Now Bold"/>
                <a:cs typeface="Now Bold"/>
                <a:sym typeface="Now Bold"/>
              </a:rPr>
              <a:t>start outer for loop</a:t>
            </a:r>
          </a:p>
          <a:p>
            <a:pPr algn="ctr">
              <a:lnSpc>
                <a:spcPts val="3200"/>
              </a:lnSpc>
              <a:spcBef>
                <a:spcPct val="0"/>
              </a:spcBef>
            </a:pPr>
            <a:r>
              <a:rPr lang="en-US" sz="2000">
                <a:solidFill>
                  <a:srgbClr val="000000"/>
                </a:solidFill>
                <a:latin typeface="Now Bold"/>
                <a:ea typeface="Now Bold"/>
                <a:cs typeface="Now Bold"/>
                <a:sym typeface="Now Bold"/>
              </a:rPr>
              <a:t>I am  healthy</a:t>
            </a:r>
          </a:p>
          <a:p>
            <a:pPr algn="ctr">
              <a:lnSpc>
                <a:spcPts val="3200"/>
              </a:lnSpc>
              <a:spcBef>
                <a:spcPct val="0"/>
              </a:spcBef>
            </a:pPr>
            <a:r>
              <a:rPr lang="en-US" sz="2000">
                <a:solidFill>
                  <a:srgbClr val="000000"/>
                </a:solidFill>
                <a:latin typeface="Now Bold"/>
                <a:ea typeface="Now Bold"/>
                <a:cs typeface="Now Bold"/>
                <a:sym typeface="Now Bold"/>
              </a:rPr>
              <a:t>I am  fine</a:t>
            </a:r>
          </a:p>
          <a:p>
            <a:pPr algn="ctr">
              <a:lnSpc>
                <a:spcPts val="3200"/>
              </a:lnSpc>
              <a:spcBef>
                <a:spcPct val="0"/>
              </a:spcBef>
            </a:pPr>
            <a:r>
              <a:rPr lang="en-US" sz="2000">
                <a:solidFill>
                  <a:srgbClr val="000000"/>
                </a:solidFill>
                <a:latin typeface="Now Bold"/>
                <a:ea typeface="Now Bold"/>
                <a:cs typeface="Now Bold"/>
                <a:sym typeface="Now Bold"/>
              </a:rPr>
              <a:t>I am  geek</a:t>
            </a:r>
          </a:p>
          <a:p>
            <a:pPr algn="ctr">
              <a:lnSpc>
                <a:spcPts val="3200"/>
              </a:lnSpc>
              <a:spcBef>
                <a:spcPct val="0"/>
              </a:spcBef>
            </a:pPr>
          </a:p>
          <a:p>
            <a:pPr algn="ctr">
              <a:lnSpc>
                <a:spcPts val="3200"/>
              </a:lnSpc>
              <a:spcBef>
                <a:spcPct val="0"/>
              </a:spcBef>
            </a:pPr>
            <a:r>
              <a:rPr lang="en-US" sz="2000">
                <a:solidFill>
                  <a:srgbClr val="000000"/>
                </a:solidFill>
                <a:latin typeface="Now Bold"/>
                <a:ea typeface="Now Bold"/>
                <a:cs typeface="Now Bold"/>
                <a:sym typeface="Now Bold"/>
              </a:rPr>
              <a:t>end for loop</a:t>
            </a:r>
          </a:p>
          <a:p>
            <a:pPr algn="ctr">
              <a:lnSpc>
                <a:spcPts val="3200"/>
              </a:lnSpc>
              <a:spcBef>
                <a:spcPct val="0"/>
              </a:spcBef>
            </a:pPr>
          </a:p>
          <a:p>
            <a:pPr algn="ctr">
              <a:lnSpc>
                <a:spcPts val="3200"/>
              </a:lnSpc>
              <a:spcBef>
                <a:spcPct val="0"/>
              </a:spcBef>
            </a:pPr>
            <a:r>
              <a:rPr lang="en-US" sz="2000">
                <a:solidFill>
                  <a:srgbClr val="000000"/>
                </a:solidFill>
                <a:latin typeface="Now Bold"/>
                <a:ea typeface="Now Bold"/>
                <a:cs typeface="Now Bold"/>
                <a:sym typeface="Now Bold"/>
              </a:rPr>
              <a:t>start outer for loop</a:t>
            </a:r>
          </a:p>
          <a:p>
            <a:pPr algn="ctr">
              <a:lnSpc>
                <a:spcPts val="3200"/>
              </a:lnSpc>
              <a:spcBef>
                <a:spcPct val="0"/>
              </a:spcBef>
            </a:pPr>
          </a:p>
          <a:p>
            <a:pPr algn="ctr">
              <a:lnSpc>
                <a:spcPts val="3200"/>
              </a:lnSpc>
              <a:spcBef>
                <a:spcPct val="0"/>
              </a:spcBef>
            </a:pPr>
            <a:r>
              <a:rPr lang="en-US" sz="2000">
                <a:solidFill>
                  <a:srgbClr val="000000"/>
                </a:solidFill>
                <a:latin typeface="Now Bold"/>
                <a:ea typeface="Now Bold"/>
                <a:cs typeface="Now Bold"/>
                <a:sym typeface="Now Bold"/>
              </a:rPr>
              <a:t>You are  healthy</a:t>
            </a:r>
          </a:p>
          <a:p>
            <a:pPr algn="ctr">
              <a:lnSpc>
                <a:spcPts val="3200"/>
              </a:lnSpc>
              <a:spcBef>
                <a:spcPct val="0"/>
              </a:spcBef>
            </a:pPr>
            <a:r>
              <a:rPr lang="en-US" sz="2000">
                <a:solidFill>
                  <a:srgbClr val="000000"/>
                </a:solidFill>
                <a:latin typeface="Now Bold"/>
                <a:ea typeface="Now Bold"/>
                <a:cs typeface="Now Bold"/>
                <a:sym typeface="Now Bold"/>
              </a:rPr>
              <a:t>You are  fine</a:t>
            </a:r>
          </a:p>
          <a:p>
            <a:pPr algn="ctr">
              <a:lnSpc>
                <a:spcPts val="3200"/>
              </a:lnSpc>
              <a:spcBef>
                <a:spcPct val="0"/>
              </a:spcBef>
            </a:pPr>
            <a:r>
              <a:rPr lang="en-US" sz="2000">
                <a:solidFill>
                  <a:srgbClr val="000000"/>
                </a:solidFill>
                <a:latin typeface="Now Bold"/>
                <a:ea typeface="Now Bold"/>
                <a:cs typeface="Now Bold"/>
                <a:sym typeface="Now Bold"/>
              </a:rPr>
              <a:t>You are  geek</a:t>
            </a:r>
          </a:p>
          <a:p>
            <a:pPr algn="ctr">
              <a:lnSpc>
                <a:spcPts val="3200"/>
              </a:lnSpc>
              <a:spcBef>
                <a:spcPct val="0"/>
              </a:spcBef>
            </a:pPr>
          </a:p>
          <a:p>
            <a:pPr algn="ctr">
              <a:lnSpc>
                <a:spcPts val="3200"/>
              </a:lnSpc>
              <a:spcBef>
                <a:spcPct val="0"/>
              </a:spcBef>
            </a:pPr>
            <a:r>
              <a:rPr lang="en-US" sz="2000">
                <a:solidFill>
                  <a:srgbClr val="000000"/>
                </a:solidFill>
                <a:latin typeface="Now Bold"/>
                <a:ea typeface="Now Bold"/>
                <a:cs typeface="Now Bold"/>
                <a:sym typeface="Now Bold"/>
              </a:rPr>
              <a:t>end for loop</a:t>
            </a:r>
          </a:p>
        </p:txBody>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5536" y="-1548789"/>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651048" y="-1892317"/>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01913" y="7062698"/>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960858" y="6918814"/>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pic>
        <p:nvPicPr>
          <p:cNvPr name="Picture 6" id="6"/>
          <p:cNvPicPr>
            <a:picLocks noChangeAspect="true"/>
          </p:cNvPicPr>
          <p:nvPr/>
        </p:nvPicPr>
        <p:blipFill>
          <a:blip r:embed="rId6"/>
          <a:srcRect l="0" t="0" r="0" b="0"/>
          <a:stretch>
            <a:fillRect/>
          </a:stretch>
        </p:blipFill>
        <p:spPr>
          <a:xfrm flipH="false" flipV="false" rot="0">
            <a:off x="10450376" y="4845229"/>
            <a:ext cx="2994621" cy="3135729"/>
          </a:xfrm>
          <a:prstGeom prst="rect">
            <a:avLst/>
          </a:prstGeom>
        </p:spPr>
      </p:pic>
      <p:sp>
        <p:nvSpPr>
          <p:cNvPr name="TextBox 7" id="7"/>
          <p:cNvSpPr txBox="true"/>
          <p:nvPr/>
        </p:nvSpPr>
        <p:spPr>
          <a:xfrm rot="0">
            <a:off x="9144000" y="3252418"/>
            <a:ext cx="5607374" cy="685419"/>
          </a:xfrm>
          <a:prstGeom prst="rect">
            <a:avLst/>
          </a:prstGeom>
        </p:spPr>
        <p:txBody>
          <a:bodyPr anchor="t" rtlCol="false" tIns="0" lIns="0" bIns="0" rIns="0">
            <a:spAutoFit/>
          </a:bodyPr>
          <a:lstStyle/>
          <a:p>
            <a:pPr algn="l">
              <a:lnSpc>
                <a:spcPts val="5418"/>
              </a:lnSpc>
              <a:spcBef>
                <a:spcPct val="0"/>
              </a:spcBef>
            </a:pPr>
            <a:r>
              <a:rPr lang="en-US" sz="4200" spc="121">
                <a:solidFill>
                  <a:srgbClr val="000000"/>
                </a:solidFill>
                <a:latin typeface="Now Bold"/>
                <a:ea typeface="Now Bold"/>
                <a:cs typeface="Now Bold"/>
                <a:sym typeface="Now Bold"/>
              </a:rPr>
              <a:t>print("Questions?!")</a:t>
            </a: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5536" y="-1548789"/>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651048" y="-1892317"/>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01913" y="7062698"/>
            <a:ext cx="6185571" cy="5713218"/>
          </a:xfrm>
          <a:custGeom>
            <a:avLst/>
            <a:gdLst/>
            <a:ahLst/>
            <a:cxnLst/>
            <a:rect r="r" b="b" t="t" l="l"/>
            <a:pathLst>
              <a:path h="5713218" w="6185571">
                <a:moveTo>
                  <a:pt x="0" y="0"/>
                </a:moveTo>
                <a:lnTo>
                  <a:pt x="6185571" y="0"/>
                </a:lnTo>
                <a:lnTo>
                  <a:pt x="6185571"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200000">
            <a:off x="-960858" y="6918814"/>
            <a:ext cx="6325037" cy="5842034"/>
          </a:xfrm>
          <a:custGeom>
            <a:avLst/>
            <a:gdLst/>
            <a:ahLst/>
            <a:cxnLst/>
            <a:rect r="r" b="b" t="t" l="l"/>
            <a:pathLst>
              <a:path h="5842034" w="6325037">
                <a:moveTo>
                  <a:pt x="0" y="0"/>
                </a:moveTo>
                <a:lnTo>
                  <a:pt x="6325037" y="0"/>
                </a:lnTo>
                <a:lnTo>
                  <a:pt x="6325037"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pic>
        <p:nvPicPr>
          <p:cNvPr name="Picture 6" id="6"/>
          <p:cNvPicPr>
            <a:picLocks noChangeAspect="true"/>
          </p:cNvPicPr>
          <p:nvPr/>
        </p:nvPicPr>
        <p:blipFill>
          <a:blip r:embed="rId6"/>
          <a:srcRect l="0" t="0" r="0" b="0"/>
          <a:stretch>
            <a:fillRect/>
          </a:stretch>
        </p:blipFill>
        <p:spPr>
          <a:xfrm flipH="false" flipV="false" rot="0">
            <a:off x="10450376" y="4845229"/>
            <a:ext cx="2994621" cy="3135729"/>
          </a:xfrm>
          <a:prstGeom prst="rect">
            <a:avLst/>
          </a:prstGeom>
        </p:spPr>
      </p:pic>
      <p:sp>
        <p:nvSpPr>
          <p:cNvPr name="Freeform 7" id="7"/>
          <p:cNvSpPr/>
          <p:nvPr/>
        </p:nvSpPr>
        <p:spPr>
          <a:xfrm flipH="false" flipV="false" rot="0">
            <a:off x="14236317" y="7656119"/>
            <a:ext cx="3022983" cy="1602181"/>
          </a:xfrm>
          <a:custGeom>
            <a:avLst/>
            <a:gdLst/>
            <a:ahLst/>
            <a:cxnLst/>
            <a:rect r="r" b="b" t="t" l="l"/>
            <a:pathLst>
              <a:path h="1602181" w="3022983">
                <a:moveTo>
                  <a:pt x="0" y="0"/>
                </a:moveTo>
                <a:lnTo>
                  <a:pt x="3022983" y="0"/>
                </a:lnTo>
                <a:lnTo>
                  <a:pt x="3022983" y="1602181"/>
                </a:lnTo>
                <a:lnTo>
                  <a:pt x="0" y="160218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9144000" y="3261943"/>
            <a:ext cx="6022181" cy="771906"/>
          </a:xfrm>
          <a:prstGeom prst="rect">
            <a:avLst/>
          </a:prstGeom>
        </p:spPr>
        <p:txBody>
          <a:bodyPr anchor="t" rtlCol="false" tIns="0" lIns="0" bIns="0" rIns="0">
            <a:spAutoFit/>
          </a:bodyPr>
          <a:lstStyle/>
          <a:p>
            <a:pPr algn="l">
              <a:lnSpc>
                <a:spcPts val="6192"/>
              </a:lnSpc>
              <a:spcBef>
                <a:spcPct val="0"/>
              </a:spcBef>
            </a:pPr>
            <a:r>
              <a:rPr lang="en-US" sz="4800" spc="139">
                <a:solidFill>
                  <a:srgbClr val="000000"/>
                </a:solidFill>
                <a:latin typeface="Now Bold"/>
                <a:ea typeface="Now Bold"/>
                <a:cs typeface="Now Bold"/>
                <a:sym typeface="Now Bold"/>
              </a:rPr>
              <a:t>print("Exercises!!")</a:t>
            </a:r>
          </a:p>
        </p:txBody>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40895" y="2800585"/>
            <a:ext cx="8103105" cy="6457715"/>
          </a:xfrm>
          <a:custGeom>
            <a:avLst/>
            <a:gdLst/>
            <a:ahLst/>
            <a:cxnLst/>
            <a:rect r="r" b="b" t="t" l="l"/>
            <a:pathLst>
              <a:path h="6457715" w="8103105">
                <a:moveTo>
                  <a:pt x="0" y="0"/>
                </a:moveTo>
                <a:lnTo>
                  <a:pt x="8103105" y="0"/>
                </a:lnTo>
                <a:lnTo>
                  <a:pt x="8103105" y="6457715"/>
                </a:lnTo>
                <a:lnTo>
                  <a:pt x="0" y="6457715"/>
                </a:lnTo>
                <a:lnTo>
                  <a:pt x="0" y="0"/>
                </a:lnTo>
                <a:close/>
              </a:path>
            </a:pathLst>
          </a:custGeom>
          <a:blipFill>
            <a:blip r:embed="rId8"/>
            <a:stretch>
              <a:fillRect l="0" t="0" r="0" b="0"/>
            </a:stretch>
          </a:blipFill>
        </p:spPr>
      </p:sp>
      <p:sp>
        <p:nvSpPr>
          <p:cNvPr name="TextBox 7" id="7"/>
          <p:cNvSpPr txBox="true"/>
          <p:nvPr/>
        </p:nvSpPr>
        <p:spPr>
          <a:xfrm rot="0">
            <a:off x="3115220" y="1024573"/>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Пример 1</a:t>
            </a: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40895" y="2800585"/>
            <a:ext cx="8103105" cy="6457715"/>
          </a:xfrm>
          <a:custGeom>
            <a:avLst/>
            <a:gdLst/>
            <a:ahLst/>
            <a:cxnLst/>
            <a:rect r="r" b="b" t="t" l="l"/>
            <a:pathLst>
              <a:path h="6457715" w="8103105">
                <a:moveTo>
                  <a:pt x="0" y="0"/>
                </a:moveTo>
                <a:lnTo>
                  <a:pt x="8103105" y="0"/>
                </a:lnTo>
                <a:lnTo>
                  <a:pt x="8103105" y="6457715"/>
                </a:lnTo>
                <a:lnTo>
                  <a:pt x="0" y="6457715"/>
                </a:lnTo>
                <a:lnTo>
                  <a:pt x="0" y="0"/>
                </a:lnTo>
                <a:close/>
              </a:path>
            </a:pathLst>
          </a:custGeom>
          <a:blipFill>
            <a:blip r:embed="rId8"/>
            <a:stretch>
              <a:fillRect l="0" t="0" r="0" b="0"/>
            </a:stretch>
          </a:blipFill>
        </p:spPr>
      </p:sp>
      <p:sp>
        <p:nvSpPr>
          <p:cNvPr name="Freeform 7" id="7"/>
          <p:cNvSpPr/>
          <p:nvPr/>
        </p:nvSpPr>
        <p:spPr>
          <a:xfrm flipH="false" flipV="false" rot="0">
            <a:off x="12544232" y="1028700"/>
            <a:ext cx="4715068" cy="1894447"/>
          </a:xfrm>
          <a:custGeom>
            <a:avLst/>
            <a:gdLst/>
            <a:ahLst/>
            <a:cxnLst/>
            <a:rect r="r" b="b" t="t" l="l"/>
            <a:pathLst>
              <a:path h="1894447" w="4715068">
                <a:moveTo>
                  <a:pt x="0" y="0"/>
                </a:moveTo>
                <a:lnTo>
                  <a:pt x="4715068" y="0"/>
                </a:lnTo>
                <a:lnTo>
                  <a:pt x="4715068" y="1894447"/>
                </a:lnTo>
                <a:lnTo>
                  <a:pt x="0" y="1894447"/>
                </a:lnTo>
                <a:lnTo>
                  <a:pt x="0" y="0"/>
                </a:lnTo>
                <a:close/>
              </a:path>
            </a:pathLst>
          </a:custGeom>
          <a:blipFill>
            <a:blip r:embed="rId9"/>
            <a:stretch>
              <a:fillRect l="0" t="0" r="0" b="0"/>
            </a:stretch>
          </a:blipFill>
        </p:spPr>
      </p:sp>
      <p:sp>
        <p:nvSpPr>
          <p:cNvPr name="TextBox 8" id="8"/>
          <p:cNvSpPr txBox="true"/>
          <p:nvPr/>
        </p:nvSpPr>
        <p:spPr>
          <a:xfrm rot="0">
            <a:off x="3115220" y="1024573"/>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Пример 1</a:t>
            </a:r>
          </a:p>
        </p:txBody>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28700" y="4224908"/>
            <a:ext cx="10721173" cy="3137354"/>
          </a:xfrm>
          <a:custGeom>
            <a:avLst/>
            <a:gdLst/>
            <a:ahLst/>
            <a:cxnLst/>
            <a:rect r="r" b="b" t="t" l="l"/>
            <a:pathLst>
              <a:path h="3137354" w="10721173">
                <a:moveTo>
                  <a:pt x="0" y="0"/>
                </a:moveTo>
                <a:lnTo>
                  <a:pt x="10721173" y="0"/>
                </a:lnTo>
                <a:lnTo>
                  <a:pt x="10721173" y="3137354"/>
                </a:lnTo>
                <a:lnTo>
                  <a:pt x="0" y="3137354"/>
                </a:lnTo>
                <a:lnTo>
                  <a:pt x="0" y="0"/>
                </a:lnTo>
                <a:close/>
              </a:path>
            </a:pathLst>
          </a:custGeom>
          <a:blipFill>
            <a:blip r:embed="rId8"/>
            <a:stretch>
              <a:fillRect l="0" t="0" r="0" b="0"/>
            </a:stretch>
          </a:blipFill>
        </p:spPr>
      </p:sp>
      <p:sp>
        <p:nvSpPr>
          <p:cNvPr name="TextBox 7" id="7"/>
          <p:cNvSpPr txBox="true"/>
          <p:nvPr/>
        </p:nvSpPr>
        <p:spPr>
          <a:xfrm rot="0">
            <a:off x="3115220" y="1024573"/>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Пример 2</a:t>
            </a:r>
          </a:p>
        </p:txBody>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28700" y="4224908"/>
            <a:ext cx="10721173" cy="3137354"/>
          </a:xfrm>
          <a:custGeom>
            <a:avLst/>
            <a:gdLst/>
            <a:ahLst/>
            <a:cxnLst/>
            <a:rect r="r" b="b" t="t" l="l"/>
            <a:pathLst>
              <a:path h="3137354" w="10721173">
                <a:moveTo>
                  <a:pt x="0" y="0"/>
                </a:moveTo>
                <a:lnTo>
                  <a:pt x="10721173" y="0"/>
                </a:lnTo>
                <a:lnTo>
                  <a:pt x="10721173" y="3137354"/>
                </a:lnTo>
                <a:lnTo>
                  <a:pt x="0" y="3137354"/>
                </a:lnTo>
                <a:lnTo>
                  <a:pt x="0" y="0"/>
                </a:lnTo>
                <a:close/>
              </a:path>
            </a:pathLst>
          </a:custGeom>
          <a:blipFill>
            <a:blip r:embed="rId8"/>
            <a:stretch>
              <a:fillRect l="0" t="0" r="0" b="0"/>
            </a:stretch>
          </a:blipFill>
        </p:spPr>
      </p:sp>
      <p:sp>
        <p:nvSpPr>
          <p:cNvPr name="Freeform 7" id="7"/>
          <p:cNvSpPr/>
          <p:nvPr/>
        </p:nvSpPr>
        <p:spPr>
          <a:xfrm flipH="false" flipV="false" rot="0">
            <a:off x="12906259" y="1238894"/>
            <a:ext cx="4333314" cy="2813420"/>
          </a:xfrm>
          <a:custGeom>
            <a:avLst/>
            <a:gdLst/>
            <a:ahLst/>
            <a:cxnLst/>
            <a:rect r="r" b="b" t="t" l="l"/>
            <a:pathLst>
              <a:path h="2813420" w="4333314">
                <a:moveTo>
                  <a:pt x="0" y="0"/>
                </a:moveTo>
                <a:lnTo>
                  <a:pt x="4333314" y="0"/>
                </a:lnTo>
                <a:lnTo>
                  <a:pt x="4333314" y="2813420"/>
                </a:lnTo>
                <a:lnTo>
                  <a:pt x="0" y="2813420"/>
                </a:lnTo>
                <a:lnTo>
                  <a:pt x="0" y="0"/>
                </a:lnTo>
                <a:close/>
              </a:path>
            </a:pathLst>
          </a:custGeom>
          <a:blipFill>
            <a:blip r:embed="rId9"/>
            <a:stretch>
              <a:fillRect l="0" t="0" r="0" b="0"/>
            </a:stretch>
          </a:blipFill>
        </p:spPr>
      </p:sp>
      <p:sp>
        <p:nvSpPr>
          <p:cNvPr name="TextBox 8" id="8"/>
          <p:cNvSpPr txBox="true"/>
          <p:nvPr/>
        </p:nvSpPr>
        <p:spPr>
          <a:xfrm rot="0">
            <a:off x="3115220" y="1024573"/>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Пример 2</a:t>
            </a:r>
          </a:p>
        </p:txBody>
      </p:sp>
    </p:spTree>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46484" y="3095310"/>
            <a:ext cx="7397516" cy="5396549"/>
          </a:xfrm>
          <a:custGeom>
            <a:avLst/>
            <a:gdLst/>
            <a:ahLst/>
            <a:cxnLst/>
            <a:rect r="r" b="b" t="t" l="l"/>
            <a:pathLst>
              <a:path h="5396549" w="7397516">
                <a:moveTo>
                  <a:pt x="0" y="0"/>
                </a:moveTo>
                <a:lnTo>
                  <a:pt x="7397516" y="0"/>
                </a:lnTo>
                <a:lnTo>
                  <a:pt x="7397516" y="5396549"/>
                </a:lnTo>
                <a:lnTo>
                  <a:pt x="0" y="5396549"/>
                </a:lnTo>
                <a:lnTo>
                  <a:pt x="0" y="0"/>
                </a:lnTo>
                <a:close/>
              </a:path>
            </a:pathLst>
          </a:custGeom>
          <a:blipFill>
            <a:blip r:embed="rId8"/>
            <a:stretch>
              <a:fillRect l="0" t="0" r="0" b="0"/>
            </a:stretch>
          </a:blipFill>
        </p:spPr>
      </p:sp>
      <p:sp>
        <p:nvSpPr>
          <p:cNvPr name="TextBox 7" id="7"/>
          <p:cNvSpPr txBox="true"/>
          <p:nvPr/>
        </p:nvSpPr>
        <p:spPr>
          <a:xfrm rot="0">
            <a:off x="3115220" y="1024573"/>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Пример 3</a:t>
            </a:r>
          </a:p>
        </p:txBody>
      </p:sp>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46484" y="3095310"/>
            <a:ext cx="7397516" cy="5396549"/>
          </a:xfrm>
          <a:custGeom>
            <a:avLst/>
            <a:gdLst/>
            <a:ahLst/>
            <a:cxnLst/>
            <a:rect r="r" b="b" t="t" l="l"/>
            <a:pathLst>
              <a:path h="5396549" w="7397516">
                <a:moveTo>
                  <a:pt x="0" y="0"/>
                </a:moveTo>
                <a:lnTo>
                  <a:pt x="7397516" y="0"/>
                </a:lnTo>
                <a:lnTo>
                  <a:pt x="7397516" y="5396549"/>
                </a:lnTo>
                <a:lnTo>
                  <a:pt x="0" y="5396549"/>
                </a:lnTo>
                <a:lnTo>
                  <a:pt x="0" y="0"/>
                </a:lnTo>
                <a:close/>
              </a:path>
            </a:pathLst>
          </a:custGeom>
          <a:blipFill>
            <a:blip r:embed="rId8"/>
            <a:stretch>
              <a:fillRect l="0" t="0" r="0" b="0"/>
            </a:stretch>
          </a:blipFill>
        </p:spPr>
      </p:sp>
      <p:sp>
        <p:nvSpPr>
          <p:cNvPr name="Freeform 7" id="7"/>
          <p:cNvSpPr/>
          <p:nvPr/>
        </p:nvSpPr>
        <p:spPr>
          <a:xfrm flipH="false" flipV="false" rot="0">
            <a:off x="10717901" y="1028700"/>
            <a:ext cx="6541399" cy="3204720"/>
          </a:xfrm>
          <a:custGeom>
            <a:avLst/>
            <a:gdLst/>
            <a:ahLst/>
            <a:cxnLst/>
            <a:rect r="r" b="b" t="t" l="l"/>
            <a:pathLst>
              <a:path h="3204720" w="6541399">
                <a:moveTo>
                  <a:pt x="0" y="0"/>
                </a:moveTo>
                <a:lnTo>
                  <a:pt x="6541399" y="0"/>
                </a:lnTo>
                <a:lnTo>
                  <a:pt x="6541399" y="3204720"/>
                </a:lnTo>
                <a:lnTo>
                  <a:pt x="0" y="3204720"/>
                </a:lnTo>
                <a:lnTo>
                  <a:pt x="0" y="0"/>
                </a:lnTo>
                <a:close/>
              </a:path>
            </a:pathLst>
          </a:custGeom>
          <a:blipFill>
            <a:blip r:embed="rId9"/>
            <a:stretch>
              <a:fillRect l="0" t="0" r="0" b="0"/>
            </a:stretch>
          </a:blipFill>
        </p:spPr>
      </p:sp>
      <p:sp>
        <p:nvSpPr>
          <p:cNvPr name="TextBox 8" id="8"/>
          <p:cNvSpPr txBox="true"/>
          <p:nvPr/>
        </p:nvSpPr>
        <p:spPr>
          <a:xfrm rot="0">
            <a:off x="3115220" y="1024573"/>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Пример 3</a:t>
            </a:r>
          </a:p>
        </p:txBody>
      </p:sp>
    </p:spTree>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1</a:t>
            </a:r>
          </a:p>
        </p:txBody>
      </p:sp>
      <p:sp>
        <p:nvSpPr>
          <p:cNvPr name="TextBox 7" id="7"/>
          <p:cNvSpPr txBox="true"/>
          <p:nvPr/>
        </p:nvSpPr>
        <p:spPr>
          <a:xfrm rot="0">
            <a:off x="3261312" y="2703248"/>
            <a:ext cx="9644947" cy="2212340"/>
          </a:xfrm>
          <a:prstGeom prst="rect">
            <a:avLst/>
          </a:prstGeom>
        </p:spPr>
        <p:txBody>
          <a:bodyPr anchor="t" rtlCol="false" tIns="0" lIns="0" bIns="0" rIns="0">
            <a:spAutoFit/>
          </a:bodyPr>
          <a:lstStyle/>
          <a:p>
            <a:pPr algn="l">
              <a:lnSpc>
                <a:spcPts val="5919"/>
              </a:lnSpc>
              <a:spcBef>
                <a:spcPct val="0"/>
              </a:spcBef>
            </a:pPr>
            <a:r>
              <a:rPr lang="en-US" sz="3699">
                <a:solidFill>
                  <a:srgbClr val="042B60"/>
                </a:solidFill>
                <a:latin typeface="Now Bold"/>
                <a:ea typeface="Now Bold"/>
                <a:cs typeface="Now Bold"/>
                <a:sym typeface="Now Bold"/>
              </a:rPr>
              <a:t>Напиши програма која ќе прочита три броеви (a,b,c) и провери колку броеви помеѓу а и b се деливи со c.</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379801" y="2940109"/>
            <a:ext cx="8990388" cy="2494280"/>
          </a:xfrm>
          <a:prstGeom prst="rect">
            <a:avLst/>
          </a:prstGeom>
        </p:spPr>
        <p:txBody>
          <a:bodyPr anchor="t" rtlCol="false" tIns="0" lIns="0" bIns="0" rIns="0">
            <a:spAutoFit/>
          </a:bodyPr>
          <a:lstStyle/>
          <a:p>
            <a:pPr algn="l">
              <a:lnSpc>
                <a:spcPts val="4900"/>
              </a:lnSpc>
            </a:pPr>
            <a:r>
              <a:rPr lang="en-US" sz="3500">
                <a:solidFill>
                  <a:srgbClr val="000000"/>
                </a:solidFill>
                <a:latin typeface="Now Bold"/>
                <a:ea typeface="Now Bold"/>
                <a:cs typeface="Now Bold"/>
                <a:sym typeface="Now Bold"/>
              </a:rPr>
              <a:t>for &lt;var&gt; in &lt;iterable&gt;:</a:t>
            </a:r>
          </a:p>
          <a:p>
            <a:pPr algn="l">
              <a:lnSpc>
                <a:spcPts val="49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&lt;statement(s)&gt;</a:t>
            </a:r>
          </a:p>
          <a:p>
            <a:pPr algn="l">
              <a:lnSpc>
                <a:spcPts val="4900"/>
              </a:lnSpc>
            </a:pPr>
            <a:r>
              <a:rPr lang="en-US" sz="3500">
                <a:solidFill>
                  <a:srgbClr val="000000"/>
                </a:solidFill>
                <a:latin typeface="Now Bold"/>
                <a:ea typeface="Now Bold"/>
                <a:cs typeface="Now Bold"/>
                <a:sym typeface="Now Bold"/>
              </a:rPr>
              <a:t>else:</a:t>
            </a:r>
          </a:p>
          <a:p>
            <a:pPr algn="l">
              <a:lnSpc>
                <a:spcPts val="49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&lt;statement(s)&gt;</a:t>
            </a:r>
          </a:p>
        </p:txBody>
      </p:sp>
      <p:sp>
        <p:nvSpPr>
          <p:cNvPr name="Freeform 5" id="5"/>
          <p:cNvSpPr/>
          <p:nvPr/>
        </p:nvSpPr>
        <p:spPr>
          <a:xfrm flipH="false" flipV="true" rot="1117296">
            <a:off x="10913403" y="2729688"/>
            <a:ext cx="2029174" cy="573242"/>
          </a:xfrm>
          <a:custGeom>
            <a:avLst/>
            <a:gdLst/>
            <a:ahLst/>
            <a:cxnLst/>
            <a:rect r="r" b="b" t="t" l="l"/>
            <a:pathLst>
              <a:path h="573242" w="2029174">
                <a:moveTo>
                  <a:pt x="0" y="573242"/>
                </a:moveTo>
                <a:lnTo>
                  <a:pt x="2029174" y="573242"/>
                </a:lnTo>
                <a:lnTo>
                  <a:pt x="2029174" y="0"/>
                </a:lnTo>
                <a:lnTo>
                  <a:pt x="0" y="0"/>
                </a:lnTo>
                <a:lnTo>
                  <a:pt x="0" y="57324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2658809" y="3659524"/>
            <a:ext cx="3625676" cy="1273175"/>
          </a:xfrm>
          <a:prstGeom prst="rect">
            <a:avLst/>
          </a:prstGeom>
        </p:spPr>
        <p:txBody>
          <a:bodyPr anchor="t" rtlCol="false" tIns="0" lIns="0" bIns="0" rIns="0">
            <a:spAutoFit/>
          </a:bodyPr>
          <a:lstStyle/>
          <a:p>
            <a:pPr algn="l">
              <a:lnSpc>
                <a:spcPts val="2499"/>
              </a:lnSpc>
              <a:spcBef>
                <a:spcPct val="0"/>
              </a:spcBef>
            </a:pPr>
            <a:r>
              <a:rPr lang="en-US" sz="2499">
                <a:solidFill>
                  <a:srgbClr val="000000"/>
                </a:solidFill>
                <a:latin typeface="Now"/>
                <a:ea typeface="Now"/>
                <a:cs typeface="Now"/>
                <a:sym typeface="Now"/>
              </a:rPr>
              <a:t>&lt;iterable&gt; претставува колекција од објекти, како што е на пример листата</a:t>
            </a:r>
          </a:p>
        </p:txBody>
      </p:sp>
      <p:sp>
        <p:nvSpPr>
          <p:cNvPr name="TextBox 7" id="7"/>
          <p:cNvSpPr txBox="true"/>
          <p:nvPr/>
        </p:nvSpPr>
        <p:spPr>
          <a:xfrm rot="0">
            <a:off x="2066664" y="341966"/>
            <a:ext cx="3625676" cy="1901825"/>
          </a:xfrm>
          <a:prstGeom prst="rect">
            <a:avLst/>
          </a:prstGeom>
        </p:spPr>
        <p:txBody>
          <a:bodyPr anchor="t" rtlCol="false" tIns="0" lIns="0" bIns="0" rIns="0">
            <a:spAutoFit/>
          </a:bodyPr>
          <a:lstStyle/>
          <a:p>
            <a:pPr algn="l">
              <a:lnSpc>
                <a:spcPts val="2499"/>
              </a:lnSpc>
            </a:pPr>
            <a:r>
              <a:rPr lang="en-US" sz="2499">
                <a:solidFill>
                  <a:srgbClr val="000000"/>
                </a:solidFill>
                <a:latin typeface="Now"/>
                <a:ea typeface="Now"/>
                <a:cs typeface="Now"/>
                <a:sym typeface="Now"/>
              </a:rPr>
              <a:t>&lt;var&gt; ја зема вредноста од следниот </a:t>
            </a:r>
            <a:r>
              <a:rPr lang="en-US" sz="2499">
                <a:solidFill>
                  <a:srgbClr val="000000"/>
                </a:solidFill>
                <a:latin typeface="Now"/>
                <a:ea typeface="Now"/>
                <a:cs typeface="Now"/>
                <a:sym typeface="Now"/>
              </a:rPr>
              <a:t>елемент од &lt;iterable&gt; на секое извртување на јамката</a:t>
            </a:r>
          </a:p>
          <a:p>
            <a:pPr algn="l">
              <a:lnSpc>
                <a:spcPts val="2499"/>
              </a:lnSpc>
              <a:spcBef>
                <a:spcPct val="0"/>
              </a:spcBef>
            </a:pPr>
          </a:p>
        </p:txBody>
      </p:sp>
      <p:sp>
        <p:nvSpPr>
          <p:cNvPr name="Freeform 8" id="8"/>
          <p:cNvSpPr/>
          <p:nvPr/>
        </p:nvSpPr>
        <p:spPr>
          <a:xfrm flipH="true" flipV="true" rot="1117296">
            <a:off x="5558846" y="2134098"/>
            <a:ext cx="2029174" cy="573242"/>
          </a:xfrm>
          <a:custGeom>
            <a:avLst/>
            <a:gdLst/>
            <a:ahLst/>
            <a:cxnLst/>
            <a:rect r="r" b="b" t="t" l="l"/>
            <a:pathLst>
              <a:path h="573242" w="2029174">
                <a:moveTo>
                  <a:pt x="2029174" y="573242"/>
                </a:moveTo>
                <a:lnTo>
                  <a:pt x="0" y="573242"/>
                </a:lnTo>
                <a:lnTo>
                  <a:pt x="0" y="0"/>
                </a:lnTo>
                <a:lnTo>
                  <a:pt x="2029174" y="0"/>
                </a:lnTo>
                <a:lnTo>
                  <a:pt x="2029174" y="573242"/>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2</a:t>
            </a:r>
          </a:p>
        </p:txBody>
      </p:sp>
      <p:sp>
        <p:nvSpPr>
          <p:cNvPr name="TextBox 7" id="7"/>
          <p:cNvSpPr txBox="true"/>
          <p:nvPr/>
        </p:nvSpPr>
        <p:spPr>
          <a:xfrm rot="0">
            <a:off x="3261312" y="2703248"/>
            <a:ext cx="9644947" cy="1456055"/>
          </a:xfrm>
          <a:prstGeom prst="rect">
            <a:avLst/>
          </a:prstGeom>
        </p:spPr>
        <p:txBody>
          <a:bodyPr anchor="t" rtlCol="false" tIns="0" lIns="0" bIns="0" rIns="0">
            <a:spAutoFit/>
          </a:bodyPr>
          <a:lstStyle/>
          <a:p>
            <a:pPr algn="l">
              <a:lnSpc>
                <a:spcPts val="5919"/>
              </a:lnSpc>
              <a:spcBef>
                <a:spcPct val="0"/>
              </a:spcBef>
            </a:pPr>
            <a:r>
              <a:rPr lang="en-US" sz="3699">
                <a:solidFill>
                  <a:srgbClr val="042B60"/>
                </a:solidFill>
                <a:latin typeface="Now Bold"/>
                <a:ea typeface="Now Bold"/>
                <a:cs typeface="Now Bold"/>
                <a:sym typeface="Now Bold"/>
              </a:rPr>
              <a:t>Напиши програма која ќе пресмета факториел за даден број</a:t>
            </a:r>
          </a:p>
        </p:txBody>
      </p:sp>
    </p:spTree>
  </p:cSld>
  <p:clrMapOvr>
    <a:masterClrMapping/>
  </p:clrMapOvr>
</p:sld>
</file>

<file path=ppt/slides/slide6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3</a:t>
            </a:r>
          </a:p>
        </p:txBody>
      </p:sp>
      <p:sp>
        <p:nvSpPr>
          <p:cNvPr name="TextBox 7" id="7"/>
          <p:cNvSpPr txBox="true"/>
          <p:nvPr/>
        </p:nvSpPr>
        <p:spPr>
          <a:xfrm rot="0">
            <a:off x="3261312" y="2703248"/>
            <a:ext cx="9644947" cy="2957195"/>
          </a:xfrm>
          <a:prstGeom prst="rect">
            <a:avLst/>
          </a:prstGeom>
        </p:spPr>
        <p:txBody>
          <a:bodyPr anchor="t" rtlCol="false" tIns="0" lIns="0" bIns="0" rIns="0">
            <a:spAutoFit/>
          </a:bodyPr>
          <a:lstStyle/>
          <a:p>
            <a:pPr algn="l">
              <a:lnSpc>
                <a:spcPts val="5919"/>
              </a:lnSpc>
              <a:spcBef>
                <a:spcPct val="0"/>
              </a:spcBef>
            </a:pPr>
            <a:r>
              <a:rPr lang="en-US" sz="3699">
                <a:solidFill>
                  <a:srgbClr val="042B60"/>
                </a:solidFill>
                <a:latin typeface="Now Bold"/>
                <a:ea typeface="Now Bold"/>
                <a:cs typeface="Now Bold"/>
                <a:sym typeface="Now Bold"/>
              </a:rPr>
              <a:t>Напиши програма која ќе ги испечати сите прости броеви од 1 до n, кадешто n е број кој што се внесува преку стандарден влез.</a:t>
            </a:r>
          </a:p>
        </p:txBody>
      </p:sp>
    </p:spTree>
  </p:cSld>
  <p:clrMapOvr>
    <a:masterClrMapping/>
  </p:clrMapOvr>
</p:sld>
</file>

<file path=ppt/slides/slide6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4</a:t>
            </a:r>
          </a:p>
        </p:txBody>
      </p:sp>
      <p:sp>
        <p:nvSpPr>
          <p:cNvPr name="TextBox 7" id="7"/>
          <p:cNvSpPr txBox="true"/>
          <p:nvPr/>
        </p:nvSpPr>
        <p:spPr>
          <a:xfrm rot="0">
            <a:off x="3261312" y="2703248"/>
            <a:ext cx="9424134" cy="7278191"/>
          </a:xfrm>
          <a:prstGeom prst="rect">
            <a:avLst/>
          </a:prstGeom>
        </p:spPr>
        <p:txBody>
          <a:bodyPr anchor="t" rtlCol="false" tIns="0" lIns="0" bIns="0" rIns="0">
            <a:spAutoFit/>
          </a:bodyPr>
          <a:lstStyle/>
          <a:p>
            <a:pPr algn="l">
              <a:lnSpc>
                <a:spcPts val="5784"/>
              </a:lnSpc>
            </a:pPr>
            <a:r>
              <a:rPr lang="en-US" sz="3615">
                <a:solidFill>
                  <a:srgbClr val="042B60"/>
                </a:solidFill>
                <a:latin typeface="Now Bold"/>
                <a:ea typeface="Now Bold"/>
                <a:cs typeface="Now Bold"/>
                <a:sym typeface="Now Bold"/>
              </a:rPr>
              <a:t>Да се испечи следната шема за броеви од 1 до n, n е број којшто се внесува од тастатура.</a:t>
            </a:r>
          </a:p>
          <a:p>
            <a:pPr algn="l">
              <a:lnSpc>
                <a:spcPts val="5784"/>
              </a:lnSpc>
            </a:pPr>
          </a:p>
          <a:p>
            <a:pPr algn="l">
              <a:lnSpc>
                <a:spcPts val="5784"/>
              </a:lnSpc>
            </a:pPr>
            <a:r>
              <a:rPr lang="en-US" sz="3615">
                <a:solidFill>
                  <a:srgbClr val="042B60"/>
                </a:solidFill>
                <a:latin typeface="Now"/>
                <a:ea typeface="Now"/>
                <a:cs typeface="Now"/>
                <a:sym typeface="Now"/>
              </a:rPr>
              <a:t>n=5</a:t>
            </a:r>
          </a:p>
          <a:p>
            <a:pPr algn="l">
              <a:lnSpc>
                <a:spcPts val="5784"/>
              </a:lnSpc>
            </a:pPr>
            <a:r>
              <a:rPr lang="en-US" sz="3615">
                <a:solidFill>
                  <a:srgbClr val="042B60"/>
                </a:solidFill>
                <a:latin typeface="Now Bold"/>
                <a:ea typeface="Now Bold"/>
                <a:cs typeface="Now Bold"/>
                <a:sym typeface="Now Bold"/>
              </a:rPr>
              <a:t>1 </a:t>
            </a:r>
          </a:p>
          <a:p>
            <a:pPr algn="l">
              <a:lnSpc>
                <a:spcPts val="5784"/>
              </a:lnSpc>
            </a:pPr>
            <a:r>
              <a:rPr lang="en-US" sz="3615">
                <a:solidFill>
                  <a:srgbClr val="042B60"/>
                </a:solidFill>
                <a:latin typeface="Now Bold"/>
                <a:ea typeface="Now Bold"/>
                <a:cs typeface="Now Bold"/>
                <a:sym typeface="Now Bold"/>
              </a:rPr>
              <a:t>1 2 </a:t>
            </a:r>
          </a:p>
          <a:p>
            <a:pPr algn="l">
              <a:lnSpc>
                <a:spcPts val="5784"/>
              </a:lnSpc>
            </a:pPr>
            <a:r>
              <a:rPr lang="en-US" sz="3615">
                <a:solidFill>
                  <a:srgbClr val="042B60"/>
                </a:solidFill>
                <a:latin typeface="Now Bold"/>
                <a:ea typeface="Now Bold"/>
                <a:cs typeface="Now Bold"/>
                <a:sym typeface="Now Bold"/>
              </a:rPr>
              <a:t>1 2 3 </a:t>
            </a:r>
          </a:p>
          <a:p>
            <a:pPr algn="l">
              <a:lnSpc>
                <a:spcPts val="5784"/>
              </a:lnSpc>
            </a:pPr>
            <a:r>
              <a:rPr lang="en-US" sz="3615">
                <a:solidFill>
                  <a:srgbClr val="042B60"/>
                </a:solidFill>
                <a:latin typeface="Now Bold"/>
                <a:ea typeface="Now Bold"/>
                <a:cs typeface="Now Bold"/>
                <a:sym typeface="Now Bold"/>
              </a:rPr>
              <a:t>1 2 3 4 </a:t>
            </a:r>
          </a:p>
          <a:p>
            <a:pPr algn="l">
              <a:lnSpc>
                <a:spcPts val="5784"/>
              </a:lnSpc>
              <a:spcBef>
                <a:spcPct val="0"/>
              </a:spcBef>
            </a:pPr>
            <a:r>
              <a:rPr lang="en-US" sz="3615">
                <a:solidFill>
                  <a:srgbClr val="042B60"/>
                </a:solidFill>
                <a:latin typeface="Now Bold"/>
                <a:ea typeface="Now Bold"/>
                <a:cs typeface="Now Bold"/>
                <a:sym typeface="Now Bold"/>
              </a:rPr>
              <a:t>1 2 3 4 5</a:t>
            </a:r>
          </a:p>
        </p:txBody>
      </p:sp>
    </p:spTree>
  </p:cSld>
  <p:clrMapOvr>
    <a:masterClrMapping/>
  </p:clrMapOvr>
</p:sld>
</file>

<file path=ppt/slides/slide6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5</a:t>
            </a:r>
          </a:p>
        </p:txBody>
      </p:sp>
      <p:sp>
        <p:nvSpPr>
          <p:cNvPr name="TextBox 7" id="7"/>
          <p:cNvSpPr txBox="true"/>
          <p:nvPr/>
        </p:nvSpPr>
        <p:spPr>
          <a:xfrm rot="0">
            <a:off x="3261312" y="2807764"/>
            <a:ext cx="8775663" cy="2159377"/>
          </a:xfrm>
          <a:prstGeom prst="rect">
            <a:avLst/>
          </a:prstGeom>
        </p:spPr>
        <p:txBody>
          <a:bodyPr anchor="t" rtlCol="false" tIns="0" lIns="0" bIns="0" rIns="0">
            <a:spAutoFit/>
          </a:bodyPr>
          <a:lstStyle/>
          <a:p>
            <a:pPr algn="l">
              <a:lnSpc>
                <a:spcPts val="5784"/>
              </a:lnSpc>
              <a:spcBef>
                <a:spcPct val="0"/>
              </a:spcBef>
            </a:pPr>
            <a:r>
              <a:rPr lang="en-US" sz="3615">
                <a:solidFill>
                  <a:srgbClr val="042B60"/>
                </a:solidFill>
                <a:latin typeface="Now Bold"/>
                <a:ea typeface="Now Bold"/>
                <a:cs typeface="Now Bold"/>
                <a:sym typeface="Now Bold"/>
              </a:rPr>
              <a:t>Да се внесе број од тастатура и да се испечати неговата „превртена“ верзија</a:t>
            </a:r>
          </a:p>
        </p:txBody>
      </p:sp>
    </p:spTree>
  </p:cSld>
  <p:clrMapOvr>
    <a:masterClrMapping/>
  </p:clrMapOvr>
</p:sld>
</file>

<file path=ppt/slides/slide6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6</a:t>
            </a:r>
          </a:p>
        </p:txBody>
      </p:sp>
      <p:sp>
        <p:nvSpPr>
          <p:cNvPr name="TextBox 7" id="7"/>
          <p:cNvSpPr txBox="true"/>
          <p:nvPr/>
        </p:nvSpPr>
        <p:spPr>
          <a:xfrm rot="0">
            <a:off x="3261312" y="2807764"/>
            <a:ext cx="8775663" cy="5826309"/>
          </a:xfrm>
          <a:prstGeom prst="rect">
            <a:avLst/>
          </a:prstGeom>
        </p:spPr>
        <p:txBody>
          <a:bodyPr anchor="t" rtlCol="false" tIns="0" lIns="0" bIns="0" rIns="0">
            <a:spAutoFit/>
          </a:bodyPr>
          <a:lstStyle/>
          <a:p>
            <a:pPr algn="l">
              <a:lnSpc>
                <a:spcPts val="5784"/>
              </a:lnSpc>
              <a:spcBef>
                <a:spcPct val="0"/>
              </a:spcBef>
            </a:pPr>
            <a:r>
              <a:rPr lang="en-US" sz="3615">
                <a:solidFill>
                  <a:srgbClr val="042B60"/>
                </a:solidFill>
                <a:latin typeface="Now Bold"/>
                <a:ea typeface="Now Bold"/>
                <a:cs typeface="Now Bold"/>
                <a:sym typeface="Now Bold"/>
              </a:rPr>
              <a:t>Да се напише програма која ќе ги најде сите броеви од m до n (броеви коишто се внесуваат од тастатура) кадешто секоја цифра во бројот е парен број. Да се изброи бројот на вакви броеви и резултатот да се испечати на тастатура</a:t>
            </a:r>
          </a:p>
        </p:txBody>
      </p:sp>
    </p:spTree>
  </p:cSld>
  <p:clrMapOvr>
    <a:masterClrMapping/>
  </p:clrMapOvr>
</p:sld>
</file>

<file path=ppt/slides/slide6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7</a:t>
            </a:r>
          </a:p>
        </p:txBody>
      </p:sp>
      <p:sp>
        <p:nvSpPr>
          <p:cNvPr name="TextBox 7" id="7"/>
          <p:cNvSpPr txBox="true"/>
          <p:nvPr/>
        </p:nvSpPr>
        <p:spPr>
          <a:xfrm rot="0">
            <a:off x="3261312" y="2807764"/>
            <a:ext cx="10868457" cy="5818864"/>
          </a:xfrm>
          <a:prstGeom prst="rect">
            <a:avLst/>
          </a:prstGeom>
        </p:spPr>
        <p:txBody>
          <a:bodyPr anchor="t" rtlCol="false" tIns="0" lIns="0" bIns="0" rIns="0">
            <a:spAutoFit/>
          </a:bodyPr>
          <a:lstStyle/>
          <a:p>
            <a:pPr algn="l">
              <a:lnSpc>
                <a:spcPts val="5784"/>
              </a:lnSpc>
            </a:pPr>
            <a:r>
              <a:rPr lang="en-US" sz="3615">
                <a:solidFill>
                  <a:srgbClr val="042B60"/>
                </a:solidFill>
                <a:latin typeface="Now Bold"/>
                <a:ea typeface="Now Bold"/>
                <a:cs typeface="Now Bold"/>
                <a:sym typeface="Now Bold"/>
              </a:rPr>
              <a:t>Да се напише програма којашто ќе ја пресмета возраста на кучето од кучешки години во човечки години. </a:t>
            </a:r>
          </a:p>
          <a:p>
            <a:pPr algn="l">
              <a:lnSpc>
                <a:spcPts val="5784"/>
              </a:lnSpc>
            </a:pPr>
          </a:p>
          <a:p>
            <a:pPr algn="l">
              <a:lnSpc>
                <a:spcPts val="5784"/>
              </a:lnSpc>
              <a:spcBef>
                <a:spcPct val="0"/>
              </a:spcBef>
            </a:pPr>
            <a:r>
              <a:rPr lang="en-US" sz="3615">
                <a:solidFill>
                  <a:srgbClr val="042B60"/>
                </a:solidFill>
                <a:latin typeface="Now Bold"/>
                <a:ea typeface="Now Bold"/>
                <a:cs typeface="Now Bold"/>
                <a:sym typeface="Now Bold"/>
              </a:rPr>
              <a:t>Првите 2 години, кучешките години се еднакви на 10.5 човечки години. Потоа, секоја кучешка година е еднаква на 4 човечки години.</a:t>
            </a:r>
          </a:p>
        </p:txBody>
      </p:sp>
      <p:sp>
        <p:nvSpPr>
          <p:cNvPr name="TextBox 8" id="8"/>
          <p:cNvSpPr txBox="true"/>
          <p:nvPr/>
        </p:nvSpPr>
        <p:spPr>
          <a:xfrm rot="0">
            <a:off x="10310524" y="8515985"/>
            <a:ext cx="6636306" cy="1390015"/>
          </a:xfrm>
          <a:prstGeom prst="rect">
            <a:avLst/>
          </a:prstGeom>
        </p:spPr>
        <p:txBody>
          <a:bodyPr anchor="t" rtlCol="false" tIns="0" lIns="0" bIns="0" rIns="0">
            <a:spAutoFit/>
          </a:bodyPr>
          <a:lstStyle/>
          <a:p>
            <a:pPr algn="l">
              <a:lnSpc>
                <a:spcPts val="5600"/>
              </a:lnSpc>
              <a:spcBef>
                <a:spcPct val="0"/>
              </a:spcBef>
            </a:pPr>
            <a:r>
              <a:rPr lang="en-US" sz="3500">
                <a:solidFill>
                  <a:srgbClr val="000000"/>
                </a:solidFill>
                <a:latin typeface="Now Bold"/>
                <a:ea typeface="Now Bold"/>
                <a:cs typeface="Now Bold"/>
                <a:sym typeface="Now Bold"/>
              </a:rPr>
              <a:t>Влез:</a:t>
            </a:r>
            <a:r>
              <a:rPr lang="en-US" sz="3500">
                <a:solidFill>
                  <a:srgbClr val="000000"/>
                </a:solidFill>
                <a:latin typeface="Now Bold"/>
                <a:ea typeface="Now Bold"/>
                <a:cs typeface="Now Bold"/>
                <a:sym typeface="Now Bold"/>
              </a:rPr>
              <a:t> 15                                    </a:t>
            </a:r>
          </a:p>
          <a:p>
            <a:pPr algn="l">
              <a:lnSpc>
                <a:spcPts val="5600"/>
              </a:lnSpc>
              <a:spcBef>
                <a:spcPct val="0"/>
              </a:spcBef>
            </a:pPr>
            <a:r>
              <a:rPr lang="en-US" sz="3500">
                <a:solidFill>
                  <a:srgbClr val="000000"/>
                </a:solidFill>
                <a:latin typeface="Now Bold"/>
                <a:ea typeface="Now Bold"/>
                <a:cs typeface="Now Bold"/>
                <a:sym typeface="Now Bold"/>
              </a:rPr>
              <a:t>Излез: 73</a:t>
            </a:r>
          </a:p>
        </p:txBody>
      </p:sp>
    </p:spTree>
  </p:cSld>
  <p:clrMapOvr>
    <a:masterClrMapping/>
  </p:clrMapOvr>
</p:sld>
</file>

<file path=ppt/slides/slide6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8</a:t>
            </a:r>
          </a:p>
        </p:txBody>
      </p:sp>
      <p:sp>
        <p:nvSpPr>
          <p:cNvPr name="TextBox 7" id="7"/>
          <p:cNvSpPr txBox="true"/>
          <p:nvPr/>
        </p:nvSpPr>
        <p:spPr>
          <a:xfrm rot="0">
            <a:off x="3261312" y="2807764"/>
            <a:ext cx="12102429" cy="5040040"/>
          </a:xfrm>
          <a:prstGeom prst="rect">
            <a:avLst/>
          </a:prstGeom>
        </p:spPr>
        <p:txBody>
          <a:bodyPr anchor="t" rtlCol="false" tIns="0" lIns="0" bIns="0" rIns="0">
            <a:spAutoFit/>
          </a:bodyPr>
          <a:lstStyle/>
          <a:p>
            <a:pPr algn="l">
              <a:lnSpc>
                <a:spcPts val="5784"/>
              </a:lnSpc>
              <a:spcBef>
                <a:spcPct val="0"/>
              </a:spcBef>
            </a:pPr>
            <a:r>
              <a:rPr lang="en-US" sz="3615">
                <a:solidFill>
                  <a:srgbClr val="042B60"/>
                </a:solidFill>
                <a:latin typeface="Now Bold"/>
                <a:ea typeface="Now Bold"/>
                <a:cs typeface="Now Bold"/>
                <a:sym typeface="Now Bold"/>
              </a:rPr>
              <a:t>Да се напише програма којашто ќе ги испринта сите броеви од 1 до n (n е број внесен од тастатура). Доколку бројот се дели со 3 да се испечати "#Tri" наместо бројот, доколку се дели со 5 да се испечати "#Pet" а доколку се дели и со 3 и со 5 да се испечати "#TriPet" наместо бројот.</a:t>
            </a:r>
          </a:p>
        </p:txBody>
      </p:sp>
    </p:spTree>
  </p:cSld>
  <p:clrMapOvr>
    <a:masterClrMapping/>
  </p:clrMapOvr>
</p:sld>
</file>

<file path=ppt/slides/slide6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9</a:t>
            </a:r>
          </a:p>
        </p:txBody>
      </p:sp>
      <p:sp>
        <p:nvSpPr>
          <p:cNvPr name="TextBox 7" id="7"/>
          <p:cNvSpPr txBox="true"/>
          <p:nvPr/>
        </p:nvSpPr>
        <p:spPr>
          <a:xfrm rot="0">
            <a:off x="3261312" y="2724888"/>
            <a:ext cx="8775663" cy="3588377"/>
          </a:xfrm>
          <a:prstGeom prst="rect">
            <a:avLst/>
          </a:prstGeom>
        </p:spPr>
        <p:txBody>
          <a:bodyPr anchor="t" rtlCol="false" tIns="0" lIns="0" bIns="0" rIns="0">
            <a:spAutoFit/>
          </a:bodyPr>
          <a:lstStyle/>
          <a:p>
            <a:pPr algn="l">
              <a:lnSpc>
                <a:spcPts val="5784"/>
              </a:lnSpc>
            </a:pPr>
            <a:r>
              <a:rPr lang="en-US" sz="3615">
                <a:solidFill>
                  <a:srgbClr val="042B60"/>
                </a:solidFill>
                <a:latin typeface="Now Bold"/>
                <a:ea typeface="Now Bold"/>
                <a:cs typeface="Now Bold"/>
                <a:sym typeface="Now Bold"/>
              </a:rPr>
              <a:t>Да се испечатат сите стрингови од една листа како lowercase линии.</a:t>
            </a:r>
          </a:p>
          <a:p>
            <a:pPr algn="l">
              <a:lnSpc>
                <a:spcPts val="5784"/>
              </a:lnSpc>
            </a:pPr>
          </a:p>
          <a:p>
            <a:pPr algn="l">
              <a:lnSpc>
                <a:spcPts val="5784"/>
              </a:lnSpc>
              <a:spcBef>
                <a:spcPct val="0"/>
              </a:spcBef>
            </a:pPr>
            <a:r>
              <a:rPr lang="en-US" sz="3615">
                <a:solidFill>
                  <a:srgbClr val="042B60"/>
                </a:solidFill>
                <a:latin typeface="Now Bold"/>
                <a:ea typeface="Now Bold"/>
                <a:cs typeface="Now Bold"/>
                <a:sym typeface="Now Bold"/>
              </a:rPr>
              <a:t>lines=["aBcccbB", "Ova e linija 2.", "Ova e TreTa linija."]</a:t>
            </a:r>
          </a:p>
        </p:txBody>
      </p:sp>
    </p:spTree>
  </p:cSld>
  <p:clrMapOvr>
    <a:masterClrMapping/>
  </p:clrMapOvr>
</p:sld>
</file>

<file path=ppt/slides/slide6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10</a:t>
            </a:r>
          </a:p>
        </p:txBody>
      </p:sp>
      <p:sp>
        <p:nvSpPr>
          <p:cNvPr name="TextBox 7" id="7"/>
          <p:cNvSpPr txBox="true"/>
          <p:nvPr/>
        </p:nvSpPr>
        <p:spPr>
          <a:xfrm rot="0">
            <a:off x="3261312" y="2807764"/>
            <a:ext cx="8775663" cy="2159377"/>
          </a:xfrm>
          <a:prstGeom prst="rect">
            <a:avLst/>
          </a:prstGeom>
        </p:spPr>
        <p:txBody>
          <a:bodyPr anchor="t" rtlCol="false" tIns="0" lIns="0" bIns="0" rIns="0">
            <a:spAutoFit/>
          </a:bodyPr>
          <a:lstStyle/>
          <a:p>
            <a:pPr algn="l">
              <a:lnSpc>
                <a:spcPts val="5784"/>
              </a:lnSpc>
              <a:spcBef>
                <a:spcPct val="0"/>
              </a:spcBef>
            </a:pPr>
            <a:r>
              <a:rPr lang="en-US" sz="3615">
                <a:solidFill>
                  <a:srgbClr val="042B60"/>
                </a:solidFill>
                <a:latin typeface="Now Bold"/>
                <a:ea typeface="Now Bold"/>
                <a:cs typeface="Now Bold"/>
                <a:sym typeface="Now Bold"/>
              </a:rPr>
              <a:t>Да се напише програма која прима некој стринг на влез и ќе изброи колку букви и броеви се внесени. </a:t>
            </a:r>
          </a:p>
        </p:txBody>
      </p:sp>
    </p:spTree>
  </p:cSld>
  <p:clrMapOvr>
    <a:masterClrMapping/>
  </p:clrMapOvr>
</p:sld>
</file>

<file path=ppt/slides/slide6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11</a:t>
            </a:r>
          </a:p>
        </p:txBody>
      </p:sp>
      <p:sp>
        <p:nvSpPr>
          <p:cNvPr name="TextBox 7" id="7"/>
          <p:cNvSpPr txBox="true"/>
          <p:nvPr/>
        </p:nvSpPr>
        <p:spPr>
          <a:xfrm rot="0">
            <a:off x="3261312" y="2807764"/>
            <a:ext cx="8775663" cy="2892764"/>
          </a:xfrm>
          <a:prstGeom prst="rect">
            <a:avLst/>
          </a:prstGeom>
        </p:spPr>
        <p:txBody>
          <a:bodyPr anchor="t" rtlCol="false" tIns="0" lIns="0" bIns="0" rIns="0">
            <a:spAutoFit/>
          </a:bodyPr>
          <a:lstStyle/>
          <a:p>
            <a:pPr algn="l">
              <a:lnSpc>
                <a:spcPts val="5784"/>
              </a:lnSpc>
              <a:spcBef>
                <a:spcPct val="0"/>
              </a:spcBef>
            </a:pPr>
            <a:r>
              <a:rPr lang="en-US" sz="3615">
                <a:solidFill>
                  <a:srgbClr val="042B60"/>
                </a:solidFill>
                <a:latin typeface="Now Bold"/>
                <a:ea typeface="Now Bold"/>
                <a:cs typeface="Now Bold"/>
                <a:sym typeface="Now Bold"/>
              </a:rPr>
              <a:t>Напиши програма којашто ќе ја испечати таблицата за множење за бројот којшто ќе се внесе од тастатура</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379801" y="2940109"/>
            <a:ext cx="8990388" cy="2494280"/>
          </a:xfrm>
          <a:prstGeom prst="rect">
            <a:avLst/>
          </a:prstGeom>
        </p:spPr>
        <p:txBody>
          <a:bodyPr anchor="t" rtlCol="false" tIns="0" lIns="0" bIns="0" rIns="0">
            <a:spAutoFit/>
          </a:bodyPr>
          <a:lstStyle/>
          <a:p>
            <a:pPr algn="l">
              <a:lnSpc>
                <a:spcPts val="4900"/>
              </a:lnSpc>
            </a:pPr>
            <a:r>
              <a:rPr lang="en-US" sz="3500">
                <a:solidFill>
                  <a:srgbClr val="000000"/>
                </a:solidFill>
                <a:latin typeface="Now Bold"/>
                <a:ea typeface="Now Bold"/>
                <a:cs typeface="Now Bold"/>
                <a:sym typeface="Now Bold"/>
              </a:rPr>
              <a:t>for &lt;var&gt; in &lt;iterable&gt;:</a:t>
            </a:r>
          </a:p>
          <a:p>
            <a:pPr algn="l">
              <a:lnSpc>
                <a:spcPts val="49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&lt;statement(s)&gt;</a:t>
            </a:r>
          </a:p>
          <a:p>
            <a:pPr algn="l">
              <a:lnSpc>
                <a:spcPts val="4900"/>
              </a:lnSpc>
            </a:pPr>
            <a:r>
              <a:rPr lang="en-US" sz="3500">
                <a:solidFill>
                  <a:srgbClr val="000000"/>
                </a:solidFill>
                <a:latin typeface="Now Bold"/>
                <a:ea typeface="Now Bold"/>
                <a:cs typeface="Now Bold"/>
                <a:sym typeface="Now Bold"/>
              </a:rPr>
              <a:t>else:</a:t>
            </a:r>
          </a:p>
          <a:p>
            <a:pPr algn="l">
              <a:lnSpc>
                <a:spcPts val="49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&lt;statement(s)&gt;</a:t>
            </a:r>
          </a:p>
        </p:txBody>
      </p:sp>
      <p:sp>
        <p:nvSpPr>
          <p:cNvPr name="Freeform 5" id="5"/>
          <p:cNvSpPr/>
          <p:nvPr/>
        </p:nvSpPr>
        <p:spPr>
          <a:xfrm flipH="false" flipV="true" rot="1117296">
            <a:off x="10913403" y="2729688"/>
            <a:ext cx="2029174" cy="573242"/>
          </a:xfrm>
          <a:custGeom>
            <a:avLst/>
            <a:gdLst/>
            <a:ahLst/>
            <a:cxnLst/>
            <a:rect r="r" b="b" t="t" l="l"/>
            <a:pathLst>
              <a:path h="573242" w="2029174">
                <a:moveTo>
                  <a:pt x="0" y="573242"/>
                </a:moveTo>
                <a:lnTo>
                  <a:pt x="2029174" y="573242"/>
                </a:lnTo>
                <a:lnTo>
                  <a:pt x="2029174" y="0"/>
                </a:lnTo>
                <a:lnTo>
                  <a:pt x="0" y="0"/>
                </a:lnTo>
                <a:lnTo>
                  <a:pt x="0" y="57324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2658809" y="3659524"/>
            <a:ext cx="3625676" cy="1273175"/>
          </a:xfrm>
          <a:prstGeom prst="rect">
            <a:avLst/>
          </a:prstGeom>
        </p:spPr>
        <p:txBody>
          <a:bodyPr anchor="t" rtlCol="false" tIns="0" lIns="0" bIns="0" rIns="0">
            <a:spAutoFit/>
          </a:bodyPr>
          <a:lstStyle/>
          <a:p>
            <a:pPr algn="l">
              <a:lnSpc>
                <a:spcPts val="2499"/>
              </a:lnSpc>
              <a:spcBef>
                <a:spcPct val="0"/>
              </a:spcBef>
            </a:pPr>
            <a:r>
              <a:rPr lang="en-US" sz="2499">
                <a:solidFill>
                  <a:srgbClr val="000000"/>
                </a:solidFill>
                <a:latin typeface="Now"/>
                <a:ea typeface="Now"/>
                <a:cs typeface="Now"/>
                <a:sym typeface="Now"/>
              </a:rPr>
              <a:t>&lt;iterable&gt; претставува колекција од објекти, како што е на пример листата</a:t>
            </a:r>
          </a:p>
        </p:txBody>
      </p:sp>
      <p:sp>
        <p:nvSpPr>
          <p:cNvPr name="TextBox 7" id="7"/>
          <p:cNvSpPr txBox="true"/>
          <p:nvPr/>
        </p:nvSpPr>
        <p:spPr>
          <a:xfrm rot="0">
            <a:off x="2066664" y="341966"/>
            <a:ext cx="3625676" cy="1901825"/>
          </a:xfrm>
          <a:prstGeom prst="rect">
            <a:avLst/>
          </a:prstGeom>
        </p:spPr>
        <p:txBody>
          <a:bodyPr anchor="t" rtlCol="false" tIns="0" lIns="0" bIns="0" rIns="0">
            <a:spAutoFit/>
          </a:bodyPr>
          <a:lstStyle/>
          <a:p>
            <a:pPr algn="l">
              <a:lnSpc>
                <a:spcPts val="2499"/>
              </a:lnSpc>
            </a:pPr>
            <a:r>
              <a:rPr lang="en-US" sz="2499">
                <a:solidFill>
                  <a:srgbClr val="000000"/>
                </a:solidFill>
                <a:latin typeface="Now"/>
                <a:ea typeface="Now"/>
                <a:cs typeface="Now"/>
                <a:sym typeface="Now"/>
              </a:rPr>
              <a:t>&lt;var&gt; ја зема вредноста од следниот </a:t>
            </a:r>
            <a:r>
              <a:rPr lang="en-US" sz="2499">
                <a:solidFill>
                  <a:srgbClr val="000000"/>
                </a:solidFill>
                <a:latin typeface="Now"/>
                <a:ea typeface="Now"/>
                <a:cs typeface="Now"/>
                <a:sym typeface="Now"/>
              </a:rPr>
              <a:t>елемент од &lt;iterable&gt; на секое извртување на јамката</a:t>
            </a:r>
          </a:p>
          <a:p>
            <a:pPr algn="l">
              <a:lnSpc>
                <a:spcPts val="2499"/>
              </a:lnSpc>
              <a:spcBef>
                <a:spcPct val="0"/>
              </a:spcBef>
            </a:pPr>
          </a:p>
        </p:txBody>
      </p:sp>
      <p:sp>
        <p:nvSpPr>
          <p:cNvPr name="Freeform 8" id="8"/>
          <p:cNvSpPr/>
          <p:nvPr/>
        </p:nvSpPr>
        <p:spPr>
          <a:xfrm flipH="true" flipV="true" rot="1117296">
            <a:off x="5558846" y="2134098"/>
            <a:ext cx="2029174" cy="573242"/>
          </a:xfrm>
          <a:custGeom>
            <a:avLst/>
            <a:gdLst/>
            <a:ahLst/>
            <a:cxnLst/>
            <a:rect r="r" b="b" t="t" l="l"/>
            <a:pathLst>
              <a:path h="573242" w="2029174">
                <a:moveTo>
                  <a:pt x="2029174" y="573242"/>
                </a:moveTo>
                <a:lnTo>
                  <a:pt x="0" y="573242"/>
                </a:lnTo>
                <a:lnTo>
                  <a:pt x="0" y="0"/>
                </a:lnTo>
                <a:lnTo>
                  <a:pt x="2029174" y="0"/>
                </a:lnTo>
                <a:lnTo>
                  <a:pt x="2029174" y="57324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true" rot="1117296">
            <a:off x="8639367" y="5991688"/>
            <a:ext cx="2029174" cy="573242"/>
          </a:xfrm>
          <a:custGeom>
            <a:avLst/>
            <a:gdLst/>
            <a:ahLst/>
            <a:cxnLst/>
            <a:rect r="r" b="b" t="t" l="l"/>
            <a:pathLst>
              <a:path h="573242" w="2029174">
                <a:moveTo>
                  <a:pt x="0" y="573242"/>
                </a:moveTo>
                <a:lnTo>
                  <a:pt x="2029174" y="573242"/>
                </a:lnTo>
                <a:lnTo>
                  <a:pt x="2029174" y="0"/>
                </a:lnTo>
                <a:lnTo>
                  <a:pt x="0" y="0"/>
                </a:lnTo>
                <a:lnTo>
                  <a:pt x="0" y="57324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0384773" y="6921524"/>
            <a:ext cx="3625676" cy="1273175"/>
          </a:xfrm>
          <a:prstGeom prst="rect">
            <a:avLst/>
          </a:prstGeom>
        </p:spPr>
        <p:txBody>
          <a:bodyPr anchor="t" rtlCol="false" tIns="0" lIns="0" bIns="0" rIns="0">
            <a:spAutoFit/>
          </a:bodyPr>
          <a:lstStyle/>
          <a:p>
            <a:pPr algn="l">
              <a:lnSpc>
                <a:spcPts val="2499"/>
              </a:lnSpc>
              <a:spcBef>
                <a:spcPct val="0"/>
              </a:spcBef>
            </a:pPr>
            <a:r>
              <a:rPr lang="en-US" sz="2499">
                <a:solidFill>
                  <a:srgbClr val="000000"/>
                </a:solidFill>
                <a:latin typeface="Now"/>
                <a:ea typeface="Now"/>
                <a:cs typeface="Now"/>
                <a:sym typeface="Now"/>
              </a:rPr>
              <a:t>наредби коишто ќе се извршат после успешно извршување на for циклусот</a:t>
            </a:r>
          </a:p>
        </p:txBody>
      </p:sp>
    </p:spTree>
  </p:cSld>
  <p:clrMapOvr>
    <a:masterClrMapping/>
  </p:clrMapOvr>
</p:sld>
</file>

<file path=ppt/slides/slide7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12</a:t>
            </a:r>
          </a:p>
        </p:txBody>
      </p:sp>
      <p:sp>
        <p:nvSpPr>
          <p:cNvPr name="TextBox 7" id="7"/>
          <p:cNvSpPr txBox="true"/>
          <p:nvPr/>
        </p:nvSpPr>
        <p:spPr>
          <a:xfrm rot="0">
            <a:off x="3261312" y="2807764"/>
            <a:ext cx="8775663" cy="2159377"/>
          </a:xfrm>
          <a:prstGeom prst="rect">
            <a:avLst/>
          </a:prstGeom>
        </p:spPr>
        <p:txBody>
          <a:bodyPr anchor="t" rtlCol="false" tIns="0" lIns="0" bIns="0" rIns="0">
            <a:spAutoFit/>
          </a:bodyPr>
          <a:lstStyle/>
          <a:p>
            <a:pPr algn="l">
              <a:lnSpc>
                <a:spcPts val="5784"/>
              </a:lnSpc>
              <a:spcBef>
                <a:spcPct val="0"/>
              </a:spcBef>
            </a:pPr>
            <a:r>
              <a:rPr lang="en-US" sz="3615">
                <a:solidFill>
                  <a:srgbClr val="042B60"/>
                </a:solidFill>
                <a:latin typeface="Now Bold"/>
                <a:ea typeface="Now Bold"/>
                <a:cs typeface="Now Bold"/>
                <a:sym typeface="Now Bold"/>
              </a:rPr>
              <a:t>Да се напише програма којашто го принта квадратот на сите броеви од 1 до 20</a:t>
            </a:r>
          </a:p>
        </p:txBody>
      </p:sp>
    </p:spTree>
  </p:cSld>
  <p:clrMapOvr>
    <a:masterClrMapping/>
  </p:clrMapOvr>
</p:sld>
</file>

<file path=ppt/slides/slide7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13</a:t>
            </a:r>
          </a:p>
        </p:txBody>
      </p:sp>
      <p:sp>
        <p:nvSpPr>
          <p:cNvPr name="TextBox 7" id="7"/>
          <p:cNvSpPr txBox="true"/>
          <p:nvPr/>
        </p:nvSpPr>
        <p:spPr>
          <a:xfrm rot="0">
            <a:off x="3261312" y="2807764"/>
            <a:ext cx="8775663" cy="3626343"/>
          </a:xfrm>
          <a:prstGeom prst="rect">
            <a:avLst/>
          </a:prstGeom>
        </p:spPr>
        <p:txBody>
          <a:bodyPr anchor="t" rtlCol="false" tIns="0" lIns="0" bIns="0" rIns="0">
            <a:spAutoFit/>
          </a:bodyPr>
          <a:lstStyle/>
          <a:p>
            <a:pPr algn="l">
              <a:lnSpc>
                <a:spcPts val="5784"/>
              </a:lnSpc>
              <a:spcBef>
                <a:spcPct val="0"/>
              </a:spcBef>
            </a:pPr>
            <a:r>
              <a:rPr lang="en-US" sz="3615">
                <a:solidFill>
                  <a:srgbClr val="042B60"/>
                </a:solidFill>
                <a:latin typeface="Now Bold"/>
                <a:ea typeface="Now Bold"/>
                <a:cs typeface="Now Bold"/>
                <a:sym typeface="Now Bold"/>
              </a:rPr>
              <a:t>Да се напише програма којашто ќе прими стринг како влез од корисникот и ќе ги испринта карактерите коишто се наоѓаат на напарни позиции во стрингот</a:t>
            </a:r>
          </a:p>
        </p:txBody>
      </p:sp>
    </p:spTree>
  </p:cSld>
  <p:clrMapOvr>
    <a:masterClrMapping/>
  </p:clrMapOvr>
</p:sld>
</file>

<file path=ppt/slides/slide7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13.1</a:t>
            </a:r>
          </a:p>
        </p:txBody>
      </p:sp>
      <p:sp>
        <p:nvSpPr>
          <p:cNvPr name="TextBox 7" id="7"/>
          <p:cNvSpPr txBox="true"/>
          <p:nvPr/>
        </p:nvSpPr>
        <p:spPr>
          <a:xfrm rot="0">
            <a:off x="3261312" y="2807764"/>
            <a:ext cx="8775663" cy="2892918"/>
          </a:xfrm>
          <a:prstGeom prst="rect">
            <a:avLst/>
          </a:prstGeom>
        </p:spPr>
        <p:txBody>
          <a:bodyPr anchor="t" rtlCol="false" tIns="0" lIns="0" bIns="0" rIns="0">
            <a:spAutoFit/>
          </a:bodyPr>
          <a:lstStyle/>
          <a:p>
            <a:pPr algn="l">
              <a:lnSpc>
                <a:spcPts val="5784"/>
              </a:lnSpc>
              <a:spcBef>
                <a:spcPct val="0"/>
              </a:spcBef>
            </a:pPr>
            <a:r>
              <a:rPr lang="en-US" sz="3615">
                <a:solidFill>
                  <a:srgbClr val="042B60"/>
                </a:solidFill>
                <a:latin typeface="Now Bold"/>
                <a:ea typeface="Now Bold"/>
                <a:cs typeface="Now Bold"/>
                <a:sym typeface="Now Bold"/>
              </a:rPr>
              <a:t>Да се дополни претходната задача такашто ќе направи и уште еден стринг од карактерите на парните позиции</a:t>
            </a:r>
          </a:p>
        </p:txBody>
      </p:sp>
    </p:spTree>
  </p:cSld>
  <p:clrMapOvr>
    <a:masterClrMapping/>
  </p:clrMapOvr>
</p:sld>
</file>

<file path=ppt/slides/slide7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14</a:t>
            </a:r>
          </a:p>
        </p:txBody>
      </p:sp>
      <p:sp>
        <p:nvSpPr>
          <p:cNvPr name="TextBox 7" id="7"/>
          <p:cNvSpPr txBox="true"/>
          <p:nvPr/>
        </p:nvSpPr>
        <p:spPr>
          <a:xfrm rot="0">
            <a:off x="3261312" y="2807764"/>
            <a:ext cx="9600990" cy="7229475"/>
          </a:xfrm>
          <a:prstGeom prst="rect">
            <a:avLst/>
          </a:prstGeom>
        </p:spPr>
        <p:txBody>
          <a:bodyPr anchor="t" rtlCol="false" tIns="0" lIns="0" bIns="0" rIns="0">
            <a:spAutoFit/>
          </a:bodyPr>
          <a:lstStyle/>
          <a:p>
            <a:pPr algn="l">
              <a:lnSpc>
                <a:spcPts val="5760"/>
              </a:lnSpc>
            </a:pPr>
            <a:r>
              <a:rPr lang="en-US" sz="3600">
                <a:solidFill>
                  <a:srgbClr val="042B60"/>
                </a:solidFill>
                <a:latin typeface="Now Bold"/>
                <a:ea typeface="Now Bold"/>
                <a:cs typeface="Now Bold"/>
                <a:sym typeface="Now Bold"/>
              </a:rPr>
              <a:t>Да се напише програма којашто ќе испечати на екран колку пати даден збор се содржи во една реченица. </a:t>
            </a:r>
          </a:p>
          <a:p>
            <a:pPr algn="l">
              <a:lnSpc>
                <a:spcPts val="5760"/>
              </a:lnSpc>
            </a:pPr>
          </a:p>
          <a:p>
            <a:pPr algn="l">
              <a:lnSpc>
                <a:spcPts val="5760"/>
              </a:lnSpc>
            </a:pPr>
            <a:r>
              <a:rPr lang="en-US" sz="3600">
                <a:solidFill>
                  <a:srgbClr val="042B60"/>
                </a:solidFill>
                <a:latin typeface="Now Bold"/>
                <a:ea typeface="Now Bold"/>
                <a:cs typeface="Now Bold"/>
                <a:sym typeface="Now Bold"/>
              </a:rPr>
              <a:t>Пример</a:t>
            </a:r>
            <a:r>
              <a:rPr lang="en-US" sz="3600">
                <a:solidFill>
                  <a:srgbClr val="042B60"/>
                </a:solidFill>
                <a:latin typeface="Now"/>
                <a:ea typeface="Now"/>
                <a:cs typeface="Now"/>
                <a:sym typeface="Now"/>
              </a:rPr>
              <a:t>:</a:t>
            </a:r>
          </a:p>
          <a:p>
            <a:pPr algn="l">
              <a:lnSpc>
                <a:spcPts val="5760"/>
              </a:lnSpc>
            </a:pPr>
            <a:r>
              <a:rPr lang="en-US" sz="3600">
                <a:solidFill>
                  <a:srgbClr val="042B60"/>
                </a:solidFill>
                <a:latin typeface="Now"/>
                <a:ea typeface="Now"/>
                <a:cs typeface="Now"/>
                <a:sym typeface="Now"/>
              </a:rPr>
              <a:t>Ivan ima 25 godini. Ivan raboti kako Python Developer. Programiranje so Python ima naucheno na kurs vo Semos edukacija. Ivan mnogu si ja saka rabotata.</a:t>
            </a:r>
          </a:p>
          <a:p>
            <a:pPr algn="l">
              <a:lnSpc>
                <a:spcPts val="5760"/>
              </a:lnSpc>
              <a:spcBef>
                <a:spcPct val="0"/>
              </a:spcBef>
            </a:pPr>
          </a:p>
        </p:txBody>
      </p:sp>
      <p:sp>
        <p:nvSpPr>
          <p:cNvPr name="TextBox 8" id="8"/>
          <p:cNvSpPr txBox="true"/>
          <p:nvPr/>
        </p:nvSpPr>
        <p:spPr>
          <a:xfrm rot="0">
            <a:off x="14228292" y="814406"/>
            <a:ext cx="3717369" cy="4163695"/>
          </a:xfrm>
          <a:prstGeom prst="rect">
            <a:avLst/>
          </a:prstGeom>
        </p:spPr>
        <p:txBody>
          <a:bodyPr anchor="t" rtlCol="false" tIns="0" lIns="0" bIns="0" rIns="0">
            <a:spAutoFit/>
          </a:bodyPr>
          <a:lstStyle/>
          <a:p>
            <a:pPr algn="l">
              <a:lnSpc>
                <a:spcPts val="4160"/>
              </a:lnSpc>
              <a:spcBef>
                <a:spcPct val="0"/>
              </a:spcBef>
            </a:pPr>
            <a:r>
              <a:rPr lang="en-US" sz="2600">
                <a:solidFill>
                  <a:srgbClr val="000000"/>
                </a:solidFill>
                <a:latin typeface="Now Bold"/>
                <a:ea typeface="Now Bold"/>
                <a:cs typeface="Now Bold"/>
                <a:sym typeface="Now Bold"/>
              </a:rPr>
              <a:t>Zbor: Ivan</a:t>
            </a:r>
          </a:p>
          <a:p>
            <a:pPr algn="l">
              <a:lnSpc>
                <a:spcPts val="4160"/>
              </a:lnSpc>
              <a:spcBef>
                <a:spcPct val="0"/>
              </a:spcBef>
            </a:pPr>
            <a:r>
              <a:rPr lang="en-US" sz="2600">
                <a:solidFill>
                  <a:srgbClr val="000000"/>
                </a:solidFill>
                <a:latin typeface="Now Bold"/>
                <a:ea typeface="Now Bold"/>
                <a:cs typeface="Now Bold"/>
                <a:sym typeface="Now Bold"/>
              </a:rPr>
              <a:t>Broj na pojavuvanja: 3</a:t>
            </a:r>
          </a:p>
          <a:p>
            <a:pPr algn="l">
              <a:lnSpc>
                <a:spcPts val="4160"/>
              </a:lnSpc>
              <a:spcBef>
                <a:spcPct val="0"/>
              </a:spcBef>
            </a:pPr>
          </a:p>
          <a:p>
            <a:pPr algn="l">
              <a:lnSpc>
                <a:spcPts val="4160"/>
              </a:lnSpc>
              <a:spcBef>
                <a:spcPct val="0"/>
              </a:spcBef>
            </a:pPr>
            <a:r>
              <a:rPr lang="en-US" sz="2600">
                <a:solidFill>
                  <a:srgbClr val="000000"/>
                </a:solidFill>
                <a:latin typeface="Now Bold"/>
                <a:ea typeface="Now Bold"/>
                <a:cs typeface="Now Bold"/>
                <a:sym typeface="Now Bold"/>
              </a:rPr>
              <a:t>Zbor: Semos</a:t>
            </a:r>
          </a:p>
          <a:p>
            <a:pPr algn="l">
              <a:lnSpc>
                <a:spcPts val="4160"/>
              </a:lnSpc>
              <a:spcBef>
                <a:spcPct val="0"/>
              </a:spcBef>
            </a:pPr>
            <a:r>
              <a:rPr lang="en-US" sz="2600">
                <a:solidFill>
                  <a:srgbClr val="000000"/>
                </a:solidFill>
                <a:latin typeface="Now Bold"/>
                <a:ea typeface="Now Bold"/>
                <a:cs typeface="Now Bold"/>
                <a:sym typeface="Now Bold"/>
              </a:rPr>
              <a:t>Broj na pojavuvanja: 1</a:t>
            </a:r>
          </a:p>
          <a:p>
            <a:pPr algn="l">
              <a:lnSpc>
                <a:spcPts val="4160"/>
              </a:lnSpc>
              <a:spcBef>
                <a:spcPct val="0"/>
              </a:spcBef>
            </a:pPr>
          </a:p>
          <a:p>
            <a:pPr algn="l">
              <a:lnSpc>
                <a:spcPts val="4160"/>
              </a:lnSpc>
              <a:spcBef>
                <a:spcPct val="0"/>
              </a:spcBef>
            </a:pPr>
            <a:r>
              <a:rPr lang="en-US" sz="2600">
                <a:solidFill>
                  <a:srgbClr val="000000"/>
                </a:solidFill>
                <a:latin typeface="Now Bold"/>
                <a:ea typeface="Now Bold"/>
                <a:cs typeface="Now Bold"/>
                <a:sym typeface="Now Bold"/>
              </a:rPr>
              <a:t>Zbor:  Tamara</a:t>
            </a:r>
          </a:p>
          <a:p>
            <a:pPr algn="l">
              <a:lnSpc>
                <a:spcPts val="4160"/>
              </a:lnSpc>
              <a:spcBef>
                <a:spcPct val="0"/>
              </a:spcBef>
            </a:pPr>
            <a:r>
              <a:rPr lang="en-US" sz="2600">
                <a:solidFill>
                  <a:srgbClr val="000000"/>
                </a:solidFill>
                <a:latin typeface="Now Bold"/>
                <a:ea typeface="Now Bold"/>
                <a:cs typeface="Now Bold"/>
                <a:sym typeface="Now Bold"/>
              </a:rPr>
              <a:t>Broj na pojavuvanja: 0</a:t>
            </a:r>
          </a:p>
        </p:txBody>
      </p:sp>
    </p:spTree>
  </p:cSld>
  <p:clrMapOvr>
    <a:masterClrMapping/>
  </p:clrMapOvr>
</p:sld>
</file>

<file path=ppt/slides/slide7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15</a:t>
            </a:r>
          </a:p>
        </p:txBody>
      </p:sp>
      <p:sp>
        <p:nvSpPr>
          <p:cNvPr name="TextBox 7" id="7"/>
          <p:cNvSpPr txBox="true"/>
          <p:nvPr/>
        </p:nvSpPr>
        <p:spPr>
          <a:xfrm rot="0">
            <a:off x="3261312" y="2807764"/>
            <a:ext cx="8775663" cy="5093193"/>
          </a:xfrm>
          <a:prstGeom prst="rect">
            <a:avLst/>
          </a:prstGeom>
        </p:spPr>
        <p:txBody>
          <a:bodyPr anchor="t" rtlCol="false" tIns="0" lIns="0" bIns="0" rIns="0">
            <a:spAutoFit/>
          </a:bodyPr>
          <a:lstStyle/>
          <a:p>
            <a:pPr algn="l">
              <a:lnSpc>
                <a:spcPts val="5784"/>
              </a:lnSpc>
            </a:pPr>
            <a:r>
              <a:rPr lang="en-US" sz="3615">
                <a:solidFill>
                  <a:srgbClr val="042B60"/>
                </a:solidFill>
                <a:latin typeface="Now Bold"/>
                <a:ea typeface="Now Bold"/>
                <a:cs typeface="Now Bold"/>
                <a:sym typeface="Now Bold"/>
              </a:rPr>
              <a:t>Напиши програма којашто ќе ја печати низата на Фибоначи до n-тиот елемент. n е број којшто се внесува од страна на корисникот.</a:t>
            </a:r>
          </a:p>
          <a:p>
            <a:pPr algn="l">
              <a:lnSpc>
                <a:spcPts val="5784"/>
              </a:lnSpc>
            </a:pPr>
          </a:p>
          <a:p>
            <a:pPr algn="l">
              <a:lnSpc>
                <a:spcPts val="5784"/>
              </a:lnSpc>
            </a:pPr>
            <a:r>
              <a:rPr lang="en-US" sz="3615">
                <a:solidFill>
                  <a:srgbClr val="042B60"/>
                </a:solidFill>
                <a:latin typeface="Now Bold"/>
                <a:ea typeface="Now Bold"/>
                <a:cs typeface="Now Bold"/>
                <a:sym typeface="Now Bold"/>
              </a:rPr>
              <a:t>0, 1, 1, 2, 3, 5, 8, 13, 21...</a:t>
            </a:r>
          </a:p>
          <a:p>
            <a:pPr algn="l">
              <a:lnSpc>
                <a:spcPts val="5784"/>
              </a:lnSpc>
              <a:spcBef>
                <a:spcPct val="0"/>
              </a:spcBef>
            </a:pPr>
          </a:p>
        </p:txBody>
      </p:sp>
    </p:spTree>
  </p:cSld>
  <p:clrMapOvr>
    <a:masterClrMapping/>
  </p:clrMapOvr>
</p:sld>
</file>

<file path=ppt/slides/slide7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16</a:t>
            </a:r>
          </a:p>
        </p:txBody>
      </p:sp>
      <p:sp>
        <p:nvSpPr>
          <p:cNvPr name="TextBox 7" id="7"/>
          <p:cNvSpPr txBox="true"/>
          <p:nvPr/>
        </p:nvSpPr>
        <p:spPr>
          <a:xfrm rot="0">
            <a:off x="3261312" y="2807764"/>
            <a:ext cx="8775663" cy="2892918"/>
          </a:xfrm>
          <a:prstGeom prst="rect">
            <a:avLst/>
          </a:prstGeom>
        </p:spPr>
        <p:txBody>
          <a:bodyPr anchor="t" rtlCol="false" tIns="0" lIns="0" bIns="0" rIns="0">
            <a:spAutoFit/>
          </a:bodyPr>
          <a:lstStyle/>
          <a:p>
            <a:pPr algn="l">
              <a:lnSpc>
                <a:spcPts val="5784"/>
              </a:lnSpc>
            </a:pPr>
            <a:r>
              <a:rPr lang="en-US" sz="3615">
                <a:solidFill>
                  <a:srgbClr val="042B60"/>
                </a:solidFill>
                <a:latin typeface="Now Bold"/>
                <a:ea typeface="Now Bold"/>
                <a:cs typeface="Now Bold"/>
                <a:sym typeface="Now Bold"/>
              </a:rPr>
              <a:t>Напиши програма којашто ќе изброи колку цифри има даден број</a:t>
            </a:r>
          </a:p>
          <a:p>
            <a:pPr algn="l">
              <a:lnSpc>
                <a:spcPts val="5784"/>
              </a:lnSpc>
              <a:spcBef>
                <a:spcPct val="0"/>
              </a:spcBef>
            </a:pPr>
          </a:p>
        </p:txBody>
      </p:sp>
    </p:spTree>
  </p:cSld>
  <p:clrMapOvr>
    <a:masterClrMapping/>
  </p:clrMapOvr>
</p:sld>
</file>

<file path=ppt/slides/slide7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17</a:t>
            </a:r>
          </a:p>
        </p:txBody>
      </p:sp>
      <p:sp>
        <p:nvSpPr>
          <p:cNvPr name="TextBox 7" id="7"/>
          <p:cNvSpPr txBox="true"/>
          <p:nvPr/>
        </p:nvSpPr>
        <p:spPr>
          <a:xfrm rot="0">
            <a:off x="3261312" y="2807764"/>
            <a:ext cx="8775663" cy="2159493"/>
          </a:xfrm>
          <a:prstGeom prst="rect">
            <a:avLst/>
          </a:prstGeom>
        </p:spPr>
        <p:txBody>
          <a:bodyPr anchor="t" rtlCol="false" tIns="0" lIns="0" bIns="0" rIns="0">
            <a:spAutoFit/>
          </a:bodyPr>
          <a:lstStyle/>
          <a:p>
            <a:pPr algn="l">
              <a:lnSpc>
                <a:spcPts val="5784"/>
              </a:lnSpc>
              <a:spcBef>
                <a:spcPct val="0"/>
              </a:spcBef>
            </a:pPr>
            <a:r>
              <a:rPr lang="en-US" sz="3615">
                <a:solidFill>
                  <a:srgbClr val="042B60"/>
                </a:solidFill>
                <a:latin typeface="Now Bold"/>
                <a:ea typeface="Now Bold"/>
                <a:cs typeface="Now Bold"/>
                <a:sym typeface="Now Bold"/>
              </a:rPr>
              <a:t>Да се напише програма за пресметување на y=xⁿ за даден природен број n и реален број x.</a:t>
            </a:r>
          </a:p>
        </p:txBody>
      </p:sp>
    </p:spTree>
  </p:cSld>
  <p:clrMapOvr>
    <a:masterClrMapping/>
  </p:clrMapOvr>
</p:sld>
</file>

<file path=ppt/slides/slide7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18</a:t>
            </a:r>
          </a:p>
        </p:txBody>
      </p:sp>
      <p:sp>
        <p:nvSpPr>
          <p:cNvPr name="TextBox 7" id="7"/>
          <p:cNvSpPr txBox="true"/>
          <p:nvPr/>
        </p:nvSpPr>
        <p:spPr>
          <a:xfrm rot="0">
            <a:off x="3261312" y="2807764"/>
            <a:ext cx="10548283" cy="7293468"/>
          </a:xfrm>
          <a:prstGeom prst="rect">
            <a:avLst/>
          </a:prstGeom>
        </p:spPr>
        <p:txBody>
          <a:bodyPr anchor="t" rtlCol="false" tIns="0" lIns="0" bIns="0" rIns="0">
            <a:spAutoFit/>
          </a:bodyPr>
          <a:lstStyle/>
          <a:p>
            <a:pPr algn="l">
              <a:lnSpc>
                <a:spcPts val="5784"/>
              </a:lnSpc>
            </a:pPr>
            <a:r>
              <a:rPr lang="en-US" sz="3615">
                <a:solidFill>
                  <a:srgbClr val="042B60"/>
                </a:solidFill>
                <a:latin typeface="Now Bold"/>
                <a:ea typeface="Now Bold"/>
                <a:cs typeface="Now Bold"/>
                <a:sym typeface="Now Bold"/>
              </a:rPr>
              <a:t>Да се напише програма која ќе проверува дали некој кандидат е одбран или не врз основа на неговата возраст и висина, при што се одбираат кандидати постари од 15 години и минимална висина од 140 cm. На крај да се испринта колку од внесените кандидати го исполнуваат условот.</a:t>
            </a:r>
          </a:p>
          <a:p>
            <a:pPr algn="l">
              <a:lnSpc>
                <a:spcPts val="5784"/>
              </a:lnSpc>
            </a:pPr>
          </a:p>
          <a:p>
            <a:pPr algn="l">
              <a:lnSpc>
                <a:spcPts val="5784"/>
              </a:lnSpc>
              <a:spcBef>
                <a:spcPct val="0"/>
              </a:spcBef>
            </a:pPr>
            <a:r>
              <a:rPr lang="en-US" sz="3615">
                <a:solidFill>
                  <a:srgbClr val="042B60"/>
                </a:solidFill>
                <a:latin typeface="Now Bold"/>
                <a:ea typeface="Now Bold"/>
                <a:cs typeface="Now Bold"/>
                <a:sym typeface="Now Bold"/>
              </a:rPr>
              <a:t>Податоците за кандидатите ги имате во дадената листа од речници.</a:t>
            </a:r>
          </a:p>
        </p:txBody>
      </p:sp>
    </p:spTree>
  </p:cSld>
  <p:clrMapOvr>
    <a:masterClrMapping/>
  </p:clrMapOvr>
</p:sld>
</file>

<file path=ppt/slides/slide7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19</a:t>
            </a:r>
          </a:p>
        </p:txBody>
      </p:sp>
      <p:sp>
        <p:nvSpPr>
          <p:cNvPr name="TextBox 7" id="7"/>
          <p:cNvSpPr txBox="true"/>
          <p:nvPr/>
        </p:nvSpPr>
        <p:spPr>
          <a:xfrm rot="0">
            <a:off x="3261312" y="2807764"/>
            <a:ext cx="10548283" cy="3626343"/>
          </a:xfrm>
          <a:prstGeom prst="rect">
            <a:avLst/>
          </a:prstGeom>
        </p:spPr>
        <p:txBody>
          <a:bodyPr anchor="t" rtlCol="false" tIns="0" lIns="0" bIns="0" rIns="0">
            <a:spAutoFit/>
          </a:bodyPr>
          <a:lstStyle/>
          <a:p>
            <a:pPr algn="l">
              <a:lnSpc>
                <a:spcPts val="5784"/>
              </a:lnSpc>
            </a:pPr>
            <a:r>
              <a:rPr lang="en-US" sz="3615">
                <a:solidFill>
                  <a:srgbClr val="042B60"/>
                </a:solidFill>
                <a:latin typeface="Now Bold"/>
                <a:ea typeface="Now Bold"/>
                <a:cs typeface="Now Bold"/>
                <a:sym typeface="Now Bold"/>
              </a:rPr>
              <a:t>Да се напише програма која ќе го пресметува збирот на цифрите за даден број.</a:t>
            </a:r>
          </a:p>
          <a:p>
            <a:pPr algn="l">
              <a:lnSpc>
                <a:spcPts val="5784"/>
              </a:lnSpc>
            </a:pPr>
            <a:r>
              <a:rPr lang="en-US" sz="3615">
                <a:solidFill>
                  <a:srgbClr val="042B60"/>
                </a:solidFill>
                <a:latin typeface="Now Bold"/>
                <a:ea typeface="Now Bold"/>
                <a:cs typeface="Now Bold"/>
                <a:sym typeface="Now Bold"/>
              </a:rPr>
              <a:t>Пример:</a:t>
            </a:r>
          </a:p>
          <a:p>
            <a:pPr algn="l">
              <a:lnSpc>
                <a:spcPts val="5784"/>
              </a:lnSpc>
              <a:spcBef>
                <a:spcPct val="0"/>
              </a:spcBef>
            </a:pPr>
            <a:r>
              <a:rPr lang="en-US" sz="3615">
                <a:solidFill>
                  <a:srgbClr val="042B60"/>
                </a:solidFill>
                <a:latin typeface="Now Bold"/>
                <a:ea typeface="Now Bold"/>
                <a:cs typeface="Now Bold"/>
                <a:sym typeface="Now Bold"/>
              </a:rPr>
              <a:t>4526 = 17</a:t>
            </a:r>
          </a:p>
        </p:txBody>
      </p:sp>
    </p:spTree>
  </p:cSld>
  <p:clrMapOvr>
    <a:masterClrMapping/>
  </p:clrMapOvr>
</p:sld>
</file>

<file path=ppt/slides/slide7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1410498"/>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20</a:t>
            </a:r>
          </a:p>
        </p:txBody>
      </p:sp>
      <p:sp>
        <p:nvSpPr>
          <p:cNvPr name="TextBox 7" id="7"/>
          <p:cNvSpPr txBox="true"/>
          <p:nvPr/>
        </p:nvSpPr>
        <p:spPr>
          <a:xfrm rot="0">
            <a:off x="3261312" y="2807764"/>
            <a:ext cx="10548283" cy="5093193"/>
          </a:xfrm>
          <a:prstGeom prst="rect">
            <a:avLst/>
          </a:prstGeom>
        </p:spPr>
        <p:txBody>
          <a:bodyPr anchor="t" rtlCol="false" tIns="0" lIns="0" bIns="0" rIns="0">
            <a:spAutoFit/>
          </a:bodyPr>
          <a:lstStyle/>
          <a:p>
            <a:pPr algn="l">
              <a:lnSpc>
                <a:spcPts val="5784"/>
              </a:lnSpc>
              <a:spcBef>
                <a:spcPct val="0"/>
              </a:spcBef>
            </a:pPr>
            <a:r>
              <a:rPr lang="en-US" sz="3615">
                <a:solidFill>
                  <a:srgbClr val="042B60"/>
                </a:solidFill>
                <a:latin typeface="Now Bold"/>
                <a:ea typeface="Now Bold"/>
                <a:cs typeface="Now Bold"/>
                <a:sym typeface="Now Bold"/>
              </a:rPr>
              <a:t>Благ број е број што е составен само од парни цифри (0, 2, 4, 6, 8). Во зададен опсег (почетокот m и крајот на опегот n се цели броеви чија вредност се внесува од тастатура), да се најде и испечати најмалиот „благ број“. Ако не постои таков број, да се испечати NE.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379801" y="2940109"/>
            <a:ext cx="8990388" cy="2494280"/>
          </a:xfrm>
          <a:prstGeom prst="rect">
            <a:avLst/>
          </a:prstGeom>
        </p:spPr>
        <p:txBody>
          <a:bodyPr anchor="t" rtlCol="false" tIns="0" lIns="0" bIns="0" rIns="0">
            <a:spAutoFit/>
          </a:bodyPr>
          <a:lstStyle/>
          <a:p>
            <a:pPr algn="l">
              <a:lnSpc>
                <a:spcPts val="4900"/>
              </a:lnSpc>
            </a:pPr>
            <a:r>
              <a:rPr lang="en-US" sz="3500">
                <a:solidFill>
                  <a:srgbClr val="000000"/>
                </a:solidFill>
                <a:latin typeface="Now Bold"/>
                <a:ea typeface="Now Bold"/>
                <a:cs typeface="Now Bold"/>
                <a:sym typeface="Now Bold"/>
              </a:rPr>
              <a:t>for &lt;var&gt; in &lt;iterable&gt;:</a:t>
            </a:r>
          </a:p>
          <a:p>
            <a:pPr algn="l">
              <a:lnSpc>
                <a:spcPts val="49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&lt;statement(s)&gt;</a:t>
            </a:r>
          </a:p>
          <a:p>
            <a:pPr algn="l">
              <a:lnSpc>
                <a:spcPts val="4900"/>
              </a:lnSpc>
            </a:pPr>
            <a:r>
              <a:rPr lang="en-US" sz="3500">
                <a:solidFill>
                  <a:srgbClr val="000000"/>
                </a:solidFill>
                <a:latin typeface="Now Bold"/>
                <a:ea typeface="Now Bold"/>
                <a:cs typeface="Now Bold"/>
                <a:sym typeface="Now Bold"/>
              </a:rPr>
              <a:t>else:</a:t>
            </a:r>
          </a:p>
          <a:p>
            <a:pPr algn="l">
              <a:lnSpc>
                <a:spcPts val="49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&lt;statement(s)&gt;</a:t>
            </a:r>
          </a:p>
        </p:txBody>
      </p:sp>
      <p:sp>
        <p:nvSpPr>
          <p:cNvPr name="Freeform 5" id="5"/>
          <p:cNvSpPr/>
          <p:nvPr/>
        </p:nvSpPr>
        <p:spPr>
          <a:xfrm flipH="false" flipV="true" rot="1117296">
            <a:off x="10913403" y="2729688"/>
            <a:ext cx="2029174" cy="573242"/>
          </a:xfrm>
          <a:custGeom>
            <a:avLst/>
            <a:gdLst/>
            <a:ahLst/>
            <a:cxnLst/>
            <a:rect r="r" b="b" t="t" l="l"/>
            <a:pathLst>
              <a:path h="573242" w="2029174">
                <a:moveTo>
                  <a:pt x="0" y="573242"/>
                </a:moveTo>
                <a:lnTo>
                  <a:pt x="2029174" y="573242"/>
                </a:lnTo>
                <a:lnTo>
                  <a:pt x="2029174" y="0"/>
                </a:lnTo>
                <a:lnTo>
                  <a:pt x="0" y="0"/>
                </a:lnTo>
                <a:lnTo>
                  <a:pt x="0" y="57324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2658809" y="3659524"/>
            <a:ext cx="3625676" cy="1273175"/>
          </a:xfrm>
          <a:prstGeom prst="rect">
            <a:avLst/>
          </a:prstGeom>
        </p:spPr>
        <p:txBody>
          <a:bodyPr anchor="t" rtlCol="false" tIns="0" lIns="0" bIns="0" rIns="0">
            <a:spAutoFit/>
          </a:bodyPr>
          <a:lstStyle/>
          <a:p>
            <a:pPr algn="l">
              <a:lnSpc>
                <a:spcPts val="2499"/>
              </a:lnSpc>
              <a:spcBef>
                <a:spcPct val="0"/>
              </a:spcBef>
            </a:pPr>
            <a:r>
              <a:rPr lang="en-US" sz="2499">
                <a:solidFill>
                  <a:srgbClr val="000000"/>
                </a:solidFill>
                <a:latin typeface="Now"/>
                <a:ea typeface="Now"/>
                <a:cs typeface="Now"/>
                <a:sym typeface="Now"/>
              </a:rPr>
              <a:t>&lt;iterable&gt; претставува колекција од објекти, како што е на пример листата</a:t>
            </a:r>
          </a:p>
        </p:txBody>
      </p:sp>
      <p:sp>
        <p:nvSpPr>
          <p:cNvPr name="TextBox 7" id="7"/>
          <p:cNvSpPr txBox="true"/>
          <p:nvPr/>
        </p:nvSpPr>
        <p:spPr>
          <a:xfrm rot="0">
            <a:off x="2066664" y="341966"/>
            <a:ext cx="3625676" cy="1901825"/>
          </a:xfrm>
          <a:prstGeom prst="rect">
            <a:avLst/>
          </a:prstGeom>
        </p:spPr>
        <p:txBody>
          <a:bodyPr anchor="t" rtlCol="false" tIns="0" lIns="0" bIns="0" rIns="0">
            <a:spAutoFit/>
          </a:bodyPr>
          <a:lstStyle/>
          <a:p>
            <a:pPr algn="l">
              <a:lnSpc>
                <a:spcPts val="2499"/>
              </a:lnSpc>
            </a:pPr>
            <a:r>
              <a:rPr lang="en-US" sz="2499">
                <a:solidFill>
                  <a:srgbClr val="000000"/>
                </a:solidFill>
                <a:latin typeface="Now"/>
                <a:ea typeface="Now"/>
                <a:cs typeface="Now"/>
                <a:sym typeface="Now"/>
              </a:rPr>
              <a:t>&lt;var&gt; ја зема вредноста од следниот </a:t>
            </a:r>
            <a:r>
              <a:rPr lang="en-US" sz="2499">
                <a:solidFill>
                  <a:srgbClr val="000000"/>
                </a:solidFill>
                <a:latin typeface="Now"/>
                <a:ea typeface="Now"/>
                <a:cs typeface="Now"/>
                <a:sym typeface="Now"/>
              </a:rPr>
              <a:t>елемент од &lt;iterable&gt; на секое извртување на јамката</a:t>
            </a:r>
          </a:p>
          <a:p>
            <a:pPr algn="l">
              <a:lnSpc>
                <a:spcPts val="2499"/>
              </a:lnSpc>
              <a:spcBef>
                <a:spcPct val="0"/>
              </a:spcBef>
            </a:pPr>
          </a:p>
        </p:txBody>
      </p:sp>
      <p:sp>
        <p:nvSpPr>
          <p:cNvPr name="Freeform 8" id="8"/>
          <p:cNvSpPr/>
          <p:nvPr/>
        </p:nvSpPr>
        <p:spPr>
          <a:xfrm flipH="true" flipV="true" rot="1117296">
            <a:off x="5558846" y="2134098"/>
            <a:ext cx="2029174" cy="573242"/>
          </a:xfrm>
          <a:custGeom>
            <a:avLst/>
            <a:gdLst/>
            <a:ahLst/>
            <a:cxnLst/>
            <a:rect r="r" b="b" t="t" l="l"/>
            <a:pathLst>
              <a:path h="573242" w="2029174">
                <a:moveTo>
                  <a:pt x="2029174" y="573242"/>
                </a:moveTo>
                <a:lnTo>
                  <a:pt x="0" y="573242"/>
                </a:lnTo>
                <a:lnTo>
                  <a:pt x="0" y="0"/>
                </a:lnTo>
                <a:lnTo>
                  <a:pt x="2029174" y="0"/>
                </a:lnTo>
                <a:lnTo>
                  <a:pt x="2029174" y="57324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true" rot="1117296">
            <a:off x="8639367" y="5991688"/>
            <a:ext cx="2029174" cy="573242"/>
          </a:xfrm>
          <a:custGeom>
            <a:avLst/>
            <a:gdLst/>
            <a:ahLst/>
            <a:cxnLst/>
            <a:rect r="r" b="b" t="t" l="l"/>
            <a:pathLst>
              <a:path h="573242" w="2029174">
                <a:moveTo>
                  <a:pt x="0" y="573242"/>
                </a:moveTo>
                <a:lnTo>
                  <a:pt x="2029174" y="573242"/>
                </a:lnTo>
                <a:lnTo>
                  <a:pt x="2029174" y="0"/>
                </a:lnTo>
                <a:lnTo>
                  <a:pt x="0" y="0"/>
                </a:lnTo>
                <a:lnTo>
                  <a:pt x="0" y="57324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0384773" y="6921524"/>
            <a:ext cx="3625676" cy="1273175"/>
          </a:xfrm>
          <a:prstGeom prst="rect">
            <a:avLst/>
          </a:prstGeom>
        </p:spPr>
        <p:txBody>
          <a:bodyPr anchor="t" rtlCol="false" tIns="0" lIns="0" bIns="0" rIns="0">
            <a:spAutoFit/>
          </a:bodyPr>
          <a:lstStyle/>
          <a:p>
            <a:pPr algn="l">
              <a:lnSpc>
                <a:spcPts val="2499"/>
              </a:lnSpc>
              <a:spcBef>
                <a:spcPct val="0"/>
              </a:spcBef>
            </a:pPr>
            <a:r>
              <a:rPr lang="en-US" sz="2499">
                <a:solidFill>
                  <a:srgbClr val="000000"/>
                </a:solidFill>
                <a:latin typeface="Now"/>
                <a:ea typeface="Now"/>
                <a:cs typeface="Now"/>
                <a:sym typeface="Now"/>
              </a:rPr>
              <a:t>наредби коишто ќе се извршат после успешно извршување на for циклусот</a:t>
            </a:r>
          </a:p>
        </p:txBody>
      </p:sp>
    </p:spTree>
  </p:cSld>
  <p:clrMapOvr>
    <a:masterClrMapping/>
  </p:clrMapOvr>
</p:sld>
</file>

<file path=ppt/slides/slide8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673599"/>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21</a:t>
            </a:r>
          </a:p>
        </p:txBody>
      </p:sp>
      <p:sp>
        <p:nvSpPr>
          <p:cNvPr name="TextBox 7" id="7"/>
          <p:cNvSpPr txBox="true"/>
          <p:nvPr/>
        </p:nvSpPr>
        <p:spPr>
          <a:xfrm rot="0">
            <a:off x="3261312" y="2070865"/>
            <a:ext cx="10548283" cy="8026893"/>
          </a:xfrm>
          <a:prstGeom prst="rect">
            <a:avLst/>
          </a:prstGeom>
        </p:spPr>
        <p:txBody>
          <a:bodyPr anchor="t" rtlCol="false" tIns="0" lIns="0" bIns="0" rIns="0">
            <a:spAutoFit/>
          </a:bodyPr>
          <a:lstStyle/>
          <a:p>
            <a:pPr algn="l">
              <a:lnSpc>
                <a:spcPts val="5784"/>
              </a:lnSpc>
              <a:spcBef>
                <a:spcPct val="0"/>
              </a:spcBef>
            </a:pPr>
            <a:r>
              <a:rPr lang="en-US" sz="3615">
                <a:solidFill>
                  <a:srgbClr val="042B60"/>
                </a:solidFill>
                <a:latin typeface="Now Bold"/>
                <a:ea typeface="Now Bold"/>
                <a:cs typeface="Now Bold"/>
                <a:sym typeface="Now Bold"/>
              </a:rPr>
              <a:t>Eден природен e „интересен“ ако неговиот обратен број е делив со неговиот број на цифри. Обратен број е бројот составен од истите цифри, но во обратен редослед (на пример, 653 е обратен број на бројот 356). Од тастатура се внесува природен број n ( n &gt; 9). Да се најде и отпечати најголемиот природен број помал од n кој што е „интересен“. Ако внесениот број не е валиден, да се отпечати соодветна порака (Brojot ne e validen).</a:t>
            </a:r>
          </a:p>
        </p:txBody>
      </p:sp>
    </p:spTree>
  </p:cSld>
  <p:clrMapOvr>
    <a:masterClrMapping/>
  </p:clrMapOvr>
</p:sld>
</file>

<file path=ppt/slides/slide8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261312" y="673599"/>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22</a:t>
            </a:r>
          </a:p>
        </p:txBody>
      </p:sp>
      <p:sp>
        <p:nvSpPr>
          <p:cNvPr name="TextBox 7" id="7"/>
          <p:cNvSpPr txBox="true"/>
          <p:nvPr/>
        </p:nvSpPr>
        <p:spPr>
          <a:xfrm rot="0">
            <a:off x="3261312" y="2070865"/>
            <a:ext cx="10548283" cy="5093193"/>
          </a:xfrm>
          <a:prstGeom prst="rect">
            <a:avLst/>
          </a:prstGeom>
        </p:spPr>
        <p:txBody>
          <a:bodyPr anchor="t" rtlCol="false" tIns="0" lIns="0" bIns="0" rIns="0">
            <a:spAutoFit/>
          </a:bodyPr>
          <a:lstStyle/>
          <a:p>
            <a:pPr algn="l">
              <a:lnSpc>
                <a:spcPts val="5784"/>
              </a:lnSpc>
              <a:spcBef>
                <a:spcPct val="0"/>
              </a:spcBef>
            </a:pPr>
            <a:r>
              <a:rPr lang="en-US" sz="3615">
                <a:solidFill>
                  <a:srgbClr val="042B60"/>
                </a:solidFill>
                <a:latin typeface="Now Bold"/>
                <a:ea typeface="Now Bold"/>
                <a:cs typeface="Now Bold"/>
                <a:sym typeface="Now Bold"/>
              </a:rPr>
              <a:t>Од стандарден влез се чита еден природен број n. Меѓу природните броеви помали од n, да се најде оној чиј што збир на делителите е најголем. Во пресметувањето на збирот на делителите на даден број, да не се зема предвид самиот број.</a:t>
            </a:r>
          </a:p>
        </p:txBody>
      </p:sp>
    </p:spTree>
  </p:cSld>
  <p:clrMapOvr>
    <a:masterClrMapping/>
  </p:clrMapOvr>
</p:sld>
</file>

<file path=ppt/slides/slide8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764509" y="493333"/>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23</a:t>
            </a:r>
          </a:p>
        </p:txBody>
      </p:sp>
      <p:sp>
        <p:nvSpPr>
          <p:cNvPr name="TextBox 7" id="7"/>
          <p:cNvSpPr txBox="true"/>
          <p:nvPr/>
        </p:nvSpPr>
        <p:spPr>
          <a:xfrm rot="0">
            <a:off x="2764509" y="1890599"/>
            <a:ext cx="12758982" cy="8026893"/>
          </a:xfrm>
          <a:prstGeom prst="rect">
            <a:avLst/>
          </a:prstGeom>
        </p:spPr>
        <p:txBody>
          <a:bodyPr anchor="t" rtlCol="false" tIns="0" lIns="0" bIns="0" rIns="0">
            <a:spAutoFit/>
          </a:bodyPr>
          <a:lstStyle/>
          <a:p>
            <a:pPr algn="l">
              <a:lnSpc>
                <a:spcPts val="5784"/>
              </a:lnSpc>
              <a:spcBef>
                <a:spcPct val="0"/>
              </a:spcBef>
            </a:pPr>
            <a:r>
              <a:rPr lang="en-US" sz="3615">
                <a:solidFill>
                  <a:srgbClr val="042B60"/>
                </a:solidFill>
                <a:latin typeface="Now Bold"/>
                <a:ea typeface="Now Bold"/>
                <a:cs typeface="Now Bold"/>
                <a:sym typeface="Now Bold"/>
              </a:rPr>
              <a:t>Да се напише програма во која од стандарден влез прво се внесува еден позитивен цел број z, а потоа последователно се внесуваат парови цели броеви (a, b). Внесувањето на парови цели броеви треба да заврши кога корисникот ќе го внесе парот (0, 0). Треба да се пресмета колку пати z е еднаков на збирот на секој внесен пар броеви a и b, како и колкав процент од вкупниот број внесени парови (a, b) даваат збир z (ЗАБЕЛЕШКА: парот (0, 0) не се зема во предвид при извршувањето на пресметките!).</a:t>
            </a:r>
          </a:p>
        </p:txBody>
      </p:sp>
    </p:spTree>
  </p:cSld>
  <p:clrMapOvr>
    <a:masterClrMapping/>
  </p:clrMapOvr>
</p:sld>
</file>

<file path=ppt/slides/slide8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83665">
            <a:off x="-1100355" y="-212894"/>
            <a:ext cx="3247095" cy="2999135"/>
          </a:xfrm>
          <a:custGeom>
            <a:avLst/>
            <a:gdLst/>
            <a:ahLst/>
            <a:cxnLst/>
            <a:rect r="r" b="b" t="t" l="l"/>
            <a:pathLst>
              <a:path h="2999135" w="3247095">
                <a:moveTo>
                  <a:pt x="0" y="0"/>
                </a:moveTo>
                <a:lnTo>
                  <a:pt x="3247095" y="0"/>
                </a:lnTo>
                <a:lnTo>
                  <a:pt x="3247095" y="2999135"/>
                </a:lnTo>
                <a:lnTo>
                  <a:pt x="0" y="299913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3665">
            <a:off x="-946445" y="-294484"/>
            <a:ext cx="3320308" cy="3066757"/>
          </a:xfrm>
          <a:custGeom>
            <a:avLst/>
            <a:gdLst/>
            <a:ahLst/>
            <a:cxnLst/>
            <a:rect r="r" b="b" t="t" l="l"/>
            <a:pathLst>
              <a:path h="3066757" w="3320308">
                <a:moveTo>
                  <a:pt x="0" y="0"/>
                </a:moveTo>
                <a:lnTo>
                  <a:pt x="3320307" y="0"/>
                </a:lnTo>
                <a:lnTo>
                  <a:pt x="3320307" y="3066757"/>
                </a:lnTo>
                <a:lnTo>
                  <a:pt x="0" y="3066757"/>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200000">
            <a:off x="14758011" y="633728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6">
              <a:alphaModFix amt="6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63742" y="5793585"/>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764509" y="2326896"/>
            <a:ext cx="9791039" cy="947197"/>
          </a:xfrm>
          <a:prstGeom prst="rect">
            <a:avLst/>
          </a:prstGeom>
        </p:spPr>
        <p:txBody>
          <a:bodyPr anchor="t" rtlCol="false" tIns="0" lIns="0" bIns="0" rIns="0">
            <a:spAutoFit/>
          </a:bodyPr>
          <a:lstStyle/>
          <a:p>
            <a:pPr algn="l" marL="0" indent="0" lvl="1">
              <a:lnSpc>
                <a:spcPts val="6991"/>
              </a:lnSpc>
              <a:spcBef>
                <a:spcPct val="0"/>
              </a:spcBef>
            </a:pPr>
            <a:r>
              <a:rPr lang="en-US" sz="6991">
                <a:solidFill>
                  <a:srgbClr val="FAD02C"/>
                </a:solidFill>
                <a:latin typeface="Now Bold"/>
                <a:ea typeface="Now Bold"/>
                <a:cs typeface="Now Bold"/>
                <a:sym typeface="Now Bold"/>
              </a:rPr>
              <a:t>Задача 24</a:t>
            </a:r>
          </a:p>
        </p:txBody>
      </p:sp>
      <p:sp>
        <p:nvSpPr>
          <p:cNvPr name="TextBox 7" id="7"/>
          <p:cNvSpPr txBox="true"/>
          <p:nvPr/>
        </p:nvSpPr>
        <p:spPr>
          <a:xfrm rot="0">
            <a:off x="2764509" y="3724161"/>
            <a:ext cx="12758982" cy="4359768"/>
          </a:xfrm>
          <a:prstGeom prst="rect">
            <a:avLst/>
          </a:prstGeom>
        </p:spPr>
        <p:txBody>
          <a:bodyPr anchor="t" rtlCol="false" tIns="0" lIns="0" bIns="0" rIns="0">
            <a:spAutoFit/>
          </a:bodyPr>
          <a:lstStyle/>
          <a:p>
            <a:pPr algn="l">
              <a:lnSpc>
                <a:spcPts val="5784"/>
              </a:lnSpc>
              <a:spcBef>
                <a:spcPct val="0"/>
              </a:spcBef>
            </a:pPr>
            <a:r>
              <a:rPr lang="en-US" sz="3615">
                <a:solidFill>
                  <a:srgbClr val="042B60"/>
                </a:solidFill>
                <a:latin typeface="Now Bold"/>
                <a:ea typeface="Now Bold"/>
                <a:cs typeface="Now Bold"/>
                <a:sym typeface="Now Bold"/>
              </a:rPr>
              <a:t>Од стандарден влез се читаат знаци се додека не се прочита извичник. Во вака внесениот текст се скриени цели броеви (помали од 100). Да се напише програма што ќе ги прочита сите знаци и на излез ќе го испечати збирот на сите броеви скриени во текстот.</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0342" y="2481481"/>
            <a:ext cx="6185571" cy="5713218"/>
          </a:xfrm>
          <a:custGeom>
            <a:avLst/>
            <a:gdLst/>
            <a:ahLst/>
            <a:cxnLst/>
            <a:rect r="r" b="b" t="t" l="l"/>
            <a:pathLst>
              <a:path h="5713218" w="6185571">
                <a:moveTo>
                  <a:pt x="0" y="0"/>
                </a:moveTo>
                <a:lnTo>
                  <a:pt x="6185570" y="0"/>
                </a:lnTo>
                <a:lnTo>
                  <a:pt x="6185570" y="5713218"/>
                </a:lnTo>
                <a:lnTo>
                  <a:pt x="0" y="5713218"/>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200000">
            <a:off x="-1095855" y="2137953"/>
            <a:ext cx="6325037" cy="5842034"/>
          </a:xfrm>
          <a:custGeom>
            <a:avLst/>
            <a:gdLst/>
            <a:ahLst/>
            <a:cxnLst/>
            <a:rect r="r" b="b" t="t" l="l"/>
            <a:pathLst>
              <a:path h="5842034" w="6325037">
                <a:moveTo>
                  <a:pt x="0" y="0"/>
                </a:moveTo>
                <a:lnTo>
                  <a:pt x="6325038" y="0"/>
                </a:lnTo>
                <a:lnTo>
                  <a:pt x="6325038" y="5842034"/>
                </a:lnTo>
                <a:lnTo>
                  <a:pt x="0" y="5842034"/>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379801" y="2940109"/>
            <a:ext cx="8990388" cy="2494280"/>
          </a:xfrm>
          <a:prstGeom prst="rect">
            <a:avLst/>
          </a:prstGeom>
        </p:spPr>
        <p:txBody>
          <a:bodyPr anchor="t" rtlCol="false" tIns="0" lIns="0" bIns="0" rIns="0">
            <a:spAutoFit/>
          </a:bodyPr>
          <a:lstStyle/>
          <a:p>
            <a:pPr algn="l">
              <a:lnSpc>
                <a:spcPts val="4900"/>
              </a:lnSpc>
            </a:pPr>
            <a:r>
              <a:rPr lang="en-US" sz="3500">
                <a:solidFill>
                  <a:srgbClr val="000000"/>
                </a:solidFill>
                <a:latin typeface="Now Bold"/>
                <a:ea typeface="Now Bold"/>
                <a:cs typeface="Now Bold"/>
                <a:sym typeface="Now Bold"/>
              </a:rPr>
              <a:t>for &lt;var&gt; in &lt;iterable&gt;:</a:t>
            </a:r>
          </a:p>
          <a:p>
            <a:pPr algn="l">
              <a:lnSpc>
                <a:spcPts val="49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&lt;statement(s)&gt;</a:t>
            </a:r>
          </a:p>
          <a:p>
            <a:pPr algn="l">
              <a:lnSpc>
                <a:spcPts val="4900"/>
              </a:lnSpc>
            </a:pPr>
            <a:r>
              <a:rPr lang="en-US" sz="3500">
                <a:solidFill>
                  <a:srgbClr val="000000"/>
                </a:solidFill>
                <a:latin typeface="Now Bold"/>
                <a:ea typeface="Now Bold"/>
                <a:cs typeface="Now Bold"/>
                <a:sym typeface="Now Bold"/>
              </a:rPr>
              <a:t>else:</a:t>
            </a:r>
          </a:p>
          <a:p>
            <a:pPr algn="l">
              <a:lnSpc>
                <a:spcPts val="4900"/>
              </a:lnSpc>
            </a:pPr>
            <a:r>
              <a:rPr lang="en-US" sz="3500">
                <a:solidFill>
                  <a:srgbClr val="000000"/>
                </a:solidFill>
                <a:latin typeface="Now Bold"/>
                <a:ea typeface="Now Bold"/>
                <a:cs typeface="Now Bold"/>
                <a:sym typeface="Now Bold"/>
              </a:rPr>
              <a:t>     </a:t>
            </a:r>
            <a:r>
              <a:rPr lang="en-US" sz="3500">
                <a:solidFill>
                  <a:srgbClr val="000000"/>
                </a:solidFill>
                <a:latin typeface="Now Bold"/>
                <a:ea typeface="Now Bold"/>
                <a:cs typeface="Now Bold"/>
                <a:sym typeface="Now Bold"/>
              </a:rPr>
              <a:t>&lt;statement(s)&gt;</a:t>
            </a:r>
          </a:p>
        </p:txBody>
      </p:sp>
      <p:sp>
        <p:nvSpPr>
          <p:cNvPr name="Freeform 5" id="5"/>
          <p:cNvSpPr/>
          <p:nvPr/>
        </p:nvSpPr>
        <p:spPr>
          <a:xfrm flipH="false" flipV="true" rot="1117296">
            <a:off x="10913403" y="2729688"/>
            <a:ext cx="2029174" cy="573242"/>
          </a:xfrm>
          <a:custGeom>
            <a:avLst/>
            <a:gdLst/>
            <a:ahLst/>
            <a:cxnLst/>
            <a:rect r="r" b="b" t="t" l="l"/>
            <a:pathLst>
              <a:path h="573242" w="2029174">
                <a:moveTo>
                  <a:pt x="0" y="573242"/>
                </a:moveTo>
                <a:lnTo>
                  <a:pt x="2029174" y="573242"/>
                </a:lnTo>
                <a:lnTo>
                  <a:pt x="2029174" y="0"/>
                </a:lnTo>
                <a:lnTo>
                  <a:pt x="0" y="0"/>
                </a:lnTo>
                <a:lnTo>
                  <a:pt x="0" y="57324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2658809" y="3659524"/>
            <a:ext cx="3625676" cy="1273175"/>
          </a:xfrm>
          <a:prstGeom prst="rect">
            <a:avLst/>
          </a:prstGeom>
        </p:spPr>
        <p:txBody>
          <a:bodyPr anchor="t" rtlCol="false" tIns="0" lIns="0" bIns="0" rIns="0">
            <a:spAutoFit/>
          </a:bodyPr>
          <a:lstStyle/>
          <a:p>
            <a:pPr algn="l">
              <a:lnSpc>
                <a:spcPts val="2499"/>
              </a:lnSpc>
              <a:spcBef>
                <a:spcPct val="0"/>
              </a:spcBef>
            </a:pPr>
            <a:r>
              <a:rPr lang="en-US" sz="2499">
                <a:solidFill>
                  <a:srgbClr val="000000"/>
                </a:solidFill>
                <a:latin typeface="Now"/>
                <a:ea typeface="Now"/>
                <a:cs typeface="Now"/>
                <a:sym typeface="Now"/>
              </a:rPr>
              <a:t>&lt;iterable&gt; претставува колекција од објекти, како што е на пример листата</a:t>
            </a:r>
          </a:p>
        </p:txBody>
      </p:sp>
      <p:sp>
        <p:nvSpPr>
          <p:cNvPr name="TextBox 7" id="7"/>
          <p:cNvSpPr txBox="true"/>
          <p:nvPr/>
        </p:nvSpPr>
        <p:spPr>
          <a:xfrm rot="0">
            <a:off x="2066664" y="341966"/>
            <a:ext cx="3625676" cy="1901825"/>
          </a:xfrm>
          <a:prstGeom prst="rect">
            <a:avLst/>
          </a:prstGeom>
        </p:spPr>
        <p:txBody>
          <a:bodyPr anchor="t" rtlCol="false" tIns="0" lIns="0" bIns="0" rIns="0">
            <a:spAutoFit/>
          </a:bodyPr>
          <a:lstStyle/>
          <a:p>
            <a:pPr algn="l">
              <a:lnSpc>
                <a:spcPts val="2499"/>
              </a:lnSpc>
            </a:pPr>
            <a:r>
              <a:rPr lang="en-US" sz="2499">
                <a:solidFill>
                  <a:srgbClr val="000000"/>
                </a:solidFill>
                <a:latin typeface="Now"/>
                <a:ea typeface="Now"/>
                <a:cs typeface="Now"/>
                <a:sym typeface="Now"/>
              </a:rPr>
              <a:t>&lt;var&gt; ја зема вредноста од следниот </a:t>
            </a:r>
            <a:r>
              <a:rPr lang="en-US" sz="2499">
                <a:solidFill>
                  <a:srgbClr val="000000"/>
                </a:solidFill>
                <a:latin typeface="Now"/>
                <a:ea typeface="Now"/>
                <a:cs typeface="Now"/>
                <a:sym typeface="Now"/>
              </a:rPr>
              <a:t>елемент од &lt;iterable&gt; на секое извртување на јамката</a:t>
            </a:r>
          </a:p>
          <a:p>
            <a:pPr algn="l">
              <a:lnSpc>
                <a:spcPts val="2499"/>
              </a:lnSpc>
              <a:spcBef>
                <a:spcPct val="0"/>
              </a:spcBef>
            </a:pPr>
          </a:p>
        </p:txBody>
      </p:sp>
      <p:sp>
        <p:nvSpPr>
          <p:cNvPr name="Freeform 8" id="8"/>
          <p:cNvSpPr/>
          <p:nvPr/>
        </p:nvSpPr>
        <p:spPr>
          <a:xfrm flipH="true" flipV="true" rot="1117296">
            <a:off x="5558846" y="2134098"/>
            <a:ext cx="2029174" cy="573242"/>
          </a:xfrm>
          <a:custGeom>
            <a:avLst/>
            <a:gdLst/>
            <a:ahLst/>
            <a:cxnLst/>
            <a:rect r="r" b="b" t="t" l="l"/>
            <a:pathLst>
              <a:path h="573242" w="2029174">
                <a:moveTo>
                  <a:pt x="2029174" y="573242"/>
                </a:moveTo>
                <a:lnTo>
                  <a:pt x="0" y="573242"/>
                </a:lnTo>
                <a:lnTo>
                  <a:pt x="0" y="0"/>
                </a:lnTo>
                <a:lnTo>
                  <a:pt x="2029174" y="0"/>
                </a:lnTo>
                <a:lnTo>
                  <a:pt x="2029174" y="57324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true" rot="1117296">
            <a:off x="8639367" y="5991688"/>
            <a:ext cx="2029174" cy="573242"/>
          </a:xfrm>
          <a:custGeom>
            <a:avLst/>
            <a:gdLst/>
            <a:ahLst/>
            <a:cxnLst/>
            <a:rect r="r" b="b" t="t" l="l"/>
            <a:pathLst>
              <a:path h="573242" w="2029174">
                <a:moveTo>
                  <a:pt x="0" y="573242"/>
                </a:moveTo>
                <a:lnTo>
                  <a:pt x="2029174" y="573242"/>
                </a:lnTo>
                <a:lnTo>
                  <a:pt x="2029174" y="0"/>
                </a:lnTo>
                <a:lnTo>
                  <a:pt x="0" y="0"/>
                </a:lnTo>
                <a:lnTo>
                  <a:pt x="0" y="57324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0384773" y="6921524"/>
            <a:ext cx="3625676" cy="1901825"/>
          </a:xfrm>
          <a:prstGeom prst="rect">
            <a:avLst/>
          </a:prstGeom>
        </p:spPr>
        <p:txBody>
          <a:bodyPr anchor="t" rtlCol="false" tIns="0" lIns="0" bIns="0" rIns="0">
            <a:spAutoFit/>
          </a:bodyPr>
          <a:lstStyle/>
          <a:p>
            <a:pPr algn="l">
              <a:lnSpc>
                <a:spcPts val="2499"/>
              </a:lnSpc>
            </a:pPr>
            <a:r>
              <a:rPr lang="en-US" sz="2499">
                <a:solidFill>
                  <a:srgbClr val="000000"/>
                </a:solidFill>
                <a:latin typeface="Now"/>
                <a:ea typeface="Now"/>
                <a:cs typeface="Now"/>
                <a:sym typeface="Now"/>
              </a:rPr>
              <a:t>наредби коишто ќе се извршат после успешно извршување на for циклусот</a:t>
            </a:r>
          </a:p>
          <a:p>
            <a:pPr algn="l">
              <a:lnSpc>
                <a:spcPts val="2499"/>
              </a:lnSpc>
            </a:pPr>
          </a:p>
          <a:p>
            <a:pPr algn="l">
              <a:lnSpc>
                <a:spcPts val="2499"/>
              </a:lnSpc>
              <a:spcBef>
                <a:spcPct val="0"/>
              </a:spcBef>
            </a:pPr>
            <a:r>
              <a:rPr lang="en-US" sz="2499">
                <a:solidFill>
                  <a:srgbClr val="B80404"/>
                </a:solidFill>
                <a:latin typeface="Now Bold"/>
                <a:ea typeface="Now Bold"/>
                <a:cs typeface="Now Bold"/>
                <a:sym typeface="Now Bold"/>
              </a:rPr>
              <a:t>else- опционален дел</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DAFPYb3C7bI</dc:identifier>
  <dcterms:modified xsi:type="dcterms:W3CDTF">2011-08-01T06:04:30Z</dcterms:modified>
  <cp:revision>1</cp:revision>
  <dc:title>Python I - 4</dc:title>
</cp:coreProperties>
</file>