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18288000" cy="10287000"/>
  <p:notesSz cx="6858000" cy="9144000"/>
  <p:embeddedFontLst>
    <p:embeddedFont>
      <p:font typeface="Now 1" charset="1" panose="00000500000000000000"/>
      <p:regular r:id="rId90"/>
    </p:embeddedFont>
    <p:embeddedFont>
      <p:font typeface="Now 1 Bold" charset="1" panose="00000600000000000000"/>
      <p:regular r:id="rId91"/>
    </p:embeddedFont>
    <p:embeddedFont>
      <p:font typeface="DM Sans" charset="1" panose="00000000000000000000"/>
      <p:regular r:id="rId92"/>
    </p:embeddedFont>
    <p:embeddedFont>
      <p:font typeface="DM Sans Bold" charset="1" panose="00000000000000000000"/>
      <p:regular r:id="rId93"/>
    </p:embeddedFont>
    <p:embeddedFont>
      <p:font typeface="Now 2 Medium" charset="1" panose="00000600000000000000"/>
      <p:regular r:id="rId94"/>
    </p:embeddedFont>
    <p:embeddedFont>
      <p:font typeface="Now 2" charset="1" panose="00000500000000000000"/>
      <p:regular r:id="rId95"/>
    </p:embeddedFont>
    <p:embeddedFont>
      <p:font typeface="Now 2 Bold" charset="1" panose="00000800000000000000"/>
      <p:regular r:id="rId9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fonts/font90.fntdata" Type="http://schemas.openxmlformats.org/officeDocument/2006/relationships/font"/><Relationship Id="rId91" Target="fonts/font91.fntdata" Type="http://schemas.openxmlformats.org/officeDocument/2006/relationships/font"/><Relationship Id="rId92" Target="fonts/font92.fntdata" Type="http://schemas.openxmlformats.org/officeDocument/2006/relationships/font"/><Relationship Id="rId93" Target="fonts/font93.fntdata" Type="http://schemas.openxmlformats.org/officeDocument/2006/relationships/font"/><Relationship Id="rId94" Target="fonts/font94.fntdata" Type="http://schemas.openxmlformats.org/officeDocument/2006/relationships/font"/><Relationship Id="rId95" Target="fonts/font95.fntdata" Type="http://schemas.openxmlformats.org/officeDocument/2006/relationships/font"/><Relationship Id="rId96" Target="fonts/font96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gif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gif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8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71858" y="4303954"/>
            <a:ext cx="5869046" cy="171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12"/>
              </a:lnSpc>
            </a:pPr>
            <a:r>
              <a:rPr lang="en-US" sz="8173" spc="237">
                <a:solidFill>
                  <a:srgbClr val="042B60"/>
                </a:solidFill>
                <a:latin typeface="Now 1"/>
                <a:ea typeface="Now 1"/>
                <a:cs typeface="Now 1"/>
                <a:sym typeface="Now 1"/>
              </a:rPr>
              <a:t>ФУНКЦИИ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60026" y="8842853"/>
            <a:ext cx="2975531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FFFF"/>
                </a:solidFill>
                <a:latin typeface="Now 1 Bold"/>
                <a:ea typeface="Now 1 Bold"/>
                <a:cs typeface="Now 1 Bold"/>
                <a:sym typeface="Now 1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17413">
            <a:off x="6941319" y="6818639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59" y="0"/>
                </a:lnTo>
                <a:lnTo>
                  <a:pt x="1211559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77598" y="3358639"/>
            <a:ext cx="1027310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Функцијата извршува операции и враќа резултат (опционално)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541" y="5886355"/>
            <a:ext cx="7593910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ВЛЕЗ -&gt; ФУНКЦИЈА -&gt; ИЗЛЕЗ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2496" y="7626374"/>
            <a:ext cx="24630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податоци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3117413">
            <a:off x="10277814" y="6837514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60" y="0"/>
                </a:lnTo>
                <a:lnTo>
                  <a:pt x="1211560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83594" y="7664474"/>
            <a:ext cx="246300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блок од наредби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3117413">
            <a:off x="13753737" y="6964487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60" y="0"/>
                </a:lnTo>
                <a:lnTo>
                  <a:pt x="1211560" y="342266"/>
                </a:lnTo>
                <a:lnTo>
                  <a:pt x="0" y="34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59517" y="7791447"/>
            <a:ext cx="24630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резултат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*опционално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наредби коишто се извршуваат во телото на функцијата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*опционално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наредби коишто се извршуваат во телото на функцијата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566970">
            <a:off x="10098922" y="5799655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53665" y="7923207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излез (резултат) од функцијата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*опционално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наредби коишто се извршуваат во телото на функцијата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566970">
            <a:off x="10098922" y="5799655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53665" y="7923207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излез (резултат) од функцијата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*опционално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7249" y="8843957"/>
            <a:ext cx="515205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*опционално</a:t>
            </a:r>
          </a:p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(доколку извршува некој код но не ни враќа резултат)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Пример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3202014"/>
            <a:ext cx="8990388" cy="1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my_function():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print(“Hello from a function”)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Пример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3202014"/>
            <a:ext cx="8990388" cy="1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my_function():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print(“Hello from a function”)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9801" y="6292897"/>
            <a:ext cx="4895777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71BB"/>
                </a:solidFill>
                <a:latin typeface="Now 1 Bold"/>
                <a:ea typeface="Now 1 Bold"/>
                <a:cs typeface="Now 1 Bold"/>
                <a:sym typeface="Now 1 Bold"/>
              </a:rPr>
              <a:t>Hello from a function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9801" y="5454923"/>
            <a:ext cx="3066336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my_function()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3093" y="-44772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687618" y="-36603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8263" y="9473284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136959" y="9503082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80723" y="6775180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043515" y="6926790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70428" y="3650914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4"/>
                </a:lnTo>
                <a:lnTo>
                  <a:pt x="0" y="20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402766" y="3706217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1" y="0"/>
                </a:lnTo>
                <a:lnTo>
                  <a:pt x="2247881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680947" y="975874"/>
            <a:ext cx="98522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Потреба од функции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45743" y="2494572"/>
            <a:ext cx="10425322" cy="706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Потреба за воведување на функција – проблем со долги и </a:t>
            </a: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нечитливи кодови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Решение – поголем проблем да се подели на помали делови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модули, потпрограми, процедури – функции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Поедноставно управување со комплексни програми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</a:t>
            </a: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омали блокови код, полесно читање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Повторна употреба на код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Н</a:t>
            </a: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езависно развивање на код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Се одбегнува повторување ист код на различни места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Пример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3202014"/>
            <a:ext cx="10879499" cy="1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my_function(name):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print(“Hello”+name+”from a function”)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Пример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3202014"/>
            <a:ext cx="10879499" cy="1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my_function(name):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print(“Hello”+name+”from a function”)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77598" y="6047610"/>
            <a:ext cx="5193149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my_function("Tamara")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77598" y="6826606"/>
            <a:ext cx="7398040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71BB"/>
                </a:solidFill>
                <a:latin typeface="Now 1 Bold"/>
                <a:ea typeface="Now 1 Bold"/>
                <a:cs typeface="Now 1 Bold"/>
                <a:sym typeface="Now 1 Bold"/>
              </a:rPr>
              <a:t>Hello Tamara from a function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77598" y="7801759"/>
            <a:ext cx="4773692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my_function("Ana")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77598" y="8580755"/>
            <a:ext cx="7398040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71BB"/>
                </a:solidFill>
                <a:latin typeface="Now 1 Bold"/>
                <a:ea typeface="Now 1 Bold"/>
                <a:cs typeface="Now 1 Bold"/>
                <a:sym typeface="Now 1 Bold"/>
              </a:rPr>
              <a:t>Hello Ana from a function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Default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40974"/>
            <a:ext cx="10948837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При дефинирањето на параметрите, може да им  </a:t>
            </a:r>
            <a:r>
              <a:rPr lang="en-US" sz="3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зададеме стандардна вредност која ќе се искористи во случај тој параметар да не биде зададен при повикување на функцијата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39345"/>
            <a:ext cx="9116867" cy="95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Default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4833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greet(name, msg="Dobro utro!"):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print("Zdravo", name + ', ' + msg)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greet("Kate")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greet("Aleksandar", "Kako si?")</a:t>
            </a:r>
          </a:p>
          <a:p>
            <a:pPr algn="l">
              <a:lnSpc>
                <a:spcPts val="5497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Default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48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greet(name, msg="Dobro utro!"):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print("Zdravo", name + ', ' + msg)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greet("Kate")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greet("Aleksandar", "Kako si?")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840153" y="7441827"/>
            <a:ext cx="5815962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 1"/>
                <a:ea typeface="Now 1"/>
                <a:cs typeface="Now 1"/>
                <a:sym typeface="Now 1"/>
              </a:rPr>
              <a:t>не може после default аргумент да имаме non-default аргумент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Default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48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grad_poteklo(grad=“Skopje”):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print(“Jas sum od “+grad)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poteklo(“Ohrid”)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poteklo(“Strumica”)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poteklo()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poteklo(“Veles”)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10507013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Keyword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3077252"/>
            <a:ext cx="10576054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Именуванување на аргументите при повикување на функцијата</a:t>
            </a:r>
          </a:p>
          <a:p>
            <a:pPr algn="l">
              <a:lnSpc>
                <a:spcPts val="5600"/>
              </a:lnSpc>
            </a:pPr>
          </a:p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Тие овозможуваат аргументите да се врзуваат директно за името на параметарот, наместо за редоследот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10507013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Keyword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3077252"/>
            <a:ext cx="10576054" cy="351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def pozdrav(ime,prezime):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print(“Ime: “+ime)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print(“Prezime: “+prezime)</a:t>
            </a: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pozdrav(prezime=“Ilieva”, ime=“Tamara”)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43390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1 Bold"/>
                <a:ea typeface="Now 1 Bold"/>
                <a:cs typeface="Now 1 Bold"/>
                <a:sym typeface="Now 1 Bold"/>
              </a:rPr>
              <a:t>Docstring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44261"/>
            <a:ext cx="8384649" cy="371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940"/>
              </a:lnSpc>
              <a:buFont typeface="Arial"/>
              <a:buChar char="•"/>
            </a:pPr>
            <a:r>
              <a:rPr lang="en-US" sz="3300" spc="95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Исто како обичен коментар, само ја дообјаснуваат </a:t>
            </a:r>
            <a:r>
              <a:rPr lang="en-US" sz="3300" spc="95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функцијата</a:t>
            </a:r>
          </a:p>
          <a:p>
            <a:pPr algn="l">
              <a:lnSpc>
                <a:spcPts val="5940"/>
              </a:lnSpc>
            </a:pPr>
          </a:p>
          <a:p>
            <a:pPr algn="l" marL="712470" indent="-356235" lvl="1">
              <a:lnSpc>
                <a:spcPts val="5940"/>
              </a:lnSpc>
              <a:buFont typeface="Arial"/>
              <a:buChar char="•"/>
            </a:pPr>
            <a:r>
              <a:rPr lang="en-US" sz="3300" spc="95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Не менуваат ништо во функционалноста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3722898" y="107431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3012189" y="43060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06459" y="376237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7"/>
                </a:lnTo>
                <a:lnTo>
                  <a:pt x="0" y="57132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955689">
            <a:off x="96921" y="135323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44310">
            <a:off x="111843" y="12750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61264" y="1021635"/>
            <a:ext cx="12955808" cy="822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def greet(name, last_name):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</a:t>
            </a: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"""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    Greets the user by using their first and last name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:param name: user's first name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:type str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:param last_name: user's last name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:type str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:return: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 1"/>
                <a:ea typeface="Now 1"/>
                <a:cs typeface="Now 1"/>
                <a:sym typeface="Now 1"/>
              </a:rPr>
              <a:t>    """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    print(f"Hello {name} - {last_name}")</a:t>
            </a:r>
          </a:p>
          <a:p>
            <a:pPr algn="l">
              <a:lnSpc>
                <a:spcPts val="59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15299" y="488264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550811" y="45391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36660" y="2727958"/>
            <a:ext cx="8781853" cy="241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79"/>
              </a:lnSpc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Функции</a:t>
            </a:r>
          </a:p>
          <a:p>
            <a:pPr algn="just" marL="863591" indent="-431796" lvl="1">
              <a:lnSpc>
                <a:spcPts val="64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Предефинирани</a:t>
            </a:r>
          </a:p>
          <a:p>
            <a:pPr algn="just" marL="863591" indent="-431796" lvl="1">
              <a:lnSpc>
                <a:spcPts val="64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Кориснички-дефинирани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48806" y="1857991"/>
            <a:ext cx="8990388" cy="609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  <a:p>
            <a:pPr algn="r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&amp; </a:t>
            </a:r>
          </a:p>
          <a:p>
            <a:pPr algn="r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85854" y="2704054"/>
            <a:ext cx="8316292" cy="4878891"/>
          </a:xfrm>
          <a:custGeom>
            <a:avLst/>
            <a:gdLst/>
            <a:ahLst/>
            <a:cxnLst/>
            <a:rect r="r" b="b" t="t" l="l"/>
            <a:pathLst>
              <a:path h="4878891" w="8316292">
                <a:moveTo>
                  <a:pt x="0" y="0"/>
                </a:moveTo>
                <a:lnTo>
                  <a:pt x="8316292" y="0"/>
                </a:lnTo>
                <a:lnTo>
                  <a:pt x="8316292" y="4878892"/>
                </a:lnTo>
                <a:lnTo>
                  <a:pt x="0" y="48788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праќање на листа од аргументи со променлива должина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non-keyworded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овозможува функцијата да прими повеќе аргументи од формално дефинираните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(*) означува iterable, некој податок низ којшто можеме да итерираме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myFun(*argv):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arg in argv: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print(arg)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myFun('Hello', 'Welcome', 'to', 'Semos')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myFun(*argv):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arg in argv: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print(arg)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myFun('Hello', 'Welcome', 'to', 'Semos')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78996" y="952500"/>
            <a:ext cx="2067997" cy="249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Hello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Welcome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to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Semos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520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myFun(arg1, *argv):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print("First argument :", arg1)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arg in argv: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print("Next argument through *argv :", arg)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myFun('Hello', 'Welcome', 'to', 'Semos')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520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myFun(arg1, *argv):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print("First argument :", arg1)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arg in argv: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print("Next argument through *argv :", arg)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myFun('Hello', 'Welcome', 'to', 'Semos')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183460" y="647084"/>
            <a:ext cx="7844675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First argument : Hello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Next argument through *argv : Welcome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Next argument through *argv : to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Next argument through *argv : Semos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586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праќање на листа од аргументи со променлива должина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keyworded аргументи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ја именуваме променливата пред да ја пратиме во функцијата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можеме да го гледаме како речник кадешто секој keyword го мапираме со одредена вредност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myFun(**kwargs):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key, value in kwargs.items():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print(f"{key} == {value}")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myFun(first='Semos', mid='Python', last='Course')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myFun(**kwargs):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key, value in kwargs.items():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print(f"{key} == {value}")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myFun(first='Semos', mid='Python', last='Course')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13070" y="791547"/>
            <a:ext cx="3226951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first == Semos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mid == Python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last == Course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0817" y="3306445"/>
            <a:ext cx="8990388" cy="345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9"/>
              </a:lnSpc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Кориснички-дефинирани функции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Сопствен код од програмер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Во комбинација со предефинирани функции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9672534" cy="389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myFun(arg1, **kwargs):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key, value in kwargs.items():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print(f"{key} == {value}")</a:t>
            </a: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myFun("Hi", first='Semos', mid='Python', last='Course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13070" y="791547"/>
            <a:ext cx="3226951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first == Semos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mid == Python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last == Course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09000" y="1148715"/>
            <a:ext cx="11469999" cy="783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myFun(arg1, arg2, arg3):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print("arg1:", arg1)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print("arg2:", arg2)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print("arg3:", arg3)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args = ("Python1", "Course", "Semos")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myFun(*args)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kwargs = {"arg1": "Python1", "arg2": "Course", "arg3": "Semos"}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myFun(**kwargs)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09000" y="1148715"/>
            <a:ext cx="11469999" cy="783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myFun(arg1, arg2, arg3):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print("arg1:", arg1)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print("arg2:", arg2)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print("arg3:", arg3)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args = ("Python1", "Course", "Semos")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myFun(*args)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kwargs = {"arg1": "Python1", "arg2": "Course", "arg3": "Semos"}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myFun(**kwargs)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13070" y="791547"/>
            <a:ext cx="2889647" cy="436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arg1: Python1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arg2: Course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arg3: Semos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arg1: Python1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arg2: Course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arg3: Semos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439" y="3407335"/>
            <a:ext cx="14824793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myFun(*args, **kwargs):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print("args: ", 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print("kwargs: ", kwargs)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myFun('python1', 'course', 'semos', first="PYTHON1", mid="COURSE", last="SEMOS")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439" y="3407335"/>
            <a:ext cx="14824793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myFun(*args, **kwargs):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print("args: ", 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print("kwargs: ", kwargs)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myFun('python1', 'course', 'semos', first="PYTHON1", mid="COURSE", last="SEMOS")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07117" y="1094920"/>
            <a:ext cx="12308650" cy="112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args:  ('python1', 'course', 'semos')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B6CE6"/>
                </a:solidFill>
                <a:latin typeface="Now 1 Bold"/>
                <a:ea typeface="Now 1 Bold"/>
                <a:cs typeface="Now 1 Bold"/>
                <a:sym typeface="Now 1 Bold"/>
              </a:rPr>
              <a:t>kwargs:  {'first': 'PYTHON1', 'mid': 'COURSE', 'last': 'SEMOS'}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03120" y="712153"/>
            <a:ext cx="12202764" cy="73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Враќање на повеќе вредности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32216" y="1678556"/>
            <a:ext cx="10948837" cy="831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fun():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name = "tamara"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age = 24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return name, age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n, a = fun()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print(n)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print(a)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 = fun()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print(result)</a:t>
            </a:r>
          </a:p>
          <a:p>
            <a:pPr algn="l">
              <a:lnSpc>
                <a:spcPts val="5497"/>
              </a:lnSpc>
            </a:pP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03120" y="712153"/>
            <a:ext cx="12202764" cy="73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Враќање на повеќе вредности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32216" y="1678556"/>
            <a:ext cx="10948837" cy="831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fun():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name = "tamara"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age = 25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return name, age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n, a = fun()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print(n)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print(a)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 = fun()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print(result)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189875" y="4323323"/>
            <a:ext cx="3389829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tamara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25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68C3DE"/>
                </a:solidFill>
                <a:latin typeface="Now 1 Bold"/>
                <a:ea typeface="Now 1 Bold"/>
                <a:cs typeface="Now 1 Bold"/>
                <a:sym typeface="Now 1 Bold"/>
              </a:rPr>
              <a:t>('tamara', 25)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41686" y="4158657"/>
            <a:ext cx="9116867" cy="108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Lambda functions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2940999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Lambda функција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4250067"/>
            <a:ext cx="10948837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мала анонимна функција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може да има било колку аргументи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 само една наредба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12794" y="2620925"/>
            <a:ext cx="11846506" cy="5207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9"/>
              </a:lnSpc>
            </a:pPr>
            <a:r>
              <a:rPr lang="en-US" sz="3999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Користење – повик на функции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i</a:t>
            </a: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me_na_funkcija(argument)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Име на функција и аргументи (податоци)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Повеќе аргументи одделени со запирка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Аргументи – константи, променливи, изрази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4416130">
            <a:off x="8036593" y="4004337"/>
            <a:ext cx="1425863" cy="402806"/>
          </a:xfrm>
          <a:custGeom>
            <a:avLst/>
            <a:gdLst/>
            <a:ahLst/>
            <a:cxnLst/>
            <a:rect r="r" b="b" t="t" l="l"/>
            <a:pathLst>
              <a:path h="402806" w="1425863">
                <a:moveTo>
                  <a:pt x="0" y="0"/>
                </a:moveTo>
                <a:lnTo>
                  <a:pt x="1425863" y="0"/>
                </a:lnTo>
                <a:lnTo>
                  <a:pt x="1425863" y="402806"/>
                </a:lnTo>
                <a:lnTo>
                  <a:pt x="0" y="402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49525" y="4904465"/>
            <a:ext cx="23552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аргумент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4416130">
            <a:off x="8036593" y="4004337"/>
            <a:ext cx="1425863" cy="402806"/>
          </a:xfrm>
          <a:custGeom>
            <a:avLst/>
            <a:gdLst/>
            <a:ahLst/>
            <a:cxnLst/>
            <a:rect r="r" b="b" t="t" l="l"/>
            <a:pathLst>
              <a:path h="402806" w="1425863">
                <a:moveTo>
                  <a:pt x="0" y="0"/>
                </a:moveTo>
                <a:lnTo>
                  <a:pt x="1425863" y="0"/>
                </a:lnTo>
                <a:lnTo>
                  <a:pt x="1425863" y="402806"/>
                </a:lnTo>
                <a:lnTo>
                  <a:pt x="0" y="402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49525" y="4904465"/>
            <a:ext cx="23552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аргумент</a:t>
            </a:r>
          </a:p>
        </p:txBody>
      </p:sp>
      <p:sp>
        <p:nvSpPr>
          <p:cNvPr name="Freeform 12" id="12"/>
          <p:cNvSpPr/>
          <p:nvPr/>
        </p:nvSpPr>
        <p:spPr>
          <a:xfrm flipH="false" flipV="true" rot="3435574">
            <a:off x="10224059" y="3263547"/>
            <a:ext cx="1425863" cy="402806"/>
          </a:xfrm>
          <a:custGeom>
            <a:avLst/>
            <a:gdLst/>
            <a:ahLst/>
            <a:cxnLst/>
            <a:rect r="r" b="b" t="t" l="l"/>
            <a:pathLst>
              <a:path h="402806" w="1425863">
                <a:moveTo>
                  <a:pt x="0" y="402806"/>
                </a:moveTo>
                <a:lnTo>
                  <a:pt x="1425863" y="402806"/>
                </a:lnTo>
                <a:lnTo>
                  <a:pt x="1425863" y="0"/>
                </a:lnTo>
                <a:lnTo>
                  <a:pt x="0" y="0"/>
                </a:lnTo>
                <a:lnTo>
                  <a:pt x="0" y="40280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9776" y="4058210"/>
            <a:ext cx="23552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исказ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57047" y="4582067"/>
            <a:ext cx="10948837" cy="66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71BB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135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a, b : a * b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print(x(5, 6))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2 Medium"/>
                <a:ea typeface="Now 2 Medium"/>
                <a:cs typeface="Now 2 Medium"/>
                <a:sym typeface="Now 2 Medium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135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a, b, c : a + b + c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print(x(5, 6, 2))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2 Medium"/>
                <a:ea typeface="Now 2 Medium"/>
                <a:cs typeface="Now 2 Medium"/>
                <a:sym typeface="Now 2 Medium"/>
              </a:rPr>
              <a:t>List Comprehension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9644947" cy="292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"/>
                <a:ea typeface="Now 2"/>
                <a:cs typeface="Now 2"/>
                <a:sym typeface="Now 2"/>
              </a:rPr>
              <a:t>Побрз, пократок начин на креирање на нова листа, чиишто вредности се базирани на веќе постоечка листа</a:t>
            </a:r>
          </a:p>
          <a:p>
            <a:pPr algn="l">
              <a:lnSpc>
                <a:spcPts val="5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5372" y="1820545"/>
            <a:ext cx="12911242" cy="668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fruits = ["apple", "banana", "cherry", "kiwi", "mango"]</a:t>
            </a: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newlist = []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for x in fruits:</a:t>
            </a: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  if "a" in x:</a:t>
            </a: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    newlist.append(x)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print(newlist)</a:t>
            </a:r>
          </a:p>
          <a:p>
            <a:pPr algn="l">
              <a:lnSpc>
                <a:spcPts val="5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5372" y="1820545"/>
            <a:ext cx="12911242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fruits = ["apple", "banana", "cherry", "kiwi", "mango"]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newlist = [x for x in fruits if "a" in x]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  <a:spcBef>
                <a:spcPct val="0"/>
              </a:spcBef>
            </a:pPr>
            <a:r>
              <a:rPr lang="en-US" sz="3699">
                <a:solidFill>
                  <a:srgbClr val="042B60"/>
                </a:solidFill>
                <a:latin typeface="Now 2 Bold"/>
                <a:ea typeface="Now 2 Bold"/>
                <a:cs typeface="Now 2 Bold"/>
                <a:sym typeface="Now 2 Bold"/>
              </a:rPr>
              <a:t>print(newlist)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2 Medium"/>
                <a:ea typeface="Now 2 Medium"/>
                <a:cs typeface="Now 2 Medium"/>
                <a:sym typeface="Now 2 Medium"/>
              </a:rPr>
              <a:t>Синтакса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13997988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[expression for item in iterable if condition == True]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11261445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[x for x in fruits if x != "apple"]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7598" y="3358639"/>
            <a:ext cx="10273101" cy="104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Функцијата извршува операции и враќа резултат (опционално)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8775663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[x for x in range(10)]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10868457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[x for x in range(10) if x &lt; 5]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12102429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[x.upper() for x in fruits]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0082" y="2261227"/>
            <a:ext cx="14659218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['hello' for x in fruits]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798239"/>
            <a:ext cx="13353850" cy="1436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2"/>
              </a:lnSpc>
            </a:pPr>
            <a:r>
              <a:rPr lang="en-US" sz="3638">
                <a:solidFill>
                  <a:srgbClr val="042B60"/>
                </a:solidFill>
                <a:latin typeface="Now 2 Medium"/>
                <a:ea typeface="Now 2 Medium"/>
                <a:cs typeface="Now 2 Medium"/>
                <a:sym typeface="Now 2 Medium"/>
              </a:rPr>
              <a:t>newlist = [x if x != "banana" else "orange" for x in fruits]</a:t>
            </a:r>
          </a:p>
          <a:p>
            <a:pPr algn="l">
              <a:lnSpc>
                <a:spcPts val="58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0" y="3252418"/>
            <a:ext cx="5607374" cy="68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print("Questions?!")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4236317" y="7656119"/>
            <a:ext cx="3022983" cy="1602181"/>
          </a:xfrm>
          <a:custGeom>
            <a:avLst/>
            <a:gdLst/>
            <a:ahLst/>
            <a:cxnLst/>
            <a:rect r="r" b="b" t="t" l="l"/>
            <a:pathLst>
              <a:path h="1602181" w="3022983">
                <a:moveTo>
                  <a:pt x="0" y="0"/>
                </a:moveTo>
                <a:lnTo>
                  <a:pt x="3022983" y="0"/>
                </a:lnTo>
                <a:lnTo>
                  <a:pt x="3022983" y="1602181"/>
                </a:lnTo>
                <a:lnTo>
                  <a:pt x="0" y="1602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261943"/>
            <a:ext cx="6022181" cy="77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2"/>
              </a:lnSpc>
              <a:spcBef>
                <a:spcPct val="0"/>
              </a:spcBef>
            </a:pPr>
            <a:r>
              <a:rPr lang="en-US" sz="4800" spc="139">
                <a:solidFill>
                  <a:srgbClr val="000000"/>
                </a:solidFill>
                <a:latin typeface="Now 1 Bold"/>
                <a:ea typeface="Now 1 Bold"/>
                <a:cs typeface="Now 1 Bold"/>
                <a:sym typeface="Now 1 Bold"/>
              </a:rPr>
              <a:t>print("Exercises!!")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9644947" cy="218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  <a:spcBef>
                <a:spcPct val="0"/>
              </a:spcBef>
            </a:pPr>
            <a:r>
              <a:rPr lang="en-US" sz="3699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пресметува збир на броеви во една листа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9644947" cy="144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  <a:spcBef>
                <a:spcPct val="0"/>
              </a:spcBef>
            </a:pPr>
            <a:r>
              <a:rPr lang="en-US" sz="3699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 ќе наоѓа максимум од три броја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7598" y="3358639"/>
            <a:ext cx="1027310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Функцијата извршува операции и враќа резултат (опционално)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65541" y="5886355"/>
            <a:ext cx="7593910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ВЛЕЗ -&gt; ФУНКЦИЈА -&gt; ИЗЛЕЗ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9424134" cy="141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пресметува факториел на даден број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8775663" cy="286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враќа листа од троцифрените броеви коишто се деливи со сумата од нивните цифри</a:t>
            </a: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8775663" cy="289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наоѓа НЗД на 2 броја коишто се внесени од страна на корисникот преку тастатура</a:t>
            </a: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10868457" cy="504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Креирај програма која што ќе служи како калкулатор. Треба да се внесат од стандарден влез еден број, математички оператор (+,-,*,/,^) и втор број и треба да се испечати резултатот од математичката операција. Задачата да се реши со помош на функции.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12102429" cy="576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напишат соодветни функции за пресметување на дијаметар, периметар и плоштина на круг чиј што радиус се предава како аргумент. Потоа да се напише и програма во која за внесен (од тастатура) радиус ќе се повикаат овие функции за да се пресметаат дијаметарот, периметарот и плоштината на соодветниот круг.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0082" y="863962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0082" y="2261227"/>
            <a:ext cx="14659218" cy="721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програма која што ќе ги отпечати сите четирицифрени природни броеви кои се деливи со збирот на двата броја составени од првите две цифри и од последните две цифри на четирицифрениот број. На крајот треба да отпечати и колку вакви броеви се пронајдени.</a:t>
            </a:r>
          </a:p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3417 е делив со 34 + 17</a:t>
            </a:r>
          </a:p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5265 е делив со 52 + 65</a:t>
            </a:r>
          </a:p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6578 е делив со 65 + 78 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98239"/>
            <a:ext cx="10548283" cy="435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2"/>
              </a:lnSpc>
              <a:spcBef>
                <a:spcPct val="0"/>
              </a:spcBef>
            </a:pPr>
            <a:r>
              <a:rPr lang="en-US" sz="3638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show_employee() којашто ќе ги прима како аргументи името и платата на вработениот и ќе ги прикаже на екран. Доколку немаме внесено плата за вработениот да се додели стандардна вредност 9000.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8775663" cy="286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прими 2 броја и ќе ги пресмета збирот и разликата. Од функцијата да се вратат двете вредности.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8775663" cy="576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ги најде најголемиот број, најмалиот број и просечната вредност во една листа.</a:t>
            </a:r>
          </a:p>
          <a:p>
            <a:pPr algn="l">
              <a:lnSpc>
                <a:spcPts val="5784"/>
              </a:lnSpc>
            </a:pPr>
          </a:p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Доколку листата содржи и ненумерички вредности да се испечати дека има грешка.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8775663" cy="435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пресметува дали одреден број припаѓа во даден ранг</a:t>
            </a:r>
          </a:p>
          <a:p>
            <a:pPr algn="l">
              <a:lnSpc>
                <a:spcPts val="5784"/>
              </a:lnSpc>
            </a:pPr>
          </a:p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"/>
                <a:ea typeface="Now 1"/>
                <a:cs typeface="Now 1"/>
                <a:sym typeface="Now 1"/>
              </a:rPr>
              <a:t>Рангот и бројот треба да се внесат од страна на корисникот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17413">
            <a:off x="6941319" y="6818639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59" y="0"/>
                </a:lnTo>
                <a:lnTo>
                  <a:pt x="1211559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77598" y="3358639"/>
            <a:ext cx="1027310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Функцијата извршува операции и враќа резултат (опционално)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541" y="5886355"/>
            <a:ext cx="7593910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ВЛЕЗ -&gt; ФУНКЦИЈА -&gt; ИЗЛЕЗ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2496" y="7626374"/>
            <a:ext cx="24630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податоци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9600990" cy="285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sz="3600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прима листа од елементи како аргумент и ќе врати нова листа со уникатните елементи од првата листа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8775663" cy="289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прима листа од елементи како аргумент и ќе ги испечати непарните броеви од неа на излез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89432" y="2104916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11049481" cy="729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проверува дали даден стринг е pangram или не</a:t>
            </a:r>
          </a:p>
          <a:p>
            <a:pPr algn="l">
              <a:lnSpc>
                <a:spcPts val="5784"/>
              </a:lnSpc>
            </a:pPr>
          </a:p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Pangram - зборови или реченици коишто ги содржат сите букви од азбуката барем еднаш</a:t>
            </a:r>
          </a:p>
          <a:p>
            <a:pPr algn="l">
              <a:lnSpc>
                <a:spcPts val="5784"/>
              </a:lnSpc>
            </a:pPr>
          </a:p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Пример: "The quick brown fox jumps over the lazy dog"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11049481" cy="215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напише функција којашто ќе ги изброи согласките и самогласките во една реченица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1 Bold"/>
                <a:ea typeface="Now 1 Bold"/>
                <a:cs typeface="Now 1 Bold"/>
                <a:sym typeface="Now 1 Bold"/>
              </a:rPr>
              <a:t>Задача 17.1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807764"/>
            <a:ext cx="11049481" cy="362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  <a:spcBef>
                <a:spcPct val="0"/>
              </a:spcBef>
            </a:pPr>
            <a:r>
              <a:rPr lang="en-US" sz="3615">
                <a:solidFill>
                  <a:srgbClr val="042B60"/>
                </a:solidFill>
                <a:latin typeface="Now 1 Bold"/>
                <a:ea typeface="Now 1 Bold"/>
                <a:cs typeface="Now 1 Bold"/>
                <a:sym typeface="Now 1 Bold"/>
              </a:rPr>
              <a:t>Да се дополни претходната задача, да изброи соодветно за секој збор колку согласки а колку самогласки содржи. Резултатот да се зачува во соодветна податочна структура.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17413">
            <a:off x="6941319" y="6818639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59" y="0"/>
                </a:lnTo>
                <a:lnTo>
                  <a:pt x="1211559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77598" y="3358639"/>
            <a:ext cx="1027310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Функцијата извршува операции и враќа резултат (опционално)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541" y="5886355"/>
            <a:ext cx="7593910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ВЛЕЗ -&gt; ФУНКЦИЈА -&gt; ИЗЛЕЗ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2496" y="7626374"/>
            <a:ext cx="24630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податоци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3117413">
            <a:off x="10277814" y="6837514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60" y="0"/>
                </a:lnTo>
                <a:lnTo>
                  <a:pt x="1211560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83594" y="7664474"/>
            <a:ext cx="246300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1"/>
                <a:ea typeface="Now 1"/>
                <a:cs typeface="Now 1"/>
                <a:sym typeface="Now 1"/>
              </a:rPr>
              <a:t>блок од наредби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DAFQBc_XBGM</dc:identifier>
  <dcterms:modified xsi:type="dcterms:W3CDTF">2011-08-01T06:04:30Z</dcterms:modified>
  <cp:revision>1</cp:revision>
  <dc:title>Python I - 6</dc:title>
</cp:coreProperties>
</file>