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Now" charset="1" panose="000005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docs.python.org/3/library/exceptions.html" TargetMode="External" Type="http://schemas.openxmlformats.org/officeDocument/2006/relationships/hyperlink"/></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8.png" Type="http://schemas.openxmlformats.org/officeDocument/2006/relationships/image"/><Relationship Id="rId15" Target="../media/image3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34964" y="-2597707"/>
            <a:ext cx="6012827" cy="5553666"/>
          </a:xfrm>
          <a:custGeom>
            <a:avLst/>
            <a:gdLst/>
            <a:ahLst/>
            <a:cxnLst/>
            <a:rect r="r" b="b" t="t" l="l"/>
            <a:pathLst>
              <a:path h="5553666" w="6012827">
                <a:moveTo>
                  <a:pt x="0" y="0"/>
                </a:moveTo>
                <a:lnTo>
                  <a:pt x="6012827" y="0"/>
                </a:lnTo>
                <a:lnTo>
                  <a:pt x="6012827" y="5553666"/>
                </a:lnTo>
                <a:lnTo>
                  <a:pt x="0" y="55536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51098" y="-2122255"/>
            <a:ext cx="6098110" cy="5632436"/>
          </a:xfrm>
          <a:custGeom>
            <a:avLst/>
            <a:gdLst/>
            <a:ahLst/>
            <a:cxnLst/>
            <a:rect r="r" b="b" t="t" l="l"/>
            <a:pathLst>
              <a:path h="5632436" w="6098110">
                <a:moveTo>
                  <a:pt x="0" y="0"/>
                </a:moveTo>
                <a:lnTo>
                  <a:pt x="6098110" y="0"/>
                </a:lnTo>
                <a:lnTo>
                  <a:pt x="6098110" y="5632436"/>
                </a:lnTo>
                <a:lnTo>
                  <a:pt x="0" y="563243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11133" y="4292216"/>
            <a:ext cx="9850777" cy="2857500"/>
          </a:xfrm>
          <a:prstGeom prst="rect">
            <a:avLst/>
          </a:prstGeom>
        </p:spPr>
        <p:txBody>
          <a:bodyPr anchor="t" rtlCol="false" tIns="0" lIns="0" bIns="0" rIns="0">
            <a:spAutoFit/>
          </a:bodyPr>
          <a:lstStyle/>
          <a:p>
            <a:pPr algn="l">
              <a:lnSpc>
                <a:spcPts val="11700"/>
              </a:lnSpc>
            </a:pPr>
            <a:r>
              <a:rPr lang="en-US" sz="6500" spc="188">
                <a:solidFill>
                  <a:srgbClr val="042B60"/>
                </a:solidFill>
                <a:latin typeface="Now"/>
                <a:ea typeface="Now"/>
                <a:cs typeface="Now"/>
                <a:sym typeface="Now"/>
              </a:rPr>
              <a:t>СПРАВУВАЊЕ СО ГРЕШКИ ВО PYTHON</a:t>
            </a:r>
          </a:p>
        </p:txBody>
      </p:sp>
      <p:sp>
        <p:nvSpPr>
          <p:cNvPr name="Freeform 5" id="5"/>
          <p:cNvSpPr/>
          <p:nvPr/>
        </p:nvSpPr>
        <p:spPr>
          <a:xfrm flipH="false" flipV="false" rot="0">
            <a:off x="-665839" y="35101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200000">
            <a:off x="-901352" y="2476544"/>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200000">
            <a:off x="13847170" y="6326321"/>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10">
              <a:alphaModFix amt="60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182115" y="658346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12">
              <a:alphaModFix amt="60000"/>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440170" y="570213"/>
            <a:ext cx="5079562" cy="1256037"/>
          </a:xfrm>
          <a:custGeom>
            <a:avLst/>
            <a:gdLst/>
            <a:ahLst/>
            <a:cxnLst/>
            <a:rect r="r" b="b" t="t" l="l"/>
            <a:pathLst>
              <a:path h="1256037" w="5079562">
                <a:moveTo>
                  <a:pt x="0" y="0"/>
                </a:moveTo>
                <a:lnTo>
                  <a:pt x="5079561" y="0"/>
                </a:lnTo>
                <a:lnTo>
                  <a:pt x="5079561" y="1256037"/>
                </a:lnTo>
                <a:lnTo>
                  <a:pt x="0" y="125603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1677" y="-234872"/>
            <a:ext cx="3247095" cy="2999135"/>
          </a:xfrm>
          <a:custGeom>
            <a:avLst/>
            <a:gdLst/>
            <a:ahLst/>
            <a:cxnLst/>
            <a:rect r="r" b="b" t="t" l="l"/>
            <a:pathLst>
              <a:path h="2999135" w="3247095">
                <a:moveTo>
                  <a:pt x="0" y="0"/>
                </a:moveTo>
                <a:lnTo>
                  <a:pt x="3247095" y="0"/>
                </a:lnTo>
                <a:lnTo>
                  <a:pt x="3247095" y="2999136"/>
                </a:lnTo>
                <a:lnTo>
                  <a:pt x="0" y="299913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696202" y="-153183"/>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18069" y="-128566"/>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889373" y="-98768"/>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969" y="5523837"/>
            <a:ext cx="6026465" cy="5566263"/>
          </a:xfrm>
          <a:custGeom>
            <a:avLst/>
            <a:gdLst/>
            <a:ahLst/>
            <a:cxnLst/>
            <a:rect r="r" b="b" t="t" l="l"/>
            <a:pathLst>
              <a:path h="5566263" w="6026465">
                <a:moveTo>
                  <a:pt x="0" y="0"/>
                </a:moveTo>
                <a:lnTo>
                  <a:pt x="6026465" y="0"/>
                </a:lnTo>
                <a:lnTo>
                  <a:pt x="6026465" y="5566263"/>
                </a:lnTo>
                <a:lnTo>
                  <a:pt x="0" y="556626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337824" y="5675447"/>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748542" y="927349"/>
            <a:ext cx="9560584" cy="1619250"/>
          </a:xfrm>
          <a:prstGeom prst="rect">
            <a:avLst/>
          </a:prstGeom>
        </p:spPr>
        <p:txBody>
          <a:bodyPr anchor="t" rtlCol="false" tIns="0" lIns="0" bIns="0" rIns="0">
            <a:spAutoFit/>
          </a:bodyPr>
          <a:lstStyle/>
          <a:p>
            <a:pPr algn="l">
              <a:lnSpc>
                <a:spcPts val="6450"/>
              </a:lnSpc>
              <a:spcBef>
                <a:spcPct val="0"/>
              </a:spcBef>
            </a:pPr>
            <a:r>
              <a:rPr lang="en-US" sz="5000" spc="145">
                <a:solidFill>
                  <a:srgbClr val="000000"/>
                </a:solidFill>
                <a:latin typeface="Now"/>
                <a:ea typeface="Now"/>
                <a:cs typeface="Now"/>
                <a:sym typeface="Now"/>
              </a:rPr>
              <a:t>Најчесто појавувани синтаксички грешки</a:t>
            </a:r>
          </a:p>
        </p:txBody>
      </p:sp>
      <p:sp>
        <p:nvSpPr>
          <p:cNvPr name="TextBox 9" id="9"/>
          <p:cNvSpPr txBox="true"/>
          <p:nvPr/>
        </p:nvSpPr>
        <p:spPr>
          <a:xfrm rot="0">
            <a:off x="6160062" y="2862176"/>
            <a:ext cx="12127938" cy="5659153"/>
          </a:xfrm>
          <a:prstGeom prst="rect">
            <a:avLst/>
          </a:prstGeom>
        </p:spPr>
        <p:txBody>
          <a:bodyPr anchor="t" rtlCol="false" tIns="0" lIns="0" bIns="0" rIns="0">
            <a:spAutoFit/>
          </a:bodyPr>
          <a:lstStyle/>
          <a:p>
            <a:pPr algn="l" marL="644534" indent="-322267" lvl="1">
              <a:lnSpc>
                <a:spcPts val="5672"/>
              </a:lnSpc>
              <a:buFont typeface="Arial"/>
              <a:buChar char="•"/>
            </a:pPr>
            <a:r>
              <a:rPr lang="en-US" sz="2985" spc="86">
                <a:solidFill>
                  <a:srgbClr val="042B60"/>
                </a:solidFill>
                <a:latin typeface="Now"/>
                <a:ea typeface="Now"/>
                <a:cs typeface="Now"/>
                <a:sym typeface="Now"/>
              </a:rPr>
              <a:t>Погрешно користење на операторот за доделување (=)</a:t>
            </a:r>
          </a:p>
          <a:p>
            <a:pPr algn="l" marL="644534" indent="-322267" lvl="1">
              <a:lnSpc>
                <a:spcPts val="5672"/>
              </a:lnSpc>
              <a:buFont typeface="Arial"/>
              <a:buChar char="•"/>
            </a:pPr>
            <a:r>
              <a:rPr lang="en-US" sz="2985" spc="86">
                <a:solidFill>
                  <a:srgbClr val="042B60"/>
                </a:solidFill>
                <a:latin typeface="Now"/>
                <a:ea typeface="Now"/>
                <a:cs typeface="Now"/>
                <a:sym typeface="Now"/>
              </a:rPr>
              <a:t>Погрешно користење, погрешно спелување или недостаток на клучен збор</a:t>
            </a:r>
          </a:p>
          <a:p>
            <a:pPr algn="l" marL="644534" indent="-322267" lvl="1">
              <a:lnSpc>
                <a:spcPts val="5672"/>
              </a:lnSpc>
              <a:buFont typeface="Arial"/>
              <a:buChar char="•"/>
            </a:pPr>
            <a:r>
              <a:rPr lang="en-US" sz="2985" spc="86">
                <a:solidFill>
                  <a:srgbClr val="042B60"/>
                </a:solidFill>
                <a:latin typeface="Now"/>
                <a:ea typeface="Now"/>
                <a:cs typeface="Now"/>
                <a:sym typeface="Now"/>
              </a:rPr>
              <a:t>Надостаток на загради, наводници, две точки</a:t>
            </a:r>
          </a:p>
          <a:p>
            <a:pPr algn="l" marL="644534" indent="-322267" lvl="1">
              <a:lnSpc>
                <a:spcPts val="5672"/>
              </a:lnSpc>
              <a:buFont typeface="Arial"/>
              <a:buChar char="•"/>
            </a:pPr>
            <a:r>
              <a:rPr lang="en-US" sz="2985" spc="86">
                <a:solidFill>
                  <a:srgbClr val="042B60"/>
                </a:solidFill>
                <a:latin typeface="Now"/>
                <a:ea typeface="Now"/>
                <a:cs typeface="Now"/>
                <a:sym typeface="Now"/>
              </a:rPr>
              <a:t>Грешна синтакса кај речник (dictionary)</a:t>
            </a:r>
          </a:p>
          <a:p>
            <a:pPr algn="l" marL="644534" indent="-322267" lvl="1">
              <a:lnSpc>
                <a:spcPts val="5672"/>
              </a:lnSpc>
              <a:buFont typeface="Arial"/>
              <a:buChar char="•"/>
            </a:pPr>
            <a:r>
              <a:rPr lang="en-US" sz="2985" spc="86">
                <a:solidFill>
                  <a:srgbClr val="042B60"/>
                </a:solidFill>
                <a:latin typeface="Now"/>
                <a:ea typeface="Now"/>
                <a:cs typeface="Now"/>
                <a:sym typeface="Now"/>
              </a:rPr>
              <a:t>Погрешно подредување (празнен простор)</a:t>
            </a:r>
          </a:p>
          <a:p>
            <a:pPr algn="l" marL="644534" indent="-322267" lvl="1">
              <a:lnSpc>
                <a:spcPts val="5672"/>
              </a:lnSpc>
              <a:buFont typeface="Arial"/>
              <a:buChar char="•"/>
            </a:pPr>
            <a:r>
              <a:rPr lang="en-US" sz="2985" spc="86">
                <a:solidFill>
                  <a:srgbClr val="042B60"/>
                </a:solidFill>
                <a:latin typeface="Now"/>
                <a:ea typeface="Now"/>
                <a:cs typeface="Now"/>
                <a:sym typeface="Now"/>
              </a:rPr>
              <a:t>Дефинирање и повикување на функции</a:t>
            </a:r>
          </a:p>
          <a:p>
            <a:pPr algn="l" marL="644534" indent="-322267" lvl="1">
              <a:lnSpc>
                <a:spcPts val="5672"/>
              </a:lnSpc>
              <a:buFont typeface="Arial"/>
              <a:buChar char="•"/>
            </a:pPr>
            <a:r>
              <a:rPr lang="en-US" sz="2985" spc="86">
                <a:solidFill>
                  <a:srgbClr val="042B60"/>
                </a:solidFill>
                <a:latin typeface="Now"/>
                <a:ea typeface="Now"/>
                <a:cs typeface="Now"/>
                <a:sym typeface="Now"/>
              </a:rPr>
              <a:t>Различни верзии на Python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96113" y="33211"/>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13938425" y="-50936"/>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648433" y="8283157"/>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5412921" y="7939629"/>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176680" y="-2941548"/>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6941168" y="-3285076"/>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32540" y="9479783"/>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7200000">
            <a:off x="1674851" y="9395635"/>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7089425" y="4095750"/>
            <a:ext cx="7287120" cy="2095500"/>
          </a:xfrm>
          <a:prstGeom prst="rect">
            <a:avLst/>
          </a:prstGeom>
        </p:spPr>
        <p:txBody>
          <a:bodyPr anchor="t" rtlCol="false" tIns="0" lIns="0" bIns="0" rIns="0">
            <a:spAutoFit/>
          </a:bodyPr>
          <a:lstStyle/>
          <a:p>
            <a:pPr algn="ctr" marL="0" indent="0" lvl="0">
              <a:lnSpc>
                <a:spcPts val="8280"/>
              </a:lnSpc>
              <a:spcBef>
                <a:spcPct val="0"/>
              </a:spcBef>
            </a:pPr>
            <a:r>
              <a:rPr lang="en-US" sz="6900">
                <a:solidFill>
                  <a:srgbClr val="042B60"/>
                </a:solidFill>
                <a:latin typeface="Now"/>
                <a:ea typeface="Now"/>
                <a:cs typeface="Now"/>
                <a:sym typeface="Now"/>
              </a:rPr>
              <a:t>Справување со логички грешки</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5536" y="-1548789"/>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651048" y="-1892317"/>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1913" y="7062698"/>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960858" y="691881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748542" y="990600"/>
            <a:ext cx="9560584" cy="1619250"/>
          </a:xfrm>
          <a:prstGeom prst="rect">
            <a:avLst/>
          </a:prstGeom>
        </p:spPr>
        <p:txBody>
          <a:bodyPr anchor="t" rtlCol="false" tIns="0" lIns="0" bIns="0" rIns="0">
            <a:spAutoFit/>
          </a:bodyPr>
          <a:lstStyle/>
          <a:p>
            <a:pPr algn="l">
              <a:lnSpc>
                <a:spcPts val="6450"/>
              </a:lnSpc>
              <a:spcBef>
                <a:spcPct val="0"/>
              </a:spcBef>
            </a:pPr>
            <a:r>
              <a:rPr lang="en-US" sz="5000" spc="145">
                <a:solidFill>
                  <a:srgbClr val="000000"/>
                </a:solidFill>
                <a:latin typeface="Now"/>
                <a:ea typeface="Now"/>
                <a:cs typeface="Now"/>
                <a:sym typeface="Now"/>
              </a:rPr>
              <a:t>Најчесто појавувани логички грешки</a:t>
            </a:r>
          </a:p>
        </p:txBody>
      </p:sp>
      <p:sp>
        <p:nvSpPr>
          <p:cNvPr name="TextBox 7" id="7"/>
          <p:cNvSpPr txBox="true"/>
          <p:nvPr/>
        </p:nvSpPr>
        <p:spPr>
          <a:xfrm rot="0">
            <a:off x="6160062" y="2925427"/>
            <a:ext cx="12127938" cy="7087903"/>
          </a:xfrm>
          <a:prstGeom prst="rect">
            <a:avLst/>
          </a:prstGeom>
        </p:spPr>
        <p:txBody>
          <a:bodyPr anchor="t" rtlCol="false" tIns="0" lIns="0" bIns="0" rIns="0">
            <a:spAutoFit/>
          </a:bodyPr>
          <a:lstStyle/>
          <a:p>
            <a:pPr algn="l" marL="644534" indent="-322267" lvl="1">
              <a:lnSpc>
                <a:spcPts val="5672"/>
              </a:lnSpc>
              <a:buFont typeface="Arial"/>
              <a:buChar char="•"/>
            </a:pPr>
            <a:r>
              <a:rPr lang="en-US" sz="2985" spc="86">
                <a:solidFill>
                  <a:srgbClr val="042B60"/>
                </a:solidFill>
                <a:latin typeface="Now"/>
                <a:ea typeface="Now"/>
                <a:cs typeface="Now"/>
                <a:sym typeface="Now"/>
              </a:rPr>
              <a:t>Погрешно користење на логички оператори -  &lt;5 наместо &lt;=5</a:t>
            </a:r>
          </a:p>
          <a:p>
            <a:pPr algn="l" marL="644534" indent="-322267" lvl="1">
              <a:lnSpc>
                <a:spcPts val="5672"/>
              </a:lnSpc>
              <a:buFont typeface="Arial"/>
              <a:buChar char="•"/>
            </a:pPr>
            <a:r>
              <a:rPr lang="en-US" sz="2985" spc="86">
                <a:solidFill>
                  <a:srgbClr val="042B60"/>
                </a:solidFill>
                <a:latin typeface="Now"/>
                <a:ea typeface="Now"/>
                <a:cs typeface="Now"/>
                <a:sym typeface="Now"/>
              </a:rPr>
              <a:t>Грешка во булов израз</a:t>
            </a:r>
          </a:p>
          <a:p>
            <a:pPr algn="l" marL="644534" indent="-322267" lvl="1">
              <a:lnSpc>
                <a:spcPts val="5672"/>
              </a:lnSpc>
              <a:buFont typeface="Arial"/>
              <a:buChar char="•"/>
            </a:pPr>
            <a:r>
              <a:rPr lang="en-US" sz="2985" spc="86">
                <a:solidFill>
                  <a:srgbClr val="042B60"/>
                </a:solidFill>
                <a:latin typeface="Now"/>
                <a:ea typeface="Now"/>
                <a:cs typeface="Now"/>
                <a:sym typeface="Now"/>
              </a:rPr>
              <a:t>Создавање на бесконечни циклуси</a:t>
            </a:r>
          </a:p>
          <a:p>
            <a:pPr algn="l" marL="644534" indent="-322267" lvl="1">
              <a:lnSpc>
                <a:spcPts val="5672"/>
              </a:lnSpc>
              <a:buFont typeface="Arial"/>
              <a:buChar char="•"/>
            </a:pPr>
            <a:r>
              <a:rPr lang="en-US" sz="2985" spc="86">
                <a:solidFill>
                  <a:srgbClr val="042B60"/>
                </a:solidFill>
                <a:latin typeface="Now"/>
                <a:ea typeface="Now"/>
                <a:cs typeface="Now"/>
                <a:sym typeface="Now"/>
              </a:rPr>
              <a:t>Ненамерно користење на исто име на променлива во различни делови од програмата за различни цели</a:t>
            </a:r>
          </a:p>
          <a:p>
            <a:pPr algn="l" marL="644534" indent="-322267" lvl="1">
              <a:lnSpc>
                <a:spcPts val="5672"/>
              </a:lnSpc>
              <a:buFont typeface="Arial"/>
              <a:buChar char="•"/>
            </a:pPr>
            <a:r>
              <a:rPr lang="en-US" sz="2985" spc="86">
                <a:solidFill>
                  <a:srgbClr val="042B60"/>
                </a:solidFill>
                <a:latin typeface="Now"/>
                <a:ea typeface="Now"/>
                <a:cs typeface="Now"/>
                <a:sym typeface="Now"/>
              </a:rPr>
              <a:t>Користење на погрешна променлива</a:t>
            </a:r>
          </a:p>
          <a:p>
            <a:pPr algn="l" marL="644534" indent="-322267" lvl="1">
              <a:lnSpc>
                <a:spcPts val="5672"/>
              </a:lnSpc>
              <a:buFont typeface="Arial"/>
              <a:buChar char="•"/>
            </a:pPr>
            <a:r>
              <a:rPr lang="en-US" sz="2985" spc="86">
                <a:solidFill>
                  <a:srgbClr val="042B60"/>
                </a:solidFill>
                <a:latin typeface="Now"/>
                <a:ea typeface="Now"/>
                <a:cs typeface="Now"/>
                <a:sym typeface="Now"/>
              </a:rPr>
              <a:t>Делење на цели броеви наместо на децимални или обратно</a:t>
            </a:r>
          </a:p>
          <a:p>
            <a:pPr algn="l">
              <a:lnSpc>
                <a:spcPts val="567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8853" y="-586367"/>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2383379" y="-504678"/>
            <a:ext cx="3320308" cy="3066757"/>
          </a:xfrm>
          <a:custGeom>
            <a:avLst/>
            <a:gdLst/>
            <a:ahLst/>
            <a:cxnLst/>
            <a:rect r="r" b="b" t="t" l="l"/>
            <a:pathLst>
              <a:path h="3066757" w="3320308">
                <a:moveTo>
                  <a:pt x="0" y="0"/>
                </a:moveTo>
                <a:lnTo>
                  <a:pt x="3320307" y="0"/>
                </a:lnTo>
                <a:lnTo>
                  <a:pt x="3320307"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9108" y="-480062"/>
            <a:ext cx="1184466" cy="1094015"/>
          </a:xfrm>
          <a:custGeom>
            <a:avLst/>
            <a:gdLst/>
            <a:ahLst/>
            <a:cxnLst/>
            <a:rect r="r" b="b" t="t" l="l"/>
            <a:pathLst>
              <a:path h="1094015" w="1184466">
                <a:moveTo>
                  <a:pt x="0" y="0"/>
                </a:moveTo>
                <a:lnTo>
                  <a:pt x="1184466" y="0"/>
                </a:lnTo>
                <a:lnTo>
                  <a:pt x="1184466" y="1094016"/>
                </a:lnTo>
                <a:lnTo>
                  <a:pt x="0" y="10940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797804" y="-450264"/>
            <a:ext cx="1211172" cy="1118682"/>
          </a:xfrm>
          <a:custGeom>
            <a:avLst/>
            <a:gdLst/>
            <a:ahLst/>
            <a:cxnLst/>
            <a:rect r="r" b="b" t="t" l="l"/>
            <a:pathLst>
              <a:path h="1118682" w="1211172">
                <a:moveTo>
                  <a:pt x="0" y="0"/>
                </a:moveTo>
                <a:lnTo>
                  <a:pt x="1211171" y="0"/>
                </a:lnTo>
                <a:lnTo>
                  <a:pt x="1211171" y="1118683"/>
                </a:lnTo>
                <a:lnTo>
                  <a:pt x="0" y="11186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12145" y="5172342"/>
            <a:ext cx="6026465" cy="5566263"/>
          </a:xfrm>
          <a:custGeom>
            <a:avLst/>
            <a:gdLst/>
            <a:ahLst/>
            <a:cxnLst/>
            <a:rect r="r" b="b" t="t" l="l"/>
            <a:pathLst>
              <a:path h="5566263" w="6026465">
                <a:moveTo>
                  <a:pt x="0" y="0"/>
                </a:moveTo>
                <a:lnTo>
                  <a:pt x="6026466" y="0"/>
                </a:lnTo>
                <a:lnTo>
                  <a:pt x="6026466" y="5566263"/>
                </a:lnTo>
                <a:lnTo>
                  <a:pt x="0" y="556626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349353" y="5323952"/>
            <a:ext cx="6162345" cy="5691766"/>
          </a:xfrm>
          <a:custGeom>
            <a:avLst/>
            <a:gdLst/>
            <a:ahLst/>
            <a:cxnLst/>
            <a:rect r="r" b="b" t="t" l="l"/>
            <a:pathLst>
              <a:path h="5691766" w="6162345">
                <a:moveTo>
                  <a:pt x="0" y="0"/>
                </a:moveTo>
                <a:lnTo>
                  <a:pt x="6162345" y="0"/>
                </a:lnTo>
                <a:lnTo>
                  <a:pt x="6162345" y="5691765"/>
                </a:lnTo>
                <a:lnTo>
                  <a:pt x="0" y="569176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1066" y="5369639"/>
            <a:ext cx="2198316" cy="2030444"/>
          </a:xfrm>
          <a:custGeom>
            <a:avLst/>
            <a:gdLst/>
            <a:ahLst/>
            <a:cxnLst/>
            <a:rect r="r" b="b" t="t" l="l"/>
            <a:pathLst>
              <a:path h="2030444" w="2198316">
                <a:moveTo>
                  <a:pt x="0" y="0"/>
                </a:moveTo>
                <a:lnTo>
                  <a:pt x="2198315" y="0"/>
                </a:lnTo>
                <a:lnTo>
                  <a:pt x="2198315" y="2030445"/>
                </a:lnTo>
                <a:lnTo>
                  <a:pt x="0" y="203044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1593405" y="5424943"/>
            <a:ext cx="2247882" cy="2076225"/>
          </a:xfrm>
          <a:custGeom>
            <a:avLst/>
            <a:gdLst/>
            <a:ahLst/>
            <a:cxnLst/>
            <a:rect r="r" b="b" t="t" l="l"/>
            <a:pathLst>
              <a:path h="2076225" w="2247882">
                <a:moveTo>
                  <a:pt x="0" y="0"/>
                </a:moveTo>
                <a:lnTo>
                  <a:pt x="2247882" y="0"/>
                </a:lnTo>
                <a:lnTo>
                  <a:pt x="2247882" y="2076225"/>
                </a:lnTo>
                <a:lnTo>
                  <a:pt x="0" y="207622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9144000" y="2695497"/>
            <a:ext cx="7475046" cy="4483608"/>
          </a:xfrm>
          <a:prstGeom prst="rect">
            <a:avLst/>
          </a:prstGeom>
        </p:spPr>
        <p:txBody>
          <a:bodyPr anchor="t" rtlCol="false" tIns="0" lIns="0" bIns="0" rIns="0">
            <a:spAutoFit/>
          </a:bodyPr>
          <a:lstStyle/>
          <a:p>
            <a:pPr algn="ctr">
              <a:lnSpc>
                <a:spcPts val="8901"/>
              </a:lnSpc>
              <a:spcBef>
                <a:spcPct val="0"/>
              </a:spcBef>
            </a:pPr>
            <a:r>
              <a:rPr lang="en-US" sz="6900" spc="200">
                <a:solidFill>
                  <a:srgbClr val="000000"/>
                </a:solidFill>
                <a:latin typeface="Now"/>
                <a:ea typeface="Now"/>
                <a:cs typeface="Now"/>
                <a:sym typeface="Now"/>
              </a:rPr>
              <a:t>Справување со грешки при извршување на програмата</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63631"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91422"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117805"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try</a:t>
            </a:r>
          </a:p>
        </p:txBody>
      </p:sp>
      <p:sp>
        <p:nvSpPr>
          <p:cNvPr name="TextBox 5" id="5"/>
          <p:cNvSpPr txBox="true"/>
          <p:nvPr/>
        </p:nvSpPr>
        <p:spPr>
          <a:xfrm rot="0">
            <a:off x="10263122"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except</a:t>
            </a:r>
          </a:p>
        </p:txBody>
      </p:sp>
      <p:sp>
        <p:nvSpPr>
          <p:cNvPr name="TextBox 6" id="6"/>
          <p:cNvSpPr txBox="true"/>
          <p:nvPr/>
        </p:nvSpPr>
        <p:spPr>
          <a:xfrm rot="0">
            <a:off x="10263122"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finally</a:t>
            </a:r>
          </a:p>
        </p:txBody>
      </p:sp>
      <p:sp>
        <p:nvSpPr>
          <p:cNvPr name="TextBox 7" id="7"/>
          <p:cNvSpPr txBox="true"/>
          <p:nvPr/>
        </p:nvSpPr>
        <p:spPr>
          <a:xfrm rot="0">
            <a:off x="4117805"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else</a:t>
            </a:r>
          </a:p>
        </p:txBody>
      </p:sp>
      <p:sp>
        <p:nvSpPr>
          <p:cNvPr name="TextBox 8" id="8"/>
          <p:cNvSpPr txBox="true"/>
          <p:nvPr/>
        </p:nvSpPr>
        <p:spPr>
          <a:xfrm rot="0">
            <a:off x="5284754" y="4661308"/>
            <a:ext cx="7718493" cy="907233"/>
          </a:xfrm>
          <a:prstGeom prst="rect">
            <a:avLst/>
          </a:prstGeom>
        </p:spPr>
        <p:txBody>
          <a:bodyPr anchor="t" rtlCol="false" tIns="0" lIns="0" bIns="0" rIns="0">
            <a:spAutoFit/>
          </a:bodyPr>
          <a:lstStyle/>
          <a:p>
            <a:pPr algn="ctr">
              <a:lnSpc>
                <a:spcPts val="7258"/>
              </a:lnSpc>
            </a:pPr>
            <a:r>
              <a:rPr lang="en-US" sz="5627" spc="163">
                <a:solidFill>
                  <a:srgbClr val="042B60"/>
                </a:solidFill>
                <a:latin typeface="Now"/>
                <a:ea typeface="Now"/>
                <a:cs typeface="Now"/>
                <a:sym typeface="Now"/>
              </a:rPr>
              <a:t>Искулочоци</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63631"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91422"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96782" y="387232"/>
            <a:ext cx="1733698" cy="1282937"/>
          </a:xfrm>
          <a:custGeom>
            <a:avLst/>
            <a:gdLst/>
            <a:ahLst/>
            <a:cxnLst/>
            <a:rect r="r" b="b" t="t" l="l"/>
            <a:pathLst>
              <a:path h="1282937" w="1733698">
                <a:moveTo>
                  <a:pt x="0" y="0"/>
                </a:moveTo>
                <a:lnTo>
                  <a:pt x="1733698" y="0"/>
                </a:lnTo>
                <a:lnTo>
                  <a:pt x="1733698" y="1282936"/>
                </a:lnTo>
                <a:lnTo>
                  <a:pt x="0" y="12829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17805"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try</a:t>
            </a:r>
          </a:p>
        </p:txBody>
      </p:sp>
      <p:sp>
        <p:nvSpPr>
          <p:cNvPr name="TextBox 6" id="6"/>
          <p:cNvSpPr txBox="true"/>
          <p:nvPr/>
        </p:nvSpPr>
        <p:spPr>
          <a:xfrm rot="0">
            <a:off x="10263122"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except</a:t>
            </a:r>
          </a:p>
        </p:txBody>
      </p:sp>
      <p:sp>
        <p:nvSpPr>
          <p:cNvPr name="TextBox 7" id="7"/>
          <p:cNvSpPr txBox="true"/>
          <p:nvPr/>
        </p:nvSpPr>
        <p:spPr>
          <a:xfrm rot="0">
            <a:off x="10263122"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finally</a:t>
            </a:r>
          </a:p>
        </p:txBody>
      </p:sp>
      <p:sp>
        <p:nvSpPr>
          <p:cNvPr name="TextBox 8" id="8"/>
          <p:cNvSpPr txBox="true"/>
          <p:nvPr/>
        </p:nvSpPr>
        <p:spPr>
          <a:xfrm rot="0">
            <a:off x="4117805"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else</a:t>
            </a:r>
          </a:p>
        </p:txBody>
      </p:sp>
      <p:sp>
        <p:nvSpPr>
          <p:cNvPr name="TextBox 9" id="9"/>
          <p:cNvSpPr txBox="true"/>
          <p:nvPr/>
        </p:nvSpPr>
        <p:spPr>
          <a:xfrm rot="0">
            <a:off x="5284754" y="4661308"/>
            <a:ext cx="7718493" cy="907233"/>
          </a:xfrm>
          <a:prstGeom prst="rect">
            <a:avLst/>
          </a:prstGeom>
        </p:spPr>
        <p:txBody>
          <a:bodyPr anchor="t" rtlCol="false" tIns="0" lIns="0" bIns="0" rIns="0">
            <a:spAutoFit/>
          </a:bodyPr>
          <a:lstStyle/>
          <a:p>
            <a:pPr algn="ctr">
              <a:lnSpc>
                <a:spcPts val="7258"/>
              </a:lnSpc>
            </a:pPr>
            <a:r>
              <a:rPr lang="en-US" sz="5627" spc="163">
                <a:solidFill>
                  <a:srgbClr val="042B60"/>
                </a:solidFill>
                <a:latin typeface="Now"/>
                <a:ea typeface="Now"/>
                <a:cs typeface="Now"/>
                <a:sym typeface="Now"/>
              </a:rPr>
              <a:t>Искулочоци</a:t>
            </a:r>
          </a:p>
        </p:txBody>
      </p:sp>
      <p:sp>
        <p:nvSpPr>
          <p:cNvPr name="TextBox 10" id="10"/>
          <p:cNvSpPr txBox="true"/>
          <p:nvPr/>
        </p:nvSpPr>
        <p:spPr>
          <a:xfrm rot="0">
            <a:off x="604587" y="1970747"/>
            <a:ext cx="3059044" cy="1368571"/>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сомнителниот код</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63631"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91422"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96782" y="387232"/>
            <a:ext cx="1733698" cy="1282937"/>
          </a:xfrm>
          <a:custGeom>
            <a:avLst/>
            <a:gdLst/>
            <a:ahLst/>
            <a:cxnLst/>
            <a:rect r="r" b="b" t="t" l="l"/>
            <a:pathLst>
              <a:path h="1282937" w="1733698">
                <a:moveTo>
                  <a:pt x="0" y="0"/>
                </a:moveTo>
                <a:lnTo>
                  <a:pt x="1733698" y="0"/>
                </a:lnTo>
                <a:lnTo>
                  <a:pt x="1733698" y="1282936"/>
                </a:lnTo>
                <a:lnTo>
                  <a:pt x="0" y="12829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17805"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try</a:t>
            </a:r>
          </a:p>
        </p:txBody>
      </p:sp>
      <p:sp>
        <p:nvSpPr>
          <p:cNvPr name="TextBox 6" id="6"/>
          <p:cNvSpPr txBox="true"/>
          <p:nvPr/>
        </p:nvSpPr>
        <p:spPr>
          <a:xfrm rot="0">
            <a:off x="10263122"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except</a:t>
            </a:r>
          </a:p>
        </p:txBody>
      </p:sp>
      <p:sp>
        <p:nvSpPr>
          <p:cNvPr name="TextBox 7" id="7"/>
          <p:cNvSpPr txBox="true"/>
          <p:nvPr/>
        </p:nvSpPr>
        <p:spPr>
          <a:xfrm rot="0">
            <a:off x="10263122"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finally</a:t>
            </a:r>
          </a:p>
        </p:txBody>
      </p:sp>
      <p:sp>
        <p:nvSpPr>
          <p:cNvPr name="TextBox 8" id="8"/>
          <p:cNvSpPr txBox="true"/>
          <p:nvPr/>
        </p:nvSpPr>
        <p:spPr>
          <a:xfrm rot="0">
            <a:off x="4117805"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else</a:t>
            </a:r>
          </a:p>
        </p:txBody>
      </p:sp>
      <p:sp>
        <p:nvSpPr>
          <p:cNvPr name="TextBox 9" id="9"/>
          <p:cNvSpPr txBox="true"/>
          <p:nvPr/>
        </p:nvSpPr>
        <p:spPr>
          <a:xfrm rot="0">
            <a:off x="5284754" y="4661308"/>
            <a:ext cx="7718493" cy="907233"/>
          </a:xfrm>
          <a:prstGeom prst="rect">
            <a:avLst/>
          </a:prstGeom>
        </p:spPr>
        <p:txBody>
          <a:bodyPr anchor="t" rtlCol="false" tIns="0" lIns="0" bIns="0" rIns="0">
            <a:spAutoFit/>
          </a:bodyPr>
          <a:lstStyle/>
          <a:p>
            <a:pPr algn="ctr">
              <a:lnSpc>
                <a:spcPts val="7258"/>
              </a:lnSpc>
            </a:pPr>
            <a:r>
              <a:rPr lang="en-US" sz="5627" spc="163">
                <a:solidFill>
                  <a:srgbClr val="042B60"/>
                </a:solidFill>
                <a:latin typeface="Now"/>
                <a:ea typeface="Now"/>
                <a:cs typeface="Now"/>
                <a:sym typeface="Now"/>
              </a:rPr>
              <a:t>Искулочоци</a:t>
            </a:r>
          </a:p>
        </p:txBody>
      </p:sp>
      <p:sp>
        <p:nvSpPr>
          <p:cNvPr name="TextBox 10" id="10"/>
          <p:cNvSpPr txBox="true"/>
          <p:nvPr/>
        </p:nvSpPr>
        <p:spPr>
          <a:xfrm rot="0">
            <a:off x="604587" y="1970747"/>
            <a:ext cx="3059044" cy="1368571"/>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сомнителниот код</a:t>
            </a:r>
          </a:p>
        </p:txBody>
      </p:sp>
      <p:sp>
        <p:nvSpPr>
          <p:cNvPr name="Freeform 11" id="11"/>
          <p:cNvSpPr/>
          <p:nvPr/>
        </p:nvSpPr>
        <p:spPr>
          <a:xfrm flipH="true" flipV="false" rot="0">
            <a:off x="13757520" y="387232"/>
            <a:ext cx="1733698" cy="1282937"/>
          </a:xfrm>
          <a:custGeom>
            <a:avLst/>
            <a:gdLst/>
            <a:ahLst/>
            <a:cxnLst/>
            <a:rect r="r" b="b" t="t" l="l"/>
            <a:pathLst>
              <a:path h="1282937" w="1733698">
                <a:moveTo>
                  <a:pt x="1733698" y="0"/>
                </a:moveTo>
                <a:lnTo>
                  <a:pt x="0" y="0"/>
                </a:lnTo>
                <a:lnTo>
                  <a:pt x="0" y="1282936"/>
                </a:lnTo>
                <a:lnTo>
                  <a:pt x="1733698" y="1282936"/>
                </a:lnTo>
                <a:lnTo>
                  <a:pt x="173369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4624369" y="1795084"/>
            <a:ext cx="3059044" cy="2283349"/>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справување со грешка (доколку се појави)</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63631"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91422"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96782" y="387232"/>
            <a:ext cx="1733698" cy="1282937"/>
          </a:xfrm>
          <a:custGeom>
            <a:avLst/>
            <a:gdLst/>
            <a:ahLst/>
            <a:cxnLst/>
            <a:rect r="r" b="b" t="t" l="l"/>
            <a:pathLst>
              <a:path h="1282937" w="1733698">
                <a:moveTo>
                  <a:pt x="0" y="0"/>
                </a:moveTo>
                <a:lnTo>
                  <a:pt x="1733698" y="0"/>
                </a:lnTo>
                <a:lnTo>
                  <a:pt x="1733698" y="1282936"/>
                </a:lnTo>
                <a:lnTo>
                  <a:pt x="0" y="12829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17805"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try</a:t>
            </a:r>
          </a:p>
        </p:txBody>
      </p:sp>
      <p:sp>
        <p:nvSpPr>
          <p:cNvPr name="TextBox 6" id="6"/>
          <p:cNvSpPr txBox="true"/>
          <p:nvPr/>
        </p:nvSpPr>
        <p:spPr>
          <a:xfrm rot="0">
            <a:off x="10263122"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except</a:t>
            </a:r>
          </a:p>
        </p:txBody>
      </p:sp>
      <p:sp>
        <p:nvSpPr>
          <p:cNvPr name="TextBox 7" id="7"/>
          <p:cNvSpPr txBox="true"/>
          <p:nvPr/>
        </p:nvSpPr>
        <p:spPr>
          <a:xfrm rot="0">
            <a:off x="10263122"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finally</a:t>
            </a:r>
          </a:p>
        </p:txBody>
      </p:sp>
      <p:sp>
        <p:nvSpPr>
          <p:cNvPr name="TextBox 8" id="8"/>
          <p:cNvSpPr txBox="true"/>
          <p:nvPr/>
        </p:nvSpPr>
        <p:spPr>
          <a:xfrm rot="0">
            <a:off x="4117805"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else</a:t>
            </a:r>
          </a:p>
        </p:txBody>
      </p:sp>
      <p:sp>
        <p:nvSpPr>
          <p:cNvPr name="TextBox 9" id="9"/>
          <p:cNvSpPr txBox="true"/>
          <p:nvPr/>
        </p:nvSpPr>
        <p:spPr>
          <a:xfrm rot="0">
            <a:off x="5284754" y="4661308"/>
            <a:ext cx="7718493" cy="907233"/>
          </a:xfrm>
          <a:prstGeom prst="rect">
            <a:avLst/>
          </a:prstGeom>
        </p:spPr>
        <p:txBody>
          <a:bodyPr anchor="t" rtlCol="false" tIns="0" lIns="0" bIns="0" rIns="0">
            <a:spAutoFit/>
          </a:bodyPr>
          <a:lstStyle/>
          <a:p>
            <a:pPr algn="ctr">
              <a:lnSpc>
                <a:spcPts val="7258"/>
              </a:lnSpc>
            </a:pPr>
            <a:r>
              <a:rPr lang="en-US" sz="5627" spc="163">
                <a:solidFill>
                  <a:srgbClr val="042B60"/>
                </a:solidFill>
                <a:latin typeface="Now"/>
                <a:ea typeface="Now"/>
                <a:cs typeface="Now"/>
                <a:sym typeface="Now"/>
              </a:rPr>
              <a:t>Искулочоци</a:t>
            </a:r>
          </a:p>
        </p:txBody>
      </p:sp>
      <p:sp>
        <p:nvSpPr>
          <p:cNvPr name="TextBox 10" id="10"/>
          <p:cNvSpPr txBox="true"/>
          <p:nvPr/>
        </p:nvSpPr>
        <p:spPr>
          <a:xfrm rot="0">
            <a:off x="604587" y="1970747"/>
            <a:ext cx="3059044" cy="1368571"/>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сомнителниот код</a:t>
            </a:r>
          </a:p>
        </p:txBody>
      </p:sp>
      <p:sp>
        <p:nvSpPr>
          <p:cNvPr name="Freeform 11" id="11"/>
          <p:cNvSpPr/>
          <p:nvPr/>
        </p:nvSpPr>
        <p:spPr>
          <a:xfrm flipH="true" flipV="false" rot="0">
            <a:off x="13757520" y="387232"/>
            <a:ext cx="1733698" cy="1282937"/>
          </a:xfrm>
          <a:custGeom>
            <a:avLst/>
            <a:gdLst/>
            <a:ahLst/>
            <a:cxnLst/>
            <a:rect r="r" b="b" t="t" l="l"/>
            <a:pathLst>
              <a:path h="1282937" w="1733698">
                <a:moveTo>
                  <a:pt x="1733698" y="0"/>
                </a:moveTo>
                <a:lnTo>
                  <a:pt x="0" y="0"/>
                </a:lnTo>
                <a:lnTo>
                  <a:pt x="0" y="1282936"/>
                </a:lnTo>
                <a:lnTo>
                  <a:pt x="1733698" y="1282936"/>
                </a:lnTo>
                <a:lnTo>
                  <a:pt x="173369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4624369" y="1795084"/>
            <a:ext cx="3059044" cy="2283349"/>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справување со грешка (доколку се појави)</a:t>
            </a:r>
          </a:p>
        </p:txBody>
      </p:sp>
      <p:sp>
        <p:nvSpPr>
          <p:cNvPr name="Freeform 13" id="13"/>
          <p:cNvSpPr/>
          <p:nvPr/>
        </p:nvSpPr>
        <p:spPr>
          <a:xfrm flipH="false" flipV="true" rot="0">
            <a:off x="2796782" y="8616832"/>
            <a:ext cx="1733698" cy="1282937"/>
          </a:xfrm>
          <a:custGeom>
            <a:avLst/>
            <a:gdLst/>
            <a:ahLst/>
            <a:cxnLst/>
            <a:rect r="r" b="b" t="t" l="l"/>
            <a:pathLst>
              <a:path h="1282937" w="1733698">
                <a:moveTo>
                  <a:pt x="0" y="1282936"/>
                </a:moveTo>
                <a:lnTo>
                  <a:pt x="1733698" y="1282936"/>
                </a:lnTo>
                <a:lnTo>
                  <a:pt x="1733698" y="0"/>
                </a:lnTo>
                <a:lnTo>
                  <a:pt x="0" y="0"/>
                </a:lnTo>
                <a:lnTo>
                  <a:pt x="0" y="128293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604587" y="6362254"/>
            <a:ext cx="3059044" cy="1825203"/>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кодот што треба да се изврши доколку нема грешка</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63631"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91422" y="117930"/>
            <a:ext cx="10332947" cy="10051139"/>
          </a:xfrm>
          <a:custGeom>
            <a:avLst/>
            <a:gdLst/>
            <a:ahLst/>
            <a:cxnLst/>
            <a:rect r="r" b="b" t="t" l="l"/>
            <a:pathLst>
              <a:path h="10051139" w="10332947">
                <a:moveTo>
                  <a:pt x="0" y="0"/>
                </a:moveTo>
                <a:lnTo>
                  <a:pt x="10332947" y="0"/>
                </a:lnTo>
                <a:lnTo>
                  <a:pt x="10332947" y="10051140"/>
                </a:lnTo>
                <a:lnTo>
                  <a:pt x="0" y="10051140"/>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96782" y="387232"/>
            <a:ext cx="1733698" cy="1282937"/>
          </a:xfrm>
          <a:custGeom>
            <a:avLst/>
            <a:gdLst/>
            <a:ahLst/>
            <a:cxnLst/>
            <a:rect r="r" b="b" t="t" l="l"/>
            <a:pathLst>
              <a:path h="1282937" w="1733698">
                <a:moveTo>
                  <a:pt x="0" y="0"/>
                </a:moveTo>
                <a:lnTo>
                  <a:pt x="1733698" y="0"/>
                </a:lnTo>
                <a:lnTo>
                  <a:pt x="1733698" y="1282936"/>
                </a:lnTo>
                <a:lnTo>
                  <a:pt x="0" y="12829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17805"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try</a:t>
            </a:r>
          </a:p>
        </p:txBody>
      </p:sp>
      <p:sp>
        <p:nvSpPr>
          <p:cNvPr name="TextBox 6" id="6"/>
          <p:cNvSpPr txBox="true"/>
          <p:nvPr/>
        </p:nvSpPr>
        <p:spPr>
          <a:xfrm rot="0">
            <a:off x="10263122" y="1629809"/>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except</a:t>
            </a:r>
          </a:p>
        </p:txBody>
      </p:sp>
      <p:sp>
        <p:nvSpPr>
          <p:cNvPr name="TextBox 7" id="7"/>
          <p:cNvSpPr txBox="true"/>
          <p:nvPr/>
        </p:nvSpPr>
        <p:spPr>
          <a:xfrm rot="0">
            <a:off x="10263122"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finally</a:t>
            </a:r>
          </a:p>
        </p:txBody>
      </p:sp>
      <p:sp>
        <p:nvSpPr>
          <p:cNvPr name="TextBox 8" id="8"/>
          <p:cNvSpPr txBox="true"/>
          <p:nvPr/>
        </p:nvSpPr>
        <p:spPr>
          <a:xfrm rot="0">
            <a:off x="4117805" y="7486532"/>
            <a:ext cx="3466993" cy="700925"/>
          </a:xfrm>
          <a:prstGeom prst="rect">
            <a:avLst/>
          </a:prstGeom>
        </p:spPr>
        <p:txBody>
          <a:bodyPr anchor="t" rtlCol="false" tIns="0" lIns="0" bIns="0" rIns="0">
            <a:spAutoFit/>
          </a:bodyPr>
          <a:lstStyle/>
          <a:p>
            <a:pPr algn="ctr">
              <a:lnSpc>
                <a:spcPts val="5659"/>
              </a:lnSpc>
            </a:pPr>
            <a:r>
              <a:rPr lang="en-US" sz="4387" spc="127">
                <a:solidFill>
                  <a:srgbClr val="042B60"/>
                </a:solidFill>
                <a:latin typeface="Now"/>
                <a:ea typeface="Now"/>
                <a:cs typeface="Now"/>
                <a:sym typeface="Now"/>
              </a:rPr>
              <a:t>else</a:t>
            </a:r>
          </a:p>
        </p:txBody>
      </p:sp>
      <p:sp>
        <p:nvSpPr>
          <p:cNvPr name="TextBox 9" id="9"/>
          <p:cNvSpPr txBox="true"/>
          <p:nvPr/>
        </p:nvSpPr>
        <p:spPr>
          <a:xfrm rot="0">
            <a:off x="5284754" y="4661308"/>
            <a:ext cx="7718493" cy="907233"/>
          </a:xfrm>
          <a:prstGeom prst="rect">
            <a:avLst/>
          </a:prstGeom>
        </p:spPr>
        <p:txBody>
          <a:bodyPr anchor="t" rtlCol="false" tIns="0" lIns="0" bIns="0" rIns="0">
            <a:spAutoFit/>
          </a:bodyPr>
          <a:lstStyle/>
          <a:p>
            <a:pPr algn="ctr">
              <a:lnSpc>
                <a:spcPts val="7258"/>
              </a:lnSpc>
            </a:pPr>
            <a:r>
              <a:rPr lang="en-US" sz="5627" spc="163">
                <a:solidFill>
                  <a:srgbClr val="042B60"/>
                </a:solidFill>
                <a:latin typeface="Now"/>
                <a:ea typeface="Now"/>
                <a:cs typeface="Now"/>
                <a:sym typeface="Now"/>
              </a:rPr>
              <a:t>Исклучоци</a:t>
            </a:r>
          </a:p>
        </p:txBody>
      </p:sp>
      <p:sp>
        <p:nvSpPr>
          <p:cNvPr name="TextBox 10" id="10"/>
          <p:cNvSpPr txBox="true"/>
          <p:nvPr/>
        </p:nvSpPr>
        <p:spPr>
          <a:xfrm rot="0">
            <a:off x="604587" y="1970747"/>
            <a:ext cx="3059044" cy="1368571"/>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сомнителниот код</a:t>
            </a:r>
          </a:p>
        </p:txBody>
      </p:sp>
      <p:sp>
        <p:nvSpPr>
          <p:cNvPr name="Freeform 11" id="11"/>
          <p:cNvSpPr/>
          <p:nvPr/>
        </p:nvSpPr>
        <p:spPr>
          <a:xfrm flipH="true" flipV="false" rot="0">
            <a:off x="13757520" y="387232"/>
            <a:ext cx="1733698" cy="1282937"/>
          </a:xfrm>
          <a:custGeom>
            <a:avLst/>
            <a:gdLst/>
            <a:ahLst/>
            <a:cxnLst/>
            <a:rect r="r" b="b" t="t" l="l"/>
            <a:pathLst>
              <a:path h="1282937" w="1733698">
                <a:moveTo>
                  <a:pt x="1733698" y="0"/>
                </a:moveTo>
                <a:lnTo>
                  <a:pt x="0" y="0"/>
                </a:lnTo>
                <a:lnTo>
                  <a:pt x="0" y="1282936"/>
                </a:lnTo>
                <a:lnTo>
                  <a:pt x="1733698" y="1282936"/>
                </a:lnTo>
                <a:lnTo>
                  <a:pt x="173369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4624369" y="1795084"/>
            <a:ext cx="3059044" cy="2283349"/>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справување со грешка (доколку се појави)</a:t>
            </a:r>
          </a:p>
        </p:txBody>
      </p:sp>
      <p:sp>
        <p:nvSpPr>
          <p:cNvPr name="Freeform 13" id="13"/>
          <p:cNvSpPr/>
          <p:nvPr/>
        </p:nvSpPr>
        <p:spPr>
          <a:xfrm flipH="false" flipV="true" rot="0">
            <a:off x="2796782" y="8616832"/>
            <a:ext cx="1733698" cy="1282937"/>
          </a:xfrm>
          <a:custGeom>
            <a:avLst/>
            <a:gdLst/>
            <a:ahLst/>
            <a:cxnLst/>
            <a:rect r="r" b="b" t="t" l="l"/>
            <a:pathLst>
              <a:path h="1282937" w="1733698">
                <a:moveTo>
                  <a:pt x="0" y="1282936"/>
                </a:moveTo>
                <a:lnTo>
                  <a:pt x="1733698" y="1282936"/>
                </a:lnTo>
                <a:lnTo>
                  <a:pt x="1733698" y="0"/>
                </a:lnTo>
                <a:lnTo>
                  <a:pt x="0" y="0"/>
                </a:lnTo>
                <a:lnTo>
                  <a:pt x="0" y="128293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604587" y="6362254"/>
            <a:ext cx="3059044" cy="1825203"/>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кодот што треба да се изврши доколку нема грешка</a:t>
            </a:r>
          </a:p>
        </p:txBody>
      </p:sp>
      <p:sp>
        <p:nvSpPr>
          <p:cNvPr name="Freeform 15" id="15"/>
          <p:cNvSpPr/>
          <p:nvPr/>
        </p:nvSpPr>
        <p:spPr>
          <a:xfrm flipH="true" flipV="true" rot="0">
            <a:off x="13996578" y="8609158"/>
            <a:ext cx="1733698" cy="1282937"/>
          </a:xfrm>
          <a:custGeom>
            <a:avLst/>
            <a:gdLst/>
            <a:ahLst/>
            <a:cxnLst/>
            <a:rect r="r" b="b" t="t" l="l"/>
            <a:pathLst>
              <a:path h="1282937" w="1733698">
                <a:moveTo>
                  <a:pt x="1733698" y="1282937"/>
                </a:moveTo>
                <a:lnTo>
                  <a:pt x="0" y="1282937"/>
                </a:lnTo>
                <a:lnTo>
                  <a:pt x="0" y="0"/>
                </a:lnTo>
                <a:lnTo>
                  <a:pt x="1733698" y="0"/>
                </a:lnTo>
                <a:lnTo>
                  <a:pt x="1733698" y="12829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4624369" y="5539967"/>
            <a:ext cx="3059044" cy="2739603"/>
          </a:xfrm>
          <a:prstGeom prst="rect">
            <a:avLst/>
          </a:prstGeom>
        </p:spPr>
        <p:txBody>
          <a:bodyPr anchor="t" rtlCol="false" tIns="0" lIns="0" bIns="0" rIns="0">
            <a:spAutoFit/>
          </a:bodyPr>
          <a:lstStyle/>
          <a:p>
            <a:pPr algn="ctr">
              <a:lnSpc>
                <a:spcPts val="3630"/>
              </a:lnSpc>
            </a:pPr>
            <a:r>
              <a:rPr lang="en-US" sz="2814" spc="81">
                <a:solidFill>
                  <a:srgbClr val="042B60"/>
                </a:solidFill>
                <a:latin typeface="Now"/>
                <a:ea typeface="Now"/>
                <a:cs typeface="Now"/>
                <a:sym typeface="Now"/>
              </a:rPr>
              <a:t>блок за код којшто мора да се изврши без разлика дали има исклучок или не</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9953" y="1390394"/>
            <a:ext cx="15028094" cy="7506212"/>
          </a:xfrm>
          <a:custGeom>
            <a:avLst/>
            <a:gdLst/>
            <a:ahLst/>
            <a:cxnLst/>
            <a:rect r="r" b="b" t="t" l="l"/>
            <a:pathLst>
              <a:path h="7506212" w="15028094">
                <a:moveTo>
                  <a:pt x="0" y="0"/>
                </a:moveTo>
                <a:lnTo>
                  <a:pt x="15028094" y="0"/>
                </a:lnTo>
                <a:lnTo>
                  <a:pt x="15028094" y="7506212"/>
                </a:lnTo>
                <a:lnTo>
                  <a:pt x="0" y="7506212"/>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00152" y="1152038"/>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4504677" y="1233726"/>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1751" y="3719842"/>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5346" y="3153334"/>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990406" y="1258343"/>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2919102" y="1288141"/>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565224" y="4583459"/>
            <a:ext cx="5051652" cy="4114800"/>
          </a:xfrm>
          <a:custGeom>
            <a:avLst/>
            <a:gdLst/>
            <a:ahLst/>
            <a:cxnLst/>
            <a:rect r="r" b="b" t="t" l="l"/>
            <a:pathLst>
              <a:path h="4114800" w="5051652">
                <a:moveTo>
                  <a:pt x="0" y="0"/>
                </a:moveTo>
                <a:lnTo>
                  <a:pt x="5051652" y="0"/>
                </a:lnTo>
                <a:lnTo>
                  <a:pt x="505165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00152" y="1152038"/>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4504677" y="1233726"/>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1751" y="3719842"/>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5346" y="3153334"/>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990406" y="1258343"/>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2919102" y="1288141"/>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9144000" y="3430333"/>
            <a:ext cx="7475046" cy="3359658"/>
          </a:xfrm>
          <a:prstGeom prst="rect">
            <a:avLst/>
          </a:prstGeom>
        </p:spPr>
        <p:txBody>
          <a:bodyPr anchor="t" rtlCol="false" tIns="0" lIns="0" bIns="0" rIns="0">
            <a:spAutoFit/>
          </a:bodyPr>
          <a:lstStyle/>
          <a:p>
            <a:pPr algn="ctr">
              <a:lnSpc>
                <a:spcPts val="8901"/>
              </a:lnSpc>
              <a:spcBef>
                <a:spcPct val="0"/>
              </a:spcBef>
            </a:pPr>
            <a:r>
              <a:rPr lang="en-US" sz="6900" spc="200">
                <a:solidFill>
                  <a:srgbClr val="000000"/>
                </a:solidFill>
                <a:latin typeface="Now"/>
                <a:ea typeface="Now"/>
                <a:cs typeface="Now"/>
                <a:sym typeface="Now"/>
              </a:rPr>
              <a:t>Генерални и специфични исклучоци</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00152" y="1152038"/>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4504677" y="1233726"/>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1751" y="3719842"/>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5346" y="3153334"/>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990406" y="1258343"/>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2919102" y="1288141"/>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9144000" y="3458908"/>
            <a:ext cx="7475046" cy="4375785"/>
          </a:xfrm>
          <a:prstGeom prst="rect">
            <a:avLst/>
          </a:prstGeom>
        </p:spPr>
        <p:txBody>
          <a:bodyPr anchor="t" rtlCol="false" tIns="0" lIns="0" bIns="0" rIns="0">
            <a:spAutoFit/>
          </a:bodyPr>
          <a:lstStyle/>
          <a:p>
            <a:pPr algn="l">
              <a:lnSpc>
                <a:spcPts val="3870"/>
              </a:lnSpc>
            </a:pPr>
            <a:r>
              <a:rPr lang="en-US" sz="3000" spc="87">
                <a:solidFill>
                  <a:srgbClr val="000000"/>
                </a:solidFill>
                <a:latin typeface="Now"/>
                <a:ea typeface="Now"/>
                <a:cs typeface="Now"/>
                <a:sym typeface="Now"/>
              </a:rPr>
              <a:t>a = input()</a:t>
            </a:r>
          </a:p>
          <a:p>
            <a:pPr algn="l">
              <a:lnSpc>
                <a:spcPts val="3870"/>
              </a:lnSpc>
            </a:pPr>
            <a:r>
              <a:rPr lang="en-US" sz="3000" spc="87">
                <a:solidFill>
                  <a:srgbClr val="000000"/>
                </a:solidFill>
                <a:latin typeface="Now"/>
                <a:ea typeface="Now"/>
                <a:cs typeface="Now"/>
                <a:sym typeface="Now"/>
              </a:rPr>
              <a:t>b = input()</a:t>
            </a:r>
          </a:p>
          <a:p>
            <a:pPr algn="l">
              <a:lnSpc>
                <a:spcPts val="3870"/>
              </a:lnSpc>
            </a:pPr>
          </a:p>
          <a:p>
            <a:pPr algn="l">
              <a:lnSpc>
                <a:spcPts val="3870"/>
              </a:lnSpc>
            </a:pPr>
            <a:r>
              <a:rPr lang="en-US" sz="3000" spc="87">
                <a:solidFill>
                  <a:srgbClr val="000000"/>
                </a:solidFill>
                <a:latin typeface="Now"/>
                <a:ea typeface="Now"/>
                <a:cs typeface="Now"/>
                <a:sym typeface="Now"/>
              </a:rPr>
              <a:t>try:</a:t>
            </a:r>
          </a:p>
          <a:p>
            <a:pPr algn="l">
              <a:lnSpc>
                <a:spcPts val="3870"/>
              </a:lnSpc>
            </a:pPr>
            <a:r>
              <a:rPr lang="en-US" sz="3000" spc="87">
                <a:solidFill>
                  <a:srgbClr val="000000"/>
                </a:solidFill>
                <a:latin typeface="Now"/>
                <a:ea typeface="Now"/>
                <a:cs typeface="Now"/>
                <a:sym typeface="Now"/>
              </a:rPr>
              <a:t>    print(int(a)/int(b))</a:t>
            </a:r>
          </a:p>
          <a:p>
            <a:pPr algn="l">
              <a:lnSpc>
                <a:spcPts val="3870"/>
              </a:lnSpc>
            </a:pPr>
          </a:p>
          <a:p>
            <a:pPr algn="l">
              <a:lnSpc>
                <a:spcPts val="3870"/>
              </a:lnSpc>
            </a:pPr>
            <a:r>
              <a:rPr lang="en-US" sz="3000" spc="87">
                <a:solidFill>
                  <a:srgbClr val="000000"/>
                </a:solidFill>
                <a:latin typeface="Now"/>
                <a:ea typeface="Now"/>
                <a:cs typeface="Now"/>
                <a:sym typeface="Now"/>
              </a:rPr>
              <a:t>except:</a:t>
            </a:r>
          </a:p>
          <a:p>
            <a:pPr algn="l">
              <a:lnSpc>
                <a:spcPts val="3870"/>
              </a:lnSpc>
            </a:pPr>
            <a:r>
              <a:rPr lang="en-US" sz="3000" spc="87">
                <a:solidFill>
                  <a:srgbClr val="000000"/>
                </a:solidFill>
                <a:latin typeface="Now"/>
                <a:ea typeface="Now"/>
                <a:cs typeface="Now"/>
                <a:sym typeface="Now"/>
              </a:rPr>
              <a:t>    print('Cannot divide a with b')</a:t>
            </a:r>
          </a:p>
          <a:p>
            <a:pPr algn="l">
              <a:lnSpc>
                <a:spcPts val="387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00152" y="1152038"/>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4504677" y="1233726"/>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1751" y="3719842"/>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5346" y="3153334"/>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990406" y="1258343"/>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2919102" y="1288141"/>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9144000" y="3458908"/>
            <a:ext cx="7475046" cy="4375785"/>
          </a:xfrm>
          <a:prstGeom prst="rect">
            <a:avLst/>
          </a:prstGeom>
        </p:spPr>
        <p:txBody>
          <a:bodyPr anchor="t" rtlCol="false" tIns="0" lIns="0" bIns="0" rIns="0">
            <a:spAutoFit/>
          </a:bodyPr>
          <a:lstStyle/>
          <a:p>
            <a:pPr algn="l">
              <a:lnSpc>
                <a:spcPts val="3870"/>
              </a:lnSpc>
            </a:pPr>
            <a:r>
              <a:rPr lang="en-US" sz="3000" spc="87">
                <a:solidFill>
                  <a:srgbClr val="000000"/>
                </a:solidFill>
                <a:latin typeface="Now"/>
                <a:ea typeface="Now"/>
                <a:cs typeface="Now"/>
                <a:sym typeface="Now"/>
              </a:rPr>
              <a:t>a = input()</a:t>
            </a:r>
          </a:p>
          <a:p>
            <a:pPr algn="l">
              <a:lnSpc>
                <a:spcPts val="3870"/>
              </a:lnSpc>
            </a:pPr>
            <a:r>
              <a:rPr lang="en-US" sz="3000" spc="87">
                <a:solidFill>
                  <a:srgbClr val="000000"/>
                </a:solidFill>
                <a:latin typeface="Now"/>
                <a:ea typeface="Now"/>
                <a:cs typeface="Now"/>
                <a:sym typeface="Now"/>
              </a:rPr>
              <a:t>b = input()</a:t>
            </a:r>
          </a:p>
          <a:p>
            <a:pPr algn="l">
              <a:lnSpc>
                <a:spcPts val="3870"/>
              </a:lnSpc>
            </a:pPr>
          </a:p>
          <a:p>
            <a:pPr algn="l">
              <a:lnSpc>
                <a:spcPts val="3870"/>
              </a:lnSpc>
            </a:pPr>
            <a:r>
              <a:rPr lang="en-US" sz="3000" spc="87">
                <a:solidFill>
                  <a:srgbClr val="000000"/>
                </a:solidFill>
                <a:latin typeface="Now"/>
                <a:ea typeface="Now"/>
                <a:cs typeface="Now"/>
                <a:sym typeface="Now"/>
              </a:rPr>
              <a:t>try:</a:t>
            </a:r>
          </a:p>
          <a:p>
            <a:pPr algn="l">
              <a:lnSpc>
                <a:spcPts val="3870"/>
              </a:lnSpc>
            </a:pPr>
            <a:r>
              <a:rPr lang="en-US" sz="3000" spc="87">
                <a:solidFill>
                  <a:srgbClr val="000000"/>
                </a:solidFill>
                <a:latin typeface="Now"/>
                <a:ea typeface="Now"/>
                <a:cs typeface="Now"/>
                <a:sym typeface="Now"/>
              </a:rPr>
              <a:t>    print(int(a)/int(b))</a:t>
            </a:r>
          </a:p>
          <a:p>
            <a:pPr algn="l">
              <a:lnSpc>
                <a:spcPts val="3870"/>
              </a:lnSpc>
            </a:pPr>
          </a:p>
          <a:p>
            <a:pPr algn="l">
              <a:lnSpc>
                <a:spcPts val="3870"/>
              </a:lnSpc>
            </a:pPr>
            <a:r>
              <a:rPr lang="en-US" sz="3000" spc="87">
                <a:solidFill>
                  <a:srgbClr val="000000"/>
                </a:solidFill>
                <a:latin typeface="Now"/>
                <a:ea typeface="Now"/>
                <a:cs typeface="Now"/>
                <a:sym typeface="Now"/>
              </a:rPr>
              <a:t>except ZeroDivisionError:</a:t>
            </a:r>
          </a:p>
          <a:p>
            <a:pPr algn="l">
              <a:lnSpc>
                <a:spcPts val="3870"/>
              </a:lnSpc>
            </a:pPr>
            <a:r>
              <a:rPr lang="en-US" sz="3000" spc="87">
                <a:solidFill>
                  <a:srgbClr val="000000"/>
                </a:solidFill>
                <a:latin typeface="Now"/>
                <a:ea typeface="Now"/>
                <a:cs typeface="Now"/>
                <a:sym typeface="Now"/>
              </a:rPr>
              <a:t>    print("Cannot divide with 0!")</a:t>
            </a:r>
          </a:p>
          <a:p>
            <a:pPr algn="l">
              <a:lnSpc>
                <a:spcPts val="3870"/>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96113" y="33211"/>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13938425" y="-50936"/>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648433" y="8283157"/>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5412921" y="7939629"/>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176680" y="-2941548"/>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6941168" y="-3285076"/>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32540" y="9479783"/>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7200000">
            <a:off x="1674851" y="9395635"/>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6652974" y="3835271"/>
            <a:ext cx="8630633" cy="1047750"/>
          </a:xfrm>
          <a:prstGeom prst="rect">
            <a:avLst/>
          </a:prstGeom>
        </p:spPr>
        <p:txBody>
          <a:bodyPr anchor="t" rtlCol="false" tIns="0" lIns="0" bIns="0" rIns="0">
            <a:spAutoFit/>
          </a:bodyPr>
          <a:lstStyle/>
          <a:p>
            <a:pPr algn="ctr" marL="0" indent="0" lvl="0">
              <a:lnSpc>
                <a:spcPts val="8280"/>
              </a:lnSpc>
              <a:spcBef>
                <a:spcPct val="0"/>
              </a:spcBef>
            </a:pPr>
            <a:r>
              <a:rPr lang="en-US" sz="6900">
                <a:solidFill>
                  <a:srgbClr val="042B60"/>
                </a:solidFill>
                <a:latin typeface="Now"/>
                <a:ea typeface="Now"/>
                <a:cs typeface="Now"/>
                <a:sym typeface="Now"/>
              </a:rPr>
              <a:t>Повеќе исклучоци</a:t>
            </a:r>
          </a:p>
        </p:txBody>
      </p:sp>
      <p:sp>
        <p:nvSpPr>
          <p:cNvPr name="Freeform 13" id="13"/>
          <p:cNvSpPr/>
          <p:nvPr/>
        </p:nvSpPr>
        <p:spPr>
          <a:xfrm flipH="false" flipV="false" rot="7200000">
            <a:off x="6941612" y="5258307"/>
            <a:ext cx="584407" cy="539779"/>
          </a:xfrm>
          <a:custGeom>
            <a:avLst/>
            <a:gdLst/>
            <a:ahLst/>
            <a:cxnLst/>
            <a:rect r="r" b="b" t="t" l="l"/>
            <a:pathLst>
              <a:path h="539779" w="584407">
                <a:moveTo>
                  <a:pt x="0" y="0"/>
                </a:moveTo>
                <a:lnTo>
                  <a:pt x="584406" y="0"/>
                </a:lnTo>
                <a:lnTo>
                  <a:pt x="584406" y="539779"/>
                </a:lnTo>
                <a:lnTo>
                  <a:pt x="0" y="539779"/>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7200000">
            <a:off x="6827858" y="5342114"/>
            <a:ext cx="584407" cy="539779"/>
          </a:xfrm>
          <a:custGeom>
            <a:avLst/>
            <a:gdLst/>
            <a:ahLst/>
            <a:cxnLst/>
            <a:rect r="r" b="b" t="t" l="l"/>
            <a:pathLst>
              <a:path h="539779" w="584407">
                <a:moveTo>
                  <a:pt x="0" y="0"/>
                </a:moveTo>
                <a:lnTo>
                  <a:pt x="584407" y="0"/>
                </a:lnTo>
                <a:lnTo>
                  <a:pt x="584407" y="539779"/>
                </a:lnTo>
                <a:lnTo>
                  <a:pt x="0" y="539779"/>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7200000">
            <a:off x="6827858" y="6118114"/>
            <a:ext cx="584407" cy="539779"/>
          </a:xfrm>
          <a:custGeom>
            <a:avLst/>
            <a:gdLst/>
            <a:ahLst/>
            <a:cxnLst/>
            <a:rect r="r" b="b" t="t" l="l"/>
            <a:pathLst>
              <a:path h="539779" w="584407">
                <a:moveTo>
                  <a:pt x="0" y="0"/>
                </a:moveTo>
                <a:lnTo>
                  <a:pt x="584407" y="0"/>
                </a:lnTo>
                <a:lnTo>
                  <a:pt x="584407" y="539780"/>
                </a:lnTo>
                <a:lnTo>
                  <a:pt x="0" y="539780"/>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7200000">
            <a:off x="6963225" y="6253481"/>
            <a:ext cx="584407" cy="539779"/>
          </a:xfrm>
          <a:custGeom>
            <a:avLst/>
            <a:gdLst/>
            <a:ahLst/>
            <a:cxnLst/>
            <a:rect r="r" b="b" t="t" l="l"/>
            <a:pathLst>
              <a:path h="539779" w="584407">
                <a:moveTo>
                  <a:pt x="0" y="0"/>
                </a:moveTo>
                <a:lnTo>
                  <a:pt x="584406" y="0"/>
                </a:lnTo>
                <a:lnTo>
                  <a:pt x="584406" y="539779"/>
                </a:lnTo>
                <a:lnTo>
                  <a:pt x="0" y="539779"/>
                </a:lnTo>
                <a:lnTo>
                  <a:pt x="0" y="0"/>
                </a:lnTo>
                <a:close/>
              </a:path>
            </a:pathLst>
          </a:custGeom>
          <a:blipFill>
            <a:blip r:embed="rId10">
              <a:alphaModFix amt="6000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7865612" y="5276343"/>
            <a:ext cx="8103837" cy="535436"/>
          </a:xfrm>
          <a:prstGeom prst="rect">
            <a:avLst/>
          </a:prstGeom>
        </p:spPr>
        <p:txBody>
          <a:bodyPr anchor="t" rtlCol="false" tIns="0" lIns="0" bIns="0" rIns="0">
            <a:spAutoFit/>
          </a:bodyPr>
          <a:lstStyle/>
          <a:p>
            <a:pPr algn="l">
              <a:lnSpc>
                <a:spcPts val="4216"/>
              </a:lnSpc>
            </a:pPr>
            <a:r>
              <a:rPr lang="en-US" sz="3268" spc="94">
                <a:solidFill>
                  <a:srgbClr val="042B60"/>
                </a:solidFill>
                <a:latin typeface="Now"/>
                <a:ea typeface="Now"/>
                <a:cs typeface="Now"/>
                <a:sym typeface="Now"/>
              </a:rPr>
              <a:t>повеќе исклучоци во еден except</a:t>
            </a:r>
          </a:p>
        </p:txBody>
      </p:sp>
      <p:sp>
        <p:nvSpPr>
          <p:cNvPr name="TextBox 18" id="18"/>
          <p:cNvSpPr txBox="true"/>
          <p:nvPr/>
        </p:nvSpPr>
        <p:spPr>
          <a:xfrm rot="0">
            <a:off x="7795085" y="6120306"/>
            <a:ext cx="9219949" cy="535436"/>
          </a:xfrm>
          <a:prstGeom prst="rect">
            <a:avLst/>
          </a:prstGeom>
        </p:spPr>
        <p:txBody>
          <a:bodyPr anchor="t" rtlCol="false" tIns="0" lIns="0" bIns="0" rIns="0">
            <a:spAutoFit/>
          </a:bodyPr>
          <a:lstStyle/>
          <a:p>
            <a:pPr algn="l">
              <a:lnSpc>
                <a:spcPts val="4216"/>
              </a:lnSpc>
            </a:pPr>
            <a:r>
              <a:rPr lang="en-US" sz="3268" spc="94">
                <a:solidFill>
                  <a:srgbClr val="042B60"/>
                </a:solidFill>
                <a:latin typeface="Now"/>
                <a:ea typeface="Now"/>
                <a:cs typeface="Now"/>
                <a:sym typeface="Now"/>
              </a:rPr>
              <a:t>повеќе исклучоци во различни except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510533" y="-780312"/>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17452844" y="-864459"/>
            <a:ext cx="1549319" cy="1431008"/>
          </a:xfrm>
          <a:custGeom>
            <a:avLst/>
            <a:gdLst/>
            <a:ahLst/>
            <a:cxnLst/>
            <a:rect r="r" b="b" t="t" l="l"/>
            <a:pathLst>
              <a:path h="1431008" w="1549319">
                <a:moveTo>
                  <a:pt x="0" y="0"/>
                </a:moveTo>
                <a:lnTo>
                  <a:pt x="1549320" y="0"/>
                </a:lnTo>
                <a:lnTo>
                  <a:pt x="1549320"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691100" y="-3755071"/>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0455588" y="-4098599"/>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32540" y="9479783"/>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1674851" y="9395635"/>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852913" y="1458585"/>
            <a:ext cx="11657620" cy="8021198"/>
          </a:xfrm>
          <a:prstGeom prst="rect">
            <a:avLst/>
          </a:prstGeom>
        </p:spPr>
        <p:txBody>
          <a:bodyPr anchor="t" rtlCol="false" tIns="0" lIns="0" bIns="0" rIns="0">
            <a:spAutoFit/>
          </a:bodyPr>
          <a:lstStyle/>
          <a:p>
            <a:pPr algn="l">
              <a:lnSpc>
                <a:spcPts val="4216"/>
              </a:lnSpc>
            </a:pPr>
            <a:r>
              <a:rPr lang="en-US" sz="3268" spc="94">
                <a:solidFill>
                  <a:srgbClr val="042B60"/>
                </a:solidFill>
                <a:latin typeface="Now"/>
                <a:ea typeface="Now"/>
                <a:cs typeface="Now"/>
                <a:sym typeface="Now"/>
              </a:rPr>
              <a:t>a = input()</a:t>
            </a:r>
          </a:p>
          <a:p>
            <a:pPr algn="l">
              <a:lnSpc>
                <a:spcPts val="4216"/>
              </a:lnSpc>
            </a:pPr>
            <a:r>
              <a:rPr lang="en-US" sz="3268" spc="94">
                <a:solidFill>
                  <a:srgbClr val="042B60"/>
                </a:solidFill>
                <a:latin typeface="Now"/>
                <a:ea typeface="Now"/>
                <a:cs typeface="Now"/>
                <a:sym typeface="Now"/>
              </a:rPr>
              <a:t>b = input()</a:t>
            </a:r>
          </a:p>
          <a:p>
            <a:pPr algn="l">
              <a:lnSpc>
                <a:spcPts val="4216"/>
              </a:lnSpc>
            </a:pPr>
          </a:p>
          <a:p>
            <a:pPr algn="l">
              <a:lnSpc>
                <a:spcPts val="4216"/>
              </a:lnSpc>
            </a:pPr>
            <a:r>
              <a:rPr lang="en-US" sz="3268" spc="94">
                <a:solidFill>
                  <a:srgbClr val="042B60"/>
                </a:solidFill>
                <a:latin typeface="Now"/>
                <a:ea typeface="Now"/>
                <a:cs typeface="Now"/>
                <a:sym typeface="Now"/>
              </a:rPr>
              <a:t>try:</a:t>
            </a:r>
          </a:p>
          <a:p>
            <a:pPr algn="l">
              <a:lnSpc>
                <a:spcPts val="4216"/>
              </a:lnSpc>
            </a:pPr>
            <a:r>
              <a:rPr lang="en-US" sz="3268" spc="94">
                <a:solidFill>
                  <a:srgbClr val="042B60"/>
                </a:solidFill>
                <a:latin typeface="Now"/>
                <a:ea typeface="Now"/>
                <a:cs typeface="Now"/>
                <a:sym typeface="Now"/>
              </a:rPr>
              <a:t>    print(int(a)/int(b))</a:t>
            </a:r>
          </a:p>
          <a:p>
            <a:pPr algn="l">
              <a:lnSpc>
                <a:spcPts val="4216"/>
              </a:lnSpc>
            </a:pPr>
          </a:p>
          <a:p>
            <a:pPr algn="l">
              <a:lnSpc>
                <a:spcPts val="4216"/>
              </a:lnSpc>
            </a:pPr>
            <a:r>
              <a:rPr lang="en-US" sz="3268" spc="94">
                <a:solidFill>
                  <a:srgbClr val="042B60"/>
                </a:solidFill>
                <a:latin typeface="Now"/>
                <a:ea typeface="Now"/>
                <a:cs typeface="Now"/>
                <a:sym typeface="Now"/>
              </a:rPr>
              <a:t>except ZeroDivisionError:</a:t>
            </a:r>
          </a:p>
          <a:p>
            <a:pPr algn="l">
              <a:lnSpc>
                <a:spcPts val="4216"/>
              </a:lnSpc>
            </a:pPr>
            <a:r>
              <a:rPr lang="en-US" sz="3268" spc="94">
                <a:solidFill>
                  <a:srgbClr val="042B60"/>
                </a:solidFill>
                <a:latin typeface="Now"/>
                <a:ea typeface="Now"/>
                <a:cs typeface="Now"/>
                <a:sym typeface="Now"/>
              </a:rPr>
              <a:t>    print("Cannot divide with 0!")</a:t>
            </a:r>
          </a:p>
          <a:p>
            <a:pPr algn="l">
              <a:lnSpc>
                <a:spcPts val="4216"/>
              </a:lnSpc>
            </a:pPr>
          </a:p>
          <a:p>
            <a:pPr algn="l">
              <a:lnSpc>
                <a:spcPts val="4216"/>
              </a:lnSpc>
            </a:pPr>
            <a:r>
              <a:rPr lang="en-US" sz="3268" spc="94">
                <a:solidFill>
                  <a:srgbClr val="042B60"/>
                </a:solidFill>
                <a:latin typeface="Now"/>
                <a:ea typeface="Now"/>
                <a:cs typeface="Now"/>
                <a:sym typeface="Now"/>
              </a:rPr>
              <a:t>except ValueError:</a:t>
            </a:r>
          </a:p>
          <a:p>
            <a:pPr algn="l">
              <a:lnSpc>
                <a:spcPts val="4216"/>
              </a:lnSpc>
            </a:pPr>
            <a:r>
              <a:rPr lang="en-US" sz="3268" spc="94">
                <a:solidFill>
                  <a:srgbClr val="042B60"/>
                </a:solidFill>
                <a:latin typeface="Now"/>
                <a:ea typeface="Now"/>
                <a:cs typeface="Now"/>
                <a:sym typeface="Now"/>
              </a:rPr>
              <a:t>    print("Must enter two integers!")</a:t>
            </a:r>
          </a:p>
          <a:p>
            <a:pPr algn="l">
              <a:lnSpc>
                <a:spcPts val="4216"/>
              </a:lnSpc>
            </a:pPr>
          </a:p>
          <a:p>
            <a:pPr algn="l">
              <a:lnSpc>
                <a:spcPts val="4216"/>
              </a:lnSpc>
            </a:pPr>
            <a:r>
              <a:rPr lang="en-US" sz="3268" spc="94">
                <a:solidFill>
                  <a:srgbClr val="042B60"/>
                </a:solidFill>
                <a:latin typeface="Now"/>
                <a:ea typeface="Now"/>
                <a:cs typeface="Now"/>
                <a:sym typeface="Now"/>
              </a:rPr>
              <a:t>except Exception:</a:t>
            </a:r>
          </a:p>
          <a:p>
            <a:pPr algn="l">
              <a:lnSpc>
                <a:spcPts val="4216"/>
              </a:lnSpc>
            </a:pPr>
            <a:r>
              <a:rPr lang="en-US" sz="3268" spc="94">
                <a:solidFill>
                  <a:srgbClr val="042B60"/>
                </a:solidFill>
                <a:latin typeface="Now"/>
                <a:ea typeface="Now"/>
                <a:cs typeface="Now"/>
                <a:sym typeface="Now"/>
              </a:rPr>
              <a:t>    print("An error has occurred!")</a:t>
            </a:r>
          </a:p>
          <a:p>
            <a:pPr algn="l">
              <a:lnSpc>
                <a:spcPts val="4216"/>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96113" y="33211"/>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13938425" y="-50936"/>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176680" y="-2941548"/>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6941168" y="-3285076"/>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32540" y="9479783"/>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1674851" y="9395635"/>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992752" y="3797171"/>
            <a:ext cx="11657620" cy="4813014"/>
          </a:xfrm>
          <a:prstGeom prst="rect">
            <a:avLst/>
          </a:prstGeom>
        </p:spPr>
        <p:txBody>
          <a:bodyPr anchor="t" rtlCol="false" tIns="0" lIns="0" bIns="0" rIns="0">
            <a:spAutoFit/>
          </a:bodyPr>
          <a:lstStyle/>
          <a:p>
            <a:pPr algn="l">
              <a:lnSpc>
                <a:spcPts val="4216"/>
              </a:lnSpc>
            </a:pPr>
            <a:r>
              <a:rPr lang="en-US" sz="3268" spc="94">
                <a:solidFill>
                  <a:srgbClr val="042B60"/>
                </a:solidFill>
                <a:latin typeface="Now"/>
                <a:ea typeface="Now"/>
                <a:cs typeface="Now"/>
                <a:sym typeface="Now"/>
              </a:rPr>
              <a:t>a = input()</a:t>
            </a:r>
          </a:p>
          <a:p>
            <a:pPr algn="l">
              <a:lnSpc>
                <a:spcPts val="4216"/>
              </a:lnSpc>
            </a:pPr>
            <a:r>
              <a:rPr lang="en-US" sz="3268" spc="94">
                <a:solidFill>
                  <a:srgbClr val="042B60"/>
                </a:solidFill>
                <a:latin typeface="Now"/>
                <a:ea typeface="Now"/>
                <a:cs typeface="Now"/>
                <a:sym typeface="Now"/>
              </a:rPr>
              <a:t>b = input()</a:t>
            </a:r>
          </a:p>
          <a:p>
            <a:pPr algn="l">
              <a:lnSpc>
                <a:spcPts val="4216"/>
              </a:lnSpc>
            </a:pPr>
          </a:p>
          <a:p>
            <a:pPr algn="l">
              <a:lnSpc>
                <a:spcPts val="4216"/>
              </a:lnSpc>
            </a:pPr>
            <a:r>
              <a:rPr lang="en-US" sz="3268" spc="94">
                <a:solidFill>
                  <a:srgbClr val="042B60"/>
                </a:solidFill>
                <a:latin typeface="Now"/>
                <a:ea typeface="Now"/>
                <a:cs typeface="Now"/>
                <a:sym typeface="Now"/>
              </a:rPr>
              <a:t>try:</a:t>
            </a:r>
          </a:p>
          <a:p>
            <a:pPr algn="l">
              <a:lnSpc>
                <a:spcPts val="4216"/>
              </a:lnSpc>
            </a:pPr>
            <a:r>
              <a:rPr lang="en-US" sz="3268" spc="94">
                <a:solidFill>
                  <a:srgbClr val="042B60"/>
                </a:solidFill>
                <a:latin typeface="Now"/>
                <a:ea typeface="Now"/>
                <a:cs typeface="Now"/>
                <a:sym typeface="Now"/>
              </a:rPr>
              <a:t>    print(int(a)/int(b))</a:t>
            </a:r>
          </a:p>
          <a:p>
            <a:pPr algn="l">
              <a:lnSpc>
                <a:spcPts val="4216"/>
              </a:lnSpc>
            </a:pPr>
          </a:p>
          <a:p>
            <a:pPr algn="l">
              <a:lnSpc>
                <a:spcPts val="4216"/>
              </a:lnSpc>
            </a:pPr>
            <a:r>
              <a:rPr lang="en-US" sz="3268" spc="94">
                <a:solidFill>
                  <a:srgbClr val="042B60"/>
                </a:solidFill>
                <a:latin typeface="Now"/>
                <a:ea typeface="Now"/>
                <a:cs typeface="Now"/>
                <a:sym typeface="Now"/>
              </a:rPr>
              <a:t>except (ZeroDivisionError, ValueError):</a:t>
            </a:r>
          </a:p>
          <a:p>
            <a:pPr algn="l">
              <a:lnSpc>
                <a:spcPts val="4216"/>
              </a:lnSpc>
            </a:pPr>
            <a:r>
              <a:rPr lang="en-US" sz="3268" spc="94">
                <a:solidFill>
                  <a:srgbClr val="042B60"/>
                </a:solidFill>
                <a:latin typeface="Now"/>
                <a:ea typeface="Now"/>
                <a:cs typeface="Now"/>
                <a:sym typeface="Now"/>
              </a:rPr>
              <a:t>    print("Please enter two integers a and b, b != 0!")</a:t>
            </a:r>
          </a:p>
          <a:p>
            <a:pPr algn="l">
              <a:lnSpc>
                <a:spcPts val="4216"/>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96113" y="33211"/>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13938425" y="-50936"/>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176680" y="-2941548"/>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6941168" y="-3285076"/>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32540" y="9479783"/>
            <a:ext cx="1515157" cy="1399454"/>
          </a:xfrm>
          <a:custGeom>
            <a:avLst/>
            <a:gdLst/>
            <a:ahLst/>
            <a:cxnLst/>
            <a:rect r="r" b="b" t="t" l="l"/>
            <a:pathLst>
              <a:path h="1399454" w="1515157">
                <a:moveTo>
                  <a:pt x="0" y="0"/>
                </a:moveTo>
                <a:lnTo>
                  <a:pt x="1515157" y="0"/>
                </a:lnTo>
                <a:lnTo>
                  <a:pt x="1515157" y="1399454"/>
                </a:lnTo>
                <a:lnTo>
                  <a:pt x="0" y="139945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1674851" y="9395635"/>
            <a:ext cx="1549319" cy="1431008"/>
          </a:xfrm>
          <a:custGeom>
            <a:avLst/>
            <a:gdLst/>
            <a:ahLst/>
            <a:cxnLst/>
            <a:rect r="r" b="b" t="t" l="l"/>
            <a:pathLst>
              <a:path h="1431008" w="1549319">
                <a:moveTo>
                  <a:pt x="0" y="0"/>
                </a:moveTo>
                <a:lnTo>
                  <a:pt x="1549319" y="0"/>
                </a:lnTo>
                <a:lnTo>
                  <a:pt x="1549319" y="1431008"/>
                </a:lnTo>
                <a:lnTo>
                  <a:pt x="0" y="14310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740650" y="5105400"/>
            <a:ext cx="9387856" cy="800100"/>
          </a:xfrm>
          <a:prstGeom prst="rect">
            <a:avLst/>
          </a:prstGeom>
        </p:spPr>
        <p:txBody>
          <a:bodyPr anchor="t" rtlCol="false" tIns="0" lIns="0" bIns="0" rIns="0">
            <a:spAutoFit/>
          </a:bodyPr>
          <a:lstStyle/>
          <a:p>
            <a:pPr algn="l">
              <a:lnSpc>
                <a:spcPts val="6450"/>
              </a:lnSpc>
            </a:pPr>
            <a:r>
              <a:rPr lang="en-US" sz="5000" spc="145" u="sng">
                <a:solidFill>
                  <a:srgbClr val="042B60"/>
                </a:solidFill>
                <a:latin typeface="Now"/>
                <a:ea typeface="Now"/>
                <a:cs typeface="Now"/>
                <a:sym typeface="Now"/>
                <a:hlinkClick r:id="rId6" tooltip="https://docs.python.org/3/library/exceptions.html"/>
              </a:rPr>
              <a:t>Листа на built-in исклучоци</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200000">
            <a:off x="13847170" y="6326321"/>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82115" y="658346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4398971" y="-2921017"/>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733915" y="-2663877"/>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945183" y="5076825"/>
            <a:ext cx="7974303" cy="2438400"/>
          </a:xfrm>
          <a:prstGeom prst="rect">
            <a:avLst/>
          </a:prstGeom>
        </p:spPr>
        <p:txBody>
          <a:bodyPr anchor="t" rtlCol="false" tIns="0" lIns="0" bIns="0" rIns="0">
            <a:spAutoFit/>
          </a:bodyPr>
          <a:lstStyle/>
          <a:p>
            <a:pPr algn="l">
              <a:lnSpc>
                <a:spcPts val="9675"/>
              </a:lnSpc>
            </a:pPr>
            <a:r>
              <a:rPr lang="en-US" sz="7500" spc="217">
                <a:solidFill>
                  <a:srgbClr val="042B60"/>
                </a:solidFill>
                <a:latin typeface="Now"/>
                <a:ea typeface="Now"/>
                <a:cs typeface="Now"/>
                <a:sym typeface="Now"/>
              </a:rPr>
              <a:t>Аргумент на исклучокот</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200000">
            <a:off x="13847170" y="6326321"/>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82115" y="658346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4398971" y="-2921017"/>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733915" y="-2663877"/>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237472" y="4498791"/>
            <a:ext cx="8227457" cy="2918460"/>
          </a:xfrm>
          <a:prstGeom prst="rect">
            <a:avLst/>
          </a:prstGeom>
        </p:spPr>
        <p:txBody>
          <a:bodyPr anchor="t" rtlCol="false" tIns="0" lIns="0" bIns="0" rIns="0">
            <a:spAutoFit/>
          </a:bodyPr>
          <a:lstStyle/>
          <a:p>
            <a:pPr algn="l">
              <a:lnSpc>
                <a:spcPts val="3870"/>
              </a:lnSpc>
            </a:pPr>
            <a:r>
              <a:rPr lang="en-US" sz="3000" spc="87">
                <a:solidFill>
                  <a:srgbClr val="042B60"/>
                </a:solidFill>
                <a:latin typeface="Now"/>
                <a:ea typeface="Now"/>
                <a:cs typeface="Now"/>
                <a:sym typeface="Now"/>
              </a:rPr>
              <a:t>try:</a:t>
            </a:r>
          </a:p>
          <a:p>
            <a:pPr algn="l">
              <a:lnSpc>
                <a:spcPts val="3870"/>
              </a:lnSpc>
            </a:pPr>
            <a:r>
              <a:rPr lang="en-US" sz="3000" spc="87">
                <a:solidFill>
                  <a:srgbClr val="042B60"/>
                </a:solidFill>
                <a:latin typeface="Now"/>
                <a:ea typeface="Now"/>
                <a:cs typeface="Now"/>
                <a:sym typeface="Now"/>
              </a:rPr>
              <a:t>    b = 10 / 0</a:t>
            </a:r>
          </a:p>
          <a:p>
            <a:pPr algn="l">
              <a:lnSpc>
                <a:spcPts val="3870"/>
              </a:lnSpc>
            </a:pPr>
          </a:p>
          <a:p>
            <a:pPr algn="l">
              <a:lnSpc>
                <a:spcPts val="3870"/>
              </a:lnSpc>
            </a:pPr>
            <a:r>
              <a:rPr lang="en-US" sz="3000" spc="87">
                <a:solidFill>
                  <a:srgbClr val="042B60"/>
                </a:solidFill>
                <a:latin typeface="Now"/>
                <a:ea typeface="Now"/>
                <a:cs typeface="Now"/>
                <a:sym typeface="Now"/>
              </a:rPr>
              <a:t>except Exception as Argument:</a:t>
            </a:r>
          </a:p>
          <a:p>
            <a:pPr algn="l">
              <a:lnSpc>
                <a:spcPts val="3870"/>
              </a:lnSpc>
            </a:pPr>
            <a:r>
              <a:rPr lang="en-US" sz="3000" spc="87">
                <a:solidFill>
                  <a:srgbClr val="042B60"/>
                </a:solidFill>
                <a:latin typeface="Now"/>
                <a:ea typeface="Now"/>
                <a:cs typeface="Now"/>
                <a:sym typeface="Now"/>
              </a:rPr>
              <a:t>    print( 'This is the Argument: ', Argument)</a:t>
            </a:r>
          </a:p>
          <a:p>
            <a:pPr algn="l">
              <a:lnSpc>
                <a:spcPts val="3870"/>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2898334" y="1041916"/>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2939242" y="827632"/>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3609042" y="4273668"/>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4772" y="3729970"/>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955689">
            <a:off x="16718153" y="1320827"/>
            <a:ext cx="1184466" cy="1094015"/>
          </a:xfrm>
          <a:custGeom>
            <a:avLst/>
            <a:gdLst/>
            <a:ahLst/>
            <a:cxnLst/>
            <a:rect r="r" b="b" t="t" l="l"/>
            <a:pathLst>
              <a:path h="1094015" w="1184466">
                <a:moveTo>
                  <a:pt x="0" y="0"/>
                </a:moveTo>
                <a:lnTo>
                  <a:pt x="1184465" y="0"/>
                </a:lnTo>
                <a:lnTo>
                  <a:pt x="1184465" y="1094016"/>
                </a:lnTo>
                <a:lnTo>
                  <a:pt x="0" y="10940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44310">
            <a:off x="16733075" y="1242661"/>
            <a:ext cx="1211172" cy="1118682"/>
          </a:xfrm>
          <a:custGeom>
            <a:avLst/>
            <a:gdLst/>
            <a:ahLst/>
            <a:cxnLst/>
            <a:rect r="r" b="b" t="t" l="l"/>
            <a:pathLst>
              <a:path h="1118682" w="1211172">
                <a:moveTo>
                  <a:pt x="0" y="0"/>
                </a:moveTo>
                <a:lnTo>
                  <a:pt x="1211172" y="0"/>
                </a:lnTo>
                <a:lnTo>
                  <a:pt x="1211172" y="1118683"/>
                </a:lnTo>
                <a:lnTo>
                  <a:pt x="0" y="11186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1028700"/>
            <a:ext cx="3427897" cy="3493398"/>
          </a:xfrm>
          <a:custGeom>
            <a:avLst/>
            <a:gdLst/>
            <a:ahLst/>
            <a:cxnLst/>
            <a:rect r="r" b="b" t="t" l="l"/>
            <a:pathLst>
              <a:path h="3493398" w="3427897">
                <a:moveTo>
                  <a:pt x="0" y="0"/>
                </a:moveTo>
                <a:lnTo>
                  <a:pt x="3427897" y="0"/>
                </a:lnTo>
                <a:lnTo>
                  <a:pt x="3427897" y="3493398"/>
                </a:lnTo>
                <a:lnTo>
                  <a:pt x="0" y="3493398"/>
                </a:lnTo>
                <a:lnTo>
                  <a:pt x="0" y="0"/>
                </a:lnTo>
                <a:close/>
              </a:path>
            </a:pathLst>
          </a:custGeom>
          <a:blipFill>
            <a:blip r:embed="rId8"/>
            <a:stretch>
              <a:fillRect l="0" t="0" r="0" b="0"/>
            </a:stretch>
          </a:blipFill>
        </p:spPr>
      </p:sp>
      <p:sp>
        <p:nvSpPr>
          <p:cNvPr name="Freeform 9" id="9"/>
          <p:cNvSpPr/>
          <p:nvPr/>
        </p:nvSpPr>
        <p:spPr>
          <a:xfrm flipH="false" flipV="false" rot="0">
            <a:off x="6320020" y="4031838"/>
            <a:ext cx="4477184" cy="5109482"/>
          </a:xfrm>
          <a:custGeom>
            <a:avLst/>
            <a:gdLst/>
            <a:ahLst/>
            <a:cxnLst/>
            <a:rect r="r" b="b" t="t" l="l"/>
            <a:pathLst>
              <a:path h="5109482" w="4477184">
                <a:moveTo>
                  <a:pt x="0" y="0"/>
                </a:moveTo>
                <a:lnTo>
                  <a:pt x="4477184" y="0"/>
                </a:lnTo>
                <a:lnTo>
                  <a:pt x="4477184" y="5109482"/>
                </a:lnTo>
                <a:lnTo>
                  <a:pt x="0" y="51094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2898334" y="1041916"/>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2939242" y="827632"/>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3609042" y="4273668"/>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4772" y="3729970"/>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955689">
            <a:off x="16718153" y="1320827"/>
            <a:ext cx="1184466" cy="1094015"/>
          </a:xfrm>
          <a:custGeom>
            <a:avLst/>
            <a:gdLst/>
            <a:ahLst/>
            <a:cxnLst/>
            <a:rect r="r" b="b" t="t" l="l"/>
            <a:pathLst>
              <a:path h="1094015" w="1184466">
                <a:moveTo>
                  <a:pt x="0" y="0"/>
                </a:moveTo>
                <a:lnTo>
                  <a:pt x="1184465" y="0"/>
                </a:lnTo>
                <a:lnTo>
                  <a:pt x="1184465" y="1094016"/>
                </a:lnTo>
                <a:lnTo>
                  <a:pt x="0" y="10940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44310">
            <a:off x="16733075" y="1242661"/>
            <a:ext cx="1211172" cy="1118682"/>
          </a:xfrm>
          <a:custGeom>
            <a:avLst/>
            <a:gdLst/>
            <a:ahLst/>
            <a:cxnLst/>
            <a:rect r="r" b="b" t="t" l="l"/>
            <a:pathLst>
              <a:path h="1118682" w="1211172">
                <a:moveTo>
                  <a:pt x="0" y="0"/>
                </a:moveTo>
                <a:lnTo>
                  <a:pt x="1211172" y="0"/>
                </a:lnTo>
                <a:lnTo>
                  <a:pt x="1211172" y="1118683"/>
                </a:lnTo>
                <a:lnTo>
                  <a:pt x="0" y="11186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477217" y="2310109"/>
            <a:ext cx="5666783" cy="5666783"/>
          </a:xfrm>
          <a:custGeom>
            <a:avLst/>
            <a:gdLst/>
            <a:ahLst/>
            <a:cxnLst/>
            <a:rect r="r" b="b" t="t" l="l"/>
            <a:pathLst>
              <a:path h="5666783" w="5666783">
                <a:moveTo>
                  <a:pt x="0" y="0"/>
                </a:moveTo>
                <a:lnTo>
                  <a:pt x="5666783" y="0"/>
                </a:lnTo>
                <a:lnTo>
                  <a:pt x="5666783" y="5666782"/>
                </a:lnTo>
                <a:lnTo>
                  <a:pt x="0" y="56667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34964" y="-2597707"/>
            <a:ext cx="6012827" cy="5553666"/>
          </a:xfrm>
          <a:custGeom>
            <a:avLst/>
            <a:gdLst/>
            <a:ahLst/>
            <a:cxnLst/>
            <a:rect r="r" b="b" t="t" l="l"/>
            <a:pathLst>
              <a:path h="5553666" w="6012827">
                <a:moveTo>
                  <a:pt x="0" y="0"/>
                </a:moveTo>
                <a:lnTo>
                  <a:pt x="6012827" y="0"/>
                </a:lnTo>
                <a:lnTo>
                  <a:pt x="6012827" y="5553666"/>
                </a:lnTo>
                <a:lnTo>
                  <a:pt x="0" y="55536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51098" y="-2122255"/>
            <a:ext cx="6098110" cy="5632436"/>
          </a:xfrm>
          <a:custGeom>
            <a:avLst/>
            <a:gdLst/>
            <a:ahLst/>
            <a:cxnLst/>
            <a:rect r="r" b="b" t="t" l="l"/>
            <a:pathLst>
              <a:path h="5632436" w="6098110">
                <a:moveTo>
                  <a:pt x="0" y="0"/>
                </a:moveTo>
                <a:lnTo>
                  <a:pt x="6098110" y="0"/>
                </a:lnTo>
                <a:lnTo>
                  <a:pt x="6098110" y="5632436"/>
                </a:lnTo>
                <a:lnTo>
                  <a:pt x="0" y="563243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11133" y="4292216"/>
            <a:ext cx="7187621" cy="2857500"/>
          </a:xfrm>
          <a:prstGeom prst="rect">
            <a:avLst/>
          </a:prstGeom>
        </p:spPr>
        <p:txBody>
          <a:bodyPr anchor="t" rtlCol="false" tIns="0" lIns="0" bIns="0" rIns="0">
            <a:spAutoFit/>
          </a:bodyPr>
          <a:lstStyle/>
          <a:p>
            <a:pPr algn="l">
              <a:lnSpc>
                <a:spcPts val="11700"/>
              </a:lnSpc>
            </a:pPr>
            <a:r>
              <a:rPr lang="en-US" sz="6500" spc="188">
                <a:solidFill>
                  <a:srgbClr val="042B60"/>
                </a:solidFill>
                <a:latin typeface="Now"/>
                <a:ea typeface="Now"/>
                <a:cs typeface="Now"/>
                <a:sym typeface="Now"/>
              </a:rPr>
              <a:t>БЛАГОДАРАМ ЗА ВНИМАНИЕТО :)</a:t>
            </a:r>
          </a:p>
        </p:txBody>
      </p:sp>
      <p:sp>
        <p:nvSpPr>
          <p:cNvPr name="Freeform 5" id="5"/>
          <p:cNvSpPr/>
          <p:nvPr/>
        </p:nvSpPr>
        <p:spPr>
          <a:xfrm flipH="false" flipV="false" rot="0">
            <a:off x="-665839" y="35101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200000">
            <a:off x="-901352" y="2476544"/>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200000">
            <a:off x="13847170" y="6326321"/>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10">
              <a:alphaModFix amt="60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182115" y="658346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12">
              <a:alphaModFix amt="60000"/>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10996" y="4352937"/>
            <a:ext cx="2073591" cy="2230524"/>
          </a:xfrm>
          <a:custGeom>
            <a:avLst/>
            <a:gdLst/>
            <a:ahLst/>
            <a:cxnLst/>
            <a:rect r="r" b="b" t="t" l="l"/>
            <a:pathLst>
              <a:path h="2230524" w="2073591">
                <a:moveTo>
                  <a:pt x="0" y="0"/>
                </a:moveTo>
                <a:lnTo>
                  <a:pt x="2073591" y="0"/>
                </a:lnTo>
                <a:lnTo>
                  <a:pt x="2073591" y="2230524"/>
                </a:lnTo>
                <a:lnTo>
                  <a:pt x="0" y="22305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94204" y="4385481"/>
            <a:ext cx="6528698" cy="1236125"/>
          </a:xfrm>
          <a:prstGeom prst="rect">
            <a:avLst/>
          </a:prstGeom>
        </p:spPr>
        <p:txBody>
          <a:bodyPr anchor="t" rtlCol="false" tIns="0" lIns="0" bIns="0" rIns="0">
            <a:spAutoFit/>
          </a:bodyPr>
          <a:lstStyle/>
          <a:p>
            <a:pPr algn="l">
              <a:lnSpc>
                <a:spcPts val="9914"/>
              </a:lnSpc>
            </a:pPr>
            <a:r>
              <a:rPr lang="en-US" sz="7685" spc="222">
                <a:solidFill>
                  <a:srgbClr val="042B60"/>
                </a:solidFill>
                <a:latin typeface="Now"/>
                <a:ea typeface="Now"/>
                <a:cs typeface="Now"/>
                <a:sym typeface="Now"/>
              </a:rPr>
              <a:t>ЦЕЛ</a:t>
            </a:r>
          </a:p>
        </p:txBody>
      </p:sp>
      <p:sp>
        <p:nvSpPr>
          <p:cNvPr name="Freeform 5" id="5"/>
          <p:cNvSpPr/>
          <p:nvPr/>
        </p:nvSpPr>
        <p:spPr>
          <a:xfrm flipH="false" flipV="false" rot="7200000">
            <a:off x="7291793" y="4587347"/>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200000">
            <a:off x="7131708" y="4705287"/>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200000">
            <a:off x="7261377" y="6703428"/>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7200000">
            <a:off x="7451877" y="6893928"/>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622547" y="2600578"/>
            <a:ext cx="6084053" cy="907233"/>
          </a:xfrm>
          <a:prstGeom prst="rect">
            <a:avLst/>
          </a:prstGeom>
        </p:spPr>
        <p:txBody>
          <a:bodyPr anchor="t" rtlCol="false" tIns="0" lIns="0" bIns="0" rIns="0">
            <a:spAutoFit/>
          </a:bodyPr>
          <a:lstStyle/>
          <a:p>
            <a:pPr algn="l">
              <a:lnSpc>
                <a:spcPts val="7258"/>
              </a:lnSpc>
            </a:pPr>
            <a:r>
              <a:rPr lang="en-US" sz="5627" spc="163">
                <a:solidFill>
                  <a:srgbClr val="042B60"/>
                </a:solidFill>
                <a:latin typeface="Now"/>
                <a:ea typeface="Now"/>
                <a:cs typeface="Now"/>
                <a:sym typeface="Now"/>
              </a:rPr>
              <a:t>Што се грешки?</a:t>
            </a:r>
          </a:p>
        </p:txBody>
      </p:sp>
      <p:sp>
        <p:nvSpPr>
          <p:cNvPr name="TextBox 10" id="10"/>
          <p:cNvSpPr txBox="true"/>
          <p:nvPr/>
        </p:nvSpPr>
        <p:spPr>
          <a:xfrm rot="0">
            <a:off x="8592131" y="4609197"/>
            <a:ext cx="8990863" cy="907233"/>
          </a:xfrm>
          <a:prstGeom prst="rect">
            <a:avLst/>
          </a:prstGeom>
        </p:spPr>
        <p:txBody>
          <a:bodyPr anchor="t" rtlCol="false" tIns="0" lIns="0" bIns="0" rIns="0">
            <a:spAutoFit/>
          </a:bodyPr>
          <a:lstStyle/>
          <a:p>
            <a:pPr algn="l">
              <a:lnSpc>
                <a:spcPts val="7258"/>
              </a:lnSpc>
            </a:pPr>
            <a:r>
              <a:rPr lang="en-US" sz="5627" spc="163">
                <a:solidFill>
                  <a:srgbClr val="042B60"/>
                </a:solidFill>
                <a:latin typeface="Now"/>
                <a:ea typeface="Now"/>
                <a:cs typeface="Now"/>
                <a:sym typeface="Now"/>
              </a:rPr>
              <a:t>Како да ги пронајдеме?</a:t>
            </a:r>
          </a:p>
        </p:txBody>
      </p:sp>
      <p:sp>
        <p:nvSpPr>
          <p:cNvPr name="TextBox 11" id="11"/>
          <p:cNvSpPr txBox="true"/>
          <p:nvPr/>
        </p:nvSpPr>
        <p:spPr>
          <a:xfrm rot="0">
            <a:off x="8622547" y="6702981"/>
            <a:ext cx="10210063" cy="913328"/>
          </a:xfrm>
          <a:prstGeom prst="rect">
            <a:avLst/>
          </a:prstGeom>
        </p:spPr>
        <p:txBody>
          <a:bodyPr anchor="t" rtlCol="false" tIns="0" lIns="0" bIns="0" rIns="0">
            <a:spAutoFit/>
          </a:bodyPr>
          <a:lstStyle/>
          <a:p>
            <a:pPr algn="l">
              <a:lnSpc>
                <a:spcPts val="7258"/>
              </a:lnSpc>
            </a:pPr>
            <a:r>
              <a:rPr lang="en-US" sz="5627" spc="163">
                <a:solidFill>
                  <a:srgbClr val="042B60"/>
                </a:solidFill>
                <a:latin typeface="Now"/>
                <a:ea typeface="Now"/>
                <a:cs typeface="Now"/>
                <a:sym typeface="Now"/>
              </a:rPr>
              <a:t>Како да ги поправиме?</a:t>
            </a:r>
          </a:p>
        </p:txBody>
      </p:sp>
      <p:sp>
        <p:nvSpPr>
          <p:cNvPr name="Freeform 12" id="12"/>
          <p:cNvSpPr/>
          <p:nvPr/>
        </p:nvSpPr>
        <p:spPr>
          <a:xfrm flipH="false" flipV="false" rot="7200000">
            <a:off x="7291793" y="2633445"/>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7200000">
            <a:off x="7482293" y="2823945"/>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200000">
            <a:off x="13847170" y="6326321"/>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82115" y="658346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4398971" y="-2921017"/>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733915" y="-2663877"/>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5292" y="2527469"/>
            <a:ext cx="826878" cy="628428"/>
          </a:xfrm>
          <a:custGeom>
            <a:avLst/>
            <a:gdLst/>
            <a:ahLst/>
            <a:cxnLst/>
            <a:rect r="r" b="b" t="t" l="l"/>
            <a:pathLst>
              <a:path h="628428" w="826878">
                <a:moveTo>
                  <a:pt x="0" y="0"/>
                </a:moveTo>
                <a:lnTo>
                  <a:pt x="826878" y="0"/>
                </a:lnTo>
                <a:lnTo>
                  <a:pt x="826878" y="628427"/>
                </a:lnTo>
                <a:lnTo>
                  <a:pt x="0" y="628427"/>
                </a:lnTo>
                <a:lnTo>
                  <a:pt x="0" y="0"/>
                </a:lnTo>
                <a:close/>
              </a:path>
            </a:pathLst>
          </a:custGeom>
          <a:blipFill>
            <a:blip r:embed="rId6">
              <a:alphaModFix amt="74000"/>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526665" y="3926369"/>
            <a:ext cx="11372090" cy="4076700"/>
          </a:xfrm>
          <a:prstGeom prst="rect">
            <a:avLst/>
          </a:prstGeom>
        </p:spPr>
        <p:txBody>
          <a:bodyPr anchor="t" rtlCol="false" tIns="0" lIns="0" bIns="0" rIns="0">
            <a:spAutoFit/>
          </a:bodyPr>
          <a:lstStyle/>
          <a:p>
            <a:pPr algn="l">
              <a:lnSpc>
                <a:spcPts val="6450"/>
              </a:lnSpc>
            </a:pPr>
            <a:r>
              <a:rPr lang="en-US" sz="5000" spc="145">
                <a:solidFill>
                  <a:srgbClr val="042B60"/>
                </a:solidFill>
                <a:latin typeface="Now"/>
                <a:ea typeface="Now"/>
                <a:cs typeface="Now"/>
                <a:sym typeface="Now"/>
              </a:rPr>
              <a:t>At the source of every error which is blamed on the computer, you will find at least two human errors, one of which is the error of blaming it on the computer.</a:t>
            </a:r>
          </a:p>
        </p:txBody>
      </p:sp>
      <p:sp>
        <p:nvSpPr>
          <p:cNvPr name="Freeform 8" id="8"/>
          <p:cNvSpPr/>
          <p:nvPr/>
        </p:nvSpPr>
        <p:spPr>
          <a:xfrm flipH="true" flipV="true" rot="0">
            <a:off x="11665810" y="7688856"/>
            <a:ext cx="826878" cy="628428"/>
          </a:xfrm>
          <a:custGeom>
            <a:avLst/>
            <a:gdLst/>
            <a:ahLst/>
            <a:cxnLst/>
            <a:rect r="r" b="b" t="t" l="l"/>
            <a:pathLst>
              <a:path h="628428" w="826878">
                <a:moveTo>
                  <a:pt x="826879" y="628427"/>
                </a:moveTo>
                <a:lnTo>
                  <a:pt x="0" y="628427"/>
                </a:lnTo>
                <a:lnTo>
                  <a:pt x="0" y="0"/>
                </a:lnTo>
                <a:lnTo>
                  <a:pt x="826879" y="0"/>
                </a:lnTo>
                <a:lnTo>
                  <a:pt x="826879" y="628427"/>
                </a:lnTo>
                <a:close/>
              </a:path>
            </a:pathLst>
          </a:custGeom>
          <a:blipFill>
            <a:blip r:embed="rId8">
              <a:alphaModFix amt="69000"/>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575292" y="8639970"/>
            <a:ext cx="9862399" cy="800100"/>
          </a:xfrm>
          <a:prstGeom prst="rect">
            <a:avLst/>
          </a:prstGeom>
        </p:spPr>
        <p:txBody>
          <a:bodyPr anchor="t" rtlCol="false" tIns="0" lIns="0" bIns="0" rIns="0">
            <a:spAutoFit/>
          </a:bodyPr>
          <a:lstStyle/>
          <a:p>
            <a:pPr algn="l">
              <a:lnSpc>
                <a:spcPts val="6450"/>
              </a:lnSpc>
            </a:pPr>
            <a:r>
              <a:rPr lang="en-US" sz="5000" spc="145">
                <a:solidFill>
                  <a:srgbClr val="042B60"/>
                </a:solidFill>
                <a:latin typeface="Now"/>
                <a:ea typeface="Now"/>
                <a:cs typeface="Now"/>
                <a:sym typeface="Now"/>
              </a:rPr>
              <a:t>- Tom Gilb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6109" y="2907780"/>
            <a:ext cx="4305382" cy="3976608"/>
          </a:xfrm>
          <a:custGeom>
            <a:avLst/>
            <a:gdLst/>
            <a:ahLst/>
            <a:cxnLst/>
            <a:rect r="r" b="b" t="t" l="l"/>
            <a:pathLst>
              <a:path h="3976608" w="4305382">
                <a:moveTo>
                  <a:pt x="0" y="0"/>
                </a:moveTo>
                <a:lnTo>
                  <a:pt x="4305382" y="0"/>
                </a:lnTo>
                <a:lnTo>
                  <a:pt x="4305382" y="3976607"/>
                </a:lnTo>
                <a:lnTo>
                  <a:pt x="0" y="397660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808718" y="4074721"/>
            <a:ext cx="3600165" cy="3325243"/>
          </a:xfrm>
          <a:custGeom>
            <a:avLst/>
            <a:gdLst/>
            <a:ahLst/>
            <a:cxnLst/>
            <a:rect r="r" b="b" t="t" l="l"/>
            <a:pathLst>
              <a:path h="3325243" w="3600165">
                <a:moveTo>
                  <a:pt x="0" y="0"/>
                </a:moveTo>
                <a:lnTo>
                  <a:pt x="3600165" y="0"/>
                </a:lnTo>
                <a:lnTo>
                  <a:pt x="3600165" y="3325243"/>
                </a:lnTo>
                <a:lnTo>
                  <a:pt x="0" y="332524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99145" y="2942138"/>
            <a:ext cx="4222155" cy="3899736"/>
          </a:xfrm>
          <a:custGeom>
            <a:avLst/>
            <a:gdLst/>
            <a:ahLst/>
            <a:cxnLst/>
            <a:rect r="r" b="b" t="t" l="l"/>
            <a:pathLst>
              <a:path h="3899736" w="4222155">
                <a:moveTo>
                  <a:pt x="0" y="0"/>
                </a:moveTo>
                <a:lnTo>
                  <a:pt x="4222155" y="0"/>
                </a:lnTo>
                <a:lnTo>
                  <a:pt x="4222155" y="3899736"/>
                </a:lnTo>
                <a:lnTo>
                  <a:pt x="0" y="3899736"/>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200000">
            <a:off x="12594700" y="3849962"/>
            <a:ext cx="3631046" cy="3353766"/>
          </a:xfrm>
          <a:custGeom>
            <a:avLst/>
            <a:gdLst/>
            <a:ahLst/>
            <a:cxnLst/>
            <a:rect r="r" b="b" t="t" l="l"/>
            <a:pathLst>
              <a:path h="3353766" w="3631046">
                <a:moveTo>
                  <a:pt x="0" y="0"/>
                </a:moveTo>
                <a:lnTo>
                  <a:pt x="3631045" y="0"/>
                </a:lnTo>
                <a:lnTo>
                  <a:pt x="3631045" y="3353765"/>
                </a:lnTo>
                <a:lnTo>
                  <a:pt x="0" y="3353765"/>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033515" y="3104770"/>
            <a:ext cx="3723955" cy="3439580"/>
          </a:xfrm>
          <a:custGeom>
            <a:avLst/>
            <a:gdLst/>
            <a:ahLst/>
            <a:cxnLst/>
            <a:rect r="r" b="b" t="t" l="l"/>
            <a:pathLst>
              <a:path h="3439580" w="3723955">
                <a:moveTo>
                  <a:pt x="0" y="0"/>
                </a:moveTo>
                <a:lnTo>
                  <a:pt x="3723955" y="0"/>
                </a:lnTo>
                <a:lnTo>
                  <a:pt x="3723955" y="3439580"/>
                </a:lnTo>
                <a:lnTo>
                  <a:pt x="0" y="3439580"/>
                </a:lnTo>
                <a:lnTo>
                  <a:pt x="0" y="0"/>
                </a:lnTo>
                <a:close/>
              </a:path>
            </a:pathLst>
          </a:custGeom>
          <a:blipFill>
            <a:blip r:embed="rId10">
              <a:alphaModFix amt="60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7200000">
            <a:off x="7391817" y="4004371"/>
            <a:ext cx="3462428" cy="3198025"/>
          </a:xfrm>
          <a:custGeom>
            <a:avLst/>
            <a:gdLst/>
            <a:ahLst/>
            <a:cxnLst/>
            <a:rect r="r" b="b" t="t" l="l"/>
            <a:pathLst>
              <a:path h="3198025" w="3462428">
                <a:moveTo>
                  <a:pt x="0" y="0"/>
                </a:moveTo>
                <a:lnTo>
                  <a:pt x="3462429" y="0"/>
                </a:lnTo>
                <a:lnTo>
                  <a:pt x="3462429" y="3198025"/>
                </a:lnTo>
                <a:lnTo>
                  <a:pt x="0" y="3198025"/>
                </a:lnTo>
                <a:lnTo>
                  <a:pt x="0" y="0"/>
                </a:lnTo>
                <a:close/>
              </a:path>
            </a:pathLst>
          </a:custGeom>
          <a:blipFill>
            <a:blip r:embed="rId12">
              <a:alphaModFix amt="60000"/>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456109" y="7873590"/>
            <a:ext cx="4614315" cy="898489"/>
          </a:xfrm>
          <a:prstGeom prst="rect">
            <a:avLst/>
          </a:prstGeom>
        </p:spPr>
        <p:txBody>
          <a:bodyPr anchor="t" rtlCol="false" tIns="0" lIns="0" bIns="0" rIns="0">
            <a:spAutoFit/>
          </a:bodyPr>
          <a:lstStyle/>
          <a:p>
            <a:pPr algn="ctr">
              <a:lnSpc>
                <a:spcPts val="3578"/>
              </a:lnSpc>
            </a:pPr>
            <a:r>
              <a:rPr lang="en-US" sz="2774" spc="80">
                <a:solidFill>
                  <a:srgbClr val="042B60"/>
                </a:solidFill>
                <a:latin typeface="Now"/>
                <a:ea typeface="Now"/>
                <a:cs typeface="Now"/>
                <a:sym typeface="Now"/>
              </a:rPr>
              <a:t>Синтаксички</a:t>
            </a:r>
          </a:p>
          <a:p>
            <a:pPr algn="ctr">
              <a:lnSpc>
                <a:spcPts val="3578"/>
              </a:lnSpc>
            </a:pPr>
            <a:r>
              <a:rPr lang="en-US" sz="2774" spc="80">
                <a:solidFill>
                  <a:srgbClr val="042B60"/>
                </a:solidFill>
                <a:latin typeface="Now"/>
                <a:ea typeface="Now"/>
                <a:cs typeface="Now"/>
                <a:sym typeface="Now"/>
              </a:rPr>
              <a:t>грешки</a:t>
            </a:r>
          </a:p>
        </p:txBody>
      </p:sp>
      <p:sp>
        <p:nvSpPr>
          <p:cNvPr name="TextBox 9" id="9"/>
          <p:cNvSpPr txBox="true"/>
          <p:nvPr/>
        </p:nvSpPr>
        <p:spPr>
          <a:xfrm rot="0">
            <a:off x="6715392" y="7909000"/>
            <a:ext cx="4815279" cy="898489"/>
          </a:xfrm>
          <a:prstGeom prst="rect">
            <a:avLst/>
          </a:prstGeom>
        </p:spPr>
        <p:txBody>
          <a:bodyPr anchor="t" rtlCol="false" tIns="0" lIns="0" bIns="0" rIns="0">
            <a:spAutoFit/>
          </a:bodyPr>
          <a:lstStyle/>
          <a:p>
            <a:pPr algn="ctr">
              <a:lnSpc>
                <a:spcPts val="3578"/>
              </a:lnSpc>
            </a:pPr>
            <a:r>
              <a:rPr lang="en-US" sz="2774" spc="80">
                <a:solidFill>
                  <a:srgbClr val="042B60"/>
                </a:solidFill>
                <a:latin typeface="Now"/>
                <a:ea typeface="Now"/>
                <a:cs typeface="Now"/>
                <a:sym typeface="Now"/>
              </a:rPr>
              <a:t>Логички</a:t>
            </a:r>
          </a:p>
          <a:p>
            <a:pPr algn="ctr">
              <a:lnSpc>
                <a:spcPts val="3578"/>
              </a:lnSpc>
            </a:pPr>
            <a:r>
              <a:rPr lang="en-US" sz="2774" spc="80">
                <a:solidFill>
                  <a:srgbClr val="042B60"/>
                </a:solidFill>
                <a:latin typeface="Now"/>
                <a:ea typeface="Now"/>
                <a:cs typeface="Now"/>
                <a:sym typeface="Now"/>
              </a:rPr>
              <a:t>грешки</a:t>
            </a:r>
          </a:p>
        </p:txBody>
      </p:sp>
      <p:sp>
        <p:nvSpPr>
          <p:cNvPr name="TextBox 10" id="10"/>
          <p:cNvSpPr txBox="true"/>
          <p:nvPr/>
        </p:nvSpPr>
        <p:spPr>
          <a:xfrm rot="0">
            <a:off x="12448784" y="7909000"/>
            <a:ext cx="4570330" cy="1349300"/>
          </a:xfrm>
          <a:prstGeom prst="rect">
            <a:avLst/>
          </a:prstGeom>
        </p:spPr>
        <p:txBody>
          <a:bodyPr anchor="t" rtlCol="false" tIns="0" lIns="0" bIns="0" rIns="0">
            <a:spAutoFit/>
          </a:bodyPr>
          <a:lstStyle/>
          <a:p>
            <a:pPr algn="ctr">
              <a:lnSpc>
                <a:spcPts val="3578"/>
              </a:lnSpc>
            </a:pPr>
            <a:r>
              <a:rPr lang="en-US" sz="2774" spc="80">
                <a:solidFill>
                  <a:srgbClr val="042B60"/>
                </a:solidFill>
                <a:latin typeface="Now"/>
                <a:ea typeface="Now"/>
                <a:cs typeface="Now"/>
                <a:sym typeface="Now"/>
              </a:rPr>
              <a:t>Грешки при</a:t>
            </a:r>
          </a:p>
          <a:p>
            <a:pPr algn="ctr">
              <a:lnSpc>
                <a:spcPts val="3578"/>
              </a:lnSpc>
            </a:pPr>
            <a:r>
              <a:rPr lang="en-US" sz="2774" spc="80">
                <a:solidFill>
                  <a:srgbClr val="042B60"/>
                </a:solidFill>
                <a:latin typeface="Now"/>
                <a:ea typeface="Now"/>
                <a:cs typeface="Now"/>
                <a:sym typeface="Now"/>
              </a:rPr>
              <a:t>извршување на</a:t>
            </a:r>
          </a:p>
          <a:p>
            <a:pPr algn="ctr">
              <a:lnSpc>
                <a:spcPts val="3578"/>
              </a:lnSpc>
            </a:pPr>
            <a:r>
              <a:rPr lang="en-US" sz="2774" spc="80">
                <a:solidFill>
                  <a:srgbClr val="042B60"/>
                </a:solidFill>
                <a:latin typeface="Now"/>
                <a:ea typeface="Now"/>
                <a:cs typeface="Now"/>
                <a:sym typeface="Now"/>
              </a:rPr>
              <a:t>програмата</a:t>
            </a:r>
          </a:p>
        </p:txBody>
      </p:sp>
      <p:sp>
        <p:nvSpPr>
          <p:cNvPr name="TextBox 11" id="11"/>
          <p:cNvSpPr txBox="true"/>
          <p:nvPr/>
        </p:nvSpPr>
        <p:spPr>
          <a:xfrm rot="0">
            <a:off x="5263785" y="971550"/>
            <a:ext cx="7718493" cy="907233"/>
          </a:xfrm>
          <a:prstGeom prst="rect">
            <a:avLst/>
          </a:prstGeom>
        </p:spPr>
        <p:txBody>
          <a:bodyPr anchor="t" rtlCol="false" tIns="0" lIns="0" bIns="0" rIns="0">
            <a:spAutoFit/>
          </a:bodyPr>
          <a:lstStyle/>
          <a:p>
            <a:pPr algn="ctr">
              <a:lnSpc>
                <a:spcPts val="7258"/>
              </a:lnSpc>
            </a:pPr>
            <a:r>
              <a:rPr lang="en-US" sz="5627" spc="163">
                <a:solidFill>
                  <a:srgbClr val="042B60"/>
                </a:solidFill>
                <a:latin typeface="Now"/>
                <a:ea typeface="Now"/>
                <a:cs typeface="Now"/>
                <a:sym typeface="Now"/>
              </a:rPr>
              <a:t>Типови на грешки</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21314" y="-2209943"/>
            <a:ext cx="9396621" cy="8679061"/>
          </a:xfrm>
          <a:custGeom>
            <a:avLst/>
            <a:gdLst/>
            <a:ahLst/>
            <a:cxnLst/>
            <a:rect r="r" b="b" t="t" l="l"/>
            <a:pathLst>
              <a:path h="8679061" w="9396621">
                <a:moveTo>
                  <a:pt x="0" y="0"/>
                </a:moveTo>
                <a:lnTo>
                  <a:pt x="9396622" y="0"/>
                </a:lnTo>
                <a:lnTo>
                  <a:pt x="9396622" y="8679061"/>
                </a:lnTo>
                <a:lnTo>
                  <a:pt x="0" y="8679061"/>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556070" y="517510"/>
            <a:ext cx="8821533" cy="8147889"/>
          </a:xfrm>
          <a:custGeom>
            <a:avLst/>
            <a:gdLst/>
            <a:ahLst/>
            <a:cxnLst/>
            <a:rect r="r" b="b" t="t" l="l"/>
            <a:pathLst>
              <a:path h="8147889" w="8821533">
                <a:moveTo>
                  <a:pt x="0" y="0"/>
                </a:moveTo>
                <a:lnTo>
                  <a:pt x="8821533" y="0"/>
                </a:lnTo>
                <a:lnTo>
                  <a:pt x="8821533" y="8147889"/>
                </a:lnTo>
                <a:lnTo>
                  <a:pt x="0" y="8147889"/>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9764561" y="1621601"/>
            <a:ext cx="7210695" cy="7043798"/>
            <a:chOff x="0" y="0"/>
            <a:chExt cx="4828540" cy="4716780"/>
          </a:xfrm>
        </p:grpSpPr>
        <p:sp>
          <p:nvSpPr>
            <p:cNvPr name="Freeform 5" id="5"/>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6"/>
              <a:stretch>
                <a:fillRect l="0" t="-2190" r="0" b="-2190"/>
              </a:stretch>
            </a:blipFill>
          </p:spPr>
        </p:sp>
      </p:grpSp>
      <p:sp>
        <p:nvSpPr>
          <p:cNvPr name="Freeform 6" id="6"/>
          <p:cNvSpPr/>
          <p:nvPr/>
        </p:nvSpPr>
        <p:spPr>
          <a:xfrm flipH="false" flipV="false" rot="0">
            <a:off x="-308385" y="7492969"/>
            <a:ext cx="6012827" cy="5553666"/>
          </a:xfrm>
          <a:custGeom>
            <a:avLst/>
            <a:gdLst/>
            <a:ahLst/>
            <a:cxnLst/>
            <a:rect r="r" b="b" t="t" l="l"/>
            <a:pathLst>
              <a:path h="5553666" w="6012827">
                <a:moveTo>
                  <a:pt x="0" y="0"/>
                </a:moveTo>
                <a:lnTo>
                  <a:pt x="6012827" y="0"/>
                </a:lnTo>
                <a:lnTo>
                  <a:pt x="6012827" y="5553666"/>
                </a:lnTo>
                <a:lnTo>
                  <a:pt x="0" y="5553666"/>
                </a:lnTo>
                <a:lnTo>
                  <a:pt x="0" y="0"/>
                </a:lnTo>
                <a:close/>
              </a:path>
            </a:pathLst>
          </a:custGeom>
          <a:blipFill>
            <a:blip r:embed="rId7">
              <a:alphaModFix amt="60000"/>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92251" y="7968421"/>
            <a:ext cx="6098110" cy="5632436"/>
          </a:xfrm>
          <a:custGeom>
            <a:avLst/>
            <a:gdLst/>
            <a:ahLst/>
            <a:cxnLst/>
            <a:rect r="r" b="b" t="t" l="l"/>
            <a:pathLst>
              <a:path h="5632436" w="6098110">
                <a:moveTo>
                  <a:pt x="0" y="0"/>
                </a:moveTo>
                <a:lnTo>
                  <a:pt x="6098110" y="0"/>
                </a:lnTo>
                <a:lnTo>
                  <a:pt x="6098110" y="5632436"/>
                </a:lnTo>
                <a:lnTo>
                  <a:pt x="0" y="563243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425507" y="4204108"/>
            <a:ext cx="7718493" cy="1821633"/>
          </a:xfrm>
          <a:prstGeom prst="rect">
            <a:avLst/>
          </a:prstGeom>
        </p:spPr>
        <p:txBody>
          <a:bodyPr anchor="t" rtlCol="false" tIns="0" lIns="0" bIns="0" rIns="0">
            <a:spAutoFit/>
          </a:bodyPr>
          <a:lstStyle/>
          <a:p>
            <a:pPr algn="ctr">
              <a:lnSpc>
                <a:spcPts val="7258"/>
              </a:lnSpc>
            </a:pPr>
            <a:r>
              <a:rPr lang="en-US" sz="5627" spc="163">
                <a:solidFill>
                  <a:srgbClr val="042B60"/>
                </a:solidFill>
                <a:latin typeface="Now"/>
                <a:ea typeface="Now"/>
                <a:cs typeface="Now"/>
                <a:sym typeface="Now"/>
              </a:rPr>
              <a:t>Справување со грешки</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8853" y="-586367"/>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2383379" y="-504678"/>
            <a:ext cx="3320308" cy="3066757"/>
          </a:xfrm>
          <a:custGeom>
            <a:avLst/>
            <a:gdLst/>
            <a:ahLst/>
            <a:cxnLst/>
            <a:rect r="r" b="b" t="t" l="l"/>
            <a:pathLst>
              <a:path h="3066757" w="3320308">
                <a:moveTo>
                  <a:pt x="0" y="0"/>
                </a:moveTo>
                <a:lnTo>
                  <a:pt x="3320307" y="0"/>
                </a:lnTo>
                <a:lnTo>
                  <a:pt x="3320307"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9108" y="-480062"/>
            <a:ext cx="1184466" cy="1094015"/>
          </a:xfrm>
          <a:custGeom>
            <a:avLst/>
            <a:gdLst/>
            <a:ahLst/>
            <a:cxnLst/>
            <a:rect r="r" b="b" t="t" l="l"/>
            <a:pathLst>
              <a:path h="1094015" w="1184466">
                <a:moveTo>
                  <a:pt x="0" y="0"/>
                </a:moveTo>
                <a:lnTo>
                  <a:pt x="1184466" y="0"/>
                </a:lnTo>
                <a:lnTo>
                  <a:pt x="1184466" y="1094016"/>
                </a:lnTo>
                <a:lnTo>
                  <a:pt x="0" y="10940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797804" y="-450264"/>
            <a:ext cx="1211172" cy="1118682"/>
          </a:xfrm>
          <a:custGeom>
            <a:avLst/>
            <a:gdLst/>
            <a:ahLst/>
            <a:cxnLst/>
            <a:rect r="r" b="b" t="t" l="l"/>
            <a:pathLst>
              <a:path h="1118682" w="1211172">
                <a:moveTo>
                  <a:pt x="0" y="0"/>
                </a:moveTo>
                <a:lnTo>
                  <a:pt x="1211171" y="0"/>
                </a:lnTo>
                <a:lnTo>
                  <a:pt x="1211171" y="1118683"/>
                </a:lnTo>
                <a:lnTo>
                  <a:pt x="0" y="11186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12145" y="5172342"/>
            <a:ext cx="6026465" cy="5566263"/>
          </a:xfrm>
          <a:custGeom>
            <a:avLst/>
            <a:gdLst/>
            <a:ahLst/>
            <a:cxnLst/>
            <a:rect r="r" b="b" t="t" l="l"/>
            <a:pathLst>
              <a:path h="5566263" w="6026465">
                <a:moveTo>
                  <a:pt x="0" y="0"/>
                </a:moveTo>
                <a:lnTo>
                  <a:pt x="6026466" y="0"/>
                </a:lnTo>
                <a:lnTo>
                  <a:pt x="6026466" y="5566263"/>
                </a:lnTo>
                <a:lnTo>
                  <a:pt x="0" y="556626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349353" y="5323952"/>
            <a:ext cx="6162345" cy="5691766"/>
          </a:xfrm>
          <a:custGeom>
            <a:avLst/>
            <a:gdLst/>
            <a:ahLst/>
            <a:cxnLst/>
            <a:rect r="r" b="b" t="t" l="l"/>
            <a:pathLst>
              <a:path h="5691766" w="6162345">
                <a:moveTo>
                  <a:pt x="0" y="0"/>
                </a:moveTo>
                <a:lnTo>
                  <a:pt x="6162345" y="0"/>
                </a:lnTo>
                <a:lnTo>
                  <a:pt x="6162345" y="5691765"/>
                </a:lnTo>
                <a:lnTo>
                  <a:pt x="0" y="569176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1066" y="5369639"/>
            <a:ext cx="2198316" cy="2030444"/>
          </a:xfrm>
          <a:custGeom>
            <a:avLst/>
            <a:gdLst/>
            <a:ahLst/>
            <a:cxnLst/>
            <a:rect r="r" b="b" t="t" l="l"/>
            <a:pathLst>
              <a:path h="2030444" w="2198316">
                <a:moveTo>
                  <a:pt x="0" y="0"/>
                </a:moveTo>
                <a:lnTo>
                  <a:pt x="2198315" y="0"/>
                </a:lnTo>
                <a:lnTo>
                  <a:pt x="2198315" y="2030445"/>
                </a:lnTo>
                <a:lnTo>
                  <a:pt x="0" y="203044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1593405" y="5424943"/>
            <a:ext cx="2247882" cy="2076225"/>
          </a:xfrm>
          <a:custGeom>
            <a:avLst/>
            <a:gdLst/>
            <a:ahLst/>
            <a:cxnLst/>
            <a:rect r="r" b="b" t="t" l="l"/>
            <a:pathLst>
              <a:path h="2076225" w="2247882">
                <a:moveTo>
                  <a:pt x="0" y="0"/>
                </a:moveTo>
                <a:lnTo>
                  <a:pt x="2247882" y="0"/>
                </a:lnTo>
                <a:lnTo>
                  <a:pt x="2247882" y="2076225"/>
                </a:lnTo>
                <a:lnTo>
                  <a:pt x="0" y="207622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9144000" y="3430333"/>
            <a:ext cx="7475046" cy="3359658"/>
          </a:xfrm>
          <a:prstGeom prst="rect">
            <a:avLst/>
          </a:prstGeom>
        </p:spPr>
        <p:txBody>
          <a:bodyPr anchor="t" rtlCol="false" tIns="0" lIns="0" bIns="0" rIns="0">
            <a:spAutoFit/>
          </a:bodyPr>
          <a:lstStyle/>
          <a:p>
            <a:pPr algn="ctr">
              <a:lnSpc>
                <a:spcPts val="8901"/>
              </a:lnSpc>
              <a:spcBef>
                <a:spcPct val="0"/>
              </a:spcBef>
            </a:pPr>
            <a:r>
              <a:rPr lang="en-US" sz="6900" spc="200">
                <a:solidFill>
                  <a:srgbClr val="000000"/>
                </a:solidFill>
                <a:latin typeface="Now"/>
                <a:ea typeface="Now"/>
                <a:cs typeface="Now"/>
                <a:sym typeface="Now"/>
              </a:rPr>
              <a:t>Справување со синтаксички грешки</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8853" y="-586367"/>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2383379" y="-504678"/>
            <a:ext cx="3320308" cy="3066757"/>
          </a:xfrm>
          <a:custGeom>
            <a:avLst/>
            <a:gdLst/>
            <a:ahLst/>
            <a:cxnLst/>
            <a:rect r="r" b="b" t="t" l="l"/>
            <a:pathLst>
              <a:path h="3066757" w="3320308">
                <a:moveTo>
                  <a:pt x="0" y="0"/>
                </a:moveTo>
                <a:lnTo>
                  <a:pt x="3320307" y="0"/>
                </a:lnTo>
                <a:lnTo>
                  <a:pt x="3320307"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9108" y="-480062"/>
            <a:ext cx="1184466" cy="1094015"/>
          </a:xfrm>
          <a:custGeom>
            <a:avLst/>
            <a:gdLst/>
            <a:ahLst/>
            <a:cxnLst/>
            <a:rect r="r" b="b" t="t" l="l"/>
            <a:pathLst>
              <a:path h="1094015" w="1184466">
                <a:moveTo>
                  <a:pt x="0" y="0"/>
                </a:moveTo>
                <a:lnTo>
                  <a:pt x="1184466" y="0"/>
                </a:lnTo>
                <a:lnTo>
                  <a:pt x="1184466" y="1094016"/>
                </a:lnTo>
                <a:lnTo>
                  <a:pt x="0" y="10940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797804" y="-450264"/>
            <a:ext cx="1211172" cy="1118682"/>
          </a:xfrm>
          <a:custGeom>
            <a:avLst/>
            <a:gdLst/>
            <a:ahLst/>
            <a:cxnLst/>
            <a:rect r="r" b="b" t="t" l="l"/>
            <a:pathLst>
              <a:path h="1118682" w="1211172">
                <a:moveTo>
                  <a:pt x="0" y="0"/>
                </a:moveTo>
                <a:lnTo>
                  <a:pt x="1211171" y="0"/>
                </a:lnTo>
                <a:lnTo>
                  <a:pt x="1211171" y="1118683"/>
                </a:lnTo>
                <a:lnTo>
                  <a:pt x="0" y="11186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12145" y="5172342"/>
            <a:ext cx="6026465" cy="5566263"/>
          </a:xfrm>
          <a:custGeom>
            <a:avLst/>
            <a:gdLst/>
            <a:ahLst/>
            <a:cxnLst/>
            <a:rect r="r" b="b" t="t" l="l"/>
            <a:pathLst>
              <a:path h="5566263" w="6026465">
                <a:moveTo>
                  <a:pt x="0" y="0"/>
                </a:moveTo>
                <a:lnTo>
                  <a:pt x="6026466" y="0"/>
                </a:lnTo>
                <a:lnTo>
                  <a:pt x="6026466" y="5566263"/>
                </a:lnTo>
                <a:lnTo>
                  <a:pt x="0" y="556626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349353" y="5323952"/>
            <a:ext cx="6162345" cy="5691766"/>
          </a:xfrm>
          <a:custGeom>
            <a:avLst/>
            <a:gdLst/>
            <a:ahLst/>
            <a:cxnLst/>
            <a:rect r="r" b="b" t="t" l="l"/>
            <a:pathLst>
              <a:path h="5691766" w="6162345">
                <a:moveTo>
                  <a:pt x="0" y="0"/>
                </a:moveTo>
                <a:lnTo>
                  <a:pt x="6162345" y="0"/>
                </a:lnTo>
                <a:lnTo>
                  <a:pt x="6162345" y="5691765"/>
                </a:lnTo>
                <a:lnTo>
                  <a:pt x="0" y="569176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1066" y="5369639"/>
            <a:ext cx="2198316" cy="2030444"/>
          </a:xfrm>
          <a:custGeom>
            <a:avLst/>
            <a:gdLst/>
            <a:ahLst/>
            <a:cxnLst/>
            <a:rect r="r" b="b" t="t" l="l"/>
            <a:pathLst>
              <a:path h="2030444" w="2198316">
                <a:moveTo>
                  <a:pt x="0" y="0"/>
                </a:moveTo>
                <a:lnTo>
                  <a:pt x="2198315" y="0"/>
                </a:lnTo>
                <a:lnTo>
                  <a:pt x="2198315" y="2030445"/>
                </a:lnTo>
                <a:lnTo>
                  <a:pt x="0" y="203044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1593405" y="5424943"/>
            <a:ext cx="2247882" cy="2076225"/>
          </a:xfrm>
          <a:custGeom>
            <a:avLst/>
            <a:gdLst/>
            <a:ahLst/>
            <a:cxnLst/>
            <a:rect r="r" b="b" t="t" l="l"/>
            <a:pathLst>
              <a:path h="2076225" w="2247882">
                <a:moveTo>
                  <a:pt x="0" y="0"/>
                </a:moveTo>
                <a:lnTo>
                  <a:pt x="2247882" y="0"/>
                </a:lnTo>
                <a:lnTo>
                  <a:pt x="2247882" y="2076225"/>
                </a:lnTo>
                <a:lnTo>
                  <a:pt x="0" y="207622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8359672" y="1486460"/>
            <a:ext cx="9560584" cy="1619250"/>
          </a:xfrm>
          <a:prstGeom prst="rect">
            <a:avLst/>
          </a:prstGeom>
        </p:spPr>
        <p:txBody>
          <a:bodyPr anchor="t" rtlCol="false" tIns="0" lIns="0" bIns="0" rIns="0">
            <a:spAutoFit/>
          </a:bodyPr>
          <a:lstStyle/>
          <a:p>
            <a:pPr algn="l">
              <a:lnSpc>
                <a:spcPts val="6450"/>
              </a:lnSpc>
              <a:spcBef>
                <a:spcPct val="0"/>
              </a:spcBef>
            </a:pPr>
            <a:r>
              <a:rPr lang="en-US" sz="5000" spc="145">
                <a:solidFill>
                  <a:srgbClr val="000000"/>
                </a:solidFill>
                <a:latin typeface="Now"/>
                <a:ea typeface="Now"/>
                <a:cs typeface="Now"/>
                <a:sym typeface="Now"/>
              </a:rPr>
              <a:t>Содржина на извештајот за синтаксичката грешка:</a:t>
            </a:r>
          </a:p>
        </p:txBody>
      </p:sp>
      <p:sp>
        <p:nvSpPr>
          <p:cNvPr name="Freeform 11" id="11"/>
          <p:cNvSpPr/>
          <p:nvPr/>
        </p:nvSpPr>
        <p:spPr>
          <a:xfrm flipH="false" flipV="false" rot="7200000">
            <a:off x="8510028" y="4747306"/>
            <a:ext cx="436329" cy="403009"/>
          </a:xfrm>
          <a:custGeom>
            <a:avLst/>
            <a:gdLst/>
            <a:ahLst/>
            <a:cxnLst/>
            <a:rect r="r" b="b" t="t" l="l"/>
            <a:pathLst>
              <a:path h="403009" w="436329">
                <a:moveTo>
                  <a:pt x="0" y="0"/>
                </a:moveTo>
                <a:lnTo>
                  <a:pt x="436329" y="0"/>
                </a:lnTo>
                <a:lnTo>
                  <a:pt x="436329" y="403010"/>
                </a:lnTo>
                <a:lnTo>
                  <a:pt x="0" y="403010"/>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7200000">
            <a:off x="8425098" y="4809878"/>
            <a:ext cx="436329" cy="403009"/>
          </a:xfrm>
          <a:custGeom>
            <a:avLst/>
            <a:gdLst/>
            <a:ahLst/>
            <a:cxnLst/>
            <a:rect r="r" b="b" t="t" l="l"/>
            <a:pathLst>
              <a:path h="403009" w="436329">
                <a:moveTo>
                  <a:pt x="0" y="0"/>
                </a:moveTo>
                <a:lnTo>
                  <a:pt x="436329" y="0"/>
                </a:lnTo>
                <a:lnTo>
                  <a:pt x="436329" y="403009"/>
                </a:lnTo>
                <a:lnTo>
                  <a:pt x="0" y="403009"/>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7200000">
            <a:off x="8493892" y="5869963"/>
            <a:ext cx="436329" cy="403009"/>
          </a:xfrm>
          <a:custGeom>
            <a:avLst/>
            <a:gdLst/>
            <a:ahLst/>
            <a:cxnLst/>
            <a:rect r="r" b="b" t="t" l="l"/>
            <a:pathLst>
              <a:path h="403009" w="436329">
                <a:moveTo>
                  <a:pt x="0" y="0"/>
                </a:moveTo>
                <a:lnTo>
                  <a:pt x="436328" y="0"/>
                </a:lnTo>
                <a:lnTo>
                  <a:pt x="436328" y="403009"/>
                </a:lnTo>
                <a:lnTo>
                  <a:pt x="0" y="403009"/>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7200000">
            <a:off x="8594959" y="5971030"/>
            <a:ext cx="436329" cy="403009"/>
          </a:xfrm>
          <a:custGeom>
            <a:avLst/>
            <a:gdLst/>
            <a:ahLst/>
            <a:cxnLst/>
            <a:rect r="r" b="b" t="t" l="l"/>
            <a:pathLst>
              <a:path h="403009" w="436329">
                <a:moveTo>
                  <a:pt x="0" y="0"/>
                </a:moveTo>
                <a:lnTo>
                  <a:pt x="436328" y="0"/>
                </a:lnTo>
                <a:lnTo>
                  <a:pt x="436328" y="403009"/>
                </a:lnTo>
                <a:lnTo>
                  <a:pt x="0" y="403009"/>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9216041" y="3685475"/>
            <a:ext cx="4586921" cy="489099"/>
          </a:xfrm>
          <a:prstGeom prst="rect">
            <a:avLst/>
          </a:prstGeom>
        </p:spPr>
        <p:txBody>
          <a:bodyPr anchor="t" rtlCol="false" tIns="0" lIns="0" bIns="0" rIns="0">
            <a:spAutoFit/>
          </a:bodyPr>
          <a:lstStyle/>
          <a:p>
            <a:pPr algn="l">
              <a:lnSpc>
                <a:spcPts val="3851"/>
              </a:lnSpc>
            </a:pPr>
            <a:r>
              <a:rPr lang="en-US" sz="2985" spc="86">
                <a:solidFill>
                  <a:srgbClr val="042B60"/>
                </a:solidFill>
                <a:latin typeface="Now"/>
                <a:ea typeface="Now"/>
                <a:cs typeface="Now"/>
                <a:sym typeface="Now"/>
              </a:rPr>
              <a:t>Во кој фајл е грешката</a:t>
            </a:r>
          </a:p>
        </p:txBody>
      </p:sp>
      <p:sp>
        <p:nvSpPr>
          <p:cNvPr name="TextBox 16" id="16"/>
          <p:cNvSpPr txBox="true"/>
          <p:nvPr/>
        </p:nvSpPr>
        <p:spPr>
          <a:xfrm rot="0">
            <a:off x="9199904" y="4751119"/>
            <a:ext cx="4769973" cy="489099"/>
          </a:xfrm>
          <a:prstGeom prst="rect">
            <a:avLst/>
          </a:prstGeom>
        </p:spPr>
        <p:txBody>
          <a:bodyPr anchor="t" rtlCol="false" tIns="0" lIns="0" bIns="0" rIns="0">
            <a:spAutoFit/>
          </a:bodyPr>
          <a:lstStyle/>
          <a:p>
            <a:pPr algn="l">
              <a:lnSpc>
                <a:spcPts val="3851"/>
              </a:lnSpc>
            </a:pPr>
            <a:r>
              <a:rPr lang="en-US" sz="2985" spc="86">
                <a:solidFill>
                  <a:srgbClr val="042B60"/>
                </a:solidFill>
                <a:latin typeface="Now"/>
                <a:ea typeface="Now"/>
                <a:cs typeface="Now"/>
                <a:sym typeface="Now"/>
              </a:rPr>
              <a:t>Во кој ред е грешката</a:t>
            </a:r>
          </a:p>
        </p:txBody>
      </p:sp>
      <p:sp>
        <p:nvSpPr>
          <p:cNvPr name="TextBox 17" id="17"/>
          <p:cNvSpPr txBox="true"/>
          <p:nvPr/>
        </p:nvSpPr>
        <p:spPr>
          <a:xfrm rot="0">
            <a:off x="9216041" y="5861946"/>
            <a:ext cx="7455474" cy="980689"/>
          </a:xfrm>
          <a:prstGeom prst="rect">
            <a:avLst/>
          </a:prstGeom>
        </p:spPr>
        <p:txBody>
          <a:bodyPr anchor="t" rtlCol="false" tIns="0" lIns="0" bIns="0" rIns="0">
            <a:spAutoFit/>
          </a:bodyPr>
          <a:lstStyle/>
          <a:p>
            <a:pPr algn="l">
              <a:lnSpc>
                <a:spcPts val="3851"/>
              </a:lnSpc>
            </a:pPr>
            <a:r>
              <a:rPr lang="en-US" sz="2985" spc="86">
                <a:solidFill>
                  <a:srgbClr val="042B60"/>
                </a:solidFill>
                <a:latin typeface="Now"/>
                <a:ea typeface="Now"/>
                <a:cs typeface="Now"/>
                <a:sym typeface="Now"/>
              </a:rPr>
              <a:t>Карета (^) на линијата каде што има проблем во кодот</a:t>
            </a:r>
          </a:p>
        </p:txBody>
      </p:sp>
      <p:sp>
        <p:nvSpPr>
          <p:cNvPr name="Freeform 18" id="18"/>
          <p:cNvSpPr/>
          <p:nvPr/>
        </p:nvSpPr>
        <p:spPr>
          <a:xfrm flipH="false" flipV="false" rot="7200000">
            <a:off x="8510028" y="3710692"/>
            <a:ext cx="436329" cy="403009"/>
          </a:xfrm>
          <a:custGeom>
            <a:avLst/>
            <a:gdLst/>
            <a:ahLst/>
            <a:cxnLst/>
            <a:rect r="r" b="b" t="t" l="l"/>
            <a:pathLst>
              <a:path h="403009" w="436329">
                <a:moveTo>
                  <a:pt x="0" y="0"/>
                </a:moveTo>
                <a:lnTo>
                  <a:pt x="436329" y="0"/>
                </a:lnTo>
                <a:lnTo>
                  <a:pt x="436329" y="403009"/>
                </a:lnTo>
                <a:lnTo>
                  <a:pt x="0" y="403009"/>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7200000">
            <a:off x="8611095" y="3811759"/>
            <a:ext cx="436329" cy="403009"/>
          </a:xfrm>
          <a:custGeom>
            <a:avLst/>
            <a:gdLst/>
            <a:ahLst/>
            <a:cxnLst/>
            <a:rect r="r" b="b" t="t" l="l"/>
            <a:pathLst>
              <a:path h="403009" w="436329">
                <a:moveTo>
                  <a:pt x="0" y="0"/>
                </a:moveTo>
                <a:lnTo>
                  <a:pt x="436329" y="0"/>
                </a:lnTo>
                <a:lnTo>
                  <a:pt x="436329" y="403009"/>
                </a:lnTo>
                <a:lnTo>
                  <a:pt x="0" y="403009"/>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7200000">
            <a:off x="8510028" y="7349918"/>
            <a:ext cx="436329" cy="403009"/>
          </a:xfrm>
          <a:custGeom>
            <a:avLst/>
            <a:gdLst/>
            <a:ahLst/>
            <a:cxnLst/>
            <a:rect r="r" b="b" t="t" l="l"/>
            <a:pathLst>
              <a:path h="403009" w="436329">
                <a:moveTo>
                  <a:pt x="0" y="0"/>
                </a:moveTo>
                <a:lnTo>
                  <a:pt x="436329" y="0"/>
                </a:lnTo>
                <a:lnTo>
                  <a:pt x="436329" y="403009"/>
                </a:lnTo>
                <a:lnTo>
                  <a:pt x="0" y="403009"/>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7200000">
            <a:off x="8425098" y="7412489"/>
            <a:ext cx="436329" cy="403009"/>
          </a:xfrm>
          <a:custGeom>
            <a:avLst/>
            <a:gdLst/>
            <a:ahLst/>
            <a:cxnLst/>
            <a:rect r="r" b="b" t="t" l="l"/>
            <a:pathLst>
              <a:path h="403009" w="436329">
                <a:moveTo>
                  <a:pt x="0" y="0"/>
                </a:moveTo>
                <a:lnTo>
                  <a:pt x="436329" y="0"/>
                </a:lnTo>
                <a:lnTo>
                  <a:pt x="436329" y="403010"/>
                </a:lnTo>
                <a:lnTo>
                  <a:pt x="0" y="403010"/>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9199904" y="7353730"/>
            <a:ext cx="8144326" cy="1459343"/>
          </a:xfrm>
          <a:prstGeom prst="rect">
            <a:avLst/>
          </a:prstGeom>
        </p:spPr>
        <p:txBody>
          <a:bodyPr anchor="t" rtlCol="false" tIns="0" lIns="0" bIns="0" rIns="0">
            <a:spAutoFit/>
          </a:bodyPr>
          <a:lstStyle/>
          <a:p>
            <a:pPr algn="l">
              <a:lnSpc>
                <a:spcPts val="3851"/>
              </a:lnSpc>
            </a:pPr>
            <a:r>
              <a:rPr lang="en-US" sz="2985" spc="86">
                <a:solidFill>
                  <a:srgbClr val="042B60"/>
                </a:solidFill>
                <a:latin typeface="Now"/>
                <a:ea typeface="Now"/>
                <a:cs typeface="Now"/>
                <a:sym typeface="Now"/>
              </a:rPr>
              <a:t>Порака за грешката којашто може да има информации за како да го решиме проблемот</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DAFI58nviKI</dc:identifier>
  <dcterms:modified xsi:type="dcterms:W3CDTF">2011-08-01T06:04:30Z</dcterms:modified>
  <cp:revision>1</cp:revision>
  <dc:title>Python I - 8</dc:title>
</cp:coreProperties>
</file>