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SWd+o5BcivpqW/Keb3FbGW0g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HTML definiše strukturu web stranice, kao što prostorije definišu strukturu stana.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Svaki HTML element se sastoji od otvarajućeg i zatvarajućeg taga i najbitnije je da svaki otvarajući tag ima svog zatvarajućeg para. Svaki HTML element može da ima razne atribute kao što su ID, CLASS itd. koji služe za prosljeđivanje raznih informacija i povezivanje sa CSS-om i JavaScript-om. Atributi se upisuju u ‘otvarajući’ dio html taga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Napomenuti da se tagovi nalaze jedan u drugom, da se gnijezde.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Za razliku od JS framework-a (Angular, Vue, React), HTML/CSS biblioteke su previše ograničavajuće sa strane dizajna i zato se ne preporučuju. One se prvenstveno koriste za izradu jednostavnih prototipova.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w3c.org" TargetMode="External"/><Relationship Id="rId4" Type="http://schemas.openxmlformats.org/officeDocument/2006/relationships/hyperlink" Target="http://www.w3schools.com" TargetMode="External"/><Relationship Id="rId5" Type="http://schemas.openxmlformats.org/officeDocument/2006/relationships/hyperlink" Target="https://developer.mozilla.org/" TargetMode="External"/><Relationship Id="rId6" Type="http://schemas.openxmlformats.org/officeDocument/2006/relationships/hyperlink" Target="http://www.css-tricks.com" TargetMode="External"/><Relationship Id="rId7" Type="http://schemas.openxmlformats.org/officeDocument/2006/relationships/hyperlink" Target="https://alistapart.com/article/da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Vivify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HTML basics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1481675" y="349700"/>
            <a:ext cx="62934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&lt;house&gt;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&lt;living-room&gt;&lt;/living-room&gt;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&lt;kitchen&gt;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&lt;table&gt;&lt;/table&gt;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&lt;chair&gt;&lt;/chair&gt;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&lt;/kitchen&gt;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&lt;bedroom&gt;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&lt;bed&gt;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&lt;pillow&gt;&lt;/pillow&gt;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&lt;cover&gt;&lt;/cover&gt;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&lt;/bed&gt;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&lt;/bedroom&gt;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&lt;bathroom&gt;&lt;/bathroom&gt;</a:t>
            </a:r>
            <a:endParaRPr b="0" i="0" sz="2000" u="none" cap="none" strike="noStrike">
              <a:solidFill>
                <a:srgbClr val="000000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&lt;/house&gt;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25" y="1173225"/>
            <a:ext cx="4181550" cy="38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First, some basics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4294967295" type="body"/>
          </p:nvPr>
        </p:nvSpPr>
        <p:spPr>
          <a:xfrm>
            <a:off x="563400" y="538350"/>
            <a:ext cx="80172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is a piece of cake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&lt;meta charset=”utf-8” /&gt;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3649E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 content="width=device-width, initial-scale=1"&gt;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latin typeface="Courier New"/>
                <a:ea typeface="Courier New"/>
                <a:cs typeface="Courier New"/>
                <a:sym typeface="Courier New"/>
              </a:rPr>
              <a:t>    &lt;link rel="stylesheet" type="text/css" href="theme.css"&gt;</a:t>
            </a:r>
            <a:br>
              <a:rPr lang="en" sz="1400">
                <a:solidFill>
                  <a:srgbClr val="33649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Some other stuff goes here --&gt;</a:t>
            </a:r>
            <a:br>
              <a:rPr lang="en" sz="1400">
                <a:solidFill>
                  <a:srgbClr val="D9D9D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CCC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Visible content goes here --&gt;</a:t>
            </a:r>
            <a:br>
              <a:rPr lang="en" sz="1400">
                <a:solidFill>
                  <a:srgbClr val="CCCC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Tag Attributes</a:t>
            </a:r>
            <a:endParaRPr/>
          </a:p>
        </p:txBody>
      </p:sp>
      <p:sp>
        <p:nvSpPr>
          <p:cNvPr id="125" name="Google Shape;125;p14"/>
          <p:cNvSpPr txBox="1"/>
          <p:nvPr>
            <p:ph idx="4294967295" type="body"/>
          </p:nvPr>
        </p:nvSpPr>
        <p:spPr>
          <a:xfrm>
            <a:off x="311700" y="2282900"/>
            <a:ext cx="8268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 attribute-name=”attribute-value”&gt;This is biggest heading&lt;/h1&gt;</a:t>
            </a: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&lt;h2 id=”hero-section-title”&gt;Next smaller headline&lt;/h2&gt;</a:t>
            </a:r>
            <a:br>
              <a:rPr lang="en" sz="1400">
                <a:solidFill>
                  <a:srgbClr val="7E818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&lt;h2 class=”primary-title secondary-class”&gt;Next smaller headline&lt;/h2&gt;</a:t>
            </a:r>
            <a:br>
              <a:rPr lang="en" sz="1400">
                <a:solidFill>
                  <a:srgbClr val="7E818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4"/>
          <p:cNvSpPr txBox="1"/>
          <p:nvPr>
            <p:ph idx="4294967295" type="body"/>
          </p:nvPr>
        </p:nvSpPr>
        <p:spPr>
          <a:xfrm>
            <a:off x="437550" y="1017725"/>
            <a:ext cx="8268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attribute must be unique; Only one element can have the same ID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attribute can hold multiple classes and doesn’t have to be unique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4294967295" type="body"/>
          </p:nvPr>
        </p:nvSpPr>
        <p:spPr>
          <a:xfrm>
            <a:off x="311700" y="1258250"/>
            <a:ext cx="83175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2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Tag order is important!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2400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00">
                <a:solidFill>
                  <a:srgbClr val="3D7C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400">
                <a:solidFill>
                  <a:srgbClr val="33649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solidFill>
                <a:srgbClr val="509E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311700" y="45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311700" y="1258250"/>
            <a:ext cx="83175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This is biggest heading on the page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And this is paragraph of text.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This is second biggest heading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And this is another paragraph of text.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Headings and paragraphs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4294967295" type="body"/>
          </p:nvPr>
        </p:nvSpPr>
        <p:spPr>
          <a:xfrm>
            <a:off x="311700" y="1258250"/>
            <a:ext cx="83175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&lt;li&gt;First item&lt;/li&gt;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&lt;li&gt;Second item&lt;/li&gt;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&lt;li&gt;First item&lt;/li&gt;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&lt;li&gt;Second item&lt;/li&gt;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11700" y="1258250"/>
            <a:ext cx="85206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b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And &lt;strong&gt;this is&lt;/stong&gt; another paragraph &lt;em&gt;of text&lt;/em&gt;.</a:t>
            </a:r>
            <a:b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Styling text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HTML tables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11700" y="1017725"/>
            <a:ext cx="8313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&lt;thead&gt;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&lt;th&gt;Name&lt;/th&gt;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&lt;th&gt;Position&lt;/th&gt;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&lt;/thead&gt;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&lt;tbody&gt;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&lt;td&gt;Company X&lt;/td&gt;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&lt;td&gt;Development&lt;/td&gt;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&lt;td&gt;Company Y&lt;/td&gt;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&lt;td&gt;Design&lt;/td&gt;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&lt;/tbody&gt;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&lt;tfoot&gt;&lt;/tfoot&gt;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HTML &amp; CSS</a:t>
            </a:r>
            <a:endParaRPr/>
          </a:p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Vivify Academy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Form elements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11700" y="1328100"/>
            <a:ext cx="85206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&lt;label&gt;Your name&lt;/label&gt;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type=”text” placeholder=”John Doe”/&gt;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&lt;label&gt;Your Email&lt;/label&gt;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type=”email” placeholder=”john@doe.com”/&gt;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&lt;label&gt;Your Phone number&lt;/label&gt;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type=”phone” placeholder=”000-000-000”/&gt;</a:t>
            </a:r>
            <a:b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&lt;p&gt;Can I call you back&lt;/p&gt;</a:t>
            </a:r>
            <a:b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type=”radio” name=”callback” checked&gt;</a:t>
            </a:r>
            <a:b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&lt;label for=”callback”&gt;Yes&lt;/label&gt;</a:t>
            </a:r>
            <a:b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type=”radio” name=”callback”&gt;</a:t>
            </a:r>
            <a:b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&lt;label for=”callback”&gt;No&lt;/label&gt;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311700" y="319925"/>
            <a:ext cx="8520600" cy="4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&lt;label&gt;Are you sure?&lt;/label&gt;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id=”callback” type=”checkbox” /&gt;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 for=”callback”&gt;Yes&lt;/label&gt;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 for=”subject”&gt;What do you want to talk about&lt;/label&gt;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&lt;select id="subject" multiple required&gt;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&lt;option name=”1” value=”1”&gt;Weather&lt;/option&gt;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&lt;option name=”2” value=”2”&gt;Sports&lt;/option&gt;	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&lt;option name=”3” value=”3”&gt;Computers&lt;/option&gt;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&lt;/select&gt;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&lt;label for=”message”&gt;Your Message&lt;/label&gt;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&lt;textarea id=”message” rows=”5”&gt;&lt;/textarea&gt;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&lt;button&gt;Send&lt;/button&gt;</a:t>
            </a:r>
            <a:br>
              <a:rPr b="0" i="0" lang="en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311700" y="1258250"/>
            <a:ext cx="83175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src=”images/logo.png” alt=”This is our logo” width=”100” height=”50” /&gt;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 href=”http://vivifyideas.com” title=”Vivify Ideas website” target=”_blank”&gt;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Vivify Ideas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Images and links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Meaningful (Semantic) HTML</a:t>
            </a:r>
            <a:endParaRPr/>
          </a:p>
        </p:txBody>
      </p:sp>
      <p:pic>
        <p:nvPicPr>
          <p:cNvPr descr="semantic-html-ffab7c.png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163" y="1170200"/>
            <a:ext cx="483566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147700" y="406850"/>
            <a:ext cx="8520000" cy="4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&lt;body class=”main-page”&gt;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&lt;header&gt;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&lt;!-- This is page’s header --&gt;</a:t>
            </a:r>
            <a:b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&lt;h1 class=”page-title”&gt;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This is our awesome page!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&lt;/h1&gt;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&lt;/header&gt;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&lt;main&gt;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&lt;!-- This is page’s main content --&gt;</a:t>
            </a:r>
            <a:b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	  This is paragraph that &lt;a href=”page.html” title=”#”&gt;has a link.&lt;/a&gt;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&lt;/main&gt;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&lt;aside&gt;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&lt;!-- This is additional page content or ‘sidebar’ --&gt;</a:t>
            </a:r>
            <a:br>
              <a:rPr b="0" i="0" lang="en" sz="900" u="none" cap="none" strike="noStrike">
                <a:solidFill>
                  <a:srgbClr val="B7B7B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&lt;nav&gt;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&lt;ul&gt;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&lt;li&gt;&lt;a href=”index.html” title=”Homepage”&gt;Home&lt;/a&gt;&lt;/li&gt;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&lt;li&gt;&lt;a href=”about.html” title=”About me”&gt;About&lt;/a&gt;&lt;/li&gt;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&lt;li&gt;&lt;a href=”contact.html” title=”Contact me”&gt;Contact&lt;/a&gt;&lt;/li&gt;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&lt;/nav&gt;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&lt;/aside&gt;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b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Code commenting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 id=”page-title”&gt;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This is biggest heading on the page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&lt;!-- This is HTML comment and won’t be visible in browser --&gt;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 #414141;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background-color: #EEEEEE;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This is CSS comment */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 basics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173" y="661300"/>
            <a:ext cx="571165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Linking CSS to HTML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&lt;title&gt;HTML is a piece of cake&lt;/title&gt;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33649E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href="theme.css"&gt;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&lt;h1&gt;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This is biggest heading on the page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&lt;/h1&gt;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  This is paragraph that &lt;a href=”page.html” title=”#”&gt;has a link.&lt;/a&gt;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430" y="152400"/>
            <a:ext cx="60131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overview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Anatomy of a web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CSS styling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Targeting HTML elements with CSS selectors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model basics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Layouts with Flexbox and CSS-Grid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layouts with Media Queries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 &amp; Tricks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Selecting different HTML elements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 #414141;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background-color: #EEEEEE;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36px;</a:t>
            </a:r>
            <a:b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Grouping multiple selectors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78250" y="1017725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CCCC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This is redundant and unnecessary */</a:t>
            </a:r>
            <a:br>
              <a:rPr b="0" i="0" lang="en" sz="1100" u="none" cap="none" strike="noStrike">
                <a:solidFill>
                  <a:srgbClr val="7E818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font-family: "Helvetica", "Arial", sans-serif;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font-family: "Helvetica", "Arial", sans-serif;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font-family: "Helvetica", "Arial", sans-serif;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This is better */</a:t>
            </a:r>
            <a:br>
              <a:rPr b="0" i="0" lang="en" sz="1100" u="none" cap="none" strike="noStrike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h1, h2, h3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font-family: "Helvetica", "Arial", sans-serif;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Basic styling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background-color: #cccccc;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 #999999;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font-family: "Helvetica", "Arial", sans-serif;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background-color: #666666;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 #ffffff;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text-align: right;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color: #00ff00;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text-decoration: none;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font-weight: bold;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 styling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list-style-type: circle;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list-style-type: lower-roman;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images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background-image: url(‘../images/background.jpg’);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background-position-x: 0;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background-position-y: 0;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background-repeat: no-repeat;</a:t>
            </a:r>
            <a:b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3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Units in CSS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10px;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100vw;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height: 100vh;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75%;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1rem;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548725"/>
            <a:ext cx="85206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www.w3c.org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www.w3schools.com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https://developer.mozilla.org/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www.css-tricks.com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https://alistapart.com/article/dao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Notes and warnings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Lose the fear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Fundamentals, not frameworks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Practise makes perfect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 make us go further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the shit out of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Day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0130"/>
            <a:ext cx="8839200" cy="30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ml-head-body-7c2a73.png"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700" y="242850"/>
            <a:ext cx="4154600" cy="46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ml-css-javascript-905348.png"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4370"/>
            <a:ext cx="8839200" cy="379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311700" y="410000"/>
            <a:ext cx="84993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HTML is for adding meaning to raw content by marking it up.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CSS is for formatting that marked up content.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JavaScript is for making that content and formatting interactive.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