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NMyh2QGJTaM9IVaeNfKEHyXgh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mashingmagazine.com/2018/10/flexbox-use-cases/" TargetMode="External"/><Relationship Id="rId10" Type="http://schemas.openxmlformats.org/officeDocument/2006/relationships/hyperlink" Target="https://www.smashingmagazine.com/2018/05/guide-css-layout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csswizardry.com" TargetMode="External"/><Relationship Id="rId4" Type="http://schemas.openxmlformats.org/officeDocument/2006/relationships/hyperlink" Target="http://www.smashingmagazine.com" TargetMode="External"/><Relationship Id="rId9" Type="http://schemas.openxmlformats.org/officeDocument/2006/relationships/hyperlink" Target="https://css-tricks.com/css-is-awesome/" TargetMode="External"/><Relationship Id="rId5" Type="http://schemas.openxmlformats.org/officeDocument/2006/relationships/hyperlink" Target="http://www.alistapart.com" TargetMode="External"/><Relationship Id="rId6" Type="http://schemas.openxmlformats.org/officeDocument/2006/relationships/hyperlink" Target="https://code.tutsplus.com/tutorials/the-30-css-selectors-you-must-memorize--net-16048" TargetMode="External"/><Relationship Id="rId7" Type="http://schemas.openxmlformats.org/officeDocument/2006/relationships/hyperlink" Target="https://medium.freecodecamp.org/its-not-dark-magic-pulling-back-the-curtains-from-your-stylesheets-c8d677fa21b2" TargetMode="External"/><Relationship Id="rId8" Type="http://schemas.openxmlformats.org/officeDocument/2006/relationships/hyperlink" Target="https://css-tricks.com/snippets/css/a-guide-to-flexbox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Day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11700" y="1531050"/>
            <a:ext cx="85206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div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width: 300px;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border: 25px solid green;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padding: 25px;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margin: 25px;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311700" y="360950"/>
            <a:ext cx="8520600" cy="4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063"/>
              </a:buClr>
              <a:buSzPts val="1800"/>
              <a:buChar char="●"/>
            </a:pPr>
            <a:r>
              <a:rPr b="1" lang="en">
                <a:solidFill>
                  <a:srgbClr val="5D6063"/>
                </a:solidFill>
              </a:rPr>
              <a:t>Block boxes</a:t>
            </a:r>
            <a:r>
              <a:rPr lang="en">
                <a:solidFill>
                  <a:srgbClr val="5D6063"/>
                </a:solidFill>
              </a:rPr>
              <a:t> always appear </a:t>
            </a:r>
            <a:r>
              <a:rPr b="1" lang="en">
                <a:solidFill>
                  <a:srgbClr val="5D6063"/>
                </a:solidFill>
              </a:rPr>
              <a:t>below</a:t>
            </a:r>
            <a:r>
              <a:rPr lang="en">
                <a:solidFill>
                  <a:srgbClr val="5D6063"/>
                </a:solidFill>
              </a:rPr>
              <a:t> the previous block element. This is the “natural” or “static” flow of an HTML document when it gets rendered by a web browser.</a:t>
            </a:r>
            <a:endParaRPr>
              <a:solidFill>
                <a:srgbClr val="5D6063"/>
              </a:solidFill>
            </a:endParaRPr>
          </a:p>
          <a:p>
            <a:pPr indent="-342900" lvl="0" marL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063"/>
              </a:buClr>
              <a:buSzPts val="1800"/>
              <a:buChar char="●"/>
            </a:pPr>
            <a:r>
              <a:rPr lang="en">
                <a:solidFill>
                  <a:srgbClr val="5D6063"/>
                </a:solidFill>
              </a:rPr>
              <a:t>The </a:t>
            </a:r>
            <a:r>
              <a:rPr b="1" lang="en">
                <a:solidFill>
                  <a:srgbClr val="5D6063"/>
                </a:solidFill>
              </a:rPr>
              <a:t>width of block boxes</a:t>
            </a:r>
            <a:r>
              <a:rPr lang="en">
                <a:solidFill>
                  <a:srgbClr val="5D6063"/>
                </a:solidFill>
              </a:rPr>
              <a:t> is set automatically based on the width of its parent container. In this case, our blocks are always the width of the browser window.</a:t>
            </a:r>
            <a:endParaRPr>
              <a:solidFill>
                <a:srgbClr val="5D6063"/>
              </a:solidFill>
            </a:endParaRPr>
          </a:p>
          <a:p>
            <a:pPr indent="-342900" lvl="0" marL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063"/>
              </a:buClr>
              <a:buSzPts val="1800"/>
              <a:buChar char="●"/>
            </a:pPr>
            <a:r>
              <a:rPr lang="en">
                <a:solidFill>
                  <a:srgbClr val="5D6063"/>
                </a:solidFill>
              </a:rPr>
              <a:t>The default </a:t>
            </a:r>
            <a:r>
              <a:rPr b="1" lang="en">
                <a:solidFill>
                  <a:srgbClr val="5D6063"/>
                </a:solidFill>
              </a:rPr>
              <a:t>height of block boxes</a:t>
            </a:r>
            <a:r>
              <a:rPr lang="en">
                <a:solidFill>
                  <a:srgbClr val="5D6063"/>
                </a:solidFill>
              </a:rPr>
              <a:t> is based on the content it contains. When you narrow the browser window, the </a:t>
            </a:r>
            <a:r>
              <a:rPr lang="en">
                <a:solidFill>
                  <a:srgbClr val="7E8184"/>
                </a:solidFill>
              </a:rPr>
              <a:t>&lt;h1&gt;</a:t>
            </a:r>
            <a:r>
              <a:rPr lang="en">
                <a:solidFill>
                  <a:srgbClr val="5D6063"/>
                </a:solidFill>
              </a:rPr>
              <a:t> gets split over two lines, and its height adjusts accordingly.</a:t>
            </a:r>
            <a:endParaRPr>
              <a:solidFill>
                <a:srgbClr val="5D6063"/>
              </a:solidFill>
            </a:endParaRPr>
          </a:p>
          <a:p>
            <a:pPr indent="-342900" lvl="0" marL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063"/>
              </a:buClr>
              <a:buSzPts val="1800"/>
              <a:buChar char="●"/>
            </a:pPr>
            <a:r>
              <a:rPr b="1" lang="en">
                <a:solidFill>
                  <a:srgbClr val="5D6063"/>
                </a:solidFill>
              </a:rPr>
              <a:t>Inline boxes</a:t>
            </a:r>
            <a:r>
              <a:rPr lang="en">
                <a:solidFill>
                  <a:srgbClr val="5D6063"/>
                </a:solidFill>
              </a:rPr>
              <a:t> don’t affect </a:t>
            </a:r>
            <a:r>
              <a:rPr b="1" lang="en">
                <a:solidFill>
                  <a:srgbClr val="5D6063"/>
                </a:solidFill>
              </a:rPr>
              <a:t>vertical spacing</a:t>
            </a:r>
            <a:r>
              <a:rPr lang="en">
                <a:solidFill>
                  <a:srgbClr val="5D6063"/>
                </a:solidFill>
              </a:rPr>
              <a:t>. They’re not for determining layout—they’re for styling stuff </a:t>
            </a:r>
            <a:r>
              <a:rPr i="1" lang="en">
                <a:solidFill>
                  <a:srgbClr val="5D6063"/>
                </a:solidFill>
              </a:rPr>
              <a:t>inside</a:t>
            </a:r>
            <a:r>
              <a:rPr lang="en">
                <a:solidFill>
                  <a:srgbClr val="5D6063"/>
                </a:solidFill>
              </a:rPr>
              <a:t> of a block.</a:t>
            </a:r>
            <a:endParaRPr>
              <a:solidFill>
                <a:srgbClr val="5D6063"/>
              </a:solidFill>
            </a:endParaRPr>
          </a:p>
          <a:p>
            <a:pPr indent="-342900" lvl="0" marL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063"/>
              </a:buClr>
              <a:buSzPts val="1800"/>
              <a:buChar char="●"/>
            </a:pPr>
            <a:r>
              <a:rPr lang="en">
                <a:solidFill>
                  <a:srgbClr val="5D6063"/>
                </a:solidFill>
              </a:rPr>
              <a:t>The </a:t>
            </a:r>
            <a:r>
              <a:rPr b="1" lang="en">
                <a:solidFill>
                  <a:srgbClr val="5D6063"/>
                </a:solidFill>
              </a:rPr>
              <a:t>width of inline boxes</a:t>
            </a:r>
            <a:r>
              <a:rPr lang="en">
                <a:solidFill>
                  <a:srgbClr val="5D6063"/>
                </a:solidFill>
              </a:rPr>
              <a:t> is based on the content it contains, not the width of the parent element.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311700" y="18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Page layout basics</a:t>
            </a:r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311700" y="817500"/>
            <a:ext cx="85206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&lt;h1&gt;Main Page Title&lt;/h1&gt;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&lt;p&gt;Main content goes here&lt;/p&gt;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&lt;/main&gt;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&lt;p&gt;Additional related content goes here&lt;/p&gt;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&lt;/aside&gt;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&lt;p&gt;Copyright text &amp;copy;&lt;/p&gt;</a:t>
            </a:r>
            <a:b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&lt;/footer&gt;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311700" y="18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Flexbox basics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311700" y="817500"/>
            <a:ext cx="8520600" cy="4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display: flex;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flex-wrap: wrap;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 &gt; header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 &gt; footer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width: 100%;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flex-grow: 1; 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 &gt; main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flex-grow: 1;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max-width: 75%;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 &gt; aside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width: 300px</a:t>
            </a:r>
            <a:b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awesomeness of flexbox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display: flex;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flex-wrap: wrap;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flex-direction: row;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align-items: stretch;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justify-content: space-around;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 &gt; main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order: -1;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Holy Grail of layout - CSS Grid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display: grid;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grid-template-columns: 1fr 33%;</a:t>
            </a:r>
            <a:b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grid-template-rows: auto;</a:t>
            </a:r>
            <a:b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grid-column-gap: 20px;</a:t>
            </a:r>
            <a:b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grid-row-gap: 30px;</a:t>
            </a:r>
            <a:b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grid-template-areas: </a:t>
            </a:r>
            <a:b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"header header"</a:t>
            </a:r>
            <a:b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"main sidebar"</a:t>
            </a:r>
            <a:b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"footer footer";</a:t>
            </a:r>
            <a:b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grid-area: header;</a:t>
            </a:r>
            <a:b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grid-area: footer;</a:t>
            </a:r>
            <a:b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11700" y="373650"/>
            <a:ext cx="8520600" cy="4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www.csswizardry.com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www.smashingmagazine.com</a:t>
            </a:r>
            <a:endParaRPr sz="1400">
              <a:solidFill>
                <a:srgbClr val="0066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www.alistapart.com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https://code.tutsplus.com/tutorials/the-30-css-selectors-you-must-memorize--net-16048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https://medium.freecodecamp.org/its-not-dark-magic-pulling-back-the-curtains-from-your-stylesheets-c8d677fa21b2</a:t>
            </a:r>
            <a:r>
              <a:rPr lang="en" sz="1400"/>
              <a:t> 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https://css-tricks.com/snippets/css/a-guide-to-flexbox/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https://css-tricks.com/css-is-awesome/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https://www.smashingmagazine.com/2018/05/guide-css-layout/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11"/>
              </a:rPr>
              <a:t>https://www.smashingmagazine.com/2018/10/flexbox-use-cases/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Selector types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311700" y="1145350"/>
            <a:ext cx="39705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 selector</a:t>
            </a: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16px;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selector</a:t>
            </a: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.class-name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Background-color: #00ff00;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4861800" y="1416825"/>
            <a:ext cx="39705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selector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[attribute-name=”value”]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width: 100vw;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selector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#id-name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width: 100vw;</a:t>
            </a:r>
            <a:b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Combining selectors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311700" y="1145350"/>
            <a:ext cx="4011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body.class-name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16px;</a:t>
            </a:r>
            <a:b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body#id-name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16px;</a:t>
            </a:r>
            <a:b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#main-header .head-title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16px;</a:t>
            </a:r>
            <a:b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#main-header, div, h1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16px;</a:t>
            </a:r>
            <a:b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820675" y="1145350"/>
            <a:ext cx="4011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.header-title + p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16px;</a:t>
            </a:r>
            <a:b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 &gt; p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16px;</a:t>
            </a:r>
            <a:b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 li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16px;</a:t>
            </a:r>
            <a:b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Pseudo selectors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311700" y="1145350"/>
            <a:ext cx="36423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a:hover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color: black;</a:t>
            </a:r>
            <a:b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yellow;</a:t>
            </a:r>
            <a:b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a:active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color: white;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blue;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gray;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5190000" y="1145350"/>
            <a:ext cx="36423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h1:before,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h1:after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display: block;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width: 10px;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height: 10px;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li:nth-child(number, odd, even)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background-color: #cccccc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Use semantic names for classes, not descriptive 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311700" y="224825"/>
            <a:ext cx="8520600" cy="47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 class=”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page-title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This is good class name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 class=”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blue-text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”&gt;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Worst class name, like eva’!</a:t>
            </a:r>
            <a:b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Types of HTML elements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Inline-block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you can easily change those with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742950"/>
            <a:ext cx="78867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Box model</a:t>
            </a:r>
            <a:endParaRPr/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325" y="1112325"/>
            <a:ext cx="481334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