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Lst>
  <p:sldSz cy="5143500" cx="9144000"/>
  <p:notesSz cx="6858000" cy="9144000"/>
  <p:embeddedFontLst>
    <p:embeddedFont>
      <p:font typeface="Roboto Mono"/>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43" roundtripDataSignature="AMtx7mgQc29tyqT4AwQNKC0eL8GfRjcls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CC9F84F-570C-4709-98D9-7941ED3DB3E7}">
  <a:tblStyle styleId="{0CC9F84F-570C-4709-98D9-7941ED3DB3E7}"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RobotoMono-bold.fntdata"/><Relationship Id="rId20" Type="http://schemas.openxmlformats.org/officeDocument/2006/relationships/slide" Target="slides/slide15.xml"/><Relationship Id="rId42" Type="http://schemas.openxmlformats.org/officeDocument/2006/relationships/font" Target="fonts/RobotoMono-boldItalic.fntdata"/><Relationship Id="rId41" Type="http://schemas.openxmlformats.org/officeDocument/2006/relationships/font" Target="fonts/RobotoMono-italic.fntdata"/><Relationship Id="rId22" Type="http://schemas.openxmlformats.org/officeDocument/2006/relationships/slide" Target="slides/slide17.xml"/><Relationship Id="rId21" Type="http://schemas.openxmlformats.org/officeDocument/2006/relationships/slide" Target="slides/slide16.xml"/><Relationship Id="rId43" Type="http://customschemas.google.com/relationships/presentationmetadata" Target="meta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RobotoMono-regular.fntdata"/><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6" name="Google Shape;106;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7" name="Google Shape;117;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3" name="Google Shape;123;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9" name="Google Shape;129;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5" name="Google Shape;135;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1" name="Google Shape;141;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7" name="Google Shape;147;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3" name="Google Shape;153;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9" name="Google Shape;159;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5" name="Google Shape;165;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 name="Google Shape;5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1" name="Google Shape;171;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7" name="Google Shape;177;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3" name="Google Shape;183;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9" name="Google Shape;189;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5" name="Google Shape;195;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1" name="Google Shape;201;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7" name="Google Shape;207;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3" name="Google Shape;213;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9" name="Google Shape;219;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5" name="Google Shape;225;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 name="Google Shape;6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1" name="Google Shape;231;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7" name="Google Shape;237;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3" name="Google Shape;243;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9" name="Google Shape;249;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9" name="Google Shape;69;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 name="Google Shape;76;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 name="Google Shape;82;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 name="Google Shape;88;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4" name="Google Shape;94;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0" name="Google Shape;100;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blipFill>
          <a:blip r:embed="rId2">
            <a:alphaModFix/>
          </a:blip>
          <a:stretch>
            <a:fillRect/>
          </a:stretch>
        </a:blipFill>
      </p:bgPr>
    </p:bg>
    <p:spTree>
      <p:nvGrpSpPr>
        <p:cNvPr id="9" name="Shape 9"/>
        <p:cNvGrpSpPr/>
        <p:nvPr/>
      </p:nvGrpSpPr>
      <p:grpSpPr>
        <a:xfrm>
          <a:off x="0" y="0"/>
          <a:ext cx="0" cy="0"/>
          <a:chOff x="0" y="0"/>
          <a:chExt cx="0" cy="0"/>
        </a:xfrm>
      </p:grpSpPr>
      <p:sp>
        <p:nvSpPr>
          <p:cNvPr id="10" name="Google Shape;10;p35"/>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FFFFFF"/>
              </a:buClr>
              <a:buSzPts val="5200"/>
              <a:buNone/>
              <a:defRPr sz="5200">
                <a:solidFill>
                  <a:srgbClr val="FFFFFF"/>
                </a:solidFill>
              </a:defRPr>
            </a:lvl1pPr>
            <a:lvl2pPr lvl="1" algn="ctr">
              <a:lnSpc>
                <a:spcPct val="100000"/>
              </a:lnSpc>
              <a:spcBef>
                <a:spcPts val="0"/>
              </a:spcBef>
              <a:spcAft>
                <a:spcPts val="0"/>
              </a:spcAft>
              <a:buClr>
                <a:srgbClr val="FFFFFF"/>
              </a:buClr>
              <a:buSzPts val="5200"/>
              <a:buNone/>
              <a:defRPr sz="5200">
                <a:solidFill>
                  <a:srgbClr val="FFFFFF"/>
                </a:solidFill>
              </a:defRPr>
            </a:lvl2pPr>
            <a:lvl3pPr lvl="2" algn="ctr">
              <a:lnSpc>
                <a:spcPct val="100000"/>
              </a:lnSpc>
              <a:spcBef>
                <a:spcPts val="0"/>
              </a:spcBef>
              <a:spcAft>
                <a:spcPts val="0"/>
              </a:spcAft>
              <a:buClr>
                <a:srgbClr val="FFFFFF"/>
              </a:buClr>
              <a:buSzPts val="5200"/>
              <a:buNone/>
              <a:defRPr sz="5200">
                <a:solidFill>
                  <a:srgbClr val="FFFFFF"/>
                </a:solidFill>
              </a:defRPr>
            </a:lvl3pPr>
            <a:lvl4pPr lvl="3" algn="ctr">
              <a:lnSpc>
                <a:spcPct val="100000"/>
              </a:lnSpc>
              <a:spcBef>
                <a:spcPts val="0"/>
              </a:spcBef>
              <a:spcAft>
                <a:spcPts val="0"/>
              </a:spcAft>
              <a:buClr>
                <a:srgbClr val="FFFFFF"/>
              </a:buClr>
              <a:buSzPts val="5200"/>
              <a:buNone/>
              <a:defRPr sz="5200">
                <a:solidFill>
                  <a:srgbClr val="FFFFFF"/>
                </a:solidFill>
              </a:defRPr>
            </a:lvl4pPr>
            <a:lvl5pPr lvl="4" algn="ctr">
              <a:lnSpc>
                <a:spcPct val="100000"/>
              </a:lnSpc>
              <a:spcBef>
                <a:spcPts val="0"/>
              </a:spcBef>
              <a:spcAft>
                <a:spcPts val="0"/>
              </a:spcAft>
              <a:buClr>
                <a:srgbClr val="FFFFFF"/>
              </a:buClr>
              <a:buSzPts val="5200"/>
              <a:buNone/>
              <a:defRPr sz="5200">
                <a:solidFill>
                  <a:srgbClr val="FFFFFF"/>
                </a:solidFill>
              </a:defRPr>
            </a:lvl5pPr>
            <a:lvl6pPr lvl="5" algn="ctr">
              <a:lnSpc>
                <a:spcPct val="100000"/>
              </a:lnSpc>
              <a:spcBef>
                <a:spcPts val="0"/>
              </a:spcBef>
              <a:spcAft>
                <a:spcPts val="0"/>
              </a:spcAft>
              <a:buClr>
                <a:srgbClr val="FFFFFF"/>
              </a:buClr>
              <a:buSzPts val="5200"/>
              <a:buNone/>
              <a:defRPr sz="5200">
                <a:solidFill>
                  <a:srgbClr val="FFFFFF"/>
                </a:solidFill>
              </a:defRPr>
            </a:lvl6pPr>
            <a:lvl7pPr lvl="6" algn="ctr">
              <a:lnSpc>
                <a:spcPct val="100000"/>
              </a:lnSpc>
              <a:spcBef>
                <a:spcPts val="0"/>
              </a:spcBef>
              <a:spcAft>
                <a:spcPts val="0"/>
              </a:spcAft>
              <a:buClr>
                <a:srgbClr val="FFFFFF"/>
              </a:buClr>
              <a:buSzPts val="5200"/>
              <a:buNone/>
              <a:defRPr sz="5200">
                <a:solidFill>
                  <a:srgbClr val="FFFFFF"/>
                </a:solidFill>
              </a:defRPr>
            </a:lvl7pPr>
            <a:lvl8pPr lvl="7" algn="ctr">
              <a:lnSpc>
                <a:spcPct val="100000"/>
              </a:lnSpc>
              <a:spcBef>
                <a:spcPts val="0"/>
              </a:spcBef>
              <a:spcAft>
                <a:spcPts val="0"/>
              </a:spcAft>
              <a:buClr>
                <a:srgbClr val="FFFFFF"/>
              </a:buClr>
              <a:buSzPts val="5200"/>
              <a:buNone/>
              <a:defRPr sz="5200">
                <a:solidFill>
                  <a:srgbClr val="FFFFFF"/>
                </a:solidFill>
              </a:defRPr>
            </a:lvl8pPr>
            <a:lvl9pPr lvl="8" algn="ctr">
              <a:lnSpc>
                <a:spcPct val="100000"/>
              </a:lnSpc>
              <a:spcBef>
                <a:spcPts val="0"/>
              </a:spcBef>
              <a:spcAft>
                <a:spcPts val="0"/>
              </a:spcAft>
              <a:buClr>
                <a:srgbClr val="FFFFFF"/>
              </a:buClr>
              <a:buSzPts val="5200"/>
              <a:buNone/>
              <a:defRPr sz="5200">
                <a:solidFill>
                  <a:srgbClr val="FFFFFF"/>
                </a:solidFill>
              </a:defRPr>
            </a:lvl9pPr>
          </a:lstStyle>
          <a:p/>
        </p:txBody>
      </p:sp>
      <p:sp>
        <p:nvSpPr>
          <p:cNvPr id="11" name="Google Shape;11;p35"/>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F3F3F3"/>
              </a:buClr>
              <a:buSzPts val="2800"/>
              <a:buNone/>
              <a:defRPr sz="2800">
                <a:solidFill>
                  <a:srgbClr val="F3F3F3"/>
                </a:solidFill>
              </a:defRPr>
            </a:lvl1pPr>
            <a:lvl2pPr lvl="1" algn="ctr">
              <a:lnSpc>
                <a:spcPct val="100000"/>
              </a:lnSpc>
              <a:spcBef>
                <a:spcPts val="0"/>
              </a:spcBef>
              <a:spcAft>
                <a:spcPts val="0"/>
              </a:spcAft>
              <a:buClr>
                <a:srgbClr val="F3F3F3"/>
              </a:buClr>
              <a:buSzPts val="2800"/>
              <a:buNone/>
              <a:defRPr sz="2800">
                <a:solidFill>
                  <a:srgbClr val="F3F3F3"/>
                </a:solidFill>
              </a:defRPr>
            </a:lvl2pPr>
            <a:lvl3pPr lvl="2" algn="ctr">
              <a:lnSpc>
                <a:spcPct val="100000"/>
              </a:lnSpc>
              <a:spcBef>
                <a:spcPts val="0"/>
              </a:spcBef>
              <a:spcAft>
                <a:spcPts val="0"/>
              </a:spcAft>
              <a:buClr>
                <a:srgbClr val="F3F3F3"/>
              </a:buClr>
              <a:buSzPts val="2800"/>
              <a:buNone/>
              <a:defRPr sz="2800">
                <a:solidFill>
                  <a:srgbClr val="F3F3F3"/>
                </a:solidFill>
              </a:defRPr>
            </a:lvl3pPr>
            <a:lvl4pPr lvl="3" algn="ctr">
              <a:lnSpc>
                <a:spcPct val="100000"/>
              </a:lnSpc>
              <a:spcBef>
                <a:spcPts val="0"/>
              </a:spcBef>
              <a:spcAft>
                <a:spcPts val="0"/>
              </a:spcAft>
              <a:buClr>
                <a:srgbClr val="F3F3F3"/>
              </a:buClr>
              <a:buSzPts val="2800"/>
              <a:buNone/>
              <a:defRPr sz="2800">
                <a:solidFill>
                  <a:srgbClr val="F3F3F3"/>
                </a:solidFill>
              </a:defRPr>
            </a:lvl4pPr>
            <a:lvl5pPr lvl="4" algn="ctr">
              <a:lnSpc>
                <a:spcPct val="100000"/>
              </a:lnSpc>
              <a:spcBef>
                <a:spcPts val="0"/>
              </a:spcBef>
              <a:spcAft>
                <a:spcPts val="0"/>
              </a:spcAft>
              <a:buClr>
                <a:srgbClr val="F3F3F3"/>
              </a:buClr>
              <a:buSzPts val="2800"/>
              <a:buNone/>
              <a:defRPr sz="2800">
                <a:solidFill>
                  <a:srgbClr val="F3F3F3"/>
                </a:solidFill>
              </a:defRPr>
            </a:lvl5pPr>
            <a:lvl6pPr lvl="5" algn="ctr">
              <a:lnSpc>
                <a:spcPct val="100000"/>
              </a:lnSpc>
              <a:spcBef>
                <a:spcPts val="0"/>
              </a:spcBef>
              <a:spcAft>
                <a:spcPts val="0"/>
              </a:spcAft>
              <a:buClr>
                <a:srgbClr val="F3F3F3"/>
              </a:buClr>
              <a:buSzPts val="2800"/>
              <a:buNone/>
              <a:defRPr sz="2800">
                <a:solidFill>
                  <a:srgbClr val="F3F3F3"/>
                </a:solidFill>
              </a:defRPr>
            </a:lvl6pPr>
            <a:lvl7pPr lvl="6" algn="ctr">
              <a:lnSpc>
                <a:spcPct val="100000"/>
              </a:lnSpc>
              <a:spcBef>
                <a:spcPts val="0"/>
              </a:spcBef>
              <a:spcAft>
                <a:spcPts val="0"/>
              </a:spcAft>
              <a:buClr>
                <a:srgbClr val="F3F3F3"/>
              </a:buClr>
              <a:buSzPts val="2800"/>
              <a:buNone/>
              <a:defRPr sz="2800">
                <a:solidFill>
                  <a:srgbClr val="F3F3F3"/>
                </a:solidFill>
              </a:defRPr>
            </a:lvl7pPr>
            <a:lvl8pPr lvl="7" algn="ctr">
              <a:lnSpc>
                <a:spcPct val="100000"/>
              </a:lnSpc>
              <a:spcBef>
                <a:spcPts val="0"/>
              </a:spcBef>
              <a:spcAft>
                <a:spcPts val="0"/>
              </a:spcAft>
              <a:buClr>
                <a:srgbClr val="F3F3F3"/>
              </a:buClr>
              <a:buSzPts val="2800"/>
              <a:buNone/>
              <a:defRPr sz="2800">
                <a:solidFill>
                  <a:srgbClr val="F3F3F3"/>
                </a:solidFill>
              </a:defRPr>
            </a:lvl8pPr>
            <a:lvl9pPr lvl="8" algn="ctr">
              <a:lnSpc>
                <a:spcPct val="100000"/>
              </a:lnSpc>
              <a:spcBef>
                <a:spcPts val="0"/>
              </a:spcBef>
              <a:spcAft>
                <a:spcPts val="0"/>
              </a:spcAft>
              <a:buClr>
                <a:srgbClr val="F3F3F3"/>
              </a:buClr>
              <a:buSzPts val="2800"/>
              <a:buNone/>
              <a:defRPr sz="2800">
                <a:solidFill>
                  <a:srgbClr val="F3F3F3"/>
                </a:solidFill>
              </a:defRPr>
            </a:lvl9pPr>
          </a:lstStyle>
          <a:p/>
        </p:txBody>
      </p:sp>
      <p:sp>
        <p:nvSpPr>
          <p:cNvPr id="12" name="Google Shape;12;p3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44"/>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44"/>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47" name="Google Shape;47;p4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4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3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3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6" name="Google Shape;16;p3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blipFill>
          <a:blip r:embed="rId2">
            <a:alphaModFix/>
          </a:blip>
          <a:stretch>
            <a:fillRect/>
          </a:stretch>
        </a:blipFill>
      </p:bgPr>
    </p:bg>
    <p:spTree>
      <p:nvGrpSpPr>
        <p:cNvPr id="17" name="Shape 17"/>
        <p:cNvGrpSpPr/>
        <p:nvPr/>
      </p:nvGrpSpPr>
      <p:grpSpPr>
        <a:xfrm>
          <a:off x="0" y="0"/>
          <a:ext cx="0" cy="0"/>
          <a:chOff x="0" y="0"/>
          <a:chExt cx="0" cy="0"/>
        </a:xfrm>
      </p:grpSpPr>
      <p:sp>
        <p:nvSpPr>
          <p:cNvPr id="18" name="Google Shape;18;p37"/>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rgbClr val="FFFFFF"/>
              </a:buClr>
              <a:buSzPts val="3600"/>
              <a:buNone/>
              <a:defRPr sz="3600">
                <a:solidFill>
                  <a:srgbClr val="FFFFFF"/>
                </a:solidFill>
              </a:defRPr>
            </a:lvl1pPr>
            <a:lvl2pPr lvl="1" algn="ctr">
              <a:lnSpc>
                <a:spcPct val="100000"/>
              </a:lnSpc>
              <a:spcBef>
                <a:spcPts val="0"/>
              </a:spcBef>
              <a:spcAft>
                <a:spcPts val="0"/>
              </a:spcAft>
              <a:buClr>
                <a:srgbClr val="FFFFFF"/>
              </a:buClr>
              <a:buSzPts val="3600"/>
              <a:buNone/>
              <a:defRPr sz="3600">
                <a:solidFill>
                  <a:srgbClr val="FFFFFF"/>
                </a:solidFill>
              </a:defRPr>
            </a:lvl2pPr>
            <a:lvl3pPr lvl="2" algn="ctr">
              <a:lnSpc>
                <a:spcPct val="100000"/>
              </a:lnSpc>
              <a:spcBef>
                <a:spcPts val="0"/>
              </a:spcBef>
              <a:spcAft>
                <a:spcPts val="0"/>
              </a:spcAft>
              <a:buClr>
                <a:srgbClr val="FFFFFF"/>
              </a:buClr>
              <a:buSzPts val="3600"/>
              <a:buNone/>
              <a:defRPr sz="3600">
                <a:solidFill>
                  <a:srgbClr val="FFFFFF"/>
                </a:solidFill>
              </a:defRPr>
            </a:lvl3pPr>
            <a:lvl4pPr lvl="3" algn="ctr">
              <a:lnSpc>
                <a:spcPct val="100000"/>
              </a:lnSpc>
              <a:spcBef>
                <a:spcPts val="0"/>
              </a:spcBef>
              <a:spcAft>
                <a:spcPts val="0"/>
              </a:spcAft>
              <a:buClr>
                <a:srgbClr val="FFFFFF"/>
              </a:buClr>
              <a:buSzPts val="3600"/>
              <a:buNone/>
              <a:defRPr sz="3600">
                <a:solidFill>
                  <a:srgbClr val="FFFFFF"/>
                </a:solidFill>
              </a:defRPr>
            </a:lvl4pPr>
            <a:lvl5pPr lvl="4" algn="ctr">
              <a:lnSpc>
                <a:spcPct val="100000"/>
              </a:lnSpc>
              <a:spcBef>
                <a:spcPts val="0"/>
              </a:spcBef>
              <a:spcAft>
                <a:spcPts val="0"/>
              </a:spcAft>
              <a:buClr>
                <a:srgbClr val="FFFFFF"/>
              </a:buClr>
              <a:buSzPts val="3600"/>
              <a:buNone/>
              <a:defRPr sz="3600">
                <a:solidFill>
                  <a:srgbClr val="FFFFFF"/>
                </a:solidFill>
              </a:defRPr>
            </a:lvl5pPr>
            <a:lvl6pPr lvl="5" algn="ctr">
              <a:lnSpc>
                <a:spcPct val="100000"/>
              </a:lnSpc>
              <a:spcBef>
                <a:spcPts val="0"/>
              </a:spcBef>
              <a:spcAft>
                <a:spcPts val="0"/>
              </a:spcAft>
              <a:buClr>
                <a:srgbClr val="FFFFFF"/>
              </a:buClr>
              <a:buSzPts val="3600"/>
              <a:buNone/>
              <a:defRPr sz="3600">
                <a:solidFill>
                  <a:srgbClr val="FFFFFF"/>
                </a:solidFill>
              </a:defRPr>
            </a:lvl6pPr>
            <a:lvl7pPr lvl="6" algn="ctr">
              <a:lnSpc>
                <a:spcPct val="100000"/>
              </a:lnSpc>
              <a:spcBef>
                <a:spcPts val="0"/>
              </a:spcBef>
              <a:spcAft>
                <a:spcPts val="0"/>
              </a:spcAft>
              <a:buClr>
                <a:srgbClr val="FFFFFF"/>
              </a:buClr>
              <a:buSzPts val="3600"/>
              <a:buNone/>
              <a:defRPr sz="3600">
                <a:solidFill>
                  <a:srgbClr val="FFFFFF"/>
                </a:solidFill>
              </a:defRPr>
            </a:lvl7pPr>
            <a:lvl8pPr lvl="7" algn="ctr">
              <a:lnSpc>
                <a:spcPct val="100000"/>
              </a:lnSpc>
              <a:spcBef>
                <a:spcPts val="0"/>
              </a:spcBef>
              <a:spcAft>
                <a:spcPts val="0"/>
              </a:spcAft>
              <a:buClr>
                <a:srgbClr val="FFFFFF"/>
              </a:buClr>
              <a:buSzPts val="3600"/>
              <a:buNone/>
              <a:defRPr sz="3600">
                <a:solidFill>
                  <a:srgbClr val="FFFFFF"/>
                </a:solidFill>
              </a:defRPr>
            </a:lvl8pPr>
            <a:lvl9pPr lvl="8" algn="ctr">
              <a:lnSpc>
                <a:spcPct val="100000"/>
              </a:lnSpc>
              <a:spcBef>
                <a:spcPts val="0"/>
              </a:spcBef>
              <a:spcAft>
                <a:spcPts val="0"/>
              </a:spcAft>
              <a:buClr>
                <a:srgbClr val="FFFFFF"/>
              </a:buClr>
              <a:buSzPts val="3600"/>
              <a:buNone/>
              <a:defRPr sz="3600">
                <a:solidFill>
                  <a:srgbClr val="FFFFFF"/>
                </a:solidFill>
              </a:defRPr>
            </a:lvl9pPr>
          </a:lstStyle>
          <a:p/>
        </p:txBody>
      </p:sp>
      <p:sp>
        <p:nvSpPr>
          <p:cNvPr id="19" name="Google Shape;19;p3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3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38"/>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3" name="Google Shape;23;p38"/>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4" name="Google Shape;24;p3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3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3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40"/>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40"/>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1" name="Google Shape;31;p4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41"/>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4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42"/>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42"/>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42"/>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42"/>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0" name="Google Shape;40;p4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43"/>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3" name="Google Shape;43;p4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3.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3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3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3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5.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6.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lang="en" sz="6000"/>
              <a:t>Programming Basics</a:t>
            </a:r>
            <a:endParaRPr sz="6000"/>
          </a:p>
        </p:txBody>
      </p:sp>
      <p:sp>
        <p:nvSpPr>
          <p:cNvPr id="55" name="Google Shape;55;p1"/>
          <p:cNvSpPr txBox="1"/>
          <p:nvPr>
            <p:ph idx="1" type="subTitle"/>
          </p:nvPr>
        </p:nvSpPr>
        <p:spPr>
          <a:xfrm>
            <a:off x="311700" y="2681875"/>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t>Vivify Academy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0"/>
          <p:cNvSpPr txBox="1"/>
          <p:nvPr>
            <p:ph type="title"/>
          </p:nvPr>
        </p:nvSpPr>
        <p:spPr>
          <a:xfrm>
            <a:off x="246625" y="39680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Examples of values</a:t>
            </a:r>
            <a:endParaRPr/>
          </a:p>
        </p:txBody>
      </p:sp>
      <p:sp>
        <p:nvSpPr>
          <p:cNvPr id="109" name="Google Shape;109;p10"/>
          <p:cNvSpPr txBox="1"/>
          <p:nvPr>
            <p:ph idx="1" type="body"/>
          </p:nvPr>
        </p:nvSpPr>
        <p:spPr>
          <a:xfrm>
            <a:off x="246625" y="1478625"/>
            <a:ext cx="42543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latin typeface="Roboto Mono"/>
                <a:ea typeface="Roboto Mono"/>
                <a:cs typeface="Roboto Mono"/>
                <a:sym typeface="Roboto Mono"/>
              </a:rPr>
              <a:t>5</a:t>
            </a:r>
            <a:endParaRPr>
              <a:latin typeface="Roboto Mono"/>
              <a:ea typeface="Roboto Mono"/>
              <a:cs typeface="Roboto Mono"/>
              <a:sym typeface="Roboto Mono"/>
            </a:endParaRPr>
          </a:p>
          <a:p>
            <a:pPr indent="0" lvl="0" marL="0" rtl="0" algn="l">
              <a:lnSpc>
                <a:spcPct val="115000"/>
              </a:lnSpc>
              <a:spcBef>
                <a:spcPts val="1600"/>
              </a:spcBef>
              <a:spcAft>
                <a:spcPts val="0"/>
              </a:spcAft>
              <a:buSzPts val="1800"/>
              <a:buNone/>
            </a:pPr>
            <a:r>
              <a:rPr lang="en">
                <a:latin typeface="Roboto Mono"/>
                <a:ea typeface="Roboto Mono"/>
                <a:cs typeface="Roboto Mono"/>
                <a:sym typeface="Roboto Mono"/>
              </a:rPr>
              <a:t>2.2</a:t>
            </a:r>
            <a:endParaRPr>
              <a:latin typeface="Roboto Mono"/>
              <a:ea typeface="Roboto Mono"/>
              <a:cs typeface="Roboto Mono"/>
              <a:sym typeface="Roboto Mono"/>
            </a:endParaRPr>
          </a:p>
          <a:p>
            <a:pPr indent="0" lvl="0" marL="0" rtl="0" algn="l">
              <a:lnSpc>
                <a:spcPct val="115000"/>
              </a:lnSpc>
              <a:spcBef>
                <a:spcPts val="1600"/>
              </a:spcBef>
              <a:spcAft>
                <a:spcPts val="0"/>
              </a:spcAft>
              <a:buSzPts val="1800"/>
              <a:buNone/>
            </a:pPr>
            <a:r>
              <a:rPr lang="en">
                <a:latin typeface="Roboto Mono"/>
                <a:ea typeface="Roboto Mono"/>
                <a:cs typeface="Roboto Mono"/>
                <a:sym typeface="Roboto Mono"/>
              </a:rPr>
              <a:t>"</a:t>
            </a:r>
            <a:r>
              <a:rPr lang="en">
                <a:latin typeface="Consolas"/>
                <a:ea typeface="Consolas"/>
                <a:cs typeface="Consolas"/>
                <a:sym typeface="Consolas"/>
              </a:rPr>
              <a:t>Hello!</a:t>
            </a:r>
            <a:r>
              <a:rPr lang="en">
                <a:latin typeface="Roboto Mono"/>
                <a:ea typeface="Roboto Mono"/>
                <a:cs typeface="Roboto Mono"/>
                <a:sym typeface="Roboto Mono"/>
              </a:rPr>
              <a:t>"</a:t>
            </a:r>
            <a:endParaRPr>
              <a:latin typeface="Roboto Mono"/>
              <a:ea typeface="Roboto Mono"/>
              <a:cs typeface="Roboto Mono"/>
              <a:sym typeface="Roboto Mono"/>
            </a:endParaRPr>
          </a:p>
          <a:p>
            <a:pPr indent="0" lvl="0" marL="0" rtl="0" algn="l">
              <a:lnSpc>
                <a:spcPct val="115000"/>
              </a:lnSpc>
              <a:spcBef>
                <a:spcPts val="1600"/>
              </a:spcBef>
              <a:spcAft>
                <a:spcPts val="1600"/>
              </a:spcAft>
              <a:buSzPts val="1800"/>
              <a:buNone/>
            </a:pPr>
            <a:r>
              <a:rPr b="1" lang="en">
                <a:latin typeface="Roboto Mono"/>
                <a:ea typeface="Roboto Mono"/>
                <a:cs typeface="Roboto Mono"/>
                <a:sym typeface="Roboto Mono"/>
              </a:rPr>
              <a:t>true</a:t>
            </a:r>
            <a:endParaRPr>
              <a:latin typeface="Roboto Mono"/>
              <a:ea typeface="Roboto Mono"/>
              <a:cs typeface="Roboto Mono"/>
              <a:sym typeface="Roboto Mono"/>
            </a:endParaRPr>
          </a:p>
        </p:txBody>
      </p:sp>
      <p:sp>
        <p:nvSpPr>
          <p:cNvPr id="110" name="Google Shape;110;p10"/>
          <p:cNvSpPr txBox="1"/>
          <p:nvPr>
            <p:ph idx="1" type="body"/>
          </p:nvPr>
        </p:nvSpPr>
        <p:spPr>
          <a:xfrm>
            <a:off x="4397100" y="1478625"/>
            <a:ext cx="42543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latin typeface="Roboto Mono"/>
                <a:ea typeface="Roboto Mono"/>
                <a:cs typeface="Roboto Mono"/>
                <a:sym typeface="Roboto Mono"/>
              </a:rPr>
              <a:t>5 + 2</a:t>
            </a:r>
            <a:endParaRPr>
              <a:latin typeface="Roboto Mono"/>
              <a:ea typeface="Roboto Mono"/>
              <a:cs typeface="Roboto Mono"/>
              <a:sym typeface="Roboto Mono"/>
            </a:endParaRPr>
          </a:p>
          <a:p>
            <a:pPr indent="0" lvl="0" marL="0" rtl="0" algn="l">
              <a:lnSpc>
                <a:spcPct val="115000"/>
              </a:lnSpc>
              <a:spcBef>
                <a:spcPts val="1600"/>
              </a:spcBef>
              <a:spcAft>
                <a:spcPts val="0"/>
              </a:spcAft>
              <a:buSzPts val="1800"/>
              <a:buNone/>
            </a:pPr>
            <a:r>
              <a:rPr lang="en">
                <a:latin typeface="Roboto Mono"/>
                <a:ea typeface="Roboto Mono"/>
                <a:cs typeface="Roboto Mono"/>
                <a:sym typeface="Roboto Mono"/>
              </a:rPr>
              <a:t>10 / 2.5</a:t>
            </a:r>
            <a:endParaRPr>
              <a:latin typeface="Roboto Mono"/>
              <a:ea typeface="Roboto Mono"/>
              <a:cs typeface="Roboto Mono"/>
              <a:sym typeface="Roboto Mono"/>
            </a:endParaRPr>
          </a:p>
          <a:p>
            <a:pPr indent="0" lvl="0" marL="0" rtl="0" algn="l">
              <a:lnSpc>
                <a:spcPct val="115000"/>
              </a:lnSpc>
              <a:spcBef>
                <a:spcPts val="1600"/>
              </a:spcBef>
              <a:spcAft>
                <a:spcPts val="0"/>
              </a:spcAft>
              <a:buSzPts val="1800"/>
              <a:buNone/>
            </a:pPr>
            <a:r>
              <a:rPr lang="en">
                <a:latin typeface="Roboto Mono"/>
                <a:ea typeface="Roboto Mono"/>
                <a:cs typeface="Roboto Mono"/>
                <a:sym typeface="Roboto Mono"/>
              </a:rPr>
              <a:t>2 &gt; 8</a:t>
            </a:r>
            <a:endParaRPr>
              <a:latin typeface="Roboto Mono"/>
              <a:ea typeface="Roboto Mono"/>
              <a:cs typeface="Roboto Mono"/>
              <a:sym typeface="Roboto Mono"/>
            </a:endParaRPr>
          </a:p>
          <a:p>
            <a:pPr indent="0" lvl="0" marL="0" rtl="0" algn="l">
              <a:lnSpc>
                <a:spcPct val="115000"/>
              </a:lnSpc>
              <a:spcBef>
                <a:spcPts val="1600"/>
              </a:spcBef>
              <a:spcAft>
                <a:spcPts val="1600"/>
              </a:spcAft>
              <a:buSzPts val="1800"/>
              <a:buNone/>
            </a:pPr>
            <a:r>
              <a:rPr lang="en">
                <a:latin typeface="Roboto Mono"/>
                <a:ea typeface="Roboto Mono"/>
                <a:cs typeface="Roboto Mono"/>
                <a:sym typeface="Roboto Mono"/>
              </a:rPr>
              <a:t>(7 - 3) * (7 + 3)</a:t>
            </a:r>
            <a:endParaRPr>
              <a:latin typeface="Roboto Mono"/>
              <a:ea typeface="Roboto Mono"/>
              <a:cs typeface="Roboto Mono"/>
              <a:sym typeface="Roboto Mono"/>
            </a:endParaRPr>
          </a:p>
        </p:txBody>
      </p:sp>
      <p:sp>
        <p:nvSpPr>
          <p:cNvPr id="111" name="Google Shape;111;p10"/>
          <p:cNvSpPr/>
          <p:nvPr/>
        </p:nvSpPr>
        <p:spPr>
          <a:xfrm>
            <a:off x="6977250" y="1357800"/>
            <a:ext cx="169200" cy="2427900"/>
          </a:xfrm>
          <a:prstGeom prst="rightBrace">
            <a:avLst>
              <a:gd fmla="val 8333" name="adj1"/>
              <a:gd fmla="val 50202"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10"/>
          <p:cNvSpPr/>
          <p:nvPr/>
        </p:nvSpPr>
        <p:spPr>
          <a:xfrm>
            <a:off x="1771000" y="1394000"/>
            <a:ext cx="169200" cy="2326500"/>
          </a:xfrm>
          <a:prstGeom prst="rightBrace">
            <a:avLst>
              <a:gd fmla="val 8333" name="adj1"/>
              <a:gd fmla="val 50202"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10"/>
          <p:cNvSpPr txBox="1"/>
          <p:nvPr>
            <p:ph idx="1" type="body"/>
          </p:nvPr>
        </p:nvSpPr>
        <p:spPr>
          <a:xfrm>
            <a:off x="7263150" y="2347000"/>
            <a:ext cx="3937200" cy="2669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en"/>
              <a:t>expressions</a:t>
            </a:r>
            <a:endParaRPr/>
          </a:p>
        </p:txBody>
      </p:sp>
      <p:sp>
        <p:nvSpPr>
          <p:cNvPr id="114" name="Google Shape;114;p10"/>
          <p:cNvSpPr txBox="1"/>
          <p:nvPr>
            <p:ph idx="1" type="body"/>
          </p:nvPr>
        </p:nvSpPr>
        <p:spPr>
          <a:xfrm>
            <a:off x="2065775" y="2076075"/>
            <a:ext cx="3937200" cy="2669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literals of</a:t>
            </a:r>
            <a:endParaRPr/>
          </a:p>
          <a:p>
            <a:pPr indent="0" lvl="0" marL="0" rtl="0" algn="l">
              <a:lnSpc>
                <a:spcPct val="115000"/>
              </a:lnSpc>
              <a:spcBef>
                <a:spcPts val="1600"/>
              </a:spcBef>
              <a:spcAft>
                <a:spcPts val="1600"/>
              </a:spcAft>
              <a:buSzPts val="1800"/>
              <a:buNone/>
            </a:pPr>
            <a:r>
              <a:rPr lang="en"/>
              <a:t>single values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Literals</a:t>
            </a:r>
            <a:endParaRPr/>
          </a:p>
        </p:txBody>
      </p:sp>
      <p:sp>
        <p:nvSpPr>
          <p:cNvPr id="120" name="Google Shape;120;p1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en" sz="2000"/>
              <a:t>Certain values can be represented directly in the code. The various notations in programming languages for representing values like this are called </a:t>
            </a:r>
            <a:r>
              <a:rPr b="1" lang="en" sz="2000"/>
              <a:t>literals</a:t>
            </a:r>
            <a:r>
              <a:rPr lang="en" sz="2000"/>
              <a:t>. For each data type there is a separate literal syntax, for example strings (pieces of text) are written in quotes, numbers are written directly (without commas or spaces) etc. Javascript also has literals for some complex data types, which we’ll cover later. </a:t>
            </a:r>
            <a:endParaRPr sz="20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Expressions</a:t>
            </a:r>
            <a:endParaRPr/>
          </a:p>
        </p:txBody>
      </p:sp>
      <p:sp>
        <p:nvSpPr>
          <p:cNvPr id="126" name="Google Shape;126;p1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en" sz="2000"/>
              <a:t>When we use one or more value in some </a:t>
            </a:r>
            <a:r>
              <a:rPr b="1" lang="en" sz="2000"/>
              <a:t>operation</a:t>
            </a:r>
            <a:r>
              <a:rPr lang="en" sz="2000"/>
              <a:t>, such as addition or multiplication, we have an </a:t>
            </a:r>
            <a:r>
              <a:rPr b="1" lang="en" sz="2000"/>
              <a:t>expression</a:t>
            </a:r>
            <a:r>
              <a:rPr lang="en" sz="2000"/>
              <a:t>. Expressions themselves can be combined, and are necessary to calculate new values from old ones. There are many operations we can perform on values, from well-known ones like arithmetic (addition, subtraction…) to operations that are specific to programming (assignment, conditional etc.).</a:t>
            </a:r>
            <a:endParaRPr sz="20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Expressions vs statements</a:t>
            </a:r>
            <a:endParaRPr/>
          </a:p>
        </p:txBody>
      </p:sp>
      <p:sp>
        <p:nvSpPr>
          <p:cNvPr id="132" name="Google Shape;13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en" sz="2000"/>
              <a:t>In Javascript, any expression can also be used as a </a:t>
            </a:r>
            <a:r>
              <a:rPr b="1" lang="en" sz="2000"/>
              <a:t>statement</a:t>
            </a:r>
            <a:r>
              <a:rPr lang="en" sz="2000"/>
              <a:t>. Statements are commands that are used to change the state of the program, such as writing to a console. On the other hand, expressions are typically used to calculate new values from existing ones, and don’t change the program state. However, this distinction is not absolute - there are certain commands that are both statements and expressions, and most (but not all) statements can be used as expressions and vice-versa.</a:t>
            </a:r>
            <a:endParaRPr sz="20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Operations and operators</a:t>
            </a:r>
            <a:endParaRPr/>
          </a:p>
        </p:txBody>
      </p:sp>
      <p:sp>
        <p:nvSpPr>
          <p:cNvPr id="138" name="Google Shape;138;p14"/>
          <p:cNvSpPr txBox="1"/>
          <p:nvPr>
            <p:ph idx="1" type="body"/>
          </p:nvPr>
        </p:nvSpPr>
        <p:spPr>
          <a:xfrm>
            <a:off x="311700" y="1152475"/>
            <a:ext cx="8520600" cy="3844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Operations on data produce new values for one or more existing ones. The values used in the operation are called </a:t>
            </a:r>
            <a:r>
              <a:rPr b="1" lang="en"/>
              <a:t>operands</a:t>
            </a:r>
            <a:r>
              <a:rPr lang="en"/>
              <a:t>, and the symbol that signifies the operation is the </a:t>
            </a:r>
            <a:r>
              <a:rPr b="1" lang="en"/>
              <a:t>operator</a:t>
            </a:r>
            <a:r>
              <a:rPr lang="en"/>
              <a:t>. Examples:</a:t>
            </a:r>
            <a:endParaRPr/>
          </a:p>
          <a:p>
            <a:pPr indent="-342900" lvl="0" marL="457200" rtl="0" algn="l">
              <a:lnSpc>
                <a:spcPct val="115000"/>
              </a:lnSpc>
              <a:spcBef>
                <a:spcPts val="1600"/>
              </a:spcBef>
              <a:spcAft>
                <a:spcPts val="0"/>
              </a:spcAft>
              <a:buSzPts val="1800"/>
              <a:buChar char="●"/>
            </a:pPr>
            <a:r>
              <a:rPr b="1" lang="en">
                <a:latin typeface="Roboto Mono"/>
                <a:ea typeface="Roboto Mono"/>
                <a:cs typeface="Roboto Mono"/>
                <a:sym typeface="Roboto Mono"/>
              </a:rPr>
              <a:t>3 + 4</a:t>
            </a:r>
            <a:r>
              <a:rPr lang="en"/>
              <a:t>			- The operation is </a:t>
            </a:r>
            <a:r>
              <a:rPr b="1" lang="en"/>
              <a:t>addition</a:t>
            </a:r>
            <a:r>
              <a:rPr lang="en"/>
              <a:t>. Numbers </a:t>
            </a:r>
            <a:r>
              <a:rPr b="1" lang="en"/>
              <a:t>3 </a:t>
            </a:r>
            <a:r>
              <a:rPr lang="en"/>
              <a:t>and </a:t>
            </a:r>
            <a:r>
              <a:rPr b="1" lang="en"/>
              <a:t>4 </a:t>
            </a:r>
            <a:r>
              <a:rPr lang="en"/>
              <a:t>are operands, and </a:t>
            </a:r>
            <a:r>
              <a:rPr b="1" lang="en"/>
              <a:t>+</a:t>
            </a:r>
            <a:r>
              <a:rPr lang="en"/>
              <a:t> is the operator. The result is the number </a:t>
            </a:r>
            <a:r>
              <a:rPr b="1" lang="en"/>
              <a:t>7</a:t>
            </a:r>
            <a:r>
              <a:rPr lang="en"/>
              <a:t>.</a:t>
            </a:r>
            <a:endParaRPr/>
          </a:p>
          <a:p>
            <a:pPr indent="-342900" lvl="0" marL="457200" rtl="0" algn="l">
              <a:lnSpc>
                <a:spcPct val="115000"/>
              </a:lnSpc>
              <a:spcBef>
                <a:spcPts val="0"/>
              </a:spcBef>
              <a:spcAft>
                <a:spcPts val="0"/>
              </a:spcAft>
              <a:buSzPts val="1800"/>
              <a:buChar char="●"/>
            </a:pPr>
            <a:r>
              <a:rPr b="1" lang="en">
                <a:latin typeface="Roboto Mono"/>
                <a:ea typeface="Roboto Mono"/>
                <a:cs typeface="Roboto Mono"/>
                <a:sym typeface="Roboto Mono"/>
              </a:rPr>
              <a:t>0 &gt; 1</a:t>
            </a:r>
            <a:r>
              <a:rPr lang="en"/>
              <a:t>			- The operation is </a:t>
            </a:r>
            <a:r>
              <a:rPr b="1" lang="en"/>
              <a:t>greater-than check</a:t>
            </a:r>
            <a:r>
              <a:rPr lang="en"/>
              <a:t>. Numbers </a:t>
            </a:r>
            <a:r>
              <a:rPr b="1" lang="en"/>
              <a:t>0 </a:t>
            </a:r>
            <a:r>
              <a:rPr lang="en"/>
              <a:t>and </a:t>
            </a:r>
            <a:r>
              <a:rPr b="1" lang="en"/>
              <a:t>1</a:t>
            </a:r>
            <a:r>
              <a:rPr lang="en"/>
              <a:t> are the operands, </a:t>
            </a:r>
            <a:r>
              <a:rPr b="1" lang="en"/>
              <a:t>&gt;</a:t>
            </a:r>
            <a:r>
              <a:rPr lang="en"/>
              <a:t> is the operator. The result is the logic value </a:t>
            </a:r>
            <a:r>
              <a:rPr b="1" lang="en"/>
              <a:t>false</a:t>
            </a:r>
            <a:r>
              <a:rPr lang="en"/>
              <a:t>.</a:t>
            </a:r>
            <a:endParaRPr/>
          </a:p>
          <a:p>
            <a:pPr indent="-342900" lvl="0" marL="457200" rtl="0" algn="l">
              <a:lnSpc>
                <a:spcPct val="115000"/>
              </a:lnSpc>
              <a:spcBef>
                <a:spcPts val="0"/>
              </a:spcBef>
              <a:spcAft>
                <a:spcPts val="0"/>
              </a:spcAft>
              <a:buSzPts val="1800"/>
              <a:buChar char="●"/>
            </a:pPr>
            <a:r>
              <a:rPr b="1" lang="en">
                <a:latin typeface="Roboto Mono"/>
                <a:ea typeface="Roboto Mono"/>
                <a:cs typeface="Roboto Mono"/>
                <a:sym typeface="Roboto Mono"/>
              </a:rPr>
              <a:t>5 + 2 * 10</a:t>
            </a:r>
            <a:r>
              <a:rPr lang="en"/>
              <a:t>	- There are two operations here, and standard order-of-operations rules apply. First, the </a:t>
            </a:r>
            <a:r>
              <a:rPr b="1" lang="en"/>
              <a:t>multiplication</a:t>
            </a:r>
            <a:r>
              <a:rPr lang="en"/>
              <a:t> operation of </a:t>
            </a:r>
            <a:r>
              <a:rPr b="1" lang="en"/>
              <a:t>2</a:t>
            </a:r>
            <a:r>
              <a:rPr lang="en"/>
              <a:t> and </a:t>
            </a:r>
            <a:r>
              <a:rPr b="1" lang="en"/>
              <a:t>10 </a:t>
            </a:r>
            <a:r>
              <a:rPr lang="en"/>
              <a:t>produces </a:t>
            </a:r>
            <a:r>
              <a:rPr b="1" lang="en"/>
              <a:t>20</a:t>
            </a:r>
            <a:r>
              <a:rPr lang="en"/>
              <a:t>, which is then used as the second operand in the </a:t>
            </a:r>
            <a:r>
              <a:rPr b="1" lang="en"/>
              <a:t>addition</a:t>
            </a:r>
            <a:r>
              <a:rPr lang="en"/>
              <a:t> operation with </a:t>
            </a:r>
            <a:r>
              <a:rPr b="1" lang="en"/>
              <a:t>5</a:t>
            </a:r>
            <a:r>
              <a:rPr lang="en"/>
              <a:t>, ultimately producing the number </a:t>
            </a:r>
            <a:r>
              <a:rPr b="1" lang="en"/>
              <a:t>25</a:t>
            </a:r>
            <a:r>
              <a:rPr lang="en"/>
              <a:t>.</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Data types</a:t>
            </a:r>
            <a:endParaRPr/>
          </a:p>
        </p:txBody>
      </p:sp>
      <p:sp>
        <p:nvSpPr>
          <p:cNvPr id="144" name="Google Shape;144;p1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Computers don’t care about the type of data (because they can’t); but humans do, and programming languages were made for humans. Humans generally don’t perform the same operations on letters and numbers - you wouldn’t try to multiply </a:t>
            </a:r>
            <a:r>
              <a:rPr lang="en">
                <a:latin typeface="Roboto Mono"/>
                <a:ea typeface="Roboto Mono"/>
                <a:cs typeface="Roboto Mono"/>
                <a:sym typeface="Roboto Mono"/>
              </a:rPr>
              <a:t>5</a:t>
            </a:r>
            <a:r>
              <a:rPr lang="en"/>
              <a:t> by </a:t>
            </a:r>
            <a:r>
              <a:rPr lang="en">
                <a:latin typeface="Roboto Mono"/>
                <a:ea typeface="Roboto Mono"/>
                <a:cs typeface="Roboto Mono"/>
                <a:sym typeface="Roboto Mono"/>
              </a:rPr>
              <a:t>"A"</a:t>
            </a:r>
            <a:r>
              <a:rPr lang="en"/>
              <a:t>. However, this can happen by accident in programs, so languages usually implement checks to see if certain operations make sense and show an error if they don’t.</a:t>
            </a:r>
            <a:endParaRPr/>
          </a:p>
          <a:p>
            <a:pPr indent="0" lvl="0" marL="0" rtl="0" algn="l">
              <a:lnSpc>
                <a:spcPct val="115000"/>
              </a:lnSpc>
              <a:spcBef>
                <a:spcPts val="1600"/>
              </a:spcBef>
              <a:spcAft>
                <a:spcPts val="1600"/>
              </a:spcAft>
              <a:buSzPts val="1800"/>
              <a:buNone/>
            </a:pPr>
            <a:r>
              <a:rPr lang="en"/>
              <a:t>Programs that don’t make it obvious which data type is used where can be very difficult to understand.</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6"/>
          <p:cNvSpPr txBox="1"/>
          <p:nvPr>
            <p:ph type="title"/>
          </p:nvPr>
        </p:nvSpPr>
        <p:spPr>
          <a:xfrm>
            <a:off x="311700" y="33300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Some simple (or “primitive”) types</a:t>
            </a:r>
            <a:endParaRPr/>
          </a:p>
        </p:txBody>
      </p:sp>
      <p:sp>
        <p:nvSpPr>
          <p:cNvPr id="150" name="Google Shape;150;p16"/>
          <p:cNvSpPr txBox="1"/>
          <p:nvPr>
            <p:ph idx="1" type="body"/>
          </p:nvPr>
        </p:nvSpPr>
        <p:spPr>
          <a:xfrm>
            <a:off x="311700" y="1050625"/>
            <a:ext cx="8520600" cy="34164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0"/>
              </a:spcAft>
              <a:buSzPts val="1800"/>
              <a:buNone/>
            </a:pPr>
            <a:r>
              <a:t/>
            </a:r>
            <a:endParaRPr/>
          </a:p>
          <a:p>
            <a:pPr indent="-342900" lvl="0" marL="457200" rtl="0" algn="l">
              <a:lnSpc>
                <a:spcPct val="115000"/>
              </a:lnSpc>
              <a:spcBef>
                <a:spcPts val="1600"/>
              </a:spcBef>
              <a:spcAft>
                <a:spcPts val="0"/>
              </a:spcAft>
              <a:buSzPts val="1800"/>
              <a:buChar char="●"/>
            </a:pPr>
            <a:r>
              <a:rPr lang="en"/>
              <a:t>Numbers, such as </a:t>
            </a:r>
            <a:r>
              <a:rPr lang="en">
                <a:latin typeface="Roboto Mono"/>
                <a:ea typeface="Roboto Mono"/>
                <a:cs typeface="Roboto Mono"/>
                <a:sym typeface="Roboto Mono"/>
              </a:rPr>
              <a:t>1, 2, -3, 10, 5.5</a:t>
            </a:r>
            <a:endParaRPr>
              <a:latin typeface="Roboto Mono"/>
              <a:ea typeface="Roboto Mono"/>
              <a:cs typeface="Roboto Mono"/>
              <a:sym typeface="Roboto Mono"/>
            </a:endParaRPr>
          </a:p>
          <a:p>
            <a:pPr indent="-317500" lvl="1" marL="914400" rtl="0" algn="l">
              <a:lnSpc>
                <a:spcPct val="115000"/>
              </a:lnSpc>
              <a:spcBef>
                <a:spcPts val="0"/>
              </a:spcBef>
              <a:spcAft>
                <a:spcPts val="0"/>
              </a:spcAft>
              <a:buSzPts val="1400"/>
              <a:buChar char="○"/>
            </a:pPr>
            <a:r>
              <a:rPr lang="en"/>
              <a:t>Whole numbers, or integers: </a:t>
            </a:r>
            <a:r>
              <a:rPr lang="en">
                <a:latin typeface="Roboto Mono"/>
                <a:ea typeface="Roboto Mono"/>
                <a:cs typeface="Roboto Mono"/>
                <a:sym typeface="Roboto Mono"/>
              </a:rPr>
              <a:t>1, 2, -100</a:t>
            </a:r>
            <a:endParaRPr>
              <a:latin typeface="Roboto Mono"/>
              <a:ea typeface="Roboto Mono"/>
              <a:cs typeface="Roboto Mono"/>
              <a:sym typeface="Roboto Mono"/>
            </a:endParaRPr>
          </a:p>
          <a:p>
            <a:pPr indent="-317500" lvl="1" marL="914400" rtl="0" algn="l">
              <a:lnSpc>
                <a:spcPct val="115000"/>
              </a:lnSpc>
              <a:spcBef>
                <a:spcPts val="0"/>
              </a:spcBef>
              <a:spcAft>
                <a:spcPts val="0"/>
              </a:spcAft>
              <a:buSzPts val="1400"/>
              <a:buChar char="○"/>
            </a:pPr>
            <a:r>
              <a:rPr lang="en"/>
              <a:t>Real numbers, or “floats”, or “doubles”:   </a:t>
            </a:r>
            <a:r>
              <a:rPr lang="en">
                <a:latin typeface="Roboto Mono"/>
                <a:ea typeface="Roboto Mono"/>
                <a:cs typeface="Roboto Mono"/>
                <a:sym typeface="Roboto Mono"/>
              </a:rPr>
              <a:t>1.2,   3.125</a:t>
            </a:r>
            <a:r>
              <a:rPr lang="en"/>
              <a:t>   (using decimal point, not comma!)</a:t>
            </a:r>
            <a:endParaRPr b="1">
              <a:latin typeface="Roboto Mono"/>
              <a:ea typeface="Roboto Mono"/>
              <a:cs typeface="Roboto Mono"/>
              <a:sym typeface="Roboto Mono"/>
            </a:endParaRPr>
          </a:p>
          <a:p>
            <a:pPr indent="-342900" lvl="0" marL="457200" rtl="0" algn="l">
              <a:lnSpc>
                <a:spcPct val="115000"/>
              </a:lnSpc>
              <a:spcBef>
                <a:spcPts val="1000"/>
              </a:spcBef>
              <a:spcAft>
                <a:spcPts val="0"/>
              </a:spcAft>
              <a:buSzPts val="1800"/>
              <a:buChar char="●"/>
            </a:pPr>
            <a:r>
              <a:rPr lang="en"/>
              <a:t>Logical, or Boolean values - </a:t>
            </a:r>
            <a:r>
              <a:rPr b="1" lang="en">
                <a:latin typeface="Roboto Mono"/>
                <a:ea typeface="Roboto Mono"/>
                <a:cs typeface="Roboto Mono"/>
                <a:sym typeface="Roboto Mono"/>
              </a:rPr>
              <a:t>true</a:t>
            </a:r>
            <a:r>
              <a:rPr b="1" lang="en"/>
              <a:t> </a:t>
            </a:r>
            <a:r>
              <a:rPr lang="en"/>
              <a:t>and </a:t>
            </a:r>
            <a:r>
              <a:rPr b="1" lang="en">
                <a:latin typeface="Roboto Mono"/>
                <a:ea typeface="Roboto Mono"/>
                <a:cs typeface="Roboto Mono"/>
                <a:sym typeface="Roboto Mono"/>
              </a:rPr>
              <a:t>false</a:t>
            </a:r>
            <a:r>
              <a:rPr lang="en"/>
              <a:t> are the only possible values</a:t>
            </a:r>
            <a:endParaRPr/>
          </a:p>
          <a:p>
            <a:pPr indent="-342900" lvl="0" marL="457200" rtl="0" algn="l">
              <a:lnSpc>
                <a:spcPct val="115000"/>
              </a:lnSpc>
              <a:spcBef>
                <a:spcPts val="1600"/>
              </a:spcBef>
              <a:spcAft>
                <a:spcPts val="1600"/>
              </a:spcAft>
              <a:buSzPts val="1800"/>
              <a:buChar char="●"/>
            </a:pPr>
            <a:r>
              <a:rPr lang="en"/>
              <a:t>“Empty” values, such as </a:t>
            </a:r>
            <a:r>
              <a:rPr b="1" lang="en">
                <a:latin typeface="Roboto Mono"/>
                <a:ea typeface="Roboto Mono"/>
                <a:cs typeface="Roboto Mono"/>
                <a:sym typeface="Roboto Mono"/>
              </a:rPr>
              <a:t>undefined</a:t>
            </a:r>
            <a:r>
              <a:rPr lang="en"/>
              <a:t> or </a:t>
            </a:r>
            <a:r>
              <a:rPr b="1" lang="en">
                <a:latin typeface="Roboto Mono"/>
                <a:ea typeface="Roboto Mono"/>
                <a:cs typeface="Roboto Mono"/>
                <a:sym typeface="Roboto Mono"/>
              </a:rPr>
              <a:t>null</a:t>
            </a:r>
            <a:endParaRPr>
              <a:latin typeface="Roboto Mono"/>
              <a:ea typeface="Roboto Mono"/>
              <a:cs typeface="Roboto Mono"/>
              <a:sym typeface="Roboto Mon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7"/>
          <p:cNvSpPr txBox="1"/>
          <p:nvPr>
            <p:ph type="title"/>
          </p:nvPr>
        </p:nvSpPr>
        <p:spPr>
          <a:xfrm>
            <a:off x="311700" y="33300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Some simple (or “primitive”) types</a:t>
            </a:r>
            <a:endParaRPr/>
          </a:p>
        </p:txBody>
      </p:sp>
      <p:sp>
        <p:nvSpPr>
          <p:cNvPr id="156" name="Google Shape;156;p17"/>
          <p:cNvSpPr txBox="1"/>
          <p:nvPr>
            <p:ph idx="1" type="body"/>
          </p:nvPr>
        </p:nvSpPr>
        <p:spPr>
          <a:xfrm>
            <a:off x="311700" y="118302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1000"/>
              </a:spcBef>
              <a:spcAft>
                <a:spcPts val="0"/>
              </a:spcAft>
              <a:buSzPts val="1800"/>
              <a:buChar char="●"/>
            </a:pPr>
            <a:r>
              <a:rPr lang="en"/>
              <a:t>Strings - sequences of characters, such as </a:t>
            </a:r>
            <a:r>
              <a:rPr b="1" lang="en">
                <a:latin typeface="Roboto Mono"/>
                <a:ea typeface="Roboto Mono"/>
                <a:cs typeface="Roboto Mono"/>
                <a:sym typeface="Roboto Mono"/>
              </a:rPr>
              <a:t>"Hello"</a:t>
            </a:r>
            <a:r>
              <a:rPr lang="en"/>
              <a:t>,</a:t>
            </a:r>
            <a:r>
              <a:rPr b="1" lang="en"/>
              <a:t> </a:t>
            </a:r>
            <a:r>
              <a:rPr b="1" lang="en">
                <a:latin typeface="Roboto Mono"/>
                <a:ea typeface="Roboto Mono"/>
                <a:cs typeface="Roboto Mono"/>
                <a:sym typeface="Roboto Mono"/>
              </a:rPr>
              <a:t>"Javascript"</a:t>
            </a:r>
            <a:r>
              <a:rPr lang="en"/>
              <a:t>,</a:t>
            </a:r>
            <a:r>
              <a:rPr b="1" lang="en"/>
              <a:t> </a:t>
            </a:r>
            <a:r>
              <a:rPr b="1" lang="en">
                <a:latin typeface="Roboto Mono"/>
                <a:ea typeface="Roboto Mono"/>
                <a:cs typeface="Roboto Mono"/>
                <a:sym typeface="Roboto Mono"/>
              </a:rPr>
              <a:t>"a"</a:t>
            </a:r>
            <a:endParaRPr b="1">
              <a:latin typeface="Roboto Mono"/>
              <a:ea typeface="Roboto Mono"/>
              <a:cs typeface="Roboto Mono"/>
              <a:sym typeface="Roboto Mono"/>
            </a:endParaRPr>
          </a:p>
          <a:p>
            <a:pPr indent="-317500" lvl="1" marL="914400" rtl="0" algn="l">
              <a:lnSpc>
                <a:spcPct val="115000"/>
              </a:lnSpc>
              <a:spcBef>
                <a:spcPts val="0"/>
              </a:spcBef>
              <a:spcAft>
                <a:spcPts val="0"/>
              </a:spcAft>
              <a:buSzPts val="1400"/>
              <a:buChar char="○"/>
            </a:pPr>
            <a:r>
              <a:rPr lang="en"/>
              <a:t>Single letters are also strings</a:t>
            </a:r>
            <a:endParaRPr/>
          </a:p>
          <a:p>
            <a:pPr indent="-317500" lvl="1" marL="914400" rtl="0" algn="l">
              <a:lnSpc>
                <a:spcPct val="115000"/>
              </a:lnSpc>
              <a:spcBef>
                <a:spcPts val="0"/>
              </a:spcBef>
              <a:spcAft>
                <a:spcPts val="0"/>
              </a:spcAft>
              <a:buSzPts val="1400"/>
              <a:buChar char="○"/>
            </a:pPr>
            <a:r>
              <a:rPr lang="en"/>
              <a:t>Strings can be empty: </a:t>
            </a:r>
            <a:r>
              <a:rPr b="1" lang="en"/>
              <a:t>""</a:t>
            </a:r>
            <a:endParaRPr b="1"/>
          </a:p>
          <a:p>
            <a:pPr indent="-317500" lvl="1" marL="914400" rtl="0" algn="l">
              <a:lnSpc>
                <a:spcPct val="115000"/>
              </a:lnSpc>
              <a:spcBef>
                <a:spcPts val="0"/>
              </a:spcBef>
              <a:spcAft>
                <a:spcPts val="0"/>
              </a:spcAft>
              <a:buSzPts val="1400"/>
              <a:buChar char="○"/>
            </a:pPr>
            <a:r>
              <a:rPr lang="en"/>
              <a:t>They can also be written with single quotes: </a:t>
            </a:r>
            <a:r>
              <a:rPr b="1" lang="en">
                <a:latin typeface="Roboto Mono"/>
                <a:ea typeface="Roboto Mono"/>
                <a:cs typeface="Roboto Mono"/>
                <a:sym typeface="Roboto Mono"/>
              </a:rPr>
              <a:t>'This is a string too!'</a:t>
            </a:r>
            <a:endParaRPr b="1">
              <a:latin typeface="Roboto Mono"/>
              <a:ea typeface="Roboto Mono"/>
              <a:cs typeface="Roboto Mono"/>
              <a:sym typeface="Roboto Mono"/>
            </a:endParaRPr>
          </a:p>
          <a:p>
            <a:pPr indent="-317500" lvl="1" marL="914400" rtl="0" algn="l">
              <a:lnSpc>
                <a:spcPct val="115000"/>
              </a:lnSpc>
              <a:spcBef>
                <a:spcPts val="0"/>
              </a:spcBef>
              <a:spcAft>
                <a:spcPts val="0"/>
              </a:spcAft>
              <a:buSzPts val="1400"/>
              <a:buChar char="○"/>
            </a:pPr>
            <a:r>
              <a:rPr lang="en"/>
              <a:t>If you want to use the string delimiter (single/double quote) inside the string, precede it with a backslash (</a:t>
            </a:r>
            <a:r>
              <a:rPr b="1" lang="en"/>
              <a:t>\</a:t>
            </a:r>
            <a:r>
              <a:rPr lang="en"/>
              <a:t>)</a:t>
            </a:r>
            <a:endParaRPr/>
          </a:p>
          <a:p>
            <a:pPr indent="-317500" lvl="1" marL="914400" rtl="0" algn="l">
              <a:lnSpc>
                <a:spcPct val="115000"/>
              </a:lnSpc>
              <a:spcBef>
                <a:spcPts val="0"/>
              </a:spcBef>
              <a:spcAft>
                <a:spcPts val="0"/>
              </a:spcAft>
              <a:buSzPts val="1400"/>
              <a:buChar char="○"/>
            </a:pPr>
            <a:r>
              <a:rPr lang="en"/>
              <a:t>For example:</a:t>
            </a:r>
            <a:endParaRPr/>
          </a:p>
          <a:p>
            <a:pPr indent="-317500" lvl="2" marL="1371600" rtl="0" algn="l">
              <a:lnSpc>
                <a:spcPct val="115000"/>
              </a:lnSpc>
              <a:spcBef>
                <a:spcPts val="0"/>
              </a:spcBef>
              <a:spcAft>
                <a:spcPts val="0"/>
              </a:spcAft>
              <a:buSzPts val="1400"/>
              <a:buChar char="■"/>
            </a:pPr>
            <a:r>
              <a:rPr b="1" lang="en">
                <a:latin typeface="Roboto Mono"/>
                <a:ea typeface="Roboto Mono"/>
                <a:cs typeface="Roboto Mono"/>
                <a:sym typeface="Roboto Mono"/>
              </a:rPr>
              <a:t>'Conan O\'Brien'</a:t>
            </a:r>
            <a:endParaRPr/>
          </a:p>
          <a:p>
            <a:pPr indent="-317500" lvl="2" marL="1371600" rtl="0" algn="l">
              <a:lnSpc>
                <a:spcPct val="115000"/>
              </a:lnSpc>
              <a:spcBef>
                <a:spcPts val="0"/>
              </a:spcBef>
              <a:spcAft>
                <a:spcPts val="0"/>
              </a:spcAft>
              <a:buSzPts val="1400"/>
              <a:buChar char="■"/>
            </a:pPr>
            <a:r>
              <a:rPr b="1" lang="en">
                <a:latin typeface="Roboto Mono"/>
                <a:ea typeface="Roboto Mono"/>
                <a:cs typeface="Roboto Mono"/>
                <a:sym typeface="Roboto Mono"/>
              </a:rPr>
              <a:t>"Conan O'Brien"</a:t>
            </a:r>
            <a:endParaRPr/>
          </a:p>
          <a:p>
            <a:pPr indent="-317500" lvl="2" marL="1371600" rtl="0" algn="l">
              <a:lnSpc>
                <a:spcPct val="115000"/>
              </a:lnSpc>
              <a:spcBef>
                <a:spcPts val="0"/>
              </a:spcBef>
              <a:spcAft>
                <a:spcPts val="0"/>
              </a:spcAft>
              <a:buSzPts val="1400"/>
              <a:buChar char="■"/>
            </a:pPr>
            <a:r>
              <a:rPr b="1" lang="en">
                <a:latin typeface="Roboto Mono"/>
                <a:ea typeface="Roboto Mono"/>
                <a:cs typeface="Roboto Mono"/>
                <a:sym typeface="Roboto Mono"/>
              </a:rPr>
              <a:t>"Strings are written \"like this\""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Complex types</a:t>
            </a:r>
            <a:endParaRPr/>
          </a:p>
        </p:txBody>
      </p:sp>
      <p:sp>
        <p:nvSpPr>
          <p:cNvPr id="162" name="Google Shape;162;p1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2000"/>
              <a:t>Other than these simple types, there are values that are usually used to contain other values, such as arrays, objects etc. Some of these values also have a literal representation in Javascript:</a:t>
            </a:r>
            <a:endParaRPr sz="2000"/>
          </a:p>
          <a:p>
            <a:pPr indent="-355600" lvl="0" marL="457200" rtl="0" algn="l">
              <a:lnSpc>
                <a:spcPct val="115000"/>
              </a:lnSpc>
              <a:spcBef>
                <a:spcPts val="1600"/>
              </a:spcBef>
              <a:spcAft>
                <a:spcPts val="0"/>
              </a:spcAft>
              <a:buSzPts val="2000"/>
              <a:buChar char="●"/>
            </a:pPr>
            <a:r>
              <a:rPr lang="en" sz="2000"/>
              <a:t>Arrays of values are written using square brackets  </a:t>
            </a:r>
            <a:r>
              <a:rPr lang="en" sz="2000">
                <a:latin typeface="Roboto Mono"/>
                <a:ea typeface="Roboto Mono"/>
                <a:cs typeface="Roboto Mono"/>
                <a:sym typeface="Roboto Mono"/>
              </a:rPr>
              <a:t>[ … ]</a:t>
            </a:r>
            <a:endParaRPr sz="2000">
              <a:latin typeface="Roboto Mono"/>
              <a:ea typeface="Roboto Mono"/>
              <a:cs typeface="Roboto Mono"/>
              <a:sym typeface="Roboto Mono"/>
            </a:endParaRPr>
          </a:p>
          <a:p>
            <a:pPr indent="-355600" lvl="0" marL="457200" rtl="0" algn="l">
              <a:lnSpc>
                <a:spcPct val="115000"/>
              </a:lnSpc>
              <a:spcBef>
                <a:spcPts val="0"/>
              </a:spcBef>
              <a:spcAft>
                <a:spcPts val="0"/>
              </a:spcAft>
              <a:buSzPts val="2000"/>
              <a:buChar char="●"/>
            </a:pPr>
            <a:r>
              <a:rPr lang="en" sz="2000"/>
              <a:t>Objects are written using curly braces  </a:t>
            </a:r>
            <a:r>
              <a:rPr lang="en" sz="2000">
                <a:latin typeface="Roboto Mono"/>
                <a:ea typeface="Roboto Mono"/>
                <a:cs typeface="Roboto Mono"/>
                <a:sym typeface="Roboto Mono"/>
              </a:rPr>
              <a:t>{ … }</a:t>
            </a:r>
            <a:endParaRPr sz="2000">
              <a:latin typeface="Roboto Mono"/>
              <a:ea typeface="Roboto Mono"/>
              <a:cs typeface="Roboto Mono"/>
              <a:sym typeface="Roboto Mono"/>
            </a:endParaRPr>
          </a:p>
          <a:p>
            <a:pPr indent="0" lvl="0" marL="0" rtl="0" algn="l">
              <a:lnSpc>
                <a:spcPct val="115000"/>
              </a:lnSpc>
              <a:spcBef>
                <a:spcPts val="1600"/>
              </a:spcBef>
              <a:spcAft>
                <a:spcPts val="1600"/>
              </a:spcAft>
              <a:buSzPts val="1800"/>
              <a:buNone/>
            </a:pPr>
            <a:r>
              <a:rPr lang="en" sz="2000"/>
              <a:t>We’ll cover these in more detail later.</a:t>
            </a:r>
            <a:endParaRPr sz="20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9"/>
          <p:cNvSpPr txBox="1"/>
          <p:nvPr>
            <p:ph type="title"/>
          </p:nvPr>
        </p:nvSpPr>
        <p:spPr>
          <a:xfrm>
            <a:off x="311700" y="2155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Computers are stupid</a:t>
            </a:r>
            <a:endParaRPr/>
          </a:p>
        </p:txBody>
      </p:sp>
      <p:sp>
        <p:nvSpPr>
          <p:cNvPr id="168" name="Google Shape;168;p19"/>
          <p:cNvSpPr txBox="1"/>
          <p:nvPr>
            <p:ph idx="1" type="body"/>
          </p:nvPr>
        </p:nvSpPr>
        <p:spPr>
          <a:xfrm>
            <a:off x="311700" y="770550"/>
            <a:ext cx="8520600" cy="3602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Or, more accurately, they are not smart in the way humans are</a:t>
            </a:r>
            <a:endParaRPr/>
          </a:p>
          <a:p>
            <a:pPr indent="-342900" lvl="0" marL="457200" rtl="0" algn="l">
              <a:lnSpc>
                <a:spcPct val="115000"/>
              </a:lnSpc>
              <a:spcBef>
                <a:spcPts val="1600"/>
              </a:spcBef>
              <a:spcAft>
                <a:spcPts val="0"/>
              </a:spcAft>
              <a:buSzPts val="1800"/>
              <a:buChar char="●"/>
            </a:pPr>
            <a:r>
              <a:rPr lang="en"/>
              <a:t>They won’t understand what you meant</a:t>
            </a:r>
            <a:endParaRPr/>
          </a:p>
          <a:p>
            <a:pPr indent="-342900" lvl="0" marL="457200" rtl="0" algn="l">
              <a:lnSpc>
                <a:spcPct val="100000"/>
              </a:lnSpc>
              <a:spcBef>
                <a:spcPts val="0"/>
              </a:spcBef>
              <a:spcAft>
                <a:spcPts val="0"/>
              </a:spcAft>
              <a:buSzPts val="1800"/>
              <a:buChar char="●"/>
            </a:pPr>
            <a:r>
              <a:rPr lang="en"/>
              <a:t>Their syntax is very strict, and they won’t tolerate some seemingly minor changes</a:t>
            </a:r>
            <a:endParaRPr/>
          </a:p>
          <a:p>
            <a:pPr indent="-342900" lvl="0" marL="457200" rtl="0" algn="l">
              <a:lnSpc>
                <a:spcPct val="115000"/>
              </a:lnSpc>
              <a:spcBef>
                <a:spcPts val="0"/>
              </a:spcBef>
              <a:spcAft>
                <a:spcPts val="0"/>
              </a:spcAft>
              <a:buSzPts val="1800"/>
              <a:buChar char="●"/>
            </a:pPr>
            <a:r>
              <a:rPr lang="en"/>
              <a:t>They work according to certain rules, which you may not understand yet (but you will)</a:t>
            </a:r>
            <a:endParaRPr/>
          </a:p>
          <a:p>
            <a:pPr indent="-342900" lvl="0" marL="457200" rtl="0" algn="l">
              <a:lnSpc>
                <a:spcPct val="115000"/>
              </a:lnSpc>
              <a:spcBef>
                <a:spcPts val="0"/>
              </a:spcBef>
              <a:spcAft>
                <a:spcPts val="0"/>
              </a:spcAft>
              <a:buSzPts val="1800"/>
              <a:buChar char="●"/>
            </a:pPr>
            <a:r>
              <a:rPr lang="en"/>
              <a:t>They are very literal: the string </a:t>
            </a:r>
            <a:r>
              <a:rPr b="1" lang="en">
                <a:latin typeface="Roboto Mono"/>
                <a:ea typeface="Roboto Mono"/>
                <a:cs typeface="Roboto Mono"/>
                <a:sym typeface="Roboto Mono"/>
              </a:rPr>
              <a:t>"a"</a:t>
            </a:r>
            <a:r>
              <a:rPr lang="en"/>
              <a:t> is not the same as </a:t>
            </a:r>
            <a:r>
              <a:rPr b="1" lang="en">
                <a:latin typeface="Roboto Mono"/>
                <a:ea typeface="Roboto Mono"/>
                <a:cs typeface="Roboto Mono"/>
                <a:sym typeface="Roboto Mono"/>
              </a:rPr>
              <a:t>"A"</a:t>
            </a:r>
            <a:r>
              <a:rPr lang="en"/>
              <a:t> (computers have no idea what letters are)</a:t>
            </a:r>
            <a:endParaRPr/>
          </a:p>
          <a:p>
            <a:pPr indent="-342900" lvl="0" marL="457200" rtl="0" algn="l">
              <a:lnSpc>
                <a:spcPct val="115000"/>
              </a:lnSpc>
              <a:spcBef>
                <a:spcPts val="0"/>
              </a:spcBef>
              <a:spcAft>
                <a:spcPts val="0"/>
              </a:spcAft>
              <a:buSzPts val="1800"/>
              <a:buChar char="●"/>
            </a:pPr>
            <a:r>
              <a:rPr lang="en"/>
              <a:t>If you “forget” a letter or make a typographical error (“typo”), they usually won’t correct you but will only tell you something is wrong.</a:t>
            </a:r>
            <a:endParaRPr/>
          </a:p>
          <a:p>
            <a:pPr indent="-342900" lvl="0" marL="457200" rtl="0" algn="l">
              <a:lnSpc>
                <a:spcPct val="115000"/>
              </a:lnSpc>
              <a:spcBef>
                <a:spcPts val="0"/>
              </a:spcBef>
              <a:spcAft>
                <a:spcPts val="0"/>
              </a:spcAft>
              <a:buSzPts val="1800"/>
              <a:buChar char="●"/>
            </a:pPr>
            <a:r>
              <a:rPr lang="en"/>
              <a:t>If you accidentally use the wrong word, operation etc., they may seem to work (don’t crash, no explicit errors) but you get the wrong result.</a:t>
            </a:r>
            <a:endParaRPr/>
          </a:p>
          <a:p>
            <a:pPr indent="-342900" lvl="0" marL="457200" rtl="0" algn="l">
              <a:lnSpc>
                <a:spcPct val="115000"/>
              </a:lnSpc>
              <a:spcBef>
                <a:spcPts val="0"/>
              </a:spcBef>
              <a:spcAft>
                <a:spcPts val="0"/>
              </a:spcAft>
              <a:buSzPts val="1800"/>
              <a:buChar char="●"/>
            </a:pPr>
            <a:r>
              <a:rPr lang="en"/>
              <a: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2"/>
          <p:cNvSpPr txBox="1"/>
          <p:nvPr>
            <p:ph type="title"/>
          </p:nvPr>
        </p:nvSpPr>
        <p:spPr>
          <a:xfrm>
            <a:off x="311700" y="30007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sz="3600"/>
              <a:t>Programming</a:t>
            </a:r>
            <a:endParaRPr sz="3600"/>
          </a:p>
        </p:txBody>
      </p:sp>
      <p:pic>
        <p:nvPicPr>
          <p:cNvPr descr="https://cdn.history.com/sites/2/2017/08/GettyImages-615302778-E.jpeg" id="61" name="Google Shape;61;p2"/>
          <p:cNvPicPr preferRelativeResize="0"/>
          <p:nvPr/>
        </p:nvPicPr>
        <p:blipFill rotWithShape="1">
          <a:blip r:embed="rId3">
            <a:alphaModFix/>
          </a:blip>
          <a:srcRect b="0" l="0" r="0" t="0"/>
          <a:stretch/>
        </p:blipFill>
        <p:spPr>
          <a:xfrm>
            <a:off x="1304925" y="1111300"/>
            <a:ext cx="6534150" cy="36671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0"/>
          <p:cNvSpPr txBox="1"/>
          <p:nvPr>
            <p:ph type="title"/>
          </p:nvPr>
        </p:nvSpPr>
        <p:spPr>
          <a:xfrm>
            <a:off x="311700" y="2517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How we deal with computer stupidity - debugging</a:t>
            </a:r>
            <a:endParaRPr/>
          </a:p>
        </p:txBody>
      </p:sp>
      <p:sp>
        <p:nvSpPr>
          <p:cNvPr id="174" name="Google Shape;174;p20"/>
          <p:cNvSpPr txBox="1"/>
          <p:nvPr>
            <p:ph idx="1" type="body"/>
          </p:nvPr>
        </p:nvSpPr>
        <p:spPr>
          <a:xfrm>
            <a:off x="311700" y="942175"/>
            <a:ext cx="8520600" cy="36267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t>With time, we learn to recognize different mistakes we may make, and know where to look to fix the program</a:t>
            </a:r>
            <a:endParaRPr/>
          </a:p>
          <a:p>
            <a:pPr indent="-342900" lvl="0" marL="457200" rtl="0" algn="l">
              <a:lnSpc>
                <a:spcPct val="115000"/>
              </a:lnSpc>
              <a:spcBef>
                <a:spcPts val="0"/>
              </a:spcBef>
              <a:spcAft>
                <a:spcPts val="0"/>
              </a:spcAft>
              <a:buSzPts val="1800"/>
              <a:buChar char="●"/>
            </a:pPr>
            <a:r>
              <a:rPr lang="en"/>
              <a:t>We control the program, so we can change (like stop it early) it to see exactly where the error occurs</a:t>
            </a:r>
            <a:endParaRPr/>
          </a:p>
          <a:p>
            <a:pPr indent="-342900" lvl="0" marL="457200" rtl="0" algn="l">
              <a:lnSpc>
                <a:spcPct val="115000"/>
              </a:lnSpc>
              <a:spcBef>
                <a:spcPts val="0"/>
              </a:spcBef>
              <a:spcAft>
                <a:spcPts val="0"/>
              </a:spcAft>
              <a:buSzPts val="1800"/>
              <a:buChar char="●"/>
            </a:pPr>
            <a:r>
              <a:rPr lang="en"/>
              <a:t>If the program is small enough, we can “execute” it ourselves, on a piece of paper, to see what happens and at which point the program starts acting in a way we don’t expect</a:t>
            </a:r>
            <a:endParaRPr/>
          </a:p>
          <a:p>
            <a:pPr indent="-342900" lvl="0" marL="457200" rtl="0" algn="l">
              <a:lnSpc>
                <a:spcPct val="115000"/>
              </a:lnSpc>
              <a:spcBef>
                <a:spcPts val="0"/>
              </a:spcBef>
              <a:spcAft>
                <a:spcPts val="0"/>
              </a:spcAft>
              <a:buSzPts val="1800"/>
              <a:buChar char="●"/>
            </a:pPr>
            <a:r>
              <a:rPr lang="en"/>
              <a:t>If an error occurs, the language will show you where it occurred, so you’ll have at least some idea where to start looking</a:t>
            </a:r>
            <a:endParaRPr/>
          </a:p>
          <a:p>
            <a:pPr indent="-342900" lvl="0" marL="457200" rtl="0" algn="l">
              <a:lnSpc>
                <a:spcPct val="115000"/>
              </a:lnSpc>
              <a:spcBef>
                <a:spcPts val="0"/>
              </a:spcBef>
              <a:spcAft>
                <a:spcPts val="0"/>
              </a:spcAft>
              <a:buSzPts val="1800"/>
              <a:buChar char="●"/>
            </a:pPr>
            <a:r>
              <a:rPr lang="en"/>
              <a:t>If all else fails, we can google the error, or ask someone more experienced</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How some errors can be caused</a:t>
            </a:r>
            <a:endParaRPr/>
          </a:p>
        </p:txBody>
      </p:sp>
      <p:sp>
        <p:nvSpPr>
          <p:cNvPr id="180" name="Google Shape;180;p21"/>
          <p:cNvSpPr txBox="1"/>
          <p:nvPr>
            <p:ph idx="1" type="body"/>
          </p:nvPr>
        </p:nvSpPr>
        <p:spPr>
          <a:xfrm>
            <a:off x="311700" y="11626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latin typeface="Roboto Mono"/>
                <a:ea typeface="Roboto Mono"/>
                <a:cs typeface="Roboto Mono"/>
                <a:sym typeface="Roboto Mono"/>
              </a:rPr>
              <a:t>(2 + 3</a:t>
            </a:r>
            <a:endParaRPr>
              <a:latin typeface="Roboto Mono"/>
              <a:ea typeface="Roboto Mono"/>
              <a:cs typeface="Roboto Mono"/>
              <a:sym typeface="Roboto Mono"/>
            </a:endParaRPr>
          </a:p>
          <a:p>
            <a:pPr indent="0" lvl="0" marL="0" rtl="0" algn="l">
              <a:lnSpc>
                <a:spcPct val="115000"/>
              </a:lnSpc>
              <a:spcBef>
                <a:spcPts val="1600"/>
              </a:spcBef>
              <a:spcAft>
                <a:spcPts val="0"/>
              </a:spcAft>
              <a:buSzPts val="1800"/>
              <a:buNone/>
            </a:pPr>
            <a:r>
              <a:rPr lang="en">
                <a:latin typeface="Roboto Mono"/>
                <a:ea typeface="Roboto Mono"/>
                <a:cs typeface="Roboto Mono"/>
                <a:sym typeface="Roboto Mono"/>
              </a:rPr>
              <a:t>"Some string</a:t>
            </a:r>
            <a:endParaRPr>
              <a:latin typeface="Roboto Mono"/>
              <a:ea typeface="Roboto Mono"/>
              <a:cs typeface="Roboto Mono"/>
              <a:sym typeface="Roboto Mono"/>
            </a:endParaRPr>
          </a:p>
          <a:p>
            <a:pPr indent="0" lvl="0" marL="0" rtl="0" algn="l">
              <a:lnSpc>
                <a:spcPct val="115000"/>
              </a:lnSpc>
              <a:spcBef>
                <a:spcPts val="1600"/>
              </a:spcBef>
              <a:spcAft>
                <a:spcPts val="0"/>
              </a:spcAft>
              <a:buSzPts val="1800"/>
              <a:buNone/>
            </a:pPr>
            <a:r>
              <a:rPr lang="en">
                <a:latin typeface="Roboto Mono"/>
                <a:ea typeface="Roboto Mono"/>
                <a:cs typeface="Roboto Mono"/>
                <a:sym typeface="Roboto Mono"/>
              </a:rPr>
              <a:t>nonsense "Syntax"</a:t>
            </a:r>
            <a:endParaRPr>
              <a:latin typeface="Roboto Mono"/>
              <a:ea typeface="Roboto Mono"/>
              <a:cs typeface="Roboto Mono"/>
              <a:sym typeface="Roboto Mono"/>
            </a:endParaRPr>
          </a:p>
          <a:p>
            <a:pPr indent="0" lvl="0" marL="0" rtl="0" algn="l">
              <a:lnSpc>
                <a:spcPct val="115000"/>
              </a:lnSpc>
              <a:spcBef>
                <a:spcPts val="1600"/>
              </a:spcBef>
              <a:spcAft>
                <a:spcPts val="0"/>
              </a:spcAft>
              <a:buSzPts val="1800"/>
              <a:buNone/>
            </a:pPr>
            <a:r>
              <a:rPr lang="en">
                <a:latin typeface="Roboto Mono"/>
                <a:ea typeface="Roboto Mono"/>
                <a:cs typeface="Roboto Mono"/>
                <a:sym typeface="Roboto Mono"/>
              </a:rPr>
              <a:t>console.log(1.2.3)</a:t>
            </a:r>
            <a:endParaRPr>
              <a:latin typeface="Roboto Mono"/>
              <a:ea typeface="Roboto Mono"/>
              <a:cs typeface="Roboto Mono"/>
              <a:sym typeface="Roboto Mono"/>
            </a:endParaRPr>
          </a:p>
          <a:p>
            <a:pPr indent="0" lvl="0" marL="0" rtl="0" algn="l">
              <a:lnSpc>
                <a:spcPct val="115000"/>
              </a:lnSpc>
              <a:spcBef>
                <a:spcPts val="1600"/>
              </a:spcBef>
              <a:spcAft>
                <a:spcPts val="1600"/>
              </a:spcAft>
              <a:buSzPts val="1800"/>
              <a:buNone/>
            </a:pPr>
            <a:r>
              <a:rPr lang="en">
                <a:latin typeface="Roboto Mono"/>
                <a:ea typeface="Roboto Mono"/>
                <a:cs typeface="Roboto Mono"/>
                <a:sym typeface="Roboto Mono"/>
              </a:rPr>
              <a:t>"Consecutive" "strings"</a:t>
            </a:r>
            <a:endParaRPr>
              <a:latin typeface="Roboto Mono"/>
              <a:ea typeface="Roboto Mono"/>
              <a:cs typeface="Roboto Mono"/>
              <a:sym typeface="Roboto Mon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Variables</a:t>
            </a:r>
            <a:endParaRPr/>
          </a:p>
        </p:txBody>
      </p:sp>
      <p:sp>
        <p:nvSpPr>
          <p:cNvPr id="186" name="Google Shape;186;p2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While a program is running, it can store relevant data in </a:t>
            </a:r>
            <a:r>
              <a:rPr b="1" lang="en"/>
              <a:t>variables</a:t>
            </a:r>
            <a:r>
              <a:rPr lang="en"/>
              <a:t>. Variables are named “containers” for data, and any type of data can be stored in a variable. Once some value is assigned to a variable, we can use that variable in any place where we need a value; the current value of the variable will “replace” it.</a:t>
            </a:r>
            <a:endParaRPr/>
          </a:p>
          <a:p>
            <a:pPr indent="0" lvl="0" marL="0" rtl="0" algn="l">
              <a:lnSpc>
                <a:spcPct val="115000"/>
              </a:lnSpc>
              <a:spcBef>
                <a:spcPts val="1600"/>
              </a:spcBef>
              <a:spcAft>
                <a:spcPts val="1600"/>
              </a:spcAft>
              <a:buClr>
                <a:schemeClr val="dk1"/>
              </a:buClr>
              <a:buSzPts val="1100"/>
              <a:buFont typeface="Arial"/>
              <a:buNone/>
            </a:pPr>
            <a:r>
              <a:rPr lang="en"/>
              <a:t>Variables are useful when we need to use the same value in more than one place. Also, we have to use them if we want to send a certain value to another part of the program, or if we don’t know what data we’ll be working with in advance (which we almost never know).</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Syntax for variables</a:t>
            </a:r>
            <a:endParaRPr/>
          </a:p>
        </p:txBody>
      </p:sp>
      <p:sp>
        <p:nvSpPr>
          <p:cNvPr id="192" name="Google Shape;192;p23"/>
          <p:cNvSpPr txBox="1"/>
          <p:nvPr>
            <p:ph idx="1" type="body"/>
          </p:nvPr>
        </p:nvSpPr>
        <p:spPr>
          <a:xfrm>
            <a:off x="311700" y="1301600"/>
            <a:ext cx="8520600" cy="3653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SzPts val="1800"/>
              <a:buNone/>
            </a:pPr>
            <a:r>
              <a:rPr lang="en" sz="2000">
                <a:latin typeface="Roboto Mono"/>
                <a:ea typeface="Roboto Mono"/>
                <a:cs typeface="Roboto Mono"/>
                <a:sym typeface="Roboto Mono"/>
              </a:rPr>
              <a:t>var minutesInHour = 60;</a:t>
            </a:r>
            <a:endParaRPr sz="2000">
              <a:latin typeface="Roboto Mono"/>
              <a:ea typeface="Roboto Mono"/>
              <a:cs typeface="Roboto Mono"/>
              <a:sym typeface="Roboto Mono"/>
            </a:endParaRPr>
          </a:p>
          <a:p>
            <a:pPr indent="0" lvl="0" marL="0" rtl="0" algn="l">
              <a:lnSpc>
                <a:spcPct val="115000"/>
              </a:lnSpc>
              <a:spcBef>
                <a:spcPts val="1600"/>
              </a:spcBef>
              <a:spcAft>
                <a:spcPts val="0"/>
              </a:spcAft>
              <a:buSzPts val="1800"/>
              <a:buNone/>
            </a:pPr>
            <a:r>
              <a:rPr lang="en" sz="2000">
                <a:latin typeface="Roboto Mono"/>
                <a:ea typeface="Roboto Mono"/>
                <a:cs typeface="Roboto Mono"/>
                <a:sym typeface="Roboto Mono"/>
              </a:rPr>
              <a:t>var secondsInMinute = 60;</a:t>
            </a:r>
            <a:endParaRPr sz="2000">
              <a:latin typeface="Roboto Mono"/>
              <a:ea typeface="Roboto Mono"/>
              <a:cs typeface="Roboto Mono"/>
              <a:sym typeface="Roboto Mono"/>
            </a:endParaRPr>
          </a:p>
          <a:p>
            <a:pPr indent="0" lvl="0" marL="0" rtl="0" algn="l">
              <a:lnSpc>
                <a:spcPct val="115000"/>
              </a:lnSpc>
              <a:spcBef>
                <a:spcPts val="1600"/>
              </a:spcBef>
              <a:spcAft>
                <a:spcPts val="0"/>
              </a:spcAft>
              <a:buSzPts val="1800"/>
              <a:buNone/>
            </a:pPr>
            <a:r>
              <a:rPr lang="en" sz="2000">
                <a:latin typeface="Roboto Mono"/>
                <a:ea typeface="Roboto Mono"/>
                <a:cs typeface="Roboto Mono"/>
                <a:sym typeface="Roboto Mono"/>
              </a:rPr>
              <a:t>var secondsInHour = minutesInHour * secondsInMinute;</a:t>
            </a:r>
            <a:endParaRPr sz="2000">
              <a:latin typeface="Roboto Mono"/>
              <a:ea typeface="Roboto Mono"/>
              <a:cs typeface="Roboto Mono"/>
              <a:sym typeface="Roboto Mono"/>
            </a:endParaRPr>
          </a:p>
          <a:p>
            <a:pPr indent="0" lvl="0" marL="0" rtl="0" algn="l">
              <a:lnSpc>
                <a:spcPct val="115000"/>
              </a:lnSpc>
              <a:spcBef>
                <a:spcPts val="1600"/>
              </a:spcBef>
              <a:spcAft>
                <a:spcPts val="0"/>
              </a:spcAft>
              <a:buSzPts val="1800"/>
              <a:buNone/>
            </a:pPr>
            <a:r>
              <a:t/>
            </a:r>
            <a:endParaRPr sz="2000"/>
          </a:p>
          <a:p>
            <a:pPr indent="0" lvl="0" marL="0" rtl="0" algn="l">
              <a:lnSpc>
                <a:spcPct val="115000"/>
              </a:lnSpc>
              <a:spcBef>
                <a:spcPts val="1600"/>
              </a:spcBef>
              <a:spcAft>
                <a:spcPts val="1600"/>
              </a:spcAft>
              <a:buSzPts val="1800"/>
              <a:buNone/>
            </a:pPr>
            <a:r>
              <a:rPr lang="en"/>
              <a:t>Variable names can contain only letters, numbers and some other characters (</a:t>
            </a:r>
            <a:r>
              <a:rPr lang="en">
                <a:latin typeface="Roboto Mono"/>
                <a:ea typeface="Roboto Mono"/>
                <a:cs typeface="Roboto Mono"/>
                <a:sym typeface="Roboto Mono"/>
              </a:rPr>
              <a:t>$</a:t>
            </a:r>
            <a:r>
              <a:rPr lang="en"/>
              <a:t>, </a:t>
            </a:r>
            <a:r>
              <a:rPr lang="en">
                <a:latin typeface="Roboto Mono"/>
                <a:ea typeface="Roboto Mono"/>
                <a:cs typeface="Roboto Mono"/>
                <a:sym typeface="Roboto Mono"/>
              </a:rPr>
              <a:t>_</a:t>
            </a:r>
            <a:r>
              <a:rPr lang="en"/>
              <a:t>), and can’t start with a number. The language is case-sensitive, so variable </a:t>
            </a:r>
            <a:r>
              <a:rPr b="1" lang="en">
                <a:latin typeface="Roboto Mono"/>
                <a:ea typeface="Roboto Mono"/>
                <a:cs typeface="Roboto Mono"/>
                <a:sym typeface="Roboto Mono"/>
              </a:rPr>
              <a:t>a</a:t>
            </a:r>
            <a:r>
              <a:rPr lang="en"/>
              <a:t> is not the same as variable </a:t>
            </a:r>
            <a:r>
              <a:rPr b="1" lang="en">
                <a:latin typeface="Roboto Mono"/>
                <a:ea typeface="Roboto Mono"/>
                <a:cs typeface="Roboto Mono"/>
                <a:sym typeface="Roboto Mono"/>
              </a:rPr>
              <a:t>A</a:t>
            </a:r>
            <a:r>
              <a:rPr lang="en"/>
              <a:t>. Spaces can’t be part of the name, words are separated with uppercase letters (this is called “camel notation”).</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Assignment</a:t>
            </a:r>
            <a:endParaRPr/>
          </a:p>
        </p:txBody>
      </p:sp>
      <p:sp>
        <p:nvSpPr>
          <p:cNvPr id="198" name="Google Shape;198;p2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en" sz="2000"/>
              <a:t>The </a:t>
            </a:r>
            <a:r>
              <a:rPr b="1" lang="en" sz="2000">
                <a:latin typeface="Roboto Mono"/>
                <a:ea typeface="Roboto Mono"/>
                <a:cs typeface="Roboto Mono"/>
                <a:sym typeface="Roboto Mono"/>
              </a:rPr>
              <a:t>= </a:t>
            </a:r>
            <a:r>
              <a:rPr lang="en" sz="2000"/>
              <a:t>operator is not an equality check; equality checks are done with </a:t>
            </a:r>
            <a:r>
              <a:rPr b="1" lang="en" sz="2000">
                <a:latin typeface="Roboto Mono"/>
                <a:ea typeface="Roboto Mono"/>
                <a:cs typeface="Roboto Mono"/>
                <a:sym typeface="Roboto Mono"/>
              </a:rPr>
              <a:t>===</a:t>
            </a:r>
            <a:r>
              <a:rPr lang="en" sz="2000"/>
              <a:t>. Instead, the </a:t>
            </a:r>
            <a:r>
              <a:rPr b="1" lang="en" sz="2000">
                <a:latin typeface="Roboto Mono"/>
                <a:ea typeface="Roboto Mono"/>
                <a:cs typeface="Roboto Mono"/>
                <a:sym typeface="Roboto Mono"/>
              </a:rPr>
              <a:t>=</a:t>
            </a:r>
            <a:r>
              <a:rPr lang="en" sz="2000"/>
              <a:t> symbol is used for </a:t>
            </a:r>
            <a:r>
              <a:rPr b="1" lang="en" sz="2000"/>
              <a:t>assignment</a:t>
            </a:r>
            <a:r>
              <a:rPr lang="en" sz="2000"/>
              <a:t>, or setting a variable’s value. This means that whatever is on the left side of the assignment operator will have its value changed to whatever is on the right side. Unlike equality checks or addition, you can’t switch the operands without changing the meaning of the program. In other words, </a:t>
            </a:r>
            <a:r>
              <a:rPr b="1" lang="en" sz="2000">
                <a:latin typeface="Roboto Mono"/>
                <a:ea typeface="Roboto Mono"/>
                <a:cs typeface="Roboto Mono"/>
                <a:sym typeface="Roboto Mono"/>
              </a:rPr>
              <a:t>a === b</a:t>
            </a:r>
            <a:r>
              <a:rPr lang="en" sz="2000"/>
              <a:t> is the same as </a:t>
            </a:r>
            <a:r>
              <a:rPr b="1" lang="en" sz="2000">
                <a:latin typeface="Roboto Mono"/>
                <a:ea typeface="Roboto Mono"/>
                <a:cs typeface="Roboto Mono"/>
                <a:sym typeface="Roboto Mono"/>
              </a:rPr>
              <a:t>b === a</a:t>
            </a:r>
            <a:r>
              <a:rPr lang="en" sz="2000"/>
              <a:t>, on the other hand </a:t>
            </a:r>
            <a:r>
              <a:rPr b="1" lang="en" sz="2000">
                <a:latin typeface="Roboto Mono"/>
                <a:ea typeface="Roboto Mono"/>
                <a:cs typeface="Roboto Mono"/>
                <a:sym typeface="Roboto Mono"/>
              </a:rPr>
              <a:t>a = b</a:t>
            </a:r>
            <a:r>
              <a:rPr lang="en" sz="2000"/>
              <a:t> is NOT the same as </a:t>
            </a:r>
            <a:r>
              <a:rPr b="1" lang="en" sz="2000">
                <a:latin typeface="Roboto Mono"/>
                <a:ea typeface="Roboto Mono"/>
                <a:cs typeface="Roboto Mono"/>
                <a:sym typeface="Roboto Mono"/>
              </a:rPr>
              <a:t>b = a</a:t>
            </a:r>
            <a:r>
              <a:rPr lang="en" sz="2000"/>
              <a:t>.</a:t>
            </a:r>
            <a:endParaRPr sz="20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5"/>
          <p:cNvSpPr txBox="1"/>
          <p:nvPr>
            <p:ph type="title"/>
          </p:nvPr>
        </p:nvSpPr>
        <p:spPr>
          <a:xfrm>
            <a:off x="311700" y="27190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“lvalue” vs “rvalue”</a:t>
            </a:r>
            <a:endParaRPr/>
          </a:p>
        </p:txBody>
      </p:sp>
      <p:sp>
        <p:nvSpPr>
          <p:cNvPr id="204" name="Google Shape;204;p25"/>
          <p:cNvSpPr txBox="1"/>
          <p:nvPr>
            <p:ph idx="1" type="body"/>
          </p:nvPr>
        </p:nvSpPr>
        <p:spPr>
          <a:xfrm>
            <a:off x="311700" y="958950"/>
            <a:ext cx="8520600" cy="4018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Since whatever is on the left of the assignment operator has its value changed, there are restrictions on what can be on the left side - only variables and certain other parts of code can be assigned to. That means, if you try to run </a:t>
            </a:r>
            <a:r>
              <a:rPr b="1" lang="en"/>
              <a:t>5 = 10</a:t>
            </a:r>
            <a:r>
              <a:rPr lang="en"/>
              <a:t> you’ll get an error, because you can’t change the value of the number 5. On the other hand, any value can be used on the right side, any literal or expression - but certain statements are not expressions and can’t be used.</a:t>
            </a:r>
            <a:endParaRPr/>
          </a:p>
          <a:p>
            <a:pPr indent="0" lvl="0" marL="0" rtl="0" algn="l">
              <a:lnSpc>
                <a:spcPct val="115000"/>
              </a:lnSpc>
              <a:spcBef>
                <a:spcPts val="0"/>
              </a:spcBef>
              <a:spcAft>
                <a:spcPts val="0"/>
              </a:spcAft>
              <a:buSzPts val="1800"/>
              <a:buNone/>
            </a:pPr>
            <a:r>
              <a:rPr lang="en"/>
              <a:t>Variables also act differently depending on whether they are on the left or right side of the assignment operator. If they are on the right side, their value is read; if they are on the left, their value is changed. Thanks to that we can read the old and set the new value in the same statement:</a:t>
            </a:r>
            <a:endParaRPr/>
          </a:p>
          <a:p>
            <a:pPr indent="457200" lvl="0" marL="0" rtl="0" algn="l">
              <a:lnSpc>
                <a:spcPct val="115000"/>
              </a:lnSpc>
              <a:spcBef>
                <a:spcPts val="1000"/>
              </a:spcBef>
              <a:spcAft>
                <a:spcPts val="1600"/>
              </a:spcAft>
              <a:buSzPts val="1800"/>
              <a:buNone/>
            </a:pPr>
            <a:r>
              <a:rPr b="1" lang="en" sz="2000">
                <a:latin typeface="Roboto Mono"/>
                <a:ea typeface="Roboto Mono"/>
                <a:cs typeface="Roboto Mono"/>
                <a:sym typeface="Roboto Mono"/>
              </a:rPr>
              <a:t>a = a + 1;</a:t>
            </a:r>
            <a:r>
              <a:rPr lang="en" sz="2000"/>
              <a:t>      </a:t>
            </a:r>
            <a:r>
              <a:rPr lang="en"/>
              <a:t>which can also be written as       </a:t>
            </a:r>
            <a:r>
              <a:rPr b="1" lang="en" sz="2000">
                <a:latin typeface="Roboto Mono"/>
                <a:ea typeface="Roboto Mono"/>
                <a:cs typeface="Roboto Mono"/>
                <a:sym typeface="Roboto Mono"/>
              </a:rPr>
              <a:t>a += 1;</a:t>
            </a:r>
            <a:endParaRPr b="1" sz="2000">
              <a:latin typeface="Roboto Mono"/>
              <a:ea typeface="Roboto Mono"/>
              <a:cs typeface="Roboto Mono"/>
              <a:sym typeface="Roboto Mon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a:latin typeface="Roboto Mono"/>
                <a:ea typeface="Roboto Mono"/>
                <a:cs typeface="Roboto Mono"/>
                <a:sym typeface="Roboto Mono"/>
              </a:rPr>
              <a:t>var x</a:t>
            </a:r>
            <a:r>
              <a:rPr lang="en"/>
              <a:t> is not an expression</a:t>
            </a:r>
            <a:endParaRPr/>
          </a:p>
        </p:txBody>
      </p:sp>
      <p:sp>
        <p:nvSpPr>
          <p:cNvPr id="210" name="Google Shape;210;p26"/>
          <p:cNvSpPr txBox="1"/>
          <p:nvPr>
            <p:ph idx="1" type="body"/>
          </p:nvPr>
        </p:nvSpPr>
        <p:spPr>
          <a:xfrm>
            <a:off x="311700" y="1142300"/>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The variable declaration statement, such as </a:t>
            </a:r>
            <a:r>
              <a:rPr b="1" lang="en"/>
              <a:t>var x</a:t>
            </a:r>
            <a:r>
              <a:rPr lang="en"/>
              <a:t>, is one of the statements in Javascript that can’t be used as a value, meaning it’s not valid syntax to do this:</a:t>
            </a:r>
            <a:endParaRPr/>
          </a:p>
          <a:p>
            <a:pPr indent="0" lvl="0" marL="0" rtl="0" algn="l">
              <a:lnSpc>
                <a:spcPct val="115000"/>
              </a:lnSpc>
              <a:spcBef>
                <a:spcPts val="1600"/>
              </a:spcBef>
              <a:spcAft>
                <a:spcPts val="0"/>
              </a:spcAft>
              <a:buSzPts val="1800"/>
              <a:buNone/>
            </a:pPr>
            <a:r>
              <a:rPr b="1" lang="en">
                <a:latin typeface="Roboto Mono"/>
                <a:ea typeface="Roboto Mono"/>
                <a:cs typeface="Roboto Mono"/>
                <a:sym typeface="Roboto Mono"/>
              </a:rPr>
              <a:t>var x = var y</a:t>
            </a:r>
            <a:endParaRPr>
              <a:latin typeface="Roboto Mono"/>
              <a:ea typeface="Roboto Mono"/>
              <a:cs typeface="Roboto Mono"/>
              <a:sym typeface="Roboto Mono"/>
            </a:endParaRPr>
          </a:p>
          <a:p>
            <a:pPr indent="0" lvl="0" marL="0" rtl="0" algn="l">
              <a:lnSpc>
                <a:spcPct val="115000"/>
              </a:lnSpc>
              <a:spcBef>
                <a:spcPts val="1600"/>
              </a:spcBef>
              <a:spcAft>
                <a:spcPts val="0"/>
              </a:spcAft>
              <a:buSzPts val="1800"/>
              <a:buNone/>
            </a:pPr>
            <a:r>
              <a:rPr lang="en"/>
              <a:t>If you want to use the value of </a:t>
            </a:r>
            <a:r>
              <a:rPr b="1" lang="en"/>
              <a:t>y</a:t>
            </a:r>
            <a:r>
              <a:rPr lang="en"/>
              <a:t>, you’d have to declare it earlier with</a:t>
            </a:r>
            <a:endParaRPr/>
          </a:p>
          <a:p>
            <a:pPr indent="0" lvl="0" marL="0" rtl="0" algn="l">
              <a:lnSpc>
                <a:spcPct val="115000"/>
              </a:lnSpc>
              <a:spcBef>
                <a:spcPts val="1600"/>
              </a:spcBef>
              <a:spcAft>
                <a:spcPts val="0"/>
              </a:spcAft>
              <a:buSzPts val="1800"/>
              <a:buNone/>
            </a:pPr>
            <a:r>
              <a:rPr b="1" lang="en">
                <a:latin typeface="Roboto Mono"/>
                <a:ea typeface="Roboto Mono"/>
                <a:cs typeface="Roboto Mono"/>
                <a:sym typeface="Roboto Mono"/>
              </a:rPr>
              <a:t>var y</a:t>
            </a:r>
            <a:endParaRPr>
              <a:latin typeface="Roboto Mono"/>
              <a:ea typeface="Roboto Mono"/>
              <a:cs typeface="Roboto Mono"/>
              <a:sym typeface="Roboto Mono"/>
            </a:endParaRPr>
          </a:p>
          <a:p>
            <a:pPr indent="0" lvl="0" marL="0" rtl="0" algn="l">
              <a:lnSpc>
                <a:spcPct val="115000"/>
              </a:lnSpc>
              <a:spcBef>
                <a:spcPts val="1600"/>
              </a:spcBef>
              <a:spcAft>
                <a:spcPts val="0"/>
              </a:spcAft>
              <a:buSzPts val="1800"/>
              <a:buNone/>
            </a:pPr>
            <a:r>
              <a:rPr lang="en"/>
              <a:t>and then do</a:t>
            </a:r>
            <a:endParaRPr/>
          </a:p>
          <a:p>
            <a:pPr indent="0" lvl="0" marL="0" rtl="0" algn="l">
              <a:lnSpc>
                <a:spcPct val="115000"/>
              </a:lnSpc>
              <a:spcBef>
                <a:spcPts val="1600"/>
              </a:spcBef>
              <a:spcAft>
                <a:spcPts val="1600"/>
              </a:spcAft>
              <a:buSzPts val="1800"/>
              <a:buNone/>
            </a:pPr>
            <a:r>
              <a:rPr b="1" lang="en">
                <a:latin typeface="Roboto Mono"/>
                <a:ea typeface="Roboto Mono"/>
                <a:cs typeface="Roboto Mono"/>
                <a:sym typeface="Roboto Mono"/>
              </a:rPr>
              <a:t>var x = y</a:t>
            </a:r>
            <a:r>
              <a:rPr lang="en">
                <a:latin typeface="Roboto Mono"/>
                <a:ea typeface="Roboto Mono"/>
                <a:cs typeface="Roboto Mono"/>
                <a:sym typeface="Roboto Mono"/>
              </a:rPr>
              <a:t> </a:t>
            </a:r>
            <a:endParaRPr>
              <a:latin typeface="Roboto Mono"/>
              <a:ea typeface="Roboto Mono"/>
              <a:cs typeface="Roboto Mono"/>
              <a:sym typeface="Roboto Mon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The special </a:t>
            </a:r>
            <a:r>
              <a:rPr b="1" lang="en">
                <a:latin typeface="Roboto Mono"/>
                <a:ea typeface="Roboto Mono"/>
                <a:cs typeface="Roboto Mono"/>
                <a:sym typeface="Roboto Mono"/>
              </a:rPr>
              <a:t>undefined</a:t>
            </a:r>
            <a:r>
              <a:rPr lang="en"/>
              <a:t> value</a:t>
            </a:r>
            <a:endParaRPr/>
          </a:p>
        </p:txBody>
      </p:sp>
      <p:sp>
        <p:nvSpPr>
          <p:cNvPr id="216" name="Google Shape;216;p2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en" sz="2000"/>
              <a:t>If you declare a variable but don’t give it any value, it will implicitly have the value </a:t>
            </a:r>
            <a:r>
              <a:rPr b="1" lang="en" sz="2000">
                <a:latin typeface="Roboto Mono"/>
                <a:ea typeface="Roboto Mono"/>
                <a:cs typeface="Roboto Mono"/>
                <a:sym typeface="Roboto Mono"/>
              </a:rPr>
              <a:t>undefined</a:t>
            </a:r>
            <a:r>
              <a:rPr lang="en" sz="2000"/>
              <a:t>. This value is used for unset or nonexistent variables, and is also what you can see in the console when you run a statement that doesn’t have a value, or that’s not a valid expression.</a:t>
            </a:r>
            <a:endParaRPr sz="20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Logic (boolean) values</a:t>
            </a:r>
            <a:endParaRPr/>
          </a:p>
        </p:txBody>
      </p:sp>
      <p:sp>
        <p:nvSpPr>
          <p:cNvPr id="222" name="Google Shape;222;p2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2000"/>
              <a:t>Other than the relatively well-known numbers and strings of text, programming languages use so called logic or </a:t>
            </a:r>
            <a:r>
              <a:rPr b="1" lang="en" sz="2000"/>
              <a:t>boolean</a:t>
            </a:r>
            <a:r>
              <a:rPr lang="en" sz="2000"/>
              <a:t> values, of which there are only two - </a:t>
            </a:r>
            <a:r>
              <a:rPr b="1" lang="en" sz="2000"/>
              <a:t>true</a:t>
            </a:r>
            <a:r>
              <a:rPr lang="en" sz="2000"/>
              <a:t> and </a:t>
            </a:r>
            <a:r>
              <a:rPr b="1" lang="en" sz="2000"/>
              <a:t>false</a:t>
            </a:r>
            <a:r>
              <a:rPr lang="en" sz="2000"/>
              <a:t>. We already encountered them with the greater-than (&gt;) operation, and also the result of any equality check is one of these two values. For example:</a:t>
            </a:r>
            <a:endParaRPr sz="2000"/>
          </a:p>
          <a:p>
            <a:pPr indent="-355600" lvl="0" marL="457200" rtl="0" algn="l">
              <a:lnSpc>
                <a:spcPct val="115000"/>
              </a:lnSpc>
              <a:spcBef>
                <a:spcPts val="1600"/>
              </a:spcBef>
              <a:spcAft>
                <a:spcPts val="0"/>
              </a:spcAft>
              <a:buSzPts val="2000"/>
              <a:buChar char="●"/>
            </a:pPr>
            <a:r>
              <a:rPr lang="en" sz="2000">
                <a:latin typeface="Roboto Mono"/>
                <a:ea typeface="Roboto Mono"/>
                <a:cs typeface="Roboto Mono"/>
                <a:sym typeface="Roboto Mono"/>
              </a:rPr>
              <a:t>3 &gt; 4</a:t>
            </a:r>
            <a:r>
              <a:rPr lang="en" sz="2000"/>
              <a:t>					- the result is </a:t>
            </a:r>
            <a:r>
              <a:rPr b="1" lang="en" sz="2000">
                <a:latin typeface="Roboto Mono"/>
                <a:ea typeface="Roboto Mono"/>
                <a:cs typeface="Roboto Mono"/>
                <a:sym typeface="Roboto Mono"/>
              </a:rPr>
              <a:t>false</a:t>
            </a:r>
            <a:endParaRPr sz="2000">
              <a:latin typeface="Roboto Mono"/>
              <a:ea typeface="Roboto Mono"/>
              <a:cs typeface="Roboto Mono"/>
              <a:sym typeface="Roboto Mono"/>
            </a:endParaRPr>
          </a:p>
          <a:p>
            <a:pPr indent="-355600" lvl="0" marL="457200" rtl="0" algn="l">
              <a:lnSpc>
                <a:spcPct val="115000"/>
              </a:lnSpc>
              <a:spcBef>
                <a:spcPts val="0"/>
              </a:spcBef>
              <a:spcAft>
                <a:spcPts val="0"/>
              </a:spcAft>
              <a:buSzPts val="2000"/>
              <a:buChar char="●"/>
            </a:pPr>
            <a:r>
              <a:rPr lang="en" sz="2000">
                <a:latin typeface="Roboto Mono"/>
                <a:ea typeface="Roboto Mono"/>
                <a:cs typeface="Roboto Mono"/>
                <a:sym typeface="Roboto Mono"/>
              </a:rPr>
              <a:t>(5 + 5) === 10</a:t>
            </a:r>
            <a:r>
              <a:rPr lang="en" sz="2000"/>
              <a:t>		- the result is </a:t>
            </a:r>
            <a:r>
              <a:rPr b="1" lang="en" sz="2000">
                <a:latin typeface="Roboto Mono"/>
                <a:ea typeface="Roboto Mono"/>
                <a:cs typeface="Roboto Mono"/>
                <a:sym typeface="Roboto Mono"/>
              </a:rPr>
              <a:t>true</a:t>
            </a:r>
            <a:endParaRPr sz="2000">
              <a:latin typeface="Roboto Mono"/>
              <a:ea typeface="Roboto Mono"/>
              <a:cs typeface="Roboto Mono"/>
              <a:sym typeface="Roboto Mono"/>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Logic operations</a:t>
            </a:r>
            <a:endParaRPr/>
          </a:p>
        </p:txBody>
      </p:sp>
      <p:sp>
        <p:nvSpPr>
          <p:cNvPr id="228" name="Google Shape;228;p2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t>Javascript (and most other languages) has a few operators meant to be used with boolean values.</a:t>
            </a:r>
            <a:endParaRPr/>
          </a:p>
          <a:p>
            <a:pPr indent="-342900" lvl="0" marL="457200" rtl="0" algn="l">
              <a:lnSpc>
                <a:spcPct val="115000"/>
              </a:lnSpc>
              <a:spcBef>
                <a:spcPts val="1600"/>
              </a:spcBef>
              <a:spcAft>
                <a:spcPts val="0"/>
              </a:spcAft>
              <a:buSzPts val="1800"/>
              <a:buChar char="●"/>
            </a:pPr>
            <a:r>
              <a:rPr lang="en"/>
              <a:t>AND operator (</a:t>
            </a:r>
            <a:r>
              <a:rPr b="1" lang="en">
                <a:latin typeface="Roboto Mono"/>
                <a:ea typeface="Roboto Mono"/>
                <a:cs typeface="Roboto Mono"/>
                <a:sym typeface="Roboto Mono"/>
              </a:rPr>
              <a:t>&amp;&amp;</a:t>
            </a:r>
            <a:r>
              <a:rPr lang="en"/>
              <a:t>), which is true only if </a:t>
            </a:r>
            <a:r>
              <a:rPr b="1" lang="en"/>
              <a:t>both</a:t>
            </a:r>
            <a:r>
              <a:rPr lang="en"/>
              <a:t> operands are true</a:t>
            </a:r>
            <a:endParaRPr/>
          </a:p>
          <a:p>
            <a:pPr indent="-342900" lvl="0" marL="457200" rtl="0" algn="l">
              <a:lnSpc>
                <a:spcPct val="115000"/>
              </a:lnSpc>
              <a:spcBef>
                <a:spcPts val="0"/>
              </a:spcBef>
              <a:spcAft>
                <a:spcPts val="0"/>
              </a:spcAft>
              <a:buSzPts val="1800"/>
              <a:buChar char="●"/>
            </a:pPr>
            <a:r>
              <a:rPr lang="en"/>
              <a:t>OR operator (</a:t>
            </a:r>
            <a:r>
              <a:rPr b="1" lang="en">
                <a:latin typeface="Roboto Mono"/>
                <a:ea typeface="Roboto Mono"/>
                <a:cs typeface="Roboto Mono"/>
                <a:sym typeface="Roboto Mono"/>
              </a:rPr>
              <a:t>||</a:t>
            </a:r>
            <a:r>
              <a:rPr lang="en"/>
              <a:t>), which is true if </a:t>
            </a:r>
            <a:r>
              <a:rPr b="1" lang="en"/>
              <a:t>any</a:t>
            </a:r>
            <a:r>
              <a:rPr lang="en"/>
              <a:t> operand is true (or both)</a:t>
            </a:r>
            <a:endParaRPr/>
          </a:p>
          <a:p>
            <a:pPr indent="-342900" lvl="0" marL="457200" rtl="0" algn="l">
              <a:lnSpc>
                <a:spcPct val="115000"/>
              </a:lnSpc>
              <a:spcBef>
                <a:spcPts val="0"/>
              </a:spcBef>
              <a:spcAft>
                <a:spcPts val="0"/>
              </a:spcAft>
              <a:buSzPts val="1800"/>
              <a:buChar char="●"/>
            </a:pPr>
            <a:r>
              <a:rPr lang="en"/>
              <a:t>NOT operator (</a:t>
            </a:r>
            <a:r>
              <a:rPr b="1" lang="en">
                <a:latin typeface="Roboto Mono"/>
                <a:ea typeface="Roboto Mono"/>
                <a:cs typeface="Roboto Mono"/>
                <a:sym typeface="Roboto Mono"/>
              </a:rPr>
              <a:t>!</a:t>
            </a:r>
            <a:r>
              <a:rPr lang="en"/>
              <a:t>), which is the </a:t>
            </a:r>
            <a:r>
              <a:rPr b="1" lang="en"/>
              <a:t>opposite</a:t>
            </a:r>
            <a:r>
              <a:rPr lang="en"/>
              <a:t> of its (one) operand</a:t>
            </a:r>
            <a:endParaRPr/>
          </a:p>
          <a:p>
            <a:pPr indent="0" lvl="0" marL="0" rtl="0" algn="l">
              <a:lnSpc>
                <a:spcPct val="115000"/>
              </a:lnSpc>
              <a:spcBef>
                <a:spcPts val="1600"/>
              </a:spcBef>
              <a:spcAft>
                <a:spcPts val="0"/>
              </a:spcAft>
              <a:buClr>
                <a:schemeClr val="dk1"/>
              </a:buClr>
              <a:buSzPts val="1100"/>
              <a:buFont typeface="Arial"/>
              <a:buNone/>
            </a:pPr>
            <a:r>
              <a:rPr lang="en"/>
              <a:t>Javascript allows operands of any type to be used in place of booleans, and evaluates them according to certain rules. For now we will be working with booleans only.</a:t>
            </a:r>
            <a:endParaRPr/>
          </a:p>
          <a:p>
            <a:pPr indent="0" lvl="0" marL="0" rtl="0" algn="l">
              <a:lnSpc>
                <a:spcPct val="115000"/>
              </a:lnSpc>
              <a:spcBef>
                <a:spcPts val="1600"/>
              </a:spcBef>
              <a:spcAft>
                <a:spcPts val="1600"/>
              </a:spcAft>
              <a:buSzPts val="18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pic>
        <p:nvPicPr>
          <p:cNvPr descr="https://cdn.history.com/sites/2/2017/08/GettyImages-89858318-E.jpeg" id="66" name="Google Shape;66;p3"/>
          <p:cNvPicPr preferRelativeResize="0"/>
          <p:nvPr/>
        </p:nvPicPr>
        <p:blipFill rotWithShape="1">
          <a:blip r:embed="rId3">
            <a:alphaModFix/>
          </a:blip>
          <a:srcRect b="0" l="0" r="0" t="0"/>
          <a:stretch/>
        </p:blipFill>
        <p:spPr>
          <a:xfrm>
            <a:off x="946525" y="700600"/>
            <a:ext cx="7317824" cy="410695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&amp;&amp;</a:t>
            </a:r>
            <a:endParaRPr/>
          </a:p>
        </p:txBody>
      </p:sp>
      <p:sp>
        <p:nvSpPr>
          <p:cNvPr id="234" name="Google Shape;234;p30"/>
          <p:cNvSpPr txBox="1"/>
          <p:nvPr>
            <p:ph idx="1" type="body"/>
          </p:nvPr>
        </p:nvSpPr>
        <p:spPr>
          <a:xfrm>
            <a:off x="311700" y="1162650"/>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The “and” operator. Result is true only if both operands are true, otherwise it’s false:</a:t>
            </a:r>
            <a:endParaRPr/>
          </a:p>
          <a:p>
            <a:pPr indent="-342900" lvl="0" marL="457200" rtl="0" algn="l">
              <a:lnSpc>
                <a:spcPct val="115000"/>
              </a:lnSpc>
              <a:spcBef>
                <a:spcPts val="1600"/>
              </a:spcBef>
              <a:spcAft>
                <a:spcPts val="0"/>
              </a:spcAft>
              <a:buSzPts val="1800"/>
              <a:buChar char="●"/>
            </a:pPr>
            <a:r>
              <a:rPr b="1" lang="en">
                <a:latin typeface="Roboto Mono"/>
                <a:ea typeface="Roboto Mono"/>
                <a:cs typeface="Roboto Mono"/>
                <a:sym typeface="Roboto Mono"/>
              </a:rPr>
              <a:t>(</a:t>
            </a:r>
            <a:r>
              <a:rPr b="1" lang="en">
                <a:solidFill>
                  <a:srgbClr val="6AA84F"/>
                </a:solidFill>
                <a:latin typeface="Roboto Mono"/>
                <a:ea typeface="Roboto Mono"/>
                <a:cs typeface="Roboto Mono"/>
                <a:sym typeface="Roboto Mono"/>
              </a:rPr>
              <a:t>true</a:t>
            </a:r>
            <a:r>
              <a:rPr b="1" lang="en">
                <a:latin typeface="Roboto Mono"/>
                <a:ea typeface="Roboto Mono"/>
                <a:cs typeface="Roboto Mono"/>
                <a:sym typeface="Roboto Mono"/>
              </a:rPr>
              <a:t> &amp;&amp; </a:t>
            </a:r>
            <a:r>
              <a:rPr b="1" lang="en">
                <a:solidFill>
                  <a:srgbClr val="6AA84F"/>
                </a:solidFill>
                <a:latin typeface="Roboto Mono"/>
                <a:ea typeface="Roboto Mono"/>
                <a:cs typeface="Roboto Mono"/>
                <a:sym typeface="Roboto Mono"/>
              </a:rPr>
              <a:t>true</a:t>
            </a:r>
            <a:r>
              <a:rPr b="1" lang="en">
                <a:latin typeface="Roboto Mono"/>
                <a:ea typeface="Roboto Mono"/>
                <a:cs typeface="Roboto Mono"/>
                <a:sym typeface="Roboto Mono"/>
              </a:rPr>
              <a:t>)</a:t>
            </a:r>
            <a:r>
              <a:rPr lang="en">
                <a:latin typeface="Roboto Mono"/>
                <a:ea typeface="Roboto Mono"/>
                <a:cs typeface="Roboto Mono"/>
                <a:sym typeface="Roboto Mono"/>
              </a:rPr>
              <a:t>	</a:t>
            </a:r>
            <a:r>
              <a:rPr lang="en"/>
              <a:t>is</a:t>
            </a:r>
            <a:r>
              <a:rPr lang="en">
                <a:latin typeface="Roboto Mono"/>
                <a:ea typeface="Roboto Mono"/>
                <a:cs typeface="Roboto Mono"/>
                <a:sym typeface="Roboto Mono"/>
              </a:rPr>
              <a:t> </a:t>
            </a:r>
            <a:r>
              <a:rPr lang="en">
                <a:solidFill>
                  <a:srgbClr val="6AA84F"/>
                </a:solidFill>
                <a:latin typeface="Roboto Mono"/>
                <a:ea typeface="Roboto Mono"/>
                <a:cs typeface="Roboto Mono"/>
                <a:sym typeface="Roboto Mono"/>
              </a:rPr>
              <a:t>true</a:t>
            </a:r>
            <a:endParaRPr>
              <a:solidFill>
                <a:srgbClr val="6AA84F"/>
              </a:solidFill>
              <a:latin typeface="Roboto Mono"/>
              <a:ea typeface="Roboto Mono"/>
              <a:cs typeface="Roboto Mono"/>
              <a:sym typeface="Roboto Mono"/>
            </a:endParaRPr>
          </a:p>
          <a:p>
            <a:pPr indent="-342900" lvl="0" marL="457200" rtl="0" algn="l">
              <a:lnSpc>
                <a:spcPct val="115000"/>
              </a:lnSpc>
              <a:spcBef>
                <a:spcPts val="0"/>
              </a:spcBef>
              <a:spcAft>
                <a:spcPts val="0"/>
              </a:spcAft>
              <a:buSzPts val="1800"/>
              <a:buChar char="●"/>
            </a:pPr>
            <a:r>
              <a:rPr b="1" lang="en">
                <a:latin typeface="Roboto Mono"/>
                <a:ea typeface="Roboto Mono"/>
                <a:cs typeface="Roboto Mono"/>
                <a:sym typeface="Roboto Mono"/>
              </a:rPr>
              <a:t>(</a:t>
            </a:r>
            <a:r>
              <a:rPr b="1" lang="en">
                <a:solidFill>
                  <a:srgbClr val="6AA84F"/>
                </a:solidFill>
                <a:latin typeface="Roboto Mono"/>
                <a:ea typeface="Roboto Mono"/>
                <a:cs typeface="Roboto Mono"/>
                <a:sym typeface="Roboto Mono"/>
              </a:rPr>
              <a:t>true</a:t>
            </a:r>
            <a:r>
              <a:rPr b="1" lang="en">
                <a:latin typeface="Roboto Mono"/>
                <a:ea typeface="Roboto Mono"/>
                <a:cs typeface="Roboto Mono"/>
                <a:sym typeface="Roboto Mono"/>
              </a:rPr>
              <a:t> &amp;&amp; false)</a:t>
            </a:r>
            <a:r>
              <a:rPr lang="en">
                <a:latin typeface="Roboto Mono"/>
                <a:ea typeface="Roboto Mono"/>
                <a:cs typeface="Roboto Mono"/>
                <a:sym typeface="Roboto Mono"/>
              </a:rPr>
              <a:t>	</a:t>
            </a:r>
            <a:r>
              <a:rPr lang="en"/>
              <a:t>is</a:t>
            </a:r>
            <a:r>
              <a:rPr lang="en">
                <a:latin typeface="Roboto Mono"/>
                <a:ea typeface="Roboto Mono"/>
                <a:cs typeface="Roboto Mono"/>
                <a:sym typeface="Roboto Mono"/>
              </a:rPr>
              <a:t> false</a:t>
            </a:r>
            <a:endParaRPr>
              <a:latin typeface="Roboto Mono"/>
              <a:ea typeface="Roboto Mono"/>
              <a:cs typeface="Roboto Mono"/>
              <a:sym typeface="Roboto Mono"/>
            </a:endParaRPr>
          </a:p>
          <a:p>
            <a:pPr indent="-342900" lvl="0" marL="457200" rtl="0" algn="l">
              <a:lnSpc>
                <a:spcPct val="115000"/>
              </a:lnSpc>
              <a:spcBef>
                <a:spcPts val="0"/>
              </a:spcBef>
              <a:spcAft>
                <a:spcPts val="0"/>
              </a:spcAft>
              <a:buSzPts val="1800"/>
              <a:buChar char="●"/>
            </a:pPr>
            <a:r>
              <a:rPr b="1" lang="en">
                <a:latin typeface="Roboto Mono"/>
                <a:ea typeface="Roboto Mono"/>
                <a:cs typeface="Roboto Mono"/>
                <a:sym typeface="Roboto Mono"/>
              </a:rPr>
              <a:t>(false &amp;&amp; </a:t>
            </a:r>
            <a:r>
              <a:rPr b="1" lang="en">
                <a:solidFill>
                  <a:srgbClr val="6AA84F"/>
                </a:solidFill>
                <a:latin typeface="Roboto Mono"/>
                <a:ea typeface="Roboto Mono"/>
                <a:cs typeface="Roboto Mono"/>
                <a:sym typeface="Roboto Mono"/>
              </a:rPr>
              <a:t>true</a:t>
            </a:r>
            <a:r>
              <a:rPr b="1" lang="en">
                <a:latin typeface="Roboto Mono"/>
                <a:ea typeface="Roboto Mono"/>
                <a:cs typeface="Roboto Mono"/>
                <a:sym typeface="Roboto Mono"/>
              </a:rPr>
              <a:t>)</a:t>
            </a:r>
            <a:r>
              <a:rPr lang="en">
                <a:latin typeface="Roboto Mono"/>
                <a:ea typeface="Roboto Mono"/>
                <a:cs typeface="Roboto Mono"/>
                <a:sym typeface="Roboto Mono"/>
              </a:rPr>
              <a:t>	</a:t>
            </a:r>
            <a:r>
              <a:rPr lang="en"/>
              <a:t>is</a:t>
            </a:r>
            <a:r>
              <a:rPr lang="en">
                <a:latin typeface="Roboto Mono"/>
                <a:ea typeface="Roboto Mono"/>
                <a:cs typeface="Roboto Mono"/>
                <a:sym typeface="Roboto Mono"/>
              </a:rPr>
              <a:t> false</a:t>
            </a:r>
            <a:endParaRPr>
              <a:latin typeface="Roboto Mono"/>
              <a:ea typeface="Roboto Mono"/>
              <a:cs typeface="Roboto Mono"/>
              <a:sym typeface="Roboto Mono"/>
            </a:endParaRPr>
          </a:p>
          <a:p>
            <a:pPr indent="-342900" lvl="0" marL="457200" rtl="0" algn="l">
              <a:lnSpc>
                <a:spcPct val="115000"/>
              </a:lnSpc>
              <a:spcBef>
                <a:spcPts val="0"/>
              </a:spcBef>
              <a:spcAft>
                <a:spcPts val="0"/>
              </a:spcAft>
              <a:buSzPts val="1800"/>
              <a:buChar char="●"/>
            </a:pPr>
            <a:r>
              <a:rPr b="1" lang="en">
                <a:latin typeface="Roboto Mono"/>
                <a:ea typeface="Roboto Mono"/>
                <a:cs typeface="Roboto Mono"/>
                <a:sym typeface="Roboto Mono"/>
              </a:rPr>
              <a:t>(false &amp;&amp; false)</a:t>
            </a:r>
            <a:r>
              <a:rPr lang="en">
                <a:latin typeface="Roboto Mono"/>
                <a:ea typeface="Roboto Mono"/>
                <a:cs typeface="Roboto Mono"/>
                <a:sym typeface="Roboto Mono"/>
              </a:rPr>
              <a:t>	</a:t>
            </a:r>
            <a:r>
              <a:rPr lang="en"/>
              <a:t>is</a:t>
            </a:r>
            <a:r>
              <a:rPr lang="en">
                <a:latin typeface="Roboto Mono"/>
                <a:ea typeface="Roboto Mono"/>
                <a:cs typeface="Roboto Mono"/>
                <a:sym typeface="Roboto Mono"/>
              </a:rPr>
              <a:t> false</a:t>
            </a:r>
            <a:endParaRPr>
              <a:latin typeface="Roboto Mono"/>
              <a:ea typeface="Roboto Mono"/>
              <a:cs typeface="Roboto Mono"/>
              <a:sym typeface="Roboto Mono"/>
            </a:endParaRPr>
          </a:p>
          <a:p>
            <a:pPr indent="0" lvl="0" marL="0" rtl="0" algn="l">
              <a:lnSpc>
                <a:spcPct val="115000"/>
              </a:lnSpc>
              <a:spcBef>
                <a:spcPts val="1600"/>
              </a:spcBef>
              <a:spcAft>
                <a:spcPts val="0"/>
              </a:spcAft>
              <a:buSzPts val="1800"/>
              <a:buNone/>
            </a:pPr>
            <a:r>
              <a:rPr lang="en"/>
              <a:t>Used when multiple conditions must be satisfied:</a:t>
            </a:r>
            <a:endParaRPr/>
          </a:p>
          <a:p>
            <a:pPr indent="0" lvl="0" marL="0" rtl="0" algn="l">
              <a:lnSpc>
                <a:spcPct val="115000"/>
              </a:lnSpc>
              <a:spcBef>
                <a:spcPts val="1600"/>
              </a:spcBef>
              <a:spcAft>
                <a:spcPts val="1600"/>
              </a:spcAft>
              <a:buSzPts val="1800"/>
              <a:buNone/>
            </a:pPr>
            <a:r>
              <a:rPr lang="en">
                <a:latin typeface="Roboto Mono"/>
                <a:ea typeface="Roboto Mono"/>
                <a:cs typeface="Roboto Mono"/>
                <a:sym typeface="Roboto Mono"/>
              </a:rPr>
              <a:t>canPlayOutside = doneHomework &amp;&amp; notRaining</a:t>
            </a:r>
            <a:endParaRPr>
              <a:latin typeface="Roboto Mono"/>
              <a:ea typeface="Roboto Mono"/>
              <a:cs typeface="Roboto Mono"/>
              <a:sym typeface="Roboto Mono"/>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a:t>
            </a:r>
            <a:endParaRPr/>
          </a:p>
        </p:txBody>
      </p:sp>
      <p:sp>
        <p:nvSpPr>
          <p:cNvPr id="240" name="Google Shape;240;p3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The “or” operator. Result is true if either or both of its operands are true, otherwise it’s false. It can also be stated as: result is false only if both operands are false, otherwise it’s true: </a:t>
            </a:r>
            <a:endParaRPr/>
          </a:p>
          <a:p>
            <a:pPr indent="-342900" lvl="0" marL="457200" marR="0" rtl="0" algn="l">
              <a:lnSpc>
                <a:spcPct val="115000"/>
              </a:lnSpc>
              <a:spcBef>
                <a:spcPts val="1600"/>
              </a:spcBef>
              <a:spcAft>
                <a:spcPts val="0"/>
              </a:spcAft>
              <a:buSzPts val="1800"/>
              <a:buChar char="●"/>
            </a:pPr>
            <a:r>
              <a:rPr b="1" lang="en">
                <a:latin typeface="Roboto Mono"/>
                <a:ea typeface="Roboto Mono"/>
                <a:cs typeface="Roboto Mono"/>
                <a:sym typeface="Roboto Mono"/>
              </a:rPr>
              <a:t>(</a:t>
            </a:r>
            <a:r>
              <a:rPr b="1" lang="en">
                <a:solidFill>
                  <a:srgbClr val="6AA84F"/>
                </a:solidFill>
                <a:latin typeface="Roboto Mono"/>
                <a:ea typeface="Roboto Mono"/>
                <a:cs typeface="Roboto Mono"/>
                <a:sym typeface="Roboto Mono"/>
              </a:rPr>
              <a:t>true</a:t>
            </a:r>
            <a:r>
              <a:rPr b="1" lang="en">
                <a:latin typeface="Roboto Mono"/>
                <a:ea typeface="Roboto Mono"/>
                <a:cs typeface="Roboto Mono"/>
                <a:sym typeface="Roboto Mono"/>
              </a:rPr>
              <a:t> || </a:t>
            </a:r>
            <a:r>
              <a:rPr b="1" lang="en">
                <a:solidFill>
                  <a:srgbClr val="6AA84F"/>
                </a:solidFill>
                <a:latin typeface="Roboto Mono"/>
                <a:ea typeface="Roboto Mono"/>
                <a:cs typeface="Roboto Mono"/>
                <a:sym typeface="Roboto Mono"/>
              </a:rPr>
              <a:t>true</a:t>
            </a:r>
            <a:r>
              <a:rPr b="1" lang="en">
                <a:latin typeface="Roboto Mono"/>
                <a:ea typeface="Roboto Mono"/>
                <a:cs typeface="Roboto Mono"/>
                <a:sym typeface="Roboto Mono"/>
              </a:rPr>
              <a:t>)</a:t>
            </a:r>
            <a:r>
              <a:rPr lang="en">
                <a:latin typeface="Roboto Mono"/>
                <a:ea typeface="Roboto Mono"/>
                <a:cs typeface="Roboto Mono"/>
                <a:sym typeface="Roboto Mono"/>
              </a:rPr>
              <a:t>	</a:t>
            </a:r>
            <a:r>
              <a:rPr lang="en"/>
              <a:t>is</a:t>
            </a:r>
            <a:r>
              <a:rPr lang="en">
                <a:latin typeface="Roboto Mono"/>
                <a:ea typeface="Roboto Mono"/>
                <a:cs typeface="Roboto Mono"/>
                <a:sym typeface="Roboto Mono"/>
              </a:rPr>
              <a:t> </a:t>
            </a:r>
            <a:r>
              <a:rPr lang="en">
                <a:solidFill>
                  <a:srgbClr val="6AA84F"/>
                </a:solidFill>
                <a:latin typeface="Roboto Mono"/>
                <a:ea typeface="Roboto Mono"/>
                <a:cs typeface="Roboto Mono"/>
                <a:sym typeface="Roboto Mono"/>
              </a:rPr>
              <a:t>true</a:t>
            </a:r>
            <a:endParaRPr>
              <a:latin typeface="Roboto Mono"/>
              <a:ea typeface="Roboto Mono"/>
              <a:cs typeface="Roboto Mono"/>
              <a:sym typeface="Roboto Mono"/>
            </a:endParaRPr>
          </a:p>
          <a:p>
            <a:pPr indent="-342900" lvl="0" marL="457200" marR="0" rtl="0" algn="l">
              <a:lnSpc>
                <a:spcPct val="115000"/>
              </a:lnSpc>
              <a:spcBef>
                <a:spcPts val="0"/>
              </a:spcBef>
              <a:spcAft>
                <a:spcPts val="0"/>
              </a:spcAft>
              <a:buSzPts val="1800"/>
              <a:buChar char="●"/>
            </a:pPr>
            <a:r>
              <a:rPr b="1" lang="en">
                <a:latin typeface="Roboto Mono"/>
                <a:ea typeface="Roboto Mono"/>
                <a:cs typeface="Roboto Mono"/>
                <a:sym typeface="Roboto Mono"/>
              </a:rPr>
              <a:t>(</a:t>
            </a:r>
            <a:r>
              <a:rPr b="1" lang="en">
                <a:solidFill>
                  <a:srgbClr val="6AA84F"/>
                </a:solidFill>
                <a:latin typeface="Roboto Mono"/>
                <a:ea typeface="Roboto Mono"/>
                <a:cs typeface="Roboto Mono"/>
                <a:sym typeface="Roboto Mono"/>
              </a:rPr>
              <a:t>true</a:t>
            </a:r>
            <a:r>
              <a:rPr b="1" lang="en">
                <a:latin typeface="Roboto Mono"/>
                <a:ea typeface="Roboto Mono"/>
                <a:cs typeface="Roboto Mono"/>
                <a:sym typeface="Roboto Mono"/>
              </a:rPr>
              <a:t> || false)</a:t>
            </a:r>
            <a:r>
              <a:rPr lang="en">
                <a:latin typeface="Roboto Mono"/>
                <a:ea typeface="Roboto Mono"/>
                <a:cs typeface="Roboto Mono"/>
                <a:sym typeface="Roboto Mono"/>
              </a:rPr>
              <a:t>	</a:t>
            </a:r>
            <a:r>
              <a:rPr lang="en"/>
              <a:t>is</a:t>
            </a:r>
            <a:r>
              <a:rPr lang="en">
                <a:latin typeface="Roboto Mono"/>
                <a:ea typeface="Roboto Mono"/>
                <a:cs typeface="Roboto Mono"/>
                <a:sym typeface="Roboto Mono"/>
              </a:rPr>
              <a:t> </a:t>
            </a:r>
            <a:r>
              <a:rPr lang="en">
                <a:solidFill>
                  <a:srgbClr val="6AA84F"/>
                </a:solidFill>
                <a:latin typeface="Roboto Mono"/>
                <a:ea typeface="Roboto Mono"/>
                <a:cs typeface="Roboto Mono"/>
                <a:sym typeface="Roboto Mono"/>
              </a:rPr>
              <a:t>true</a:t>
            </a:r>
            <a:endParaRPr>
              <a:latin typeface="Roboto Mono"/>
              <a:ea typeface="Roboto Mono"/>
              <a:cs typeface="Roboto Mono"/>
              <a:sym typeface="Roboto Mono"/>
            </a:endParaRPr>
          </a:p>
          <a:p>
            <a:pPr indent="-342900" lvl="0" marL="457200" marR="0" rtl="0" algn="l">
              <a:lnSpc>
                <a:spcPct val="115000"/>
              </a:lnSpc>
              <a:spcBef>
                <a:spcPts val="0"/>
              </a:spcBef>
              <a:spcAft>
                <a:spcPts val="0"/>
              </a:spcAft>
              <a:buSzPts val="1800"/>
              <a:buChar char="●"/>
            </a:pPr>
            <a:r>
              <a:rPr b="1" lang="en">
                <a:latin typeface="Roboto Mono"/>
                <a:ea typeface="Roboto Mono"/>
                <a:cs typeface="Roboto Mono"/>
                <a:sym typeface="Roboto Mono"/>
              </a:rPr>
              <a:t>(false || </a:t>
            </a:r>
            <a:r>
              <a:rPr b="1" lang="en">
                <a:solidFill>
                  <a:srgbClr val="6AA84F"/>
                </a:solidFill>
                <a:latin typeface="Roboto Mono"/>
                <a:ea typeface="Roboto Mono"/>
                <a:cs typeface="Roboto Mono"/>
                <a:sym typeface="Roboto Mono"/>
              </a:rPr>
              <a:t>true</a:t>
            </a:r>
            <a:r>
              <a:rPr b="1" lang="en">
                <a:latin typeface="Roboto Mono"/>
                <a:ea typeface="Roboto Mono"/>
                <a:cs typeface="Roboto Mono"/>
                <a:sym typeface="Roboto Mono"/>
              </a:rPr>
              <a:t>)</a:t>
            </a:r>
            <a:r>
              <a:rPr lang="en">
                <a:latin typeface="Roboto Mono"/>
                <a:ea typeface="Roboto Mono"/>
                <a:cs typeface="Roboto Mono"/>
                <a:sym typeface="Roboto Mono"/>
              </a:rPr>
              <a:t>	</a:t>
            </a:r>
            <a:r>
              <a:rPr lang="en"/>
              <a:t>is</a:t>
            </a:r>
            <a:r>
              <a:rPr lang="en">
                <a:latin typeface="Roboto Mono"/>
                <a:ea typeface="Roboto Mono"/>
                <a:cs typeface="Roboto Mono"/>
                <a:sym typeface="Roboto Mono"/>
              </a:rPr>
              <a:t> </a:t>
            </a:r>
            <a:r>
              <a:rPr lang="en">
                <a:solidFill>
                  <a:srgbClr val="6AA84F"/>
                </a:solidFill>
                <a:latin typeface="Roboto Mono"/>
                <a:ea typeface="Roboto Mono"/>
                <a:cs typeface="Roboto Mono"/>
                <a:sym typeface="Roboto Mono"/>
              </a:rPr>
              <a:t>true</a:t>
            </a:r>
            <a:endParaRPr>
              <a:latin typeface="Roboto Mono"/>
              <a:ea typeface="Roboto Mono"/>
              <a:cs typeface="Roboto Mono"/>
              <a:sym typeface="Roboto Mono"/>
            </a:endParaRPr>
          </a:p>
          <a:p>
            <a:pPr indent="-342900" lvl="0" marL="457200" rtl="0" algn="l">
              <a:lnSpc>
                <a:spcPct val="115000"/>
              </a:lnSpc>
              <a:spcBef>
                <a:spcPts val="0"/>
              </a:spcBef>
              <a:spcAft>
                <a:spcPts val="0"/>
              </a:spcAft>
              <a:buSzPts val="1800"/>
              <a:buChar char="●"/>
            </a:pPr>
            <a:r>
              <a:rPr b="1" lang="en">
                <a:latin typeface="Roboto Mono"/>
                <a:ea typeface="Roboto Mono"/>
                <a:cs typeface="Roboto Mono"/>
                <a:sym typeface="Roboto Mono"/>
              </a:rPr>
              <a:t>(false || false)</a:t>
            </a:r>
            <a:r>
              <a:rPr lang="en">
                <a:latin typeface="Roboto Mono"/>
                <a:ea typeface="Roboto Mono"/>
                <a:cs typeface="Roboto Mono"/>
                <a:sym typeface="Roboto Mono"/>
              </a:rPr>
              <a:t>	</a:t>
            </a:r>
            <a:r>
              <a:rPr lang="en"/>
              <a:t>is</a:t>
            </a:r>
            <a:r>
              <a:rPr lang="en">
                <a:latin typeface="Roboto Mono"/>
                <a:ea typeface="Roboto Mono"/>
                <a:cs typeface="Roboto Mono"/>
                <a:sym typeface="Roboto Mono"/>
              </a:rPr>
              <a:t> false</a:t>
            </a:r>
            <a:endParaRPr>
              <a:latin typeface="Roboto Mono"/>
              <a:ea typeface="Roboto Mono"/>
              <a:cs typeface="Roboto Mono"/>
              <a:sym typeface="Roboto Mono"/>
            </a:endParaRPr>
          </a:p>
          <a:p>
            <a:pPr indent="0" lvl="0" marL="0" rtl="0" algn="l">
              <a:lnSpc>
                <a:spcPct val="115000"/>
              </a:lnSpc>
              <a:spcBef>
                <a:spcPts val="1600"/>
              </a:spcBef>
              <a:spcAft>
                <a:spcPts val="0"/>
              </a:spcAft>
              <a:buClr>
                <a:srgbClr val="000000"/>
              </a:buClr>
              <a:buSzPts val="1100"/>
              <a:buFont typeface="Arial"/>
              <a:buNone/>
            </a:pPr>
            <a:r>
              <a:rPr lang="en"/>
              <a:t>Used when any condition is enough:</a:t>
            </a:r>
            <a:endParaRPr/>
          </a:p>
          <a:p>
            <a:pPr indent="0" lvl="0" marL="0" rtl="0" algn="l">
              <a:lnSpc>
                <a:spcPct val="115000"/>
              </a:lnSpc>
              <a:spcBef>
                <a:spcPts val="1600"/>
              </a:spcBef>
              <a:spcAft>
                <a:spcPts val="0"/>
              </a:spcAft>
              <a:buClr>
                <a:schemeClr val="dk1"/>
              </a:buClr>
              <a:buSzPts val="1100"/>
              <a:buFont typeface="Arial"/>
              <a:buNone/>
            </a:pPr>
            <a:r>
              <a:rPr lang="en">
                <a:latin typeface="Roboto Mono"/>
                <a:ea typeface="Roboto Mono"/>
                <a:cs typeface="Roboto Mono"/>
                <a:sym typeface="Roboto Mono"/>
              </a:rPr>
              <a:t>mustStayInside = hasNotDoneHomework || raining;</a:t>
            </a:r>
            <a:endParaRPr>
              <a:latin typeface="Roboto Mono"/>
              <a:ea typeface="Roboto Mono"/>
              <a:cs typeface="Roboto Mono"/>
              <a:sym typeface="Roboto Mono"/>
            </a:endParaRPr>
          </a:p>
          <a:p>
            <a:pPr indent="0" lvl="0" marL="0" rtl="0" algn="l">
              <a:lnSpc>
                <a:spcPct val="115000"/>
              </a:lnSpc>
              <a:spcBef>
                <a:spcPts val="1600"/>
              </a:spcBef>
              <a:spcAft>
                <a:spcPts val="0"/>
              </a:spcAft>
              <a:buClr>
                <a:srgbClr val="000000"/>
              </a:buClr>
              <a:buSzPts val="1100"/>
              <a:buFont typeface="Arial"/>
              <a:buNone/>
            </a:pPr>
            <a:r>
              <a:t/>
            </a:r>
            <a:endParaRPr/>
          </a:p>
          <a:p>
            <a:pPr indent="0" lvl="0" marL="0" rtl="0" algn="l">
              <a:lnSpc>
                <a:spcPct val="115000"/>
              </a:lnSpc>
              <a:spcBef>
                <a:spcPts val="1600"/>
              </a:spcBef>
              <a:spcAft>
                <a:spcPts val="1600"/>
              </a:spcAft>
              <a:buSzPts val="1800"/>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a:t>
            </a:r>
            <a:endParaRPr/>
          </a:p>
        </p:txBody>
      </p:sp>
      <p:sp>
        <p:nvSpPr>
          <p:cNvPr id="246" name="Google Shape;246;p3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t>The “not” operator. Result is true if the operand is false, otherwise it’s true: </a:t>
            </a:r>
            <a:endParaRPr/>
          </a:p>
          <a:p>
            <a:pPr indent="-342900" lvl="0" marL="457200" rtl="0" algn="l">
              <a:lnSpc>
                <a:spcPct val="115000"/>
              </a:lnSpc>
              <a:spcBef>
                <a:spcPts val="1600"/>
              </a:spcBef>
              <a:spcAft>
                <a:spcPts val="0"/>
              </a:spcAft>
              <a:buSzPts val="1800"/>
              <a:buChar char="●"/>
            </a:pPr>
            <a:r>
              <a:rPr b="1" lang="en">
                <a:latin typeface="Roboto Mono"/>
                <a:ea typeface="Roboto Mono"/>
                <a:cs typeface="Roboto Mono"/>
                <a:sym typeface="Roboto Mono"/>
              </a:rPr>
              <a:t>!false</a:t>
            </a:r>
            <a:r>
              <a:rPr lang="en"/>
              <a:t>	is</a:t>
            </a:r>
            <a:r>
              <a:rPr lang="en">
                <a:latin typeface="Roboto Mono"/>
                <a:ea typeface="Roboto Mono"/>
                <a:cs typeface="Roboto Mono"/>
                <a:sym typeface="Roboto Mono"/>
              </a:rPr>
              <a:t> true</a:t>
            </a:r>
            <a:endParaRPr>
              <a:latin typeface="Roboto Mono"/>
              <a:ea typeface="Roboto Mono"/>
              <a:cs typeface="Roboto Mono"/>
              <a:sym typeface="Roboto Mono"/>
            </a:endParaRPr>
          </a:p>
          <a:p>
            <a:pPr indent="-342900" lvl="0" marL="457200" rtl="0" algn="l">
              <a:lnSpc>
                <a:spcPct val="115000"/>
              </a:lnSpc>
              <a:spcBef>
                <a:spcPts val="0"/>
              </a:spcBef>
              <a:spcAft>
                <a:spcPts val="0"/>
              </a:spcAft>
              <a:buSzPts val="1800"/>
              <a:buChar char="●"/>
            </a:pPr>
            <a:r>
              <a:rPr b="1" lang="en">
                <a:latin typeface="Roboto Mono"/>
                <a:ea typeface="Roboto Mono"/>
                <a:cs typeface="Roboto Mono"/>
                <a:sym typeface="Roboto Mono"/>
              </a:rPr>
              <a:t>!true</a:t>
            </a:r>
            <a:r>
              <a:rPr lang="en"/>
              <a:t>	is </a:t>
            </a:r>
            <a:r>
              <a:rPr lang="en">
                <a:latin typeface="Roboto Mono"/>
                <a:ea typeface="Roboto Mono"/>
                <a:cs typeface="Roboto Mono"/>
                <a:sym typeface="Roboto Mono"/>
              </a:rPr>
              <a:t>false</a:t>
            </a:r>
            <a:endParaRPr>
              <a:latin typeface="Roboto Mono"/>
              <a:ea typeface="Roboto Mono"/>
              <a:cs typeface="Roboto Mono"/>
              <a:sym typeface="Roboto Mono"/>
            </a:endParaRPr>
          </a:p>
          <a:p>
            <a:pPr indent="0" lvl="0" marL="0" rtl="0" algn="l">
              <a:lnSpc>
                <a:spcPct val="115000"/>
              </a:lnSpc>
              <a:spcBef>
                <a:spcPts val="1600"/>
              </a:spcBef>
              <a:spcAft>
                <a:spcPts val="0"/>
              </a:spcAft>
              <a:buSzPts val="1800"/>
              <a:buNone/>
            </a:pPr>
            <a:r>
              <a:t/>
            </a:r>
            <a:endParaRPr/>
          </a:p>
          <a:p>
            <a:pPr indent="0" lvl="0" marL="0" rtl="0" algn="l">
              <a:lnSpc>
                <a:spcPct val="115000"/>
              </a:lnSpc>
              <a:spcBef>
                <a:spcPts val="1600"/>
              </a:spcBef>
              <a:spcAft>
                <a:spcPts val="0"/>
              </a:spcAft>
              <a:buSzPts val="1800"/>
              <a:buNone/>
            </a:pPr>
            <a:r>
              <a:rPr lang="en"/>
              <a:t>Used to invert a condition:</a:t>
            </a:r>
            <a:endParaRPr/>
          </a:p>
          <a:p>
            <a:pPr indent="0" lvl="0" marL="0" rtl="0" algn="l">
              <a:lnSpc>
                <a:spcPct val="115000"/>
              </a:lnSpc>
              <a:spcBef>
                <a:spcPts val="1600"/>
              </a:spcBef>
              <a:spcAft>
                <a:spcPts val="0"/>
              </a:spcAft>
              <a:buClr>
                <a:schemeClr val="dk1"/>
              </a:buClr>
              <a:buSzPts val="1100"/>
              <a:buFont typeface="Arial"/>
              <a:buNone/>
            </a:pPr>
            <a:r>
              <a:rPr lang="en">
                <a:latin typeface="Roboto Mono"/>
                <a:ea typeface="Roboto Mono"/>
                <a:cs typeface="Roboto Mono"/>
                <a:sym typeface="Roboto Mono"/>
              </a:rPr>
              <a:t>canPlayOutside = !mustStayInside;</a:t>
            </a:r>
            <a:endParaRPr>
              <a:latin typeface="Roboto Mono"/>
              <a:ea typeface="Roboto Mono"/>
              <a:cs typeface="Roboto Mono"/>
              <a:sym typeface="Roboto Mono"/>
            </a:endParaRPr>
          </a:p>
          <a:p>
            <a:pPr indent="0" lvl="0" marL="0" rtl="0" algn="l">
              <a:lnSpc>
                <a:spcPct val="115000"/>
              </a:lnSpc>
              <a:spcBef>
                <a:spcPts val="1600"/>
              </a:spcBef>
              <a:spcAft>
                <a:spcPts val="0"/>
              </a:spcAft>
              <a:buSzPts val="1800"/>
              <a:buNone/>
            </a:pPr>
            <a:r>
              <a:rPr lang="en">
                <a:latin typeface="Roboto Mono"/>
                <a:ea typeface="Roboto Mono"/>
                <a:cs typeface="Roboto Mono"/>
                <a:sym typeface="Roboto Mono"/>
              </a:rPr>
              <a:t>canPlayOutside = doneHomework &amp;&amp; !raining;</a:t>
            </a:r>
            <a:endParaRPr>
              <a:latin typeface="Roboto Mono"/>
              <a:ea typeface="Roboto Mono"/>
              <a:cs typeface="Roboto Mono"/>
              <a:sym typeface="Roboto Mono"/>
            </a:endParaRPr>
          </a:p>
          <a:p>
            <a:pPr indent="0" lvl="0" marL="0" rtl="0" algn="l">
              <a:lnSpc>
                <a:spcPct val="115000"/>
              </a:lnSpc>
              <a:spcBef>
                <a:spcPts val="1600"/>
              </a:spcBef>
              <a:spcAft>
                <a:spcPts val="1600"/>
              </a:spcAft>
              <a:buClr>
                <a:schemeClr val="dk1"/>
              </a:buClr>
              <a:buSzPts val="1100"/>
              <a:buFont typeface="Arial"/>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3"/>
          <p:cNvSpPr txBox="1"/>
          <p:nvPr>
            <p:ph type="title"/>
          </p:nvPr>
        </p:nvSpPr>
        <p:spPr>
          <a:xfrm>
            <a:off x="311700" y="29225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Operators cheat sheet</a:t>
            </a:r>
            <a:endParaRPr/>
          </a:p>
        </p:txBody>
      </p:sp>
      <p:graphicFrame>
        <p:nvGraphicFramePr>
          <p:cNvPr id="252" name="Google Shape;252;p33"/>
          <p:cNvGraphicFramePr/>
          <p:nvPr/>
        </p:nvGraphicFramePr>
        <p:xfrm>
          <a:off x="311700" y="1105114"/>
          <a:ext cx="3000000" cy="3000000"/>
        </p:xfrm>
        <a:graphic>
          <a:graphicData uri="http://schemas.openxmlformats.org/drawingml/2006/table">
            <a:tbl>
              <a:tblPr>
                <a:noFill/>
                <a:tableStyleId>{0CC9F84F-570C-4709-98D9-7941ED3DB3E7}</a:tableStyleId>
              </a:tblPr>
              <a:tblGrid>
                <a:gridCol w="4260300"/>
                <a:gridCol w="4260300"/>
              </a:tblGrid>
              <a:tr h="692725">
                <a:tc>
                  <a:txBody>
                    <a:bodyPr/>
                    <a:lstStyle/>
                    <a:p>
                      <a:pPr indent="0" lvl="0" marL="0" marR="0" rtl="0" algn="ctr">
                        <a:lnSpc>
                          <a:spcPct val="100000"/>
                        </a:lnSpc>
                        <a:spcBef>
                          <a:spcPts val="0"/>
                        </a:spcBef>
                        <a:spcAft>
                          <a:spcPts val="0"/>
                        </a:spcAft>
                        <a:buClr>
                          <a:srgbClr val="000000"/>
                        </a:buClr>
                        <a:buSzPts val="1800"/>
                        <a:buFont typeface="Arial"/>
                        <a:buNone/>
                      </a:pPr>
                      <a:r>
                        <a:rPr lang="en" sz="1800" u="none" cap="none" strike="noStrike"/>
                        <a:t>Assignment</a:t>
                      </a:r>
                      <a:endParaRPr sz="1800" u="none" cap="none" strike="noStrike"/>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800"/>
                        <a:buFont typeface="Arial"/>
                        <a:buNone/>
                      </a:pPr>
                      <a:r>
                        <a:rPr lang="en" sz="1800" u="none" cap="none" strike="noStrike">
                          <a:latin typeface="Roboto Mono"/>
                          <a:ea typeface="Roboto Mono"/>
                          <a:cs typeface="Roboto Mono"/>
                          <a:sym typeface="Roboto Mono"/>
                        </a:rPr>
                        <a:t>=</a:t>
                      </a:r>
                      <a:endParaRPr sz="1800" u="none" cap="none" strike="noStrike">
                        <a:latin typeface="Roboto Mono"/>
                        <a:ea typeface="Roboto Mono"/>
                        <a:cs typeface="Roboto Mono"/>
                        <a:sym typeface="Roboto Mono"/>
                      </a:endParaRPr>
                    </a:p>
                  </a:txBody>
                  <a:tcPr marT="91425" marB="91425" marR="91425" marL="91425" anchor="ctr"/>
                </a:tc>
              </a:tr>
              <a:tr h="692725">
                <a:tc>
                  <a:txBody>
                    <a:bodyPr/>
                    <a:lstStyle/>
                    <a:p>
                      <a:pPr indent="0" lvl="0" marL="0" marR="0" rtl="0" algn="ctr">
                        <a:lnSpc>
                          <a:spcPct val="100000"/>
                        </a:lnSpc>
                        <a:spcBef>
                          <a:spcPts val="0"/>
                        </a:spcBef>
                        <a:spcAft>
                          <a:spcPts val="0"/>
                        </a:spcAft>
                        <a:buClr>
                          <a:srgbClr val="000000"/>
                        </a:buClr>
                        <a:buSzPts val="1800"/>
                        <a:buFont typeface="Arial"/>
                        <a:buNone/>
                      </a:pPr>
                      <a:r>
                        <a:rPr lang="en" sz="1800" u="none" cap="none" strike="noStrike"/>
                        <a:t>Arithmetic</a:t>
                      </a:r>
                      <a:endParaRPr sz="1800" u="none" cap="none" strike="noStrike"/>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800"/>
                        <a:buFont typeface="Arial"/>
                        <a:buNone/>
                      </a:pPr>
                      <a:r>
                        <a:rPr lang="en" sz="1800" u="none" cap="none" strike="noStrike">
                          <a:latin typeface="Roboto Mono"/>
                          <a:ea typeface="Roboto Mono"/>
                          <a:cs typeface="Roboto Mono"/>
                          <a:sym typeface="Roboto Mono"/>
                        </a:rPr>
                        <a:t>+   -   *   /</a:t>
                      </a:r>
                      <a:endParaRPr sz="1800" u="none" cap="none" strike="noStrike">
                        <a:latin typeface="Roboto Mono"/>
                        <a:ea typeface="Roboto Mono"/>
                        <a:cs typeface="Roboto Mono"/>
                        <a:sym typeface="Roboto Mono"/>
                      </a:endParaRPr>
                    </a:p>
                  </a:txBody>
                  <a:tcPr marT="91425" marB="91425" marR="91425" marL="91425" anchor="ctr"/>
                </a:tc>
              </a:tr>
              <a:tr h="692725">
                <a:tc>
                  <a:txBody>
                    <a:bodyPr/>
                    <a:lstStyle/>
                    <a:p>
                      <a:pPr indent="0" lvl="0" marL="0" marR="0" rtl="0" algn="ctr">
                        <a:lnSpc>
                          <a:spcPct val="100000"/>
                        </a:lnSpc>
                        <a:spcBef>
                          <a:spcPts val="0"/>
                        </a:spcBef>
                        <a:spcAft>
                          <a:spcPts val="0"/>
                        </a:spcAft>
                        <a:buClr>
                          <a:srgbClr val="000000"/>
                        </a:buClr>
                        <a:buSzPts val="1800"/>
                        <a:buFont typeface="Arial"/>
                        <a:buNone/>
                      </a:pPr>
                      <a:r>
                        <a:rPr lang="en" sz="1800" u="none" cap="none" strike="noStrike"/>
                        <a:t>Compound assignment</a:t>
                      </a:r>
                      <a:endParaRPr sz="1800" u="none" cap="none" strike="noStrike"/>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800"/>
                        <a:buFont typeface="Arial"/>
                        <a:buNone/>
                      </a:pPr>
                      <a:r>
                        <a:rPr lang="en" sz="1800" u="none" cap="none" strike="noStrike">
                          <a:latin typeface="Roboto Mono"/>
                          <a:ea typeface="Roboto Mono"/>
                          <a:cs typeface="Roboto Mono"/>
                          <a:sym typeface="Roboto Mono"/>
                        </a:rPr>
                        <a:t>+=   -=   *=   /=</a:t>
                      </a:r>
                      <a:endParaRPr sz="1800" u="none" cap="none" strike="noStrike">
                        <a:latin typeface="Roboto Mono"/>
                        <a:ea typeface="Roboto Mono"/>
                        <a:cs typeface="Roboto Mono"/>
                        <a:sym typeface="Roboto Mono"/>
                      </a:endParaRPr>
                    </a:p>
                  </a:txBody>
                  <a:tcPr marT="91425" marB="91425" marR="91425" marL="91425" anchor="ctr"/>
                </a:tc>
              </a:tr>
              <a:tr h="692725">
                <a:tc>
                  <a:txBody>
                    <a:bodyPr/>
                    <a:lstStyle/>
                    <a:p>
                      <a:pPr indent="0" lvl="0" marL="0" marR="0" rtl="0" algn="ctr">
                        <a:lnSpc>
                          <a:spcPct val="100000"/>
                        </a:lnSpc>
                        <a:spcBef>
                          <a:spcPts val="0"/>
                        </a:spcBef>
                        <a:spcAft>
                          <a:spcPts val="0"/>
                        </a:spcAft>
                        <a:buClr>
                          <a:srgbClr val="000000"/>
                        </a:buClr>
                        <a:buSzPts val="1800"/>
                        <a:buFont typeface="Arial"/>
                        <a:buNone/>
                      </a:pPr>
                      <a:r>
                        <a:rPr lang="en" sz="1800" u="none" cap="none" strike="noStrike"/>
                        <a:t>Logic</a:t>
                      </a:r>
                      <a:endParaRPr sz="1800" u="none" cap="none" strike="noStrike"/>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800"/>
                        <a:buFont typeface="Arial"/>
                        <a:buNone/>
                      </a:pPr>
                      <a:r>
                        <a:rPr lang="en" sz="1800" u="none" cap="none" strike="noStrike">
                          <a:latin typeface="Roboto Mono"/>
                          <a:ea typeface="Roboto Mono"/>
                          <a:cs typeface="Roboto Mono"/>
                          <a:sym typeface="Roboto Mono"/>
                        </a:rPr>
                        <a:t>&amp;&amp;   ||   !</a:t>
                      </a:r>
                      <a:endParaRPr sz="1800" u="none" cap="none" strike="noStrike">
                        <a:latin typeface="Roboto Mono"/>
                        <a:ea typeface="Roboto Mono"/>
                        <a:cs typeface="Roboto Mono"/>
                        <a:sym typeface="Roboto Mono"/>
                      </a:endParaRPr>
                    </a:p>
                  </a:txBody>
                  <a:tcPr marT="91425" marB="91425" marR="91425" marL="91425" anchor="ctr"/>
                </a:tc>
              </a:tr>
              <a:tr h="692725">
                <a:tc>
                  <a:txBody>
                    <a:bodyPr/>
                    <a:lstStyle/>
                    <a:p>
                      <a:pPr indent="0" lvl="0" marL="0" marR="0" rtl="0" algn="ctr">
                        <a:lnSpc>
                          <a:spcPct val="100000"/>
                        </a:lnSpc>
                        <a:spcBef>
                          <a:spcPts val="0"/>
                        </a:spcBef>
                        <a:spcAft>
                          <a:spcPts val="0"/>
                        </a:spcAft>
                        <a:buClr>
                          <a:srgbClr val="000000"/>
                        </a:buClr>
                        <a:buSzPts val="1800"/>
                        <a:buFont typeface="Arial"/>
                        <a:buNone/>
                      </a:pPr>
                      <a:r>
                        <a:rPr lang="en" sz="1800" u="none" cap="none" strike="noStrike"/>
                        <a:t>Comparison</a:t>
                      </a:r>
                      <a:endParaRPr sz="1800" u="none" cap="none" strike="noStrike"/>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700"/>
                        <a:buFont typeface="Arial"/>
                        <a:buNone/>
                      </a:pPr>
                      <a:r>
                        <a:rPr lang="en" sz="1700" u="none" cap="none" strike="noStrike">
                          <a:latin typeface="Roboto Mono"/>
                          <a:ea typeface="Roboto Mono"/>
                          <a:cs typeface="Roboto Mono"/>
                          <a:sym typeface="Roboto Mono"/>
                        </a:rPr>
                        <a:t>===  </a:t>
                      </a:r>
                      <a:r>
                        <a:rPr lang="en" sz="1700" u="none" cap="none" strike="noStrike">
                          <a:solidFill>
                            <a:srgbClr val="FF0000"/>
                          </a:solidFill>
                          <a:latin typeface="Roboto Mono"/>
                          <a:ea typeface="Roboto Mono"/>
                          <a:cs typeface="Roboto Mono"/>
                          <a:sym typeface="Roboto Mono"/>
                        </a:rPr>
                        <a:t>==</a:t>
                      </a:r>
                      <a:r>
                        <a:rPr lang="en" sz="1700" u="none" cap="none" strike="noStrike">
                          <a:latin typeface="Roboto Mono"/>
                          <a:ea typeface="Roboto Mono"/>
                          <a:cs typeface="Roboto Mono"/>
                          <a:sym typeface="Roboto Mono"/>
                        </a:rPr>
                        <a:t>  &gt;  &lt;  &gt;=  &lt;=  !==  </a:t>
                      </a:r>
                      <a:r>
                        <a:rPr lang="en" sz="1700" u="none" cap="none" strike="noStrike">
                          <a:solidFill>
                            <a:srgbClr val="FF0000"/>
                          </a:solidFill>
                          <a:latin typeface="Roboto Mono"/>
                          <a:ea typeface="Roboto Mono"/>
                          <a:cs typeface="Roboto Mono"/>
                          <a:sym typeface="Roboto Mono"/>
                        </a:rPr>
                        <a:t>!=</a:t>
                      </a:r>
                      <a:endParaRPr sz="1700" u="none" cap="none" strike="noStrike">
                        <a:solidFill>
                          <a:srgbClr val="FF0000"/>
                        </a:solidFill>
                        <a:latin typeface="Roboto Mono"/>
                        <a:ea typeface="Roboto Mono"/>
                        <a:cs typeface="Roboto Mono"/>
                        <a:sym typeface="Roboto Mono"/>
                      </a:endParaRPr>
                    </a:p>
                  </a:txBody>
                  <a:tcPr marT="91425" marB="91425" marR="91425" marL="91425" anchor="ct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4"/>
          <p:cNvSpPr txBox="1"/>
          <p:nvPr>
            <p:ph type="title"/>
          </p:nvPr>
        </p:nvSpPr>
        <p:spPr>
          <a:xfrm>
            <a:off x="311700" y="2383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 </a:t>
            </a:r>
            <a:endParaRPr/>
          </a:p>
        </p:txBody>
      </p:sp>
      <p:sp>
        <p:nvSpPr>
          <p:cNvPr id="72" name="Google Shape;72;p4"/>
          <p:cNvSpPr txBox="1"/>
          <p:nvPr>
            <p:ph idx="1" type="body"/>
          </p:nvPr>
        </p:nvSpPr>
        <p:spPr>
          <a:xfrm>
            <a:off x="311700" y="568275"/>
            <a:ext cx="8520600" cy="4000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en" sz="2000"/>
              <a:t>Programs are sets of instructions to the computer (including smartphones and similar devices) written with the goal of producing a desired outcome - either a certain output or a changed state of the system. Programming languages are human-readable languages that can be translated into instructions that the computer can understand.</a:t>
            </a:r>
            <a:endParaRPr sz="2000"/>
          </a:p>
        </p:txBody>
      </p:sp>
      <p:pic>
        <p:nvPicPr>
          <p:cNvPr id="73" name="Google Shape;73;p4"/>
          <p:cNvPicPr preferRelativeResize="0"/>
          <p:nvPr/>
        </p:nvPicPr>
        <p:blipFill rotWithShape="1">
          <a:blip r:embed="rId3">
            <a:alphaModFix/>
          </a:blip>
          <a:srcRect b="0" l="0" r="0" t="0"/>
          <a:stretch/>
        </p:blipFill>
        <p:spPr>
          <a:xfrm>
            <a:off x="2076025" y="2679450"/>
            <a:ext cx="4991952" cy="24640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Javascript</a:t>
            </a:r>
            <a:endParaRPr/>
          </a:p>
        </p:txBody>
      </p:sp>
      <p:sp>
        <p:nvSpPr>
          <p:cNvPr id="79" name="Google Shape;79;p5"/>
          <p:cNvSpPr txBox="1"/>
          <p:nvPr>
            <p:ph idx="1" type="body"/>
          </p:nvPr>
        </p:nvSpPr>
        <p:spPr>
          <a:xfrm>
            <a:off x="311700" y="1152475"/>
            <a:ext cx="8520600" cy="3777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2000"/>
              <a:t>Also called ECMAScript language that was originally used for scripting in browsers, and has since become one of the most popular general-purpose programming languages. Today it can be used for server-side programming, for quick automation scripts, in some IoT devices, and even in some embedded systems.</a:t>
            </a:r>
            <a:endParaRPr sz="2000"/>
          </a:p>
          <a:p>
            <a:pPr indent="0" lvl="0" marL="0" rtl="0" algn="l">
              <a:lnSpc>
                <a:spcPct val="115000"/>
              </a:lnSpc>
              <a:spcBef>
                <a:spcPts val="1600"/>
              </a:spcBef>
              <a:spcAft>
                <a:spcPts val="1600"/>
              </a:spcAft>
              <a:buSzPts val="1800"/>
              <a:buNone/>
            </a:pPr>
            <a:r>
              <a:rPr lang="en" sz="2000"/>
              <a:t>When used in the browser, the program has access to the content of the page, the network and many other features. By making network requests and/or reading and changing the page, powerful applications can be created.</a:t>
            </a:r>
            <a:endParaRPr sz="2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Running Javascript</a:t>
            </a:r>
            <a:endParaRPr/>
          </a:p>
        </p:txBody>
      </p:sp>
      <p:sp>
        <p:nvSpPr>
          <p:cNvPr id="85" name="Google Shape;85;p6"/>
          <p:cNvSpPr txBox="1"/>
          <p:nvPr>
            <p:ph idx="1" type="body"/>
          </p:nvPr>
        </p:nvSpPr>
        <p:spPr>
          <a:xfrm>
            <a:off x="311700" y="1152475"/>
            <a:ext cx="8520600" cy="3858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We’ll be using Javascript in the browser, but most of what we cover can be used anywhere.</a:t>
            </a:r>
            <a:endParaRPr/>
          </a:p>
          <a:p>
            <a:pPr indent="-342900" lvl="0" marL="457200" rtl="0" algn="l">
              <a:lnSpc>
                <a:spcPct val="115000"/>
              </a:lnSpc>
              <a:spcBef>
                <a:spcPts val="1600"/>
              </a:spcBef>
              <a:spcAft>
                <a:spcPts val="0"/>
              </a:spcAft>
              <a:buSzPts val="1800"/>
              <a:buAutoNum type="arabicPeriod"/>
            </a:pPr>
            <a:r>
              <a:rPr lang="en"/>
              <a:t>Create a simple HTML file</a:t>
            </a:r>
            <a:endParaRPr/>
          </a:p>
          <a:p>
            <a:pPr indent="-342900" lvl="0" marL="457200" rtl="0" algn="l">
              <a:lnSpc>
                <a:spcPct val="115000"/>
              </a:lnSpc>
              <a:spcBef>
                <a:spcPts val="0"/>
              </a:spcBef>
              <a:spcAft>
                <a:spcPts val="0"/>
              </a:spcAft>
              <a:buSzPts val="1800"/>
              <a:buAutoNum type="arabicPeriod"/>
            </a:pPr>
            <a:r>
              <a:rPr lang="en"/>
              <a:t>At the bottom of the &lt;body&gt; tag, add an opening and closing &lt;script&gt; tag</a:t>
            </a:r>
            <a:endParaRPr/>
          </a:p>
          <a:p>
            <a:pPr indent="-342900" lvl="0" marL="457200" rtl="0" algn="l">
              <a:lnSpc>
                <a:spcPct val="115000"/>
              </a:lnSpc>
              <a:spcBef>
                <a:spcPts val="0"/>
              </a:spcBef>
              <a:spcAft>
                <a:spcPts val="0"/>
              </a:spcAft>
              <a:buSzPts val="1800"/>
              <a:buAutoNum type="arabicPeriod"/>
            </a:pPr>
            <a:r>
              <a:rPr lang="en"/>
              <a:t>Inside the &lt;script&gt; element, write any Javascript code, e.g. </a:t>
            </a:r>
            <a:r>
              <a:rPr b="1" lang="en"/>
              <a:t>console.log('ok')</a:t>
            </a:r>
            <a:endParaRPr/>
          </a:p>
          <a:p>
            <a:pPr indent="-342900" lvl="0" marL="457200" rtl="0" algn="l">
              <a:lnSpc>
                <a:spcPct val="115000"/>
              </a:lnSpc>
              <a:spcBef>
                <a:spcPts val="0"/>
              </a:spcBef>
              <a:spcAft>
                <a:spcPts val="0"/>
              </a:spcAft>
              <a:buSzPts val="1800"/>
              <a:buAutoNum type="arabicPeriod"/>
            </a:pPr>
            <a:r>
              <a:rPr lang="en"/>
              <a:t>In the browser, open the HTML file</a:t>
            </a:r>
            <a:endParaRPr/>
          </a:p>
          <a:p>
            <a:pPr indent="-342900" lvl="0" marL="457200" rtl="0" algn="l">
              <a:lnSpc>
                <a:spcPct val="115000"/>
              </a:lnSpc>
              <a:spcBef>
                <a:spcPts val="0"/>
              </a:spcBef>
              <a:spcAft>
                <a:spcPts val="0"/>
              </a:spcAft>
              <a:buSzPts val="1800"/>
              <a:buAutoNum type="arabicPeriod"/>
            </a:pPr>
            <a:r>
              <a:rPr lang="en"/>
              <a:t>Open the browser console</a:t>
            </a:r>
            <a:endParaRPr/>
          </a:p>
          <a:p>
            <a:pPr indent="-317500" lvl="1" marL="914400" rtl="0" algn="l">
              <a:lnSpc>
                <a:spcPct val="115000"/>
              </a:lnSpc>
              <a:spcBef>
                <a:spcPts val="0"/>
              </a:spcBef>
              <a:spcAft>
                <a:spcPts val="0"/>
              </a:spcAft>
              <a:buSzPts val="1400"/>
              <a:buAutoNum type="alphaLcPeriod"/>
            </a:pPr>
            <a:r>
              <a:rPr lang="en"/>
              <a:t>Windows/Linux: press F12</a:t>
            </a:r>
            <a:endParaRPr/>
          </a:p>
          <a:p>
            <a:pPr indent="-317500" lvl="1" marL="914400" rtl="0" algn="l">
              <a:lnSpc>
                <a:spcPct val="115000"/>
              </a:lnSpc>
              <a:spcBef>
                <a:spcPts val="0"/>
              </a:spcBef>
              <a:spcAft>
                <a:spcPts val="0"/>
              </a:spcAft>
              <a:buSzPts val="1400"/>
              <a:buAutoNum type="alphaLcPeriod"/>
            </a:pPr>
            <a:r>
              <a:rPr lang="en"/>
              <a:t>Mac: press Cmd-Alt-i</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The Javascript program life cycle</a:t>
            </a:r>
            <a:endParaRPr/>
          </a:p>
        </p:txBody>
      </p:sp>
      <p:sp>
        <p:nvSpPr>
          <p:cNvPr id="91" name="Google Shape;91;p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en" sz="2000"/>
              <a:t>Javascript programs are bound to the pages they’re used on. In our case, we create an HTML document and insert Javascript there, and that program is run when we load the page in our browser. The program is active as long as the page is open, but if we refresh the page the current state of the program is lost and it runs again from the beginning. When we need to test our program, all we need to do is change the code, save the file and refresh the page, and our new program will be run.</a:t>
            </a:r>
            <a:endParaRPr sz="20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8"/>
          <p:cNvSpPr txBox="1"/>
          <p:nvPr>
            <p:ph type="title"/>
          </p:nvPr>
        </p:nvSpPr>
        <p:spPr>
          <a:xfrm>
            <a:off x="311700" y="31905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Basic syntax</a:t>
            </a:r>
            <a:endParaRPr/>
          </a:p>
        </p:txBody>
      </p:sp>
      <p:sp>
        <p:nvSpPr>
          <p:cNvPr id="97" name="Google Shape;97;p8"/>
          <p:cNvSpPr txBox="1"/>
          <p:nvPr>
            <p:ph idx="1" type="body"/>
          </p:nvPr>
        </p:nvSpPr>
        <p:spPr>
          <a:xfrm>
            <a:off x="311700" y="984525"/>
            <a:ext cx="8520600" cy="3917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Javascript, like most languages, is written as a series of commands, normally run one after the other. A semicolon (</a:t>
            </a:r>
            <a:r>
              <a:rPr b="1" lang="en"/>
              <a:t>;</a:t>
            </a:r>
            <a:r>
              <a:rPr lang="en"/>
              <a:t>) is usually written at the end of each statement. While it’s not mandatory, it’s good practice to always add them, to make it obvious where each statement ends. </a:t>
            </a:r>
            <a:endParaRPr/>
          </a:p>
          <a:p>
            <a:pPr indent="0" lvl="0" marL="0" rtl="0" algn="l">
              <a:lnSpc>
                <a:spcPct val="115000"/>
              </a:lnSpc>
              <a:spcBef>
                <a:spcPts val="0"/>
              </a:spcBef>
              <a:spcAft>
                <a:spcPts val="0"/>
              </a:spcAft>
              <a:buSzPts val="1800"/>
              <a:buNone/>
            </a:pPr>
            <a:r>
              <a:rPr lang="en"/>
              <a:t>Code is case-sensitive, so if you change the case of some text usually you will change behavior of the program.</a:t>
            </a:r>
            <a:endParaRPr/>
          </a:p>
          <a:p>
            <a:pPr indent="0" lvl="0" marL="0" rtl="0" algn="l">
              <a:lnSpc>
                <a:spcPct val="115000"/>
              </a:lnSpc>
              <a:spcBef>
                <a:spcPts val="0"/>
              </a:spcBef>
              <a:spcAft>
                <a:spcPts val="0"/>
              </a:spcAft>
              <a:buSzPts val="1800"/>
              <a:buNone/>
            </a:pPr>
            <a:r>
              <a:rPr lang="en"/>
              <a:t>Comments can be added by prefixing them with </a:t>
            </a:r>
            <a:r>
              <a:rPr b="1" lang="en"/>
              <a:t>//</a:t>
            </a:r>
            <a:r>
              <a:rPr lang="en"/>
              <a:t>. Comments don’t affect behavior, and can be used to clarify what a certain command does or why it’s needed.</a:t>
            </a:r>
            <a:endParaRPr/>
          </a:p>
          <a:p>
            <a:pPr indent="0" lvl="0" marL="0" rtl="0" algn="l">
              <a:lnSpc>
                <a:spcPct val="115000"/>
              </a:lnSpc>
              <a:spcBef>
                <a:spcPts val="0"/>
              </a:spcBef>
              <a:spcAft>
                <a:spcPts val="1600"/>
              </a:spcAft>
              <a:buSzPts val="1800"/>
              <a:buNone/>
            </a:pPr>
            <a:r>
              <a:rPr lang="en"/>
              <a:t>Throughout most of the course, we will check results by printing them to the browser console. This is done by writing </a:t>
            </a:r>
            <a:r>
              <a:rPr b="1" lang="en">
                <a:latin typeface="Roboto Mono"/>
                <a:ea typeface="Roboto Mono"/>
                <a:cs typeface="Roboto Mono"/>
                <a:sym typeface="Roboto Mono"/>
              </a:rPr>
              <a:t>console.log(&lt;value&gt;)</a:t>
            </a:r>
            <a:r>
              <a:rPr lang="en"/>
              <a:t>, where &lt;value&gt; is replaced by whatever we want to print.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Values in programs</a:t>
            </a:r>
            <a:endParaRPr/>
          </a:p>
        </p:txBody>
      </p:sp>
      <p:sp>
        <p:nvSpPr>
          <p:cNvPr id="103" name="Google Shape;103;p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2000"/>
              <a:t>Almost all programs operate on some data. It can be provided by the user, read from some source (files, network...), be written directly in the program etc.</a:t>
            </a:r>
            <a:endParaRPr sz="2000"/>
          </a:p>
          <a:p>
            <a:pPr indent="0" lvl="0" marL="0" rtl="0" algn="l">
              <a:lnSpc>
                <a:spcPct val="115000"/>
              </a:lnSpc>
              <a:spcBef>
                <a:spcPts val="1600"/>
              </a:spcBef>
              <a:spcAft>
                <a:spcPts val="1600"/>
              </a:spcAft>
              <a:buSzPts val="1800"/>
              <a:buNone/>
            </a:pPr>
            <a:r>
              <a:rPr lang="en" sz="2000"/>
              <a:t>Data in programs is used as </a:t>
            </a:r>
            <a:r>
              <a:rPr b="1" lang="en" sz="2000"/>
              <a:t>values</a:t>
            </a:r>
            <a:r>
              <a:rPr lang="en" sz="2000"/>
              <a:t> - numbers, text, bit streams etc. Many values can contain multiple simpler values, for example a piece of text can be split into words or individual characters.</a:t>
            </a:r>
            <a:endParaRPr sz="20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