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g9tsRkfKVJQ/qfNV4EdiKG7080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A49BA8-FB95-4DD2-82DB-5696431A8759}">
  <a:tblStyle styleId="{CEA49BA8-FB95-4DD2-82DB-5696431A875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5200"/>
              <a:buNone/>
              <a:defRPr sz="5200">
                <a:solidFill>
                  <a:srgbClr val="FFFFFF"/>
                </a:solidFill>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1" name="Google Shape;11;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2800"/>
              <a:buNone/>
              <a:defRPr sz="2800">
                <a:solidFill>
                  <a:srgbClr val="F3F3F3"/>
                </a:solidFill>
              </a:defRPr>
            </a:lvl1pPr>
            <a:lvl2pPr lvl="1" algn="ctr">
              <a:lnSpc>
                <a:spcPct val="100000"/>
              </a:lnSpc>
              <a:spcBef>
                <a:spcPts val="0"/>
              </a:spcBef>
              <a:spcAft>
                <a:spcPts val="0"/>
              </a:spcAft>
              <a:buClr>
                <a:srgbClr val="F3F3F3"/>
              </a:buClr>
              <a:buSzPts val="2800"/>
              <a:buNone/>
              <a:defRPr sz="2800">
                <a:solidFill>
                  <a:srgbClr val="F3F3F3"/>
                </a:solidFill>
              </a:defRPr>
            </a:lvl2pPr>
            <a:lvl3pPr lvl="2" algn="ctr">
              <a:lnSpc>
                <a:spcPct val="100000"/>
              </a:lnSpc>
              <a:spcBef>
                <a:spcPts val="0"/>
              </a:spcBef>
              <a:spcAft>
                <a:spcPts val="0"/>
              </a:spcAft>
              <a:buClr>
                <a:srgbClr val="F3F3F3"/>
              </a:buClr>
              <a:buSzPts val="2800"/>
              <a:buNone/>
              <a:defRPr sz="2800">
                <a:solidFill>
                  <a:srgbClr val="F3F3F3"/>
                </a:solidFill>
              </a:defRPr>
            </a:lvl3pPr>
            <a:lvl4pPr lvl="3" algn="ctr">
              <a:lnSpc>
                <a:spcPct val="100000"/>
              </a:lnSpc>
              <a:spcBef>
                <a:spcPts val="0"/>
              </a:spcBef>
              <a:spcAft>
                <a:spcPts val="0"/>
              </a:spcAft>
              <a:buClr>
                <a:srgbClr val="F3F3F3"/>
              </a:buClr>
              <a:buSzPts val="2800"/>
              <a:buNone/>
              <a:defRPr sz="2800">
                <a:solidFill>
                  <a:srgbClr val="F3F3F3"/>
                </a:solidFill>
              </a:defRPr>
            </a:lvl4pPr>
            <a:lvl5pPr lvl="4" algn="ctr">
              <a:lnSpc>
                <a:spcPct val="100000"/>
              </a:lnSpc>
              <a:spcBef>
                <a:spcPts val="0"/>
              </a:spcBef>
              <a:spcAft>
                <a:spcPts val="0"/>
              </a:spcAft>
              <a:buClr>
                <a:srgbClr val="F3F3F3"/>
              </a:buClr>
              <a:buSzPts val="2800"/>
              <a:buNone/>
              <a:defRPr sz="2800">
                <a:solidFill>
                  <a:srgbClr val="F3F3F3"/>
                </a:solidFill>
              </a:defRPr>
            </a:lvl5pPr>
            <a:lvl6pPr lvl="5" algn="ctr">
              <a:lnSpc>
                <a:spcPct val="100000"/>
              </a:lnSpc>
              <a:spcBef>
                <a:spcPts val="0"/>
              </a:spcBef>
              <a:spcAft>
                <a:spcPts val="0"/>
              </a:spcAft>
              <a:buClr>
                <a:srgbClr val="F3F3F3"/>
              </a:buClr>
              <a:buSzPts val="2800"/>
              <a:buNone/>
              <a:defRPr sz="2800">
                <a:solidFill>
                  <a:srgbClr val="F3F3F3"/>
                </a:solidFill>
              </a:defRPr>
            </a:lvl6pPr>
            <a:lvl7pPr lvl="6" algn="ctr">
              <a:lnSpc>
                <a:spcPct val="100000"/>
              </a:lnSpc>
              <a:spcBef>
                <a:spcPts val="0"/>
              </a:spcBef>
              <a:spcAft>
                <a:spcPts val="0"/>
              </a:spcAft>
              <a:buClr>
                <a:srgbClr val="F3F3F3"/>
              </a:buClr>
              <a:buSzPts val="2800"/>
              <a:buNone/>
              <a:defRPr sz="2800">
                <a:solidFill>
                  <a:srgbClr val="F3F3F3"/>
                </a:solidFill>
              </a:defRPr>
            </a:lvl7pPr>
            <a:lvl8pPr lvl="7" algn="ctr">
              <a:lnSpc>
                <a:spcPct val="100000"/>
              </a:lnSpc>
              <a:spcBef>
                <a:spcPts val="0"/>
              </a:spcBef>
              <a:spcAft>
                <a:spcPts val="0"/>
              </a:spcAft>
              <a:buClr>
                <a:srgbClr val="F3F3F3"/>
              </a:buClr>
              <a:buSzPts val="2800"/>
              <a:buNone/>
              <a:defRPr sz="2800">
                <a:solidFill>
                  <a:srgbClr val="F3F3F3"/>
                </a:solidFill>
              </a:defRPr>
            </a:lvl8pPr>
            <a:lvl9pPr lvl="8" algn="ctr">
              <a:lnSpc>
                <a:spcPct val="100000"/>
              </a:lnSpc>
              <a:spcBef>
                <a:spcPts val="0"/>
              </a:spcBef>
              <a:spcAft>
                <a:spcPts val="0"/>
              </a:spcAft>
              <a:buClr>
                <a:srgbClr val="F3F3F3"/>
              </a:buClr>
              <a:buSzPts val="2800"/>
              <a:buNone/>
              <a:defRPr sz="2800">
                <a:solidFill>
                  <a:srgbClr val="F3F3F3"/>
                </a:solidFill>
              </a:defRPr>
            </a:lvl9pPr>
          </a:lstStyle>
          <a:p/>
        </p:txBody>
      </p:sp>
      <p:sp>
        <p:nvSpPr>
          <p:cNvPr id="12" name="Google Shape;1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 name="Shape 13"/>
        <p:cNvGrpSpPr/>
        <p:nvPr/>
      </p:nvGrpSpPr>
      <p:grpSpPr>
        <a:xfrm>
          <a:off x="0" y="0"/>
          <a:ext cx="0" cy="0"/>
          <a:chOff x="0" y="0"/>
          <a:chExt cx="0" cy="0"/>
        </a:xfrm>
      </p:grpSpPr>
      <p:sp>
        <p:nvSpPr>
          <p:cNvPr id="14" name="Google Shape;14;p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 name="Google Shape;16;p3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 name="Google Shape;17;p3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7" name="Google Shape;2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3600"/>
              <a:buNone/>
              <a:defRPr sz="3600">
                <a:solidFill>
                  <a:srgbClr val="FFFFFF"/>
                </a:solidFill>
              </a:defRPr>
            </a:lvl2pPr>
            <a:lvl3pPr lvl="2" algn="ctr">
              <a:lnSpc>
                <a:spcPct val="100000"/>
              </a:lnSpc>
              <a:spcBef>
                <a:spcPts val="0"/>
              </a:spcBef>
              <a:spcAft>
                <a:spcPts val="0"/>
              </a:spcAft>
              <a:buClr>
                <a:srgbClr val="FFFFFF"/>
              </a:buClr>
              <a:buSzPts val="3600"/>
              <a:buNone/>
              <a:defRPr sz="3600">
                <a:solidFill>
                  <a:srgbClr val="FFFFFF"/>
                </a:solidFill>
              </a:defRPr>
            </a:lvl3pPr>
            <a:lvl4pPr lvl="3" algn="ctr">
              <a:lnSpc>
                <a:spcPct val="100000"/>
              </a:lnSpc>
              <a:spcBef>
                <a:spcPts val="0"/>
              </a:spcBef>
              <a:spcAft>
                <a:spcPts val="0"/>
              </a:spcAft>
              <a:buClr>
                <a:srgbClr val="FFFFFF"/>
              </a:buClr>
              <a:buSzPts val="3600"/>
              <a:buNone/>
              <a:defRPr sz="3600">
                <a:solidFill>
                  <a:srgbClr val="FFFFFF"/>
                </a:solidFill>
              </a:defRPr>
            </a:lvl4pPr>
            <a:lvl5pPr lvl="4" algn="ctr">
              <a:lnSpc>
                <a:spcPct val="100000"/>
              </a:lnSpc>
              <a:spcBef>
                <a:spcPts val="0"/>
              </a:spcBef>
              <a:spcAft>
                <a:spcPts val="0"/>
              </a:spcAft>
              <a:buClr>
                <a:srgbClr val="FFFFFF"/>
              </a:buClr>
              <a:buSzPts val="3600"/>
              <a:buNone/>
              <a:defRPr sz="3600">
                <a:solidFill>
                  <a:srgbClr val="FFFFFF"/>
                </a:solidFill>
              </a:defRPr>
            </a:lvl5pPr>
            <a:lvl6pPr lvl="5" algn="ctr">
              <a:lnSpc>
                <a:spcPct val="100000"/>
              </a:lnSpc>
              <a:spcBef>
                <a:spcPts val="0"/>
              </a:spcBef>
              <a:spcAft>
                <a:spcPts val="0"/>
              </a:spcAft>
              <a:buClr>
                <a:srgbClr val="FFFFFF"/>
              </a:buClr>
              <a:buSzPts val="3600"/>
              <a:buNone/>
              <a:defRPr sz="3600">
                <a:solidFill>
                  <a:srgbClr val="FFFFFF"/>
                </a:solidFill>
              </a:defRPr>
            </a:lvl6pPr>
            <a:lvl7pPr lvl="6" algn="ctr">
              <a:lnSpc>
                <a:spcPct val="100000"/>
              </a:lnSpc>
              <a:spcBef>
                <a:spcPts val="0"/>
              </a:spcBef>
              <a:spcAft>
                <a:spcPts val="0"/>
              </a:spcAft>
              <a:buClr>
                <a:srgbClr val="FFFFFF"/>
              </a:buClr>
              <a:buSzPts val="3600"/>
              <a:buNone/>
              <a:defRPr sz="3600">
                <a:solidFill>
                  <a:srgbClr val="FFFFFF"/>
                </a:solidFill>
              </a:defRPr>
            </a:lvl7pPr>
            <a:lvl8pPr lvl="7" algn="ctr">
              <a:lnSpc>
                <a:spcPct val="100000"/>
              </a:lnSpc>
              <a:spcBef>
                <a:spcPts val="0"/>
              </a:spcBef>
              <a:spcAft>
                <a:spcPts val="0"/>
              </a:spcAft>
              <a:buClr>
                <a:srgbClr val="FFFFFF"/>
              </a:buClr>
              <a:buSzPts val="3600"/>
              <a:buNone/>
              <a:defRPr sz="3600">
                <a:solidFill>
                  <a:srgbClr val="FFFFFF"/>
                </a:solidFill>
              </a:defRPr>
            </a:lvl8pPr>
            <a:lvl9pPr lvl="8" algn="ctr">
              <a:lnSpc>
                <a:spcPct val="100000"/>
              </a:lnSpc>
              <a:spcBef>
                <a:spcPts val="0"/>
              </a:spcBef>
              <a:spcAft>
                <a:spcPts val="0"/>
              </a:spcAft>
              <a:buClr>
                <a:srgbClr val="FFFFFF"/>
              </a:buClr>
              <a:buSzPts val="3600"/>
              <a:buNone/>
              <a:defRPr sz="3600">
                <a:solidFill>
                  <a:srgbClr val="FFFFFF"/>
                </a:solidFill>
              </a:defRPr>
            </a:lvl9pPr>
          </a:lstStyle>
          <a:p/>
        </p:txBody>
      </p:sp>
      <p:sp>
        <p:nvSpPr>
          <p:cNvPr id="30" name="Google Shape;3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4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4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4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4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6000"/>
              <a:t>Programming Basics</a:t>
            </a:r>
            <a:endParaRPr sz="6000"/>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Vivify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The </a:t>
            </a:r>
            <a:r>
              <a:rPr b="1" lang="en" sz="3600"/>
              <a:t>else if </a:t>
            </a:r>
            <a:r>
              <a:rPr lang="en" sz="3600"/>
              <a:t>statement</a:t>
            </a:r>
            <a:endParaRPr sz="3600"/>
          </a:p>
        </p:txBody>
      </p:sp>
      <p:sp>
        <p:nvSpPr>
          <p:cNvPr id="124" name="Google Shape;124;p10"/>
          <p:cNvSpPr txBox="1"/>
          <p:nvPr>
            <p:ph idx="1" type="body"/>
          </p:nvPr>
        </p:nvSpPr>
        <p:spPr>
          <a:xfrm>
            <a:off x="311700" y="1396375"/>
            <a:ext cx="8520600" cy="31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400"/>
              <a:t>The </a:t>
            </a:r>
            <a:r>
              <a:rPr b="1" lang="en" sz="2400"/>
              <a:t>else if</a:t>
            </a:r>
            <a:r>
              <a:rPr lang="en" sz="2400"/>
              <a:t> statement is used with the if - else statement to execute a set of code if one of the several condition is true.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pSp>
        <p:nvGrpSpPr>
          <p:cNvPr id="129" name="Google Shape;129;p11"/>
          <p:cNvGrpSpPr/>
          <p:nvPr/>
        </p:nvGrpSpPr>
        <p:grpSpPr>
          <a:xfrm>
            <a:off x="220632" y="178632"/>
            <a:ext cx="4240451" cy="4800805"/>
            <a:chOff x="3221800" y="1342525"/>
            <a:chExt cx="2673003" cy="3302700"/>
          </a:xfrm>
        </p:grpSpPr>
        <p:sp>
          <p:nvSpPr>
            <p:cNvPr id="130" name="Google Shape;130;p11"/>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1"/>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11"/>
          <p:cNvSpPr txBox="1"/>
          <p:nvPr>
            <p:ph idx="4294967295" type="body"/>
          </p:nvPr>
        </p:nvSpPr>
        <p:spPr>
          <a:xfrm>
            <a:off x="220625" y="1374625"/>
            <a:ext cx="4240500" cy="3604800"/>
          </a:xfrm>
          <a:prstGeom prst="rect">
            <a:avLst/>
          </a:prstGeom>
          <a:no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rPr lang="en" sz="1200">
                <a:solidFill>
                  <a:srgbClr val="313131"/>
                </a:solidFill>
                <a:latin typeface="Consolas"/>
                <a:ea typeface="Consolas"/>
                <a:cs typeface="Consolas"/>
                <a:sym typeface="Consolas"/>
              </a:rPr>
              <a:t>if (condition)</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code to be executed if condition is true;</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else if (condition)</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code to be executed if condition is true;</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else</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code to be executed if condition is false;</a:t>
            </a:r>
            <a:endParaRPr i="1" sz="1200">
              <a:solidFill>
                <a:srgbClr val="313131"/>
              </a:solidFill>
              <a:latin typeface="Consolas"/>
              <a:ea typeface="Consolas"/>
              <a:cs typeface="Consolas"/>
              <a:sym typeface="Consolas"/>
            </a:endParaRPr>
          </a:p>
          <a:p>
            <a:pPr indent="0" lvl="0" marL="0" rtl="0" algn="l">
              <a:lnSpc>
                <a:spcPct val="115000"/>
              </a:lnSpc>
              <a:spcBef>
                <a:spcPts val="0"/>
              </a:spcBef>
              <a:spcAft>
                <a:spcPts val="1600"/>
              </a:spcAft>
              <a:buSzPts val="1800"/>
              <a:buNone/>
            </a:pPr>
            <a:r>
              <a:t/>
            </a:r>
            <a:endParaRPr sz="1400"/>
          </a:p>
        </p:txBody>
      </p:sp>
      <p:grpSp>
        <p:nvGrpSpPr>
          <p:cNvPr id="133" name="Google Shape;133;p11"/>
          <p:cNvGrpSpPr/>
          <p:nvPr/>
        </p:nvGrpSpPr>
        <p:grpSpPr>
          <a:xfrm>
            <a:off x="4715432" y="178632"/>
            <a:ext cx="4240451" cy="4800805"/>
            <a:chOff x="3221800" y="1342525"/>
            <a:chExt cx="2673003" cy="3302700"/>
          </a:xfrm>
        </p:grpSpPr>
        <p:sp>
          <p:nvSpPr>
            <p:cNvPr id="134" name="Google Shape;134;p11"/>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1"/>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 name="Google Shape;136;p11"/>
          <p:cNvSpPr txBox="1"/>
          <p:nvPr>
            <p:ph idx="4294967295" type="title"/>
          </p:nvPr>
        </p:nvSpPr>
        <p:spPr>
          <a:xfrm>
            <a:off x="694175" y="463225"/>
            <a:ext cx="329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solidFill>
                  <a:srgbClr val="FFFFFF"/>
                </a:solidFill>
              </a:rPr>
              <a:t>Pseudocode</a:t>
            </a:r>
            <a:endParaRPr sz="3600">
              <a:solidFill>
                <a:srgbClr val="FFFFFF"/>
              </a:solidFill>
            </a:endParaRPr>
          </a:p>
        </p:txBody>
      </p:sp>
      <p:sp>
        <p:nvSpPr>
          <p:cNvPr id="137" name="Google Shape;137;p11"/>
          <p:cNvSpPr txBox="1"/>
          <p:nvPr>
            <p:ph idx="4294967295" type="title"/>
          </p:nvPr>
        </p:nvSpPr>
        <p:spPr>
          <a:xfrm>
            <a:off x="5185575" y="463225"/>
            <a:ext cx="329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solidFill>
                  <a:srgbClr val="FFFFFF"/>
                </a:solidFill>
              </a:rPr>
              <a:t>Javascript</a:t>
            </a:r>
            <a:endParaRPr sz="3600">
              <a:solidFill>
                <a:srgbClr val="FFFFFF"/>
              </a:solidFill>
            </a:endParaRPr>
          </a:p>
        </p:txBody>
      </p:sp>
      <p:sp>
        <p:nvSpPr>
          <p:cNvPr id="138" name="Google Shape;138;p11"/>
          <p:cNvSpPr txBox="1"/>
          <p:nvPr>
            <p:ph idx="4294967295" type="body"/>
          </p:nvPr>
        </p:nvSpPr>
        <p:spPr>
          <a:xfrm>
            <a:off x="4716425" y="1374625"/>
            <a:ext cx="4240500" cy="360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313131"/>
                </a:solidFill>
                <a:latin typeface="Consolas"/>
                <a:ea typeface="Consolas"/>
                <a:cs typeface="Consolas"/>
                <a:sym typeface="Consolas"/>
              </a:rPr>
              <a:t>// this gives us a number of the week of the current day:</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313131"/>
                </a:solidFill>
                <a:latin typeface="Consolas"/>
                <a:ea typeface="Consolas"/>
                <a:cs typeface="Consolas"/>
                <a:sym typeface="Consolas"/>
              </a:rPr>
              <a:t>var today = new Date().getDay();</a:t>
            </a:r>
            <a:br>
              <a:rPr lang="en" sz="1200">
                <a:solidFill>
                  <a:srgbClr val="313131"/>
                </a:solidFill>
                <a:latin typeface="Consolas"/>
                <a:ea typeface="Consolas"/>
                <a:cs typeface="Consolas"/>
                <a:sym typeface="Consolas"/>
              </a:rPr>
            </a:b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if (today === 5) {	// Friday</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console.log("Have a nice weekend!");</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else if (today === 0) {</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console.log("Have a nice Sunday!");</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SzPts val="1800"/>
              <a:buNone/>
            </a:pPr>
            <a:r>
              <a:rPr lang="en" sz="1200">
                <a:solidFill>
                  <a:srgbClr val="313131"/>
                </a:solidFill>
                <a:latin typeface="Consolas"/>
                <a:ea typeface="Consolas"/>
                <a:cs typeface="Consolas"/>
                <a:sym typeface="Consolas"/>
              </a:rPr>
              <a:t>} else {</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console.log("Have a nice day!");</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313131"/>
                </a:solidFill>
                <a:latin typeface="Consolas"/>
                <a:ea typeface="Consolas"/>
                <a:cs typeface="Consolas"/>
                <a:sym typeface="Consolas"/>
              </a:rPr>
              <a:t>}</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1600"/>
              </a:spcAft>
              <a:buSzPts val="1800"/>
              <a:buNone/>
            </a:pPr>
            <a:r>
              <a:t/>
            </a:r>
            <a:endParaRPr sz="1200">
              <a:solidFill>
                <a:srgbClr val="31313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txBox="1"/>
          <p:nvPr>
            <p:ph type="title"/>
          </p:nvPr>
        </p:nvSpPr>
        <p:spPr>
          <a:xfrm>
            <a:off x="311700" y="343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144" name="Google Shape;144;p12"/>
          <p:cNvPicPr preferRelativeResize="0"/>
          <p:nvPr/>
        </p:nvPicPr>
        <p:blipFill rotWithShape="1">
          <a:blip r:embed="rId3">
            <a:alphaModFix/>
          </a:blip>
          <a:srcRect b="0" l="0" r="0" t="0"/>
          <a:stretch/>
        </p:blipFill>
        <p:spPr>
          <a:xfrm>
            <a:off x="1191275" y="1129000"/>
            <a:ext cx="6576021" cy="3922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ctrTitle"/>
          </p:nvPr>
        </p:nvSpPr>
        <p:spPr>
          <a:xfrm>
            <a:off x="510450" y="1333500"/>
            <a:ext cx="8123100" cy="158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000"/>
              <a:t>Loops</a:t>
            </a:r>
            <a:endParaRPr sz="4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3" name="Shape 153"/>
        <p:cNvGrpSpPr/>
        <p:nvPr/>
      </p:nvGrpSpPr>
      <p:grpSpPr>
        <a:xfrm>
          <a:off x="0" y="0"/>
          <a:ext cx="0" cy="0"/>
          <a:chOff x="0" y="0"/>
          <a:chExt cx="0" cy="0"/>
        </a:xfrm>
      </p:grpSpPr>
      <p:sp>
        <p:nvSpPr>
          <p:cNvPr id="154" name="Google Shape;15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What is a loop?</a:t>
            </a:r>
            <a:endParaRPr sz="3600"/>
          </a:p>
        </p:txBody>
      </p:sp>
      <p:sp>
        <p:nvSpPr>
          <p:cNvPr id="155" name="Google Shape;155;p14"/>
          <p:cNvSpPr txBox="1"/>
          <p:nvPr>
            <p:ph idx="1" type="body"/>
          </p:nvPr>
        </p:nvSpPr>
        <p:spPr>
          <a:xfrm>
            <a:off x="311700" y="1396375"/>
            <a:ext cx="8520600" cy="31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solidFill>
                  <a:schemeClr val="dk1"/>
                </a:solidFill>
              </a:rPr>
              <a:t>A loop is code that describes repetition of the same instructions or processes, over and over until receiving the order to stop. This allows us to do the same operation many times over, without knowing in advance how many times it needs to be repeated.</a:t>
            </a:r>
            <a:endParaRPr sz="2000">
              <a:solidFill>
                <a:schemeClr val="dk1"/>
              </a:solidFill>
            </a:endParaRPr>
          </a:p>
          <a:p>
            <a:pPr indent="0" lvl="0" marL="0" rtl="0" algn="l">
              <a:lnSpc>
                <a:spcPct val="115000"/>
              </a:lnSpc>
              <a:spcBef>
                <a:spcPts val="1600"/>
              </a:spcBef>
              <a:spcAft>
                <a:spcPts val="1600"/>
              </a:spcAft>
              <a:buSzPts val="1800"/>
              <a:buNone/>
            </a:pPr>
            <a:r>
              <a:rPr lang="en" sz="2000">
                <a:solidFill>
                  <a:schemeClr val="dk1"/>
                </a:solidFill>
              </a:rPr>
              <a:t>However, if not handled properly, an endless loop can cause the computer to get “stuck” as it becomes overwhelmed with unending operations. In Javascript this means the page becomes unresponsive, and the browser may prompt the user to end the execution by for	ce.</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type="title"/>
          </p:nvPr>
        </p:nvSpPr>
        <p:spPr>
          <a:xfrm>
            <a:off x="311700" y="2301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Loops in Javascript</a:t>
            </a:r>
            <a:endParaRPr sz="3600"/>
          </a:p>
        </p:txBody>
      </p:sp>
      <p:sp>
        <p:nvSpPr>
          <p:cNvPr id="161" name="Google Shape;161;p15"/>
          <p:cNvSpPr txBox="1"/>
          <p:nvPr>
            <p:ph idx="1" type="body"/>
          </p:nvPr>
        </p:nvSpPr>
        <p:spPr>
          <a:xfrm>
            <a:off x="311700" y="996250"/>
            <a:ext cx="8520600" cy="357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Loops are used to execute the same block of code a specified number of times. This block of code is called the </a:t>
            </a:r>
            <a:r>
              <a:rPr i="1" lang="en"/>
              <a:t>body</a:t>
            </a:r>
            <a:r>
              <a:rPr b="1" lang="en"/>
              <a:t> </a:t>
            </a:r>
            <a:r>
              <a:rPr lang="en"/>
              <a:t>of the loop. Some loop types that Javascript supports are:</a:t>
            </a:r>
            <a:endParaRPr/>
          </a:p>
          <a:p>
            <a:pPr indent="-342900" lvl="0" marL="457200" rtl="0" algn="l">
              <a:lnSpc>
                <a:spcPct val="115000"/>
              </a:lnSpc>
              <a:spcBef>
                <a:spcPts val="1600"/>
              </a:spcBef>
              <a:spcAft>
                <a:spcPts val="0"/>
              </a:spcAft>
              <a:buSzPts val="1800"/>
              <a:buChar char="●"/>
            </a:pPr>
            <a:r>
              <a:rPr b="1" lang="en"/>
              <a:t>while</a:t>
            </a:r>
            <a:r>
              <a:rPr lang="en"/>
              <a:t> − loops through a block of code if, and as long as, a specified condition is true</a:t>
            </a:r>
            <a:endParaRPr/>
          </a:p>
          <a:p>
            <a:pPr indent="-342900" lvl="0" marL="457200" rtl="0" algn="l">
              <a:lnSpc>
                <a:spcPct val="115000"/>
              </a:lnSpc>
              <a:spcBef>
                <a:spcPts val="0"/>
              </a:spcBef>
              <a:spcAft>
                <a:spcPts val="0"/>
              </a:spcAft>
              <a:buSzPts val="1800"/>
              <a:buChar char="●"/>
            </a:pPr>
            <a:r>
              <a:rPr b="1" lang="en"/>
              <a:t>for</a:t>
            </a:r>
            <a:r>
              <a:rPr lang="en"/>
              <a:t> − similar but differently structured, usually used to go over a range of numbers</a:t>
            </a:r>
            <a:endParaRPr/>
          </a:p>
          <a:p>
            <a:pPr indent="-342900" lvl="0" marL="457200" rtl="0" algn="l">
              <a:lnSpc>
                <a:spcPct val="115000"/>
              </a:lnSpc>
              <a:spcBef>
                <a:spcPts val="0"/>
              </a:spcBef>
              <a:spcAft>
                <a:spcPts val="0"/>
              </a:spcAft>
              <a:buSzPts val="1800"/>
              <a:buChar char="●"/>
            </a:pPr>
            <a:r>
              <a:rPr b="1" lang="en">
                <a:solidFill>
                  <a:srgbClr val="999999"/>
                </a:solidFill>
              </a:rPr>
              <a:t>for-of</a:t>
            </a:r>
            <a:r>
              <a:rPr lang="en"/>
              <a:t> − executes a block of code for each element in an array (will be covered tomorrow)</a:t>
            </a:r>
            <a:endParaRPr/>
          </a:p>
          <a:p>
            <a:pPr indent="0" lvl="0" marL="0" rtl="0" algn="l">
              <a:lnSpc>
                <a:spcPct val="115000"/>
              </a:lnSpc>
              <a:spcBef>
                <a:spcPts val="1600"/>
              </a:spcBef>
              <a:spcAft>
                <a:spcPts val="1600"/>
              </a:spcAft>
              <a:buSzPts val="1800"/>
              <a:buNone/>
            </a:pPr>
            <a:r>
              <a:rPr lang="en"/>
              <a:t>We will also discuss about </a:t>
            </a:r>
            <a:r>
              <a:rPr b="1" lang="en"/>
              <a:t>continue</a:t>
            </a:r>
            <a:r>
              <a:rPr lang="en"/>
              <a:t> and </a:t>
            </a:r>
            <a:r>
              <a:rPr b="1" lang="en"/>
              <a:t>break</a:t>
            </a:r>
            <a:r>
              <a:rPr lang="en"/>
              <a:t> keywords which can be used to make exceptions to the normal loop execution flow.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idx="2" type="body"/>
          </p:nvPr>
        </p:nvSpPr>
        <p:spPr>
          <a:xfrm>
            <a:off x="4919100" y="6911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a:t>
            </a:r>
            <a:r>
              <a:rPr b="1" lang="en"/>
              <a:t>while</a:t>
            </a:r>
            <a:r>
              <a:rPr lang="en"/>
              <a:t> statement will execute a block of code if, and as long as a test expression is true.</a:t>
            </a:r>
            <a:br>
              <a:rPr lang="en"/>
            </a:br>
            <a:br>
              <a:rPr lang="en"/>
            </a:br>
            <a:r>
              <a:rPr lang="en"/>
              <a:t>If the test expression is true then the code block will be executed. After the code has executed, the test expression will be evaluated again and the loop will continue until the test expression is found to be false.</a:t>
            </a:r>
            <a:endParaRPr/>
          </a:p>
        </p:txBody>
      </p:sp>
      <p:sp>
        <p:nvSpPr>
          <p:cNvPr id="167" name="Google Shape;167;p16"/>
          <p:cNvSpPr txBox="1"/>
          <p:nvPr>
            <p:ph type="title"/>
          </p:nvPr>
        </p:nvSpPr>
        <p:spPr>
          <a:xfrm>
            <a:off x="159300" y="589350"/>
            <a:ext cx="441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000"/>
              <a:t>The </a:t>
            </a:r>
            <a:r>
              <a:rPr b="1" lang="en" sz="3000"/>
              <a:t>while</a:t>
            </a:r>
            <a:r>
              <a:rPr lang="en" sz="3000"/>
              <a:t> loop statement</a:t>
            </a:r>
            <a:endParaRPr sz="3000"/>
          </a:p>
        </p:txBody>
      </p:sp>
      <p:pic>
        <p:nvPicPr>
          <p:cNvPr id="168" name="Google Shape;168;p16"/>
          <p:cNvPicPr preferRelativeResize="0"/>
          <p:nvPr/>
        </p:nvPicPr>
        <p:blipFill rotWithShape="1">
          <a:blip r:embed="rId3">
            <a:alphaModFix/>
          </a:blip>
          <a:srcRect b="0" l="0" r="0" t="0"/>
          <a:stretch/>
        </p:blipFill>
        <p:spPr>
          <a:xfrm>
            <a:off x="1112050" y="1066475"/>
            <a:ext cx="2505075" cy="384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pSp>
        <p:nvGrpSpPr>
          <p:cNvPr id="173" name="Google Shape;173;p17"/>
          <p:cNvGrpSpPr/>
          <p:nvPr/>
        </p:nvGrpSpPr>
        <p:grpSpPr>
          <a:xfrm>
            <a:off x="220632" y="178632"/>
            <a:ext cx="4240451" cy="4800805"/>
            <a:chOff x="3221800" y="1342525"/>
            <a:chExt cx="2673003" cy="3302700"/>
          </a:xfrm>
        </p:grpSpPr>
        <p:sp>
          <p:nvSpPr>
            <p:cNvPr id="174" name="Google Shape;174;p17"/>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7"/>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p17"/>
          <p:cNvSpPr txBox="1"/>
          <p:nvPr>
            <p:ph idx="4294967295" type="body"/>
          </p:nvPr>
        </p:nvSpPr>
        <p:spPr>
          <a:xfrm>
            <a:off x="220625" y="1374625"/>
            <a:ext cx="4240500" cy="3604800"/>
          </a:xfrm>
          <a:prstGeom prst="rect">
            <a:avLst/>
          </a:prstGeom>
          <a:no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rPr lang="en" sz="1200">
                <a:solidFill>
                  <a:srgbClr val="313131"/>
                </a:solidFill>
                <a:latin typeface="Consolas"/>
                <a:ea typeface="Consolas"/>
                <a:cs typeface="Consolas"/>
                <a:sym typeface="Consolas"/>
              </a:rPr>
              <a:t>while (condition) {</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code to be executed;</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a:t>
            </a:r>
            <a:endParaRPr i="1" sz="1200">
              <a:solidFill>
                <a:srgbClr val="313131"/>
              </a:solidFill>
              <a:latin typeface="Consolas"/>
              <a:ea typeface="Consolas"/>
              <a:cs typeface="Consolas"/>
              <a:sym typeface="Consolas"/>
            </a:endParaRPr>
          </a:p>
          <a:p>
            <a:pPr indent="0" lvl="0" marL="0" rtl="0" algn="l">
              <a:lnSpc>
                <a:spcPct val="115000"/>
              </a:lnSpc>
              <a:spcBef>
                <a:spcPts val="0"/>
              </a:spcBef>
              <a:spcAft>
                <a:spcPts val="1600"/>
              </a:spcAft>
              <a:buSzPts val="1800"/>
              <a:buNone/>
            </a:pPr>
            <a:r>
              <a:t/>
            </a:r>
            <a:endParaRPr sz="1400"/>
          </a:p>
        </p:txBody>
      </p:sp>
      <p:grpSp>
        <p:nvGrpSpPr>
          <p:cNvPr id="177" name="Google Shape;177;p17"/>
          <p:cNvGrpSpPr/>
          <p:nvPr/>
        </p:nvGrpSpPr>
        <p:grpSpPr>
          <a:xfrm>
            <a:off x="4715432" y="178632"/>
            <a:ext cx="4240451" cy="4800805"/>
            <a:chOff x="3221800" y="1342525"/>
            <a:chExt cx="2673003" cy="3302700"/>
          </a:xfrm>
        </p:grpSpPr>
        <p:sp>
          <p:nvSpPr>
            <p:cNvPr id="178" name="Google Shape;178;p17"/>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7"/>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 name="Google Shape;180;p17"/>
          <p:cNvSpPr txBox="1"/>
          <p:nvPr>
            <p:ph idx="4294967295" type="title"/>
          </p:nvPr>
        </p:nvSpPr>
        <p:spPr>
          <a:xfrm>
            <a:off x="694175" y="463225"/>
            <a:ext cx="329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solidFill>
                  <a:srgbClr val="FFFFFF"/>
                </a:solidFill>
              </a:rPr>
              <a:t>Pseudocode</a:t>
            </a:r>
            <a:endParaRPr sz="3600">
              <a:solidFill>
                <a:srgbClr val="FFFFFF"/>
              </a:solidFill>
            </a:endParaRPr>
          </a:p>
        </p:txBody>
      </p:sp>
      <p:sp>
        <p:nvSpPr>
          <p:cNvPr id="181" name="Google Shape;181;p17"/>
          <p:cNvSpPr txBox="1"/>
          <p:nvPr>
            <p:ph idx="4294967295" type="title"/>
          </p:nvPr>
        </p:nvSpPr>
        <p:spPr>
          <a:xfrm>
            <a:off x="5185575" y="463225"/>
            <a:ext cx="329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solidFill>
                  <a:srgbClr val="FFFFFF"/>
                </a:solidFill>
              </a:rPr>
              <a:t>Javascript</a:t>
            </a:r>
            <a:endParaRPr sz="3600">
              <a:solidFill>
                <a:srgbClr val="FFFFFF"/>
              </a:solidFill>
            </a:endParaRPr>
          </a:p>
        </p:txBody>
      </p:sp>
      <p:sp>
        <p:nvSpPr>
          <p:cNvPr id="182" name="Google Shape;182;p17"/>
          <p:cNvSpPr txBox="1"/>
          <p:nvPr>
            <p:ph idx="4294967295" type="body"/>
          </p:nvPr>
        </p:nvSpPr>
        <p:spPr>
          <a:xfrm>
            <a:off x="4716425" y="1374625"/>
            <a:ext cx="4240500" cy="360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br>
              <a:rPr lang="en" sz="1200">
                <a:solidFill>
                  <a:srgbClr val="313131"/>
                </a:solidFill>
                <a:latin typeface="Consolas"/>
                <a:ea typeface="Consolas"/>
                <a:cs typeface="Consolas"/>
                <a:sym typeface="Consolas"/>
              </a:rPr>
            </a:br>
            <a:endParaRPr sz="1200">
              <a:solidFill>
                <a:srgbClr val="313131"/>
              </a:solidFill>
              <a:latin typeface="Consolas"/>
              <a:ea typeface="Consolas"/>
              <a:cs typeface="Consolas"/>
              <a:sym typeface="Consolas"/>
            </a:endParaRPr>
          </a:p>
          <a:p>
            <a:pPr indent="0" lvl="0" marL="0" rtl="0" algn="l">
              <a:lnSpc>
                <a:spcPct val="115000"/>
              </a:lnSpc>
              <a:spcBef>
                <a:spcPts val="1600"/>
              </a:spcBef>
              <a:spcAft>
                <a:spcPts val="0"/>
              </a:spcAft>
              <a:buSzPts val="1800"/>
              <a:buNone/>
            </a:pPr>
            <a:r>
              <a:rPr lang="en" sz="1200">
                <a:solidFill>
                  <a:srgbClr val="313131"/>
                </a:solidFill>
                <a:latin typeface="Consolas"/>
                <a:ea typeface="Consolas"/>
                <a:cs typeface="Consolas"/>
                <a:sym typeface="Consolas"/>
              </a:rPr>
              <a:t>var i = 0;</a:t>
            </a:r>
            <a:endParaRPr sz="1200">
              <a:solidFill>
                <a:srgbClr val="313131"/>
              </a:solidFill>
              <a:latin typeface="Consolas"/>
              <a:ea typeface="Consolas"/>
              <a:cs typeface="Consolas"/>
              <a:sym typeface="Consolas"/>
            </a:endParaRPr>
          </a:p>
          <a:p>
            <a:pPr indent="0" lvl="0" marL="0" rtl="0" algn="l">
              <a:lnSpc>
                <a:spcPct val="115000"/>
              </a:lnSpc>
              <a:spcBef>
                <a:spcPts val="1600"/>
              </a:spcBef>
              <a:spcAft>
                <a:spcPts val="0"/>
              </a:spcAft>
              <a:buSzPts val="1800"/>
              <a:buNone/>
            </a:pPr>
            <a:r>
              <a:rPr lang="en" sz="1200">
                <a:solidFill>
                  <a:srgbClr val="999999"/>
                </a:solidFill>
                <a:latin typeface="Consolas"/>
                <a:ea typeface="Consolas"/>
                <a:cs typeface="Consolas"/>
                <a:sym typeface="Consolas"/>
              </a:rPr>
              <a:t>// as long as i is less than 10...</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while (i &lt; 10) {</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SzPts val="1800"/>
              <a:buNone/>
            </a:pPr>
            <a:r>
              <a:rPr lang="en" sz="1200">
                <a:solidFill>
                  <a:srgbClr val="313131"/>
                </a:solidFill>
                <a:latin typeface="Consolas"/>
                <a:ea typeface="Consolas"/>
                <a:cs typeface="Consolas"/>
                <a:sym typeface="Consolas"/>
              </a:rPr>
              <a:t>    </a:t>
            </a:r>
            <a:r>
              <a:rPr lang="en" sz="1200">
                <a:solidFill>
                  <a:srgbClr val="999999"/>
                </a:solidFill>
                <a:latin typeface="Consolas"/>
                <a:ea typeface="Consolas"/>
                <a:cs typeface="Consolas"/>
                <a:sym typeface="Consolas"/>
              </a:rPr>
              <a:t>// increase i by 1</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i++;</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a:t>
            </a:r>
            <a:br>
              <a:rPr lang="en" sz="1200">
                <a:solidFill>
                  <a:srgbClr val="313131"/>
                </a:solidFill>
                <a:latin typeface="Consolas"/>
                <a:ea typeface="Consolas"/>
                <a:cs typeface="Consolas"/>
                <a:sym typeface="Consolas"/>
              </a:rPr>
            </a:b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console.log('Loop stopped, current value of variable i is:', i);</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Infinite loops</a:t>
            </a:r>
            <a:endParaRPr/>
          </a:p>
        </p:txBody>
      </p:sp>
      <p:sp>
        <p:nvSpPr>
          <p:cNvPr id="188" name="Google Shape;18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Whenever we use a loop, we must make sure that it will eventually terminate. That means that there must be a way for the condition to change from </a:t>
            </a:r>
            <a:r>
              <a:rPr b="1" lang="en"/>
              <a:t>true</a:t>
            </a:r>
            <a:r>
              <a:rPr lang="en"/>
              <a:t> to </a:t>
            </a:r>
            <a:r>
              <a:rPr b="1" lang="en"/>
              <a:t>false</a:t>
            </a:r>
            <a:r>
              <a:rPr lang="en"/>
              <a:t> at some point. If we comment out </a:t>
            </a:r>
            <a:r>
              <a:rPr b="1" lang="en">
                <a:latin typeface="Consolas"/>
                <a:ea typeface="Consolas"/>
                <a:cs typeface="Consolas"/>
                <a:sym typeface="Consolas"/>
              </a:rPr>
              <a:t>i++</a:t>
            </a:r>
            <a:r>
              <a:rPr lang="en"/>
              <a:t> in the below code, the program will never end by itself and we’ll have to “kill” the page script.</a:t>
            </a:r>
            <a:endParaRPr/>
          </a:p>
          <a:p>
            <a:pPr indent="0" lvl="0" marL="0" rtl="0" algn="l">
              <a:lnSpc>
                <a:spcPct val="150000"/>
              </a:lnSpc>
              <a:spcBef>
                <a:spcPts val="0"/>
              </a:spcBef>
              <a:spcAft>
                <a:spcPts val="0"/>
              </a:spcAft>
              <a:buSzPts val="1800"/>
              <a:buNone/>
            </a:pPr>
            <a:r>
              <a:rPr lang="en">
                <a:latin typeface="Consolas"/>
                <a:ea typeface="Consolas"/>
                <a:cs typeface="Consolas"/>
                <a:sym typeface="Consolas"/>
              </a:rPr>
              <a:t>	</a:t>
            </a:r>
            <a:endParaRPr>
              <a:latin typeface="Consolas"/>
              <a:ea typeface="Consolas"/>
              <a:cs typeface="Consolas"/>
              <a:sym typeface="Consolas"/>
            </a:endParaRPr>
          </a:p>
          <a:p>
            <a:pPr indent="457200" lvl="0" marL="0" rtl="0" algn="l">
              <a:lnSpc>
                <a:spcPct val="150000"/>
              </a:lnSpc>
              <a:spcBef>
                <a:spcPts val="0"/>
              </a:spcBef>
              <a:spcAft>
                <a:spcPts val="0"/>
              </a:spcAft>
              <a:buSzPts val="1800"/>
              <a:buNone/>
            </a:pPr>
            <a:r>
              <a:rPr lang="en">
                <a:latin typeface="Consolas"/>
                <a:ea typeface="Consolas"/>
                <a:cs typeface="Consolas"/>
                <a:sym typeface="Consolas"/>
              </a:rPr>
              <a:t>var i = 0;</a:t>
            </a:r>
            <a:endParaRPr>
              <a:latin typeface="Consolas"/>
              <a:ea typeface="Consolas"/>
              <a:cs typeface="Consolas"/>
              <a:sym typeface="Consolas"/>
            </a:endParaRPr>
          </a:p>
          <a:p>
            <a:pPr indent="457200" lvl="0" marL="0" rtl="0" algn="l">
              <a:lnSpc>
                <a:spcPct val="150000"/>
              </a:lnSpc>
              <a:spcBef>
                <a:spcPts val="0"/>
              </a:spcBef>
              <a:spcAft>
                <a:spcPts val="0"/>
              </a:spcAft>
              <a:buSzPts val="1800"/>
              <a:buNone/>
            </a:pPr>
            <a:r>
              <a:rPr lang="en">
                <a:latin typeface="Consolas"/>
                <a:ea typeface="Consolas"/>
                <a:cs typeface="Consolas"/>
                <a:sym typeface="Consolas"/>
              </a:rPr>
              <a:t>while (i &lt; 10) {</a:t>
            </a:r>
            <a:endParaRPr>
              <a:latin typeface="Consolas"/>
              <a:ea typeface="Consolas"/>
              <a:cs typeface="Consolas"/>
              <a:sym typeface="Consolas"/>
            </a:endParaRPr>
          </a:p>
          <a:p>
            <a:pPr indent="0" lvl="0" marL="0" rtl="0" algn="l">
              <a:lnSpc>
                <a:spcPct val="150000"/>
              </a:lnSpc>
              <a:spcBef>
                <a:spcPts val="0"/>
              </a:spcBef>
              <a:spcAft>
                <a:spcPts val="0"/>
              </a:spcAft>
              <a:buSzPts val="1800"/>
              <a:buNone/>
            </a:pPr>
            <a:r>
              <a:rPr lang="en">
                <a:latin typeface="Consolas"/>
                <a:ea typeface="Consolas"/>
                <a:cs typeface="Consolas"/>
                <a:sym typeface="Consolas"/>
              </a:rPr>
              <a:t>		i++;</a:t>
            </a:r>
            <a:endParaRPr>
              <a:latin typeface="Consolas"/>
              <a:ea typeface="Consolas"/>
              <a:cs typeface="Consolas"/>
              <a:sym typeface="Consolas"/>
            </a:endParaRPr>
          </a:p>
          <a:p>
            <a:pPr indent="457200" lvl="0" marL="0" rtl="0" algn="l">
              <a:lnSpc>
                <a:spcPct val="150000"/>
              </a:lnSpc>
              <a:spcBef>
                <a:spcPts val="0"/>
              </a:spcBef>
              <a:spcAft>
                <a:spcPts val="0"/>
              </a:spcAft>
              <a:buSzPts val="1800"/>
              <a:buNone/>
            </a:pP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Possible mistakes</a:t>
            </a:r>
            <a:endParaRPr/>
          </a:p>
        </p:txBody>
      </p:sp>
      <p:sp>
        <p:nvSpPr>
          <p:cNvPr id="194" name="Google Shape;194;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 loop statements, we don’t put a semicolon after the condition in parentheses. This is not valid syntax:</a:t>
            </a:r>
            <a:endParaRPr/>
          </a:p>
          <a:p>
            <a:pPr indent="0" lvl="0" marL="0" rtl="0" algn="l">
              <a:lnSpc>
                <a:spcPct val="115000"/>
              </a:lnSpc>
              <a:spcBef>
                <a:spcPts val="0"/>
              </a:spcBef>
              <a:spcAft>
                <a:spcPts val="0"/>
              </a:spcAft>
              <a:buSzPts val="1800"/>
              <a:buNone/>
            </a:pPr>
            <a:r>
              <a:t/>
            </a:r>
            <a:endParaRPr/>
          </a:p>
          <a:p>
            <a:pPr indent="0" lvl="0" marL="0" rtl="0" algn="l">
              <a:lnSpc>
                <a:spcPct val="150000"/>
              </a:lnSpc>
              <a:spcBef>
                <a:spcPts val="0"/>
              </a:spcBef>
              <a:spcAft>
                <a:spcPts val="0"/>
              </a:spcAft>
              <a:buSzPts val="1800"/>
              <a:buNone/>
            </a:pPr>
            <a:r>
              <a:rPr lang="en">
                <a:latin typeface="Consolas"/>
                <a:ea typeface="Consolas"/>
                <a:cs typeface="Consolas"/>
                <a:sym typeface="Consolas"/>
              </a:rPr>
              <a:t>	var i = 0;</a:t>
            </a:r>
            <a:endParaRPr>
              <a:latin typeface="Consolas"/>
              <a:ea typeface="Consolas"/>
              <a:cs typeface="Consolas"/>
              <a:sym typeface="Consolas"/>
            </a:endParaRPr>
          </a:p>
          <a:p>
            <a:pPr indent="0" lvl="0" marL="0" rtl="0" algn="l">
              <a:lnSpc>
                <a:spcPct val="150000"/>
              </a:lnSpc>
              <a:spcBef>
                <a:spcPts val="0"/>
              </a:spcBef>
              <a:spcAft>
                <a:spcPts val="0"/>
              </a:spcAft>
              <a:buSzPts val="1800"/>
              <a:buNone/>
            </a:pPr>
            <a:r>
              <a:rPr lang="en">
                <a:latin typeface="Consolas"/>
                <a:ea typeface="Consolas"/>
                <a:cs typeface="Consolas"/>
                <a:sym typeface="Consolas"/>
              </a:rPr>
              <a:t>	while (i &lt; 10</a:t>
            </a:r>
            <a:r>
              <a:rPr lang="en">
                <a:solidFill>
                  <a:srgbClr val="FF0000"/>
                </a:solidFill>
                <a:latin typeface="Consolas"/>
                <a:ea typeface="Consolas"/>
                <a:cs typeface="Consolas"/>
                <a:sym typeface="Consolas"/>
              </a:rPr>
              <a:t>;</a:t>
            </a:r>
            <a:r>
              <a:rPr lang="en">
                <a:latin typeface="Consolas"/>
                <a:ea typeface="Consolas"/>
                <a:cs typeface="Consolas"/>
                <a:sym typeface="Consolas"/>
              </a:rPr>
              <a:t>) {</a:t>
            </a:r>
            <a:endParaRPr>
              <a:latin typeface="Consolas"/>
              <a:ea typeface="Consolas"/>
              <a:cs typeface="Consolas"/>
              <a:sym typeface="Consolas"/>
            </a:endParaRPr>
          </a:p>
          <a:p>
            <a:pPr indent="0" lvl="0" marL="0" rtl="0" algn="l">
              <a:lnSpc>
                <a:spcPct val="150000"/>
              </a:lnSpc>
              <a:spcBef>
                <a:spcPts val="0"/>
              </a:spcBef>
              <a:spcAft>
                <a:spcPts val="0"/>
              </a:spcAft>
              <a:buSzPts val="1800"/>
              <a:buNone/>
            </a:pPr>
            <a:r>
              <a:rPr lang="en">
                <a:latin typeface="Consolas"/>
                <a:ea typeface="Consolas"/>
                <a:cs typeface="Consolas"/>
                <a:sym typeface="Consolas"/>
              </a:rPr>
              <a:t>		console.log(i++);</a:t>
            </a:r>
            <a:endParaRPr>
              <a:latin typeface="Consolas"/>
              <a:ea typeface="Consolas"/>
              <a:cs typeface="Consolas"/>
              <a:sym typeface="Consolas"/>
            </a:endParaRPr>
          </a:p>
          <a:p>
            <a:pPr indent="457200" lvl="0" marL="0" rtl="0" algn="l">
              <a:lnSpc>
                <a:spcPct val="150000"/>
              </a:lnSpc>
              <a:spcBef>
                <a:spcPts val="0"/>
              </a:spcBef>
              <a:spcAft>
                <a:spcPts val="0"/>
              </a:spcAft>
              <a:buSzPts val="1800"/>
              <a:buNone/>
            </a:pP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311708" y="8207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000"/>
              <a:t>Decision Making and Control </a:t>
            </a:r>
            <a:r>
              <a:rPr lang="en" sz="4000">
                <a:solidFill>
                  <a:schemeClr val="lt1"/>
                </a:solidFill>
              </a:rPr>
              <a:t>Flow</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Possible mistakes</a:t>
            </a:r>
            <a:endParaRPr/>
          </a:p>
          <a:p>
            <a:pPr indent="0" lvl="0" marL="0" rtl="0" algn="l">
              <a:lnSpc>
                <a:spcPct val="100000"/>
              </a:lnSpc>
              <a:spcBef>
                <a:spcPts val="0"/>
              </a:spcBef>
              <a:spcAft>
                <a:spcPts val="0"/>
              </a:spcAft>
              <a:buSzPts val="2800"/>
              <a:buNone/>
            </a:pPr>
            <a:r>
              <a:t/>
            </a:r>
            <a:endParaRPr/>
          </a:p>
        </p:txBody>
      </p:sp>
      <p:sp>
        <p:nvSpPr>
          <p:cNvPr id="200" name="Google Shape;200;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This is syntactically correct, but doesn’t produce the desired behavior, instead it enters an infinite loop:</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var i = 0;</a:t>
            </a:r>
            <a:endParaRPr>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while (i &lt; 10)</a:t>
            </a:r>
            <a:r>
              <a:rPr lang="en">
                <a:solidFill>
                  <a:srgbClr val="FF0000"/>
                </a:solidFill>
                <a:latin typeface="Consolas"/>
                <a:ea typeface="Consolas"/>
                <a:cs typeface="Consolas"/>
                <a:sym typeface="Consolas"/>
              </a:rPr>
              <a:t>;</a:t>
            </a:r>
            <a:r>
              <a:rPr lang="en">
                <a:latin typeface="Consolas"/>
                <a:ea typeface="Consolas"/>
                <a:cs typeface="Consolas"/>
                <a:sym typeface="Consolas"/>
              </a:rPr>
              <a:t> {</a:t>
            </a:r>
            <a:endParaRPr>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console.log(i++);</a:t>
            </a:r>
            <a:endParaRPr>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idx="2" type="body"/>
          </p:nvPr>
        </p:nvSpPr>
        <p:spPr>
          <a:xfrm>
            <a:off x="4919100" y="7676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a:t>
            </a:r>
            <a:r>
              <a:rPr b="1" lang="en"/>
              <a:t>for</a:t>
            </a:r>
            <a:r>
              <a:rPr lang="en"/>
              <a:t> statement is used when you know how many times you want to execute a statement or a block of statements. Any </a:t>
            </a:r>
            <a:r>
              <a:rPr b="1" lang="en"/>
              <a:t>for </a:t>
            </a:r>
            <a:r>
              <a:rPr lang="en"/>
              <a:t>loop can be written as </a:t>
            </a:r>
            <a:r>
              <a:rPr b="1" lang="en"/>
              <a:t>while </a:t>
            </a:r>
            <a:r>
              <a:rPr lang="en"/>
              <a:t>and vice-versa, but the </a:t>
            </a:r>
            <a:r>
              <a:rPr b="1" lang="en"/>
              <a:t>for </a:t>
            </a:r>
            <a:r>
              <a:rPr lang="en"/>
              <a:t>loop is more convenient for iterating over a range of numbers.</a:t>
            </a:r>
            <a:endParaRPr/>
          </a:p>
        </p:txBody>
      </p:sp>
      <p:pic>
        <p:nvPicPr>
          <p:cNvPr id="206" name="Google Shape;206;p21"/>
          <p:cNvPicPr preferRelativeResize="0"/>
          <p:nvPr/>
        </p:nvPicPr>
        <p:blipFill rotWithShape="1">
          <a:blip r:embed="rId3">
            <a:alphaModFix/>
          </a:blip>
          <a:srcRect b="0" l="0" r="0" t="0"/>
          <a:stretch/>
        </p:blipFill>
        <p:spPr>
          <a:xfrm>
            <a:off x="589375" y="1274825"/>
            <a:ext cx="3695700" cy="3343275"/>
          </a:xfrm>
          <a:prstGeom prst="rect">
            <a:avLst/>
          </a:prstGeom>
          <a:noFill/>
          <a:ln>
            <a:noFill/>
          </a:ln>
        </p:spPr>
      </p:pic>
      <p:sp>
        <p:nvSpPr>
          <p:cNvPr id="207" name="Google Shape;207;p21"/>
          <p:cNvSpPr txBox="1"/>
          <p:nvPr>
            <p:ph type="title"/>
          </p:nvPr>
        </p:nvSpPr>
        <p:spPr>
          <a:xfrm>
            <a:off x="159300" y="284550"/>
            <a:ext cx="441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000"/>
              <a:t>The </a:t>
            </a:r>
            <a:r>
              <a:rPr b="1" lang="en" sz="3000"/>
              <a:t>for</a:t>
            </a:r>
            <a:r>
              <a:rPr lang="en" sz="3000"/>
              <a:t> loop statement</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pSp>
        <p:nvGrpSpPr>
          <p:cNvPr id="212" name="Google Shape;212;p22"/>
          <p:cNvGrpSpPr/>
          <p:nvPr/>
        </p:nvGrpSpPr>
        <p:grpSpPr>
          <a:xfrm>
            <a:off x="220632" y="178632"/>
            <a:ext cx="4240451" cy="4800805"/>
            <a:chOff x="3221800" y="1342525"/>
            <a:chExt cx="2673003" cy="3302700"/>
          </a:xfrm>
        </p:grpSpPr>
        <p:sp>
          <p:nvSpPr>
            <p:cNvPr id="213" name="Google Shape;213;p22"/>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2"/>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 name="Google Shape;215;p22"/>
          <p:cNvSpPr txBox="1"/>
          <p:nvPr>
            <p:ph idx="4294967295" type="body"/>
          </p:nvPr>
        </p:nvSpPr>
        <p:spPr>
          <a:xfrm>
            <a:off x="220625" y="1374625"/>
            <a:ext cx="4240500" cy="3604800"/>
          </a:xfrm>
          <a:prstGeom prst="rect">
            <a:avLst/>
          </a:prstGeom>
          <a:no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rPr lang="en" sz="1200">
                <a:solidFill>
                  <a:srgbClr val="313131"/>
                </a:solidFill>
                <a:latin typeface="Consolas"/>
                <a:ea typeface="Consolas"/>
                <a:cs typeface="Consolas"/>
                <a:sym typeface="Consolas"/>
              </a:rPr>
              <a:t>for (initialization; condition; step) {</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code to be executed;</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a:t>
            </a:r>
            <a:endParaRPr i="1" sz="1200">
              <a:solidFill>
                <a:srgbClr val="313131"/>
              </a:solidFill>
              <a:latin typeface="Consolas"/>
              <a:ea typeface="Consolas"/>
              <a:cs typeface="Consolas"/>
              <a:sym typeface="Consolas"/>
            </a:endParaRPr>
          </a:p>
          <a:p>
            <a:pPr indent="0" lvl="0" marL="0" rtl="0" algn="l">
              <a:lnSpc>
                <a:spcPct val="115000"/>
              </a:lnSpc>
              <a:spcBef>
                <a:spcPts val="0"/>
              </a:spcBef>
              <a:spcAft>
                <a:spcPts val="1600"/>
              </a:spcAft>
              <a:buSzPts val="1800"/>
              <a:buNone/>
            </a:pPr>
            <a:r>
              <a:t/>
            </a:r>
            <a:endParaRPr sz="1400"/>
          </a:p>
        </p:txBody>
      </p:sp>
      <p:grpSp>
        <p:nvGrpSpPr>
          <p:cNvPr id="216" name="Google Shape;216;p22"/>
          <p:cNvGrpSpPr/>
          <p:nvPr/>
        </p:nvGrpSpPr>
        <p:grpSpPr>
          <a:xfrm>
            <a:off x="4715432" y="178632"/>
            <a:ext cx="4240451" cy="4800805"/>
            <a:chOff x="3221800" y="1342525"/>
            <a:chExt cx="2673003" cy="3302700"/>
          </a:xfrm>
        </p:grpSpPr>
        <p:sp>
          <p:nvSpPr>
            <p:cNvPr id="217" name="Google Shape;217;p22"/>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2"/>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 name="Google Shape;219;p22"/>
          <p:cNvSpPr txBox="1"/>
          <p:nvPr>
            <p:ph idx="4294967295" type="title"/>
          </p:nvPr>
        </p:nvSpPr>
        <p:spPr>
          <a:xfrm>
            <a:off x="694175" y="463225"/>
            <a:ext cx="329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solidFill>
                  <a:srgbClr val="FFFFFF"/>
                </a:solidFill>
              </a:rPr>
              <a:t>Pseudocode</a:t>
            </a:r>
            <a:endParaRPr sz="3600">
              <a:solidFill>
                <a:srgbClr val="FFFFFF"/>
              </a:solidFill>
            </a:endParaRPr>
          </a:p>
        </p:txBody>
      </p:sp>
      <p:sp>
        <p:nvSpPr>
          <p:cNvPr id="220" name="Google Shape;220;p22"/>
          <p:cNvSpPr txBox="1"/>
          <p:nvPr>
            <p:ph idx="4294967295" type="title"/>
          </p:nvPr>
        </p:nvSpPr>
        <p:spPr>
          <a:xfrm>
            <a:off x="5185575" y="463225"/>
            <a:ext cx="329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solidFill>
                  <a:srgbClr val="FFFFFF"/>
                </a:solidFill>
              </a:rPr>
              <a:t>Javascript</a:t>
            </a:r>
            <a:endParaRPr sz="3600">
              <a:solidFill>
                <a:srgbClr val="FFFFFF"/>
              </a:solidFill>
            </a:endParaRPr>
          </a:p>
        </p:txBody>
      </p:sp>
      <p:sp>
        <p:nvSpPr>
          <p:cNvPr id="221" name="Google Shape;221;p22"/>
          <p:cNvSpPr txBox="1"/>
          <p:nvPr>
            <p:ph idx="4294967295" type="body"/>
          </p:nvPr>
        </p:nvSpPr>
        <p:spPr>
          <a:xfrm>
            <a:off x="4665750" y="1374625"/>
            <a:ext cx="4291200" cy="360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br>
              <a:rPr lang="en" sz="1200">
                <a:solidFill>
                  <a:srgbClr val="313131"/>
                </a:solidFill>
                <a:latin typeface="Consolas"/>
                <a:ea typeface="Consolas"/>
                <a:cs typeface="Consolas"/>
                <a:sym typeface="Consolas"/>
              </a:rPr>
            </a:b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SzPts val="1800"/>
              <a:buNone/>
            </a:pPr>
            <a:r>
              <a:rPr lang="en" sz="1200">
                <a:solidFill>
                  <a:srgbClr val="313131"/>
                </a:solidFill>
                <a:latin typeface="Consolas"/>
                <a:ea typeface="Consolas"/>
                <a:cs typeface="Consolas"/>
                <a:sym typeface="Consolas"/>
              </a:rPr>
              <a:t>console.log('Printing numbers 1 to 10:');</a:t>
            </a:r>
            <a:br>
              <a:rPr lang="en" sz="1200">
                <a:solidFill>
                  <a:srgbClr val="313131"/>
                </a:solidFill>
                <a:latin typeface="Consolas"/>
                <a:ea typeface="Consolas"/>
                <a:cs typeface="Consolas"/>
                <a:sym typeface="Consolas"/>
              </a:rPr>
            </a:b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for (var i = 1; i &lt;= 10; i++) {</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console.log(i);</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a:t>
            </a:r>
            <a:br>
              <a:rPr lang="en" sz="1200">
                <a:solidFill>
                  <a:srgbClr val="313131"/>
                </a:solidFill>
                <a:latin typeface="Consolas"/>
                <a:ea typeface="Consolas"/>
                <a:cs typeface="Consolas"/>
                <a:sym typeface="Consolas"/>
              </a:rPr>
            </a:b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console.log('Loop stopped, current value of variable i is:', i);</a:t>
            </a:r>
            <a:br>
              <a:rPr lang="en" sz="1200">
                <a:solidFill>
                  <a:srgbClr val="313131"/>
                </a:solidFill>
                <a:latin typeface="Consolas"/>
                <a:ea typeface="Consolas"/>
                <a:cs typeface="Consolas"/>
                <a:sym typeface="Consolas"/>
              </a:rPr>
            </a:b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pSp>
        <p:nvGrpSpPr>
          <p:cNvPr id="226" name="Google Shape;226;p23"/>
          <p:cNvGrpSpPr/>
          <p:nvPr/>
        </p:nvGrpSpPr>
        <p:grpSpPr>
          <a:xfrm>
            <a:off x="424077" y="1036203"/>
            <a:ext cx="3990526" cy="3736345"/>
            <a:chOff x="3221800" y="1342525"/>
            <a:chExt cx="2673003" cy="3302700"/>
          </a:xfrm>
        </p:grpSpPr>
        <p:sp>
          <p:nvSpPr>
            <p:cNvPr id="227" name="Google Shape;227;p23"/>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3"/>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 name="Google Shape;229;p23"/>
          <p:cNvSpPr txBox="1"/>
          <p:nvPr>
            <p:ph idx="4294967295" type="body"/>
          </p:nvPr>
        </p:nvSpPr>
        <p:spPr>
          <a:xfrm>
            <a:off x="424050" y="1977663"/>
            <a:ext cx="3990600" cy="2794200"/>
          </a:xfrm>
          <a:prstGeom prst="rect">
            <a:avLst/>
          </a:prstGeom>
          <a:no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SzPts val="1800"/>
              <a:buNone/>
            </a:pPr>
            <a:r>
              <a:rPr lang="en" sz="1200">
                <a:solidFill>
                  <a:srgbClr val="313131"/>
                </a:solidFill>
                <a:latin typeface="Consolas"/>
                <a:ea typeface="Consolas"/>
                <a:cs typeface="Consolas"/>
                <a:sym typeface="Consolas"/>
              </a:rPr>
              <a:t>for (</a:t>
            </a:r>
            <a:r>
              <a:rPr lang="en" sz="1200">
                <a:solidFill>
                  <a:srgbClr val="313131"/>
                </a:solidFill>
                <a:highlight>
                  <a:srgbClr val="CFE2F3"/>
                </a:highlight>
                <a:latin typeface="Consolas"/>
                <a:ea typeface="Consolas"/>
                <a:cs typeface="Consolas"/>
                <a:sym typeface="Consolas"/>
              </a:rPr>
              <a:t>var i = 0;</a:t>
            </a:r>
            <a:r>
              <a:rPr lang="en" sz="1200">
                <a:solidFill>
                  <a:srgbClr val="313131"/>
                </a:solidFill>
                <a:latin typeface="Consolas"/>
                <a:ea typeface="Consolas"/>
                <a:cs typeface="Consolas"/>
                <a:sym typeface="Consolas"/>
              </a:rPr>
              <a:t> </a:t>
            </a:r>
            <a:r>
              <a:rPr lang="en" sz="1200">
                <a:solidFill>
                  <a:srgbClr val="313131"/>
                </a:solidFill>
                <a:highlight>
                  <a:srgbClr val="D9D2E9"/>
                </a:highlight>
                <a:latin typeface="Consolas"/>
                <a:ea typeface="Consolas"/>
                <a:cs typeface="Consolas"/>
                <a:sym typeface="Consolas"/>
              </a:rPr>
              <a:t>i &lt; 5</a:t>
            </a:r>
            <a:r>
              <a:rPr lang="en" sz="1200">
                <a:solidFill>
                  <a:srgbClr val="313131"/>
                </a:solidFill>
                <a:latin typeface="Consolas"/>
                <a:ea typeface="Consolas"/>
                <a:cs typeface="Consolas"/>
                <a:sym typeface="Consolas"/>
              </a:rPr>
              <a:t>; </a:t>
            </a:r>
            <a:r>
              <a:rPr lang="en" sz="1200">
                <a:solidFill>
                  <a:srgbClr val="313131"/>
                </a:solidFill>
                <a:highlight>
                  <a:srgbClr val="F4CCCC"/>
                </a:highlight>
                <a:latin typeface="Consolas"/>
                <a:ea typeface="Consolas"/>
                <a:cs typeface="Consolas"/>
                <a:sym typeface="Consolas"/>
              </a:rPr>
              <a:t>i++</a:t>
            </a:r>
            <a:r>
              <a:rPr lang="en" sz="1200">
                <a:solidFill>
                  <a:srgbClr val="313131"/>
                </a:solidFill>
                <a:latin typeface="Consolas"/>
                <a:ea typeface="Consolas"/>
                <a:cs typeface="Consolas"/>
                <a:sym typeface="Consolas"/>
              </a:rPr>
              <a:t>) {</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 do something...</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313131"/>
                </a:solidFill>
                <a:latin typeface="Consolas"/>
                <a:ea typeface="Consolas"/>
                <a:cs typeface="Consolas"/>
                <a:sym typeface="Consolas"/>
              </a:rPr>
              <a:t>}</a:t>
            </a:r>
            <a:endParaRPr i="1" sz="1200">
              <a:solidFill>
                <a:srgbClr val="313131"/>
              </a:solidFill>
              <a:latin typeface="Consolas"/>
              <a:ea typeface="Consolas"/>
              <a:cs typeface="Consolas"/>
              <a:sym typeface="Consolas"/>
            </a:endParaRPr>
          </a:p>
          <a:p>
            <a:pPr indent="0" lvl="0" marL="0" rtl="0" algn="l">
              <a:lnSpc>
                <a:spcPct val="115000"/>
              </a:lnSpc>
              <a:spcBef>
                <a:spcPts val="0"/>
              </a:spcBef>
              <a:spcAft>
                <a:spcPts val="1600"/>
              </a:spcAft>
              <a:buSzPts val="1800"/>
              <a:buNone/>
            </a:pPr>
            <a:r>
              <a:t/>
            </a:r>
            <a:endParaRPr sz="1400"/>
          </a:p>
        </p:txBody>
      </p:sp>
      <p:sp>
        <p:nvSpPr>
          <p:cNvPr id="230" name="Google Shape;230;p23"/>
          <p:cNvSpPr txBox="1"/>
          <p:nvPr>
            <p:ph idx="4294967295" type="title"/>
          </p:nvPr>
        </p:nvSpPr>
        <p:spPr>
          <a:xfrm>
            <a:off x="772650" y="1152188"/>
            <a:ext cx="329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solidFill>
                  <a:srgbClr val="FFFFFF"/>
                </a:solidFill>
              </a:rPr>
              <a:t>for</a:t>
            </a:r>
            <a:endParaRPr sz="3600">
              <a:solidFill>
                <a:srgbClr val="FFFFFF"/>
              </a:solidFill>
            </a:endParaRPr>
          </a:p>
        </p:txBody>
      </p:sp>
      <p:sp>
        <p:nvSpPr>
          <p:cNvPr id="231" name="Google Shape;231;p23"/>
          <p:cNvSpPr txBox="1"/>
          <p:nvPr>
            <p:ph idx="4294967295" type="title"/>
          </p:nvPr>
        </p:nvSpPr>
        <p:spPr>
          <a:xfrm>
            <a:off x="5107125" y="469175"/>
            <a:ext cx="329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solidFill>
                  <a:srgbClr val="FFFFFF"/>
                </a:solidFill>
              </a:rPr>
              <a:t>while</a:t>
            </a:r>
            <a:endParaRPr sz="3600">
              <a:solidFill>
                <a:srgbClr val="FFFFFF"/>
              </a:solidFill>
            </a:endParaRPr>
          </a:p>
        </p:txBody>
      </p:sp>
      <p:grpSp>
        <p:nvGrpSpPr>
          <p:cNvPr id="232" name="Google Shape;232;p23"/>
          <p:cNvGrpSpPr/>
          <p:nvPr/>
        </p:nvGrpSpPr>
        <p:grpSpPr>
          <a:xfrm>
            <a:off x="4655386" y="1048107"/>
            <a:ext cx="3990526" cy="3724455"/>
            <a:chOff x="3221800" y="1342525"/>
            <a:chExt cx="2673003" cy="3302700"/>
          </a:xfrm>
        </p:grpSpPr>
        <p:sp>
          <p:nvSpPr>
            <p:cNvPr id="233" name="Google Shape;233;p23"/>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3"/>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 name="Google Shape;235;p23"/>
          <p:cNvSpPr txBox="1"/>
          <p:nvPr>
            <p:ph idx="4294967295" type="title"/>
          </p:nvPr>
        </p:nvSpPr>
        <p:spPr>
          <a:xfrm>
            <a:off x="5003950" y="1152725"/>
            <a:ext cx="329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solidFill>
                  <a:srgbClr val="FFFFFF"/>
                </a:solidFill>
              </a:rPr>
              <a:t>while</a:t>
            </a:r>
            <a:endParaRPr sz="3600">
              <a:solidFill>
                <a:srgbClr val="FFFFFF"/>
              </a:solidFill>
            </a:endParaRPr>
          </a:p>
        </p:txBody>
      </p:sp>
      <p:sp>
        <p:nvSpPr>
          <p:cNvPr id="236" name="Google Shape;236;p23"/>
          <p:cNvSpPr txBox="1"/>
          <p:nvPr>
            <p:ph idx="4294967295" type="body"/>
          </p:nvPr>
        </p:nvSpPr>
        <p:spPr>
          <a:xfrm>
            <a:off x="4655350" y="1978175"/>
            <a:ext cx="3990600" cy="2794200"/>
          </a:xfrm>
          <a:prstGeom prst="rect">
            <a:avLst/>
          </a:prstGeom>
          <a:noFill/>
          <a:ln>
            <a:noFill/>
          </a:ln>
        </p:spPr>
        <p:txBody>
          <a:bodyPr anchorCtr="0" anchor="t" bIns="91425" lIns="91425" spcFirstLastPara="1" rIns="91425" wrap="square" tIns="91425">
            <a:noAutofit/>
          </a:bodyPr>
          <a:lstStyle/>
          <a:p>
            <a:pPr indent="0" lvl="0" marL="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rPr lang="en" sz="1200">
                <a:solidFill>
                  <a:srgbClr val="313131"/>
                </a:solidFill>
                <a:highlight>
                  <a:srgbClr val="CFE2F3"/>
                </a:highlight>
                <a:latin typeface="Consolas"/>
                <a:ea typeface="Consolas"/>
                <a:cs typeface="Consolas"/>
                <a:sym typeface="Consolas"/>
              </a:rPr>
              <a:t>var i = 0;</a:t>
            </a:r>
            <a:endParaRPr sz="1200">
              <a:solidFill>
                <a:srgbClr val="313131"/>
              </a:solidFill>
              <a:highlight>
                <a:srgbClr val="CFE2F3"/>
              </a:highlight>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rPr lang="en" sz="1200">
                <a:solidFill>
                  <a:srgbClr val="313131"/>
                </a:solidFill>
                <a:latin typeface="Consolas"/>
                <a:ea typeface="Consolas"/>
                <a:cs typeface="Consolas"/>
                <a:sym typeface="Consolas"/>
              </a:rPr>
              <a:t>while (</a:t>
            </a:r>
            <a:r>
              <a:rPr lang="en" sz="1200">
                <a:solidFill>
                  <a:srgbClr val="313131"/>
                </a:solidFill>
                <a:highlight>
                  <a:srgbClr val="D9D2E9"/>
                </a:highlight>
                <a:latin typeface="Consolas"/>
                <a:ea typeface="Consolas"/>
                <a:cs typeface="Consolas"/>
                <a:sym typeface="Consolas"/>
              </a:rPr>
              <a:t>i &lt; 5</a:t>
            </a:r>
            <a:r>
              <a:rPr lang="en" sz="1200">
                <a:solidFill>
                  <a:srgbClr val="313131"/>
                </a:solidFill>
                <a:latin typeface="Consolas"/>
                <a:ea typeface="Consolas"/>
                <a:cs typeface="Consolas"/>
                <a:sym typeface="Consolas"/>
              </a:rPr>
              <a:t>)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rPr lang="en" sz="1200">
                <a:solidFill>
                  <a:srgbClr val="313131"/>
                </a:solidFill>
                <a:latin typeface="Consolas"/>
                <a:ea typeface="Consolas"/>
                <a:cs typeface="Consolas"/>
                <a:sym typeface="Consolas"/>
              </a:rPr>
              <a:t>	// do something...</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rPr lang="en" sz="1200">
                <a:solidFill>
                  <a:srgbClr val="313131"/>
                </a:solidFill>
                <a:latin typeface="Consolas"/>
                <a:ea typeface="Consolas"/>
                <a:cs typeface="Consolas"/>
                <a:sym typeface="Consolas"/>
              </a:rPr>
              <a:t>	</a:t>
            </a:r>
            <a:r>
              <a:rPr lang="en" sz="1200">
                <a:solidFill>
                  <a:srgbClr val="313131"/>
                </a:solidFill>
                <a:highlight>
                  <a:srgbClr val="EAD1DC"/>
                </a:highlight>
                <a:latin typeface="Consolas"/>
                <a:ea typeface="Consolas"/>
                <a:cs typeface="Consolas"/>
                <a:sym typeface="Consolas"/>
              </a:rPr>
              <a:t>i++;</a:t>
            </a:r>
            <a:endParaRPr sz="1200">
              <a:solidFill>
                <a:srgbClr val="313131"/>
              </a:solidFill>
              <a:highlight>
                <a:srgbClr val="EAD1DC"/>
              </a:highlight>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rPr lang="en" sz="1200">
                <a:solidFill>
                  <a:srgbClr val="313131"/>
                </a:solidFill>
                <a:latin typeface="Consolas"/>
                <a:ea typeface="Consolas"/>
                <a:cs typeface="Consolas"/>
                <a:sym typeface="Consolas"/>
              </a:rPr>
              <a:t>}</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1600"/>
              </a:spcAft>
              <a:buSzPts val="1800"/>
              <a:buNone/>
            </a:pPr>
            <a:r>
              <a:t/>
            </a:r>
            <a:endParaRPr sz="1400"/>
          </a:p>
        </p:txBody>
      </p:sp>
      <p:sp>
        <p:nvSpPr>
          <p:cNvPr id="237" name="Google Shape;237;p23"/>
          <p:cNvSpPr txBox="1"/>
          <p:nvPr>
            <p:ph idx="4294967295" type="title"/>
          </p:nvPr>
        </p:nvSpPr>
        <p:spPr>
          <a:xfrm>
            <a:off x="311700" y="2321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Equivalence of </a:t>
            </a:r>
            <a:r>
              <a:rPr b="1" lang="en"/>
              <a:t>for </a:t>
            </a:r>
            <a:r>
              <a:rPr lang="en"/>
              <a:t>and </a:t>
            </a:r>
            <a:r>
              <a:rPr b="1" lang="en"/>
              <a:t>while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Nested loops</a:t>
            </a:r>
            <a:endParaRPr/>
          </a:p>
        </p:txBody>
      </p:sp>
      <p:sp>
        <p:nvSpPr>
          <p:cNvPr id="243" name="Google Shape;243;p24"/>
          <p:cNvSpPr txBox="1"/>
          <p:nvPr>
            <p:ph idx="1" type="body"/>
          </p:nvPr>
        </p:nvSpPr>
        <p:spPr>
          <a:xfrm>
            <a:off x="311700" y="1152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Loops can be </a:t>
            </a:r>
            <a:r>
              <a:rPr i="1" lang="en"/>
              <a:t>nested</a:t>
            </a:r>
            <a:r>
              <a:rPr lang="en"/>
              <a:t>, meaning you can have one loop inside another.</a:t>
            </a:r>
            <a:endParaRPr/>
          </a:p>
        </p:txBody>
      </p:sp>
      <p:sp>
        <p:nvSpPr>
          <p:cNvPr id="244" name="Google Shape;244;p24"/>
          <p:cNvSpPr txBox="1"/>
          <p:nvPr>
            <p:ph idx="1" type="body"/>
          </p:nvPr>
        </p:nvSpPr>
        <p:spPr>
          <a:xfrm>
            <a:off x="448150" y="1725175"/>
            <a:ext cx="7933200" cy="3273900"/>
          </a:xfrm>
          <a:prstGeom prst="rect">
            <a:avLst/>
          </a:prstGeom>
          <a:noFill/>
          <a:ln>
            <a:noFill/>
          </a:ln>
        </p:spPr>
        <p:txBody>
          <a:bodyPr anchorCtr="0" anchor="t" bIns="91425" lIns="91425" spcFirstLastPara="1" rIns="91425" wrap="square" tIns="91425">
            <a:noAutofit/>
          </a:bodyPr>
          <a:lstStyle/>
          <a:p>
            <a:pPr indent="0" lvl="0" marL="0" marR="50800" rtl="0" algn="l">
              <a:lnSpc>
                <a:spcPct val="150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0" marR="50800" rtl="0" algn="l">
              <a:lnSpc>
                <a:spcPct val="150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0" marR="50800" rtl="0" algn="l">
              <a:lnSpc>
                <a:spcPct val="150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for (var i = 0; i &lt;= 5; i++) {</a:t>
            </a:r>
            <a:endParaRPr sz="1400">
              <a:solidFill>
                <a:srgbClr val="313131"/>
              </a:solidFill>
              <a:latin typeface="Consolas"/>
              <a:ea typeface="Consolas"/>
              <a:cs typeface="Consolas"/>
              <a:sym typeface="Consolas"/>
            </a:endParaRPr>
          </a:p>
          <a:p>
            <a:pPr indent="457200" lvl="0" marL="0" marR="50800" rtl="0" algn="l">
              <a:lnSpc>
                <a:spcPct val="150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for (var j = 0; j &lt;= 5; j++) {</a:t>
            </a:r>
            <a:endParaRPr sz="1400">
              <a:solidFill>
                <a:srgbClr val="313131"/>
              </a:solidFill>
              <a:latin typeface="Consolas"/>
              <a:ea typeface="Consolas"/>
              <a:cs typeface="Consolas"/>
              <a:sym typeface="Consolas"/>
            </a:endParaRPr>
          </a:p>
          <a:p>
            <a:pPr indent="457200" lvl="0" marL="457200" marR="50800" rtl="0" algn="l">
              <a:lnSpc>
                <a:spcPct val="150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console.log(i, '*', j, '=', i * j);</a:t>
            </a:r>
            <a:endParaRPr sz="1400">
              <a:solidFill>
                <a:srgbClr val="313131"/>
              </a:solidFill>
              <a:latin typeface="Consolas"/>
              <a:ea typeface="Consolas"/>
              <a:cs typeface="Consolas"/>
              <a:sym typeface="Consolas"/>
            </a:endParaRPr>
          </a:p>
          <a:p>
            <a:pPr indent="457200" lvl="0" marL="0" marR="50800" rtl="0" algn="l">
              <a:lnSpc>
                <a:spcPct val="150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a:t>
            </a:r>
            <a:endParaRPr sz="1400">
              <a:solidFill>
                <a:srgbClr val="313131"/>
              </a:solidFill>
              <a:latin typeface="Consolas"/>
              <a:ea typeface="Consolas"/>
              <a:cs typeface="Consolas"/>
              <a:sym typeface="Consolas"/>
            </a:endParaRPr>
          </a:p>
          <a:p>
            <a:pPr indent="0" lvl="0" marL="0" marR="50800" rtl="0" algn="l">
              <a:lnSpc>
                <a:spcPct val="150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a:t>
            </a:r>
            <a:endParaRPr sz="1400">
              <a:solidFill>
                <a:srgbClr val="313131"/>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ctrTitle"/>
          </p:nvPr>
        </p:nvSpPr>
        <p:spPr>
          <a:xfrm>
            <a:off x="510450" y="1333500"/>
            <a:ext cx="8123100" cy="158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000"/>
              <a:t>Special statements in loops</a:t>
            </a:r>
            <a:endParaRPr sz="4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idx="2" type="body"/>
          </p:nvPr>
        </p:nvSpPr>
        <p:spPr>
          <a:xfrm>
            <a:off x="4896675" y="478700"/>
            <a:ext cx="3837000" cy="413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Javascript </a:t>
            </a:r>
            <a:r>
              <a:rPr b="1" lang="en"/>
              <a:t>break</a:t>
            </a:r>
            <a:r>
              <a:rPr lang="en"/>
              <a:t> keyword is used to terminate the execution of a loop prematurely.</a:t>
            </a:r>
            <a:br>
              <a:rPr lang="en"/>
            </a:br>
            <a:br>
              <a:rPr lang="en"/>
            </a:br>
            <a:r>
              <a:rPr lang="en"/>
              <a:t>The break statement is placed inside the statement block, and if encountered the program flow jumps out of the loop. It allows you to exit from the loop even when the loop condition is still true, which is useful for exceptional cases.</a:t>
            </a:r>
            <a:endParaRPr/>
          </a:p>
        </p:txBody>
      </p:sp>
      <p:sp>
        <p:nvSpPr>
          <p:cNvPr id="255" name="Google Shape;255;p26"/>
          <p:cNvSpPr txBox="1"/>
          <p:nvPr>
            <p:ph type="title"/>
          </p:nvPr>
        </p:nvSpPr>
        <p:spPr>
          <a:xfrm>
            <a:off x="235500" y="2845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The </a:t>
            </a:r>
            <a:r>
              <a:rPr b="1" lang="en" sz="2600"/>
              <a:t>break</a:t>
            </a:r>
            <a:r>
              <a:rPr lang="en" sz="2600"/>
              <a:t> statement</a:t>
            </a:r>
            <a:endParaRPr sz="2600"/>
          </a:p>
        </p:txBody>
      </p:sp>
      <p:pic>
        <p:nvPicPr>
          <p:cNvPr id="256" name="Google Shape;256;p26"/>
          <p:cNvPicPr preferRelativeResize="0"/>
          <p:nvPr/>
        </p:nvPicPr>
        <p:blipFill rotWithShape="1">
          <a:blip r:embed="rId3">
            <a:alphaModFix/>
          </a:blip>
          <a:srcRect b="0" l="0" r="0" t="0"/>
          <a:stretch/>
        </p:blipFill>
        <p:spPr>
          <a:xfrm>
            <a:off x="235500" y="1174625"/>
            <a:ext cx="3731375" cy="3440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311700" y="208350"/>
            <a:ext cx="6021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The </a:t>
            </a:r>
            <a:r>
              <a:rPr b="1" lang="en" sz="3000"/>
              <a:t>break</a:t>
            </a:r>
            <a:r>
              <a:rPr lang="en" sz="3000"/>
              <a:t> statement - example</a:t>
            </a:r>
            <a:endParaRPr sz="3000"/>
          </a:p>
        </p:txBody>
      </p:sp>
      <p:sp>
        <p:nvSpPr>
          <p:cNvPr id="262" name="Google Shape;262;p27"/>
          <p:cNvSpPr txBox="1"/>
          <p:nvPr>
            <p:ph idx="1" type="body"/>
          </p:nvPr>
        </p:nvSpPr>
        <p:spPr>
          <a:xfrm>
            <a:off x="762450" y="844800"/>
            <a:ext cx="7619100" cy="4154400"/>
          </a:xfrm>
          <a:prstGeom prst="rect">
            <a:avLst/>
          </a:prstGeom>
          <a:noFill/>
          <a:ln>
            <a:noFill/>
          </a:ln>
        </p:spPr>
        <p:txBody>
          <a:bodyPr anchorCtr="0" anchor="t" bIns="91425" lIns="91425" spcFirstLastPara="1" rIns="91425" wrap="square" tIns="91425">
            <a:noAutofit/>
          </a:bodyPr>
          <a:lstStyle/>
          <a:p>
            <a:pPr indent="0" lvl="0" marL="0" marR="50800" rtl="0" algn="l">
              <a:lnSpc>
                <a:spcPct val="115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 print the first number divisible by 25 between 30 and 100</a:t>
            </a:r>
            <a:endParaRPr sz="14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for (var i = 30; i &lt;= 100; i++) {</a:t>
            </a:r>
            <a:endParaRPr sz="1400">
              <a:solidFill>
                <a:srgbClr val="313131"/>
              </a:solidFill>
              <a:latin typeface="Consolas"/>
              <a:ea typeface="Consolas"/>
              <a:cs typeface="Consolas"/>
              <a:sym typeface="Consolas"/>
            </a:endParaRPr>
          </a:p>
          <a:p>
            <a:pPr indent="457200" lvl="0" marL="0" marR="50800" rtl="0" algn="l">
              <a:lnSpc>
                <a:spcPct val="115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if (i % 25 === 0) {</a:t>
            </a:r>
            <a:r>
              <a:rPr lang="en" sz="1400">
                <a:solidFill>
                  <a:srgbClr val="666666"/>
                </a:solidFill>
                <a:latin typeface="Consolas"/>
                <a:ea typeface="Consolas"/>
                <a:cs typeface="Consolas"/>
                <a:sym typeface="Consolas"/>
              </a:rPr>
              <a:t>	// is i divisible by 25</a:t>
            </a:r>
            <a:endParaRPr sz="1400">
              <a:solidFill>
                <a:srgbClr val="666666"/>
              </a:solidFill>
              <a:latin typeface="Consolas"/>
              <a:ea typeface="Consolas"/>
              <a:cs typeface="Consolas"/>
              <a:sym typeface="Consolas"/>
            </a:endParaRPr>
          </a:p>
          <a:p>
            <a:pPr indent="457200" lvl="0" marL="457200" marR="50800" rtl="0" algn="l">
              <a:lnSpc>
                <a:spcPct val="115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console.log(i);</a:t>
            </a:r>
            <a:endParaRPr sz="14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		break;</a:t>
            </a:r>
            <a:endParaRPr sz="1400">
              <a:solidFill>
                <a:srgbClr val="313131"/>
              </a:solidFill>
              <a:latin typeface="Consolas"/>
              <a:ea typeface="Consolas"/>
              <a:cs typeface="Consolas"/>
              <a:sym typeface="Consolas"/>
            </a:endParaRPr>
          </a:p>
          <a:p>
            <a:pPr indent="457200" lvl="0" marL="0" marR="50800" rtl="0" algn="l">
              <a:lnSpc>
                <a:spcPct val="115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a:t>
            </a:r>
            <a:endParaRPr sz="14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a:t>
            </a:r>
            <a:endParaRPr sz="1400">
              <a:solidFill>
                <a:srgbClr val="313131"/>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ph idx="2" type="body"/>
          </p:nvPr>
        </p:nvSpPr>
        <p:spPr>
          <a:xfrm>
            <a:off x="4919100" y="9245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a:t>
            </a:r>
            <a:r>
              <a:rPr b="1" lang="en"/>
              <a:t>continue</a:t>
            </a:r>
            <a:r>
              <a:rPr lang="en"/>
              <a:t> keyword is used to stop the current iteration of a loop and jump immediately to the next one, but it does not terminate the entire loop.</a:t>
            </a:r>
            <a:br>
              <a:rPr lang="en"/>
            </a:br>
            <a:br>
              <a:rPr lang="en"/>
            </a:br>
            <a:r>
              <a:rPr lang="en"/>
              <a:t>Just like the break statement, the continue statement is placed inside the statement block containing the code that the loop executes. When the program flow encounters the continue statement, the rest of the code in the loop body is skipped and the next pass starts.</a:t>
            </a:r>
            <a:endParaRPr/>
          </a:p>
        </p:txBody>
      </p:sp>
      <p:sp>
        <p:nvSpPr>
          <p:cNvPr id="268" name="Google Shape;268;p28"/>
          <p:cNvSpPr txBox="1"/>
          <p:nvPr>
            <p:ph type="title"/>
          </p:nvPr>
        </p:nvSpPr>
        <p:spPr>
          <a:xfrm>
            <a:off x="235500" y="2845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The </a:t>
            </a:r>
            <a:r>
              <a:rPr b="1" lang="en" sz="2600"/>
              <a:t>continue</a:t>
            </a:r>
            <a:r>
              <a:rPr lang="en" sz="2600"/>
              <a:t> statement</a:t>
            </a:r>
            <a:endParaRPr sz="2600"/>
          </a:p>
        </p:txBody>
      </p:sp>
      <p:pic>
        <p:nvPicPr>
          <p:cNvPr id="269" name="Google Shape;269;p28"/>
          <p:cNvPicPr preferRelativeResize="0"/>
          <p:nvPr/>
        </p:nvPicPr>
        <p:blipFill rotWithShape="1">
          <a:blip r:embed="rId3">
            <a:alphaModFix/>
          </a:blip>
          <a:srcRect b="0" l="0" r="0" t="0"/>
          <a:stretch/>
        </p:blipFill>
        <p:spPr>
          <a:xfrm>
            <a:off x="170125" y="1121075"/>
            <a:ext cx="4206800" cy="3346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txBox="1"/>
          <p:nvPr>
            <p:ph type="title"/>
          </p:nvPr>
        </p:nvSpPr>
        <p:spPr>
          <a:xfrm>
            <a:off x="311700" y="208350"/>
            <a:ext cx="7510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The </a:t>
            </a:r>
            <a:r>
              <a:rPr b="1" lang="en" sz="3000"/>
              <a:t>continue</a:t>
            </a:r>
            <a:r>
              <a:rPr lang="en" sz="3000"/>
              <a:t> statement - example</a:t>
            </a:r>
            <a:endParaRPr sz="3000"/>
          </a:p>
        </p:txBody>
      </p:sp>
      <p:sp>
        <p:nvSpPr>
          <p:cNvPr id="275" name="Google Shape;275;p29"/>
          <p:cNvSpPr txBox="1"/>
          <p:nvPr>
            <p:ph idx="1" type="body"/>
          </p:nvPr>
        </p:nvSpPr>
        <p:spPr>
          <a:xfrm>
            <a:off x="762450" y="916125"/>
            <a:ext cx="7619100" cy="4154400"/>
          </a:xfrm>
          <a:prstGeom prst="rect">
            <a:avLst/>
          </a:prstGeom>
          <a:noFill/>
          <a:ln>
            <a:noFill/>
          </a:ln>
        </p:spPr>
        <p:txBody>
          <a:bodyPr anchorCtr="0" anchor="t" bIns="91425" lIns="91425" spcFirstLastPara="1" rIns="91425" wrap="square" tIns="91425">
            <a:noAutofit/>
          </a:bodyPr>
          <a:lstStyle/>
          <a:p>
            <a:pPr indent="0" lvl="0" marL="0" marR="50800" rtl="0" algn="l">
              <a:lnSpc>
                <a:spcPct val="115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 print the first *odd* number divisible by 25 between 30 and 100</a:t>
            </a:r>
            <a:endParaRPr sz="14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for (var i = 30; i &lt;= 100; i++) {</a:t>
            </a:r>
            <a:endParaRPr sz="14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	if (i % 2 === 0) {</a:t>
            </a:r>
            <a:endParaRPr sz="14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		continue;</a:t>
            </a:r>
            <a:endParaRPr sz="14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	}</a:t>
            </a:r>
            <a:endParaRPr sz="1400">
              <a:solidFill>
                <a:srgbClr val="313131"/>
              </a:solidFill>
              <a:latin typeface="Consolas"/>
              <a:ea typeface="Consolas"/>
              <a:cs typeface="Consolas"/>
              <a:sym typeface="Consolas"/>
            </a:endParaRPr>
          </a:p>
          <a:p>
            <a:pPr indent="457200" lvl="0" marL="0" marR="50800" rtl="0" algn="l">
              <a:lnSpc>
                <a:spcPct val="115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if (i % 25 === 0) {</a:t>
            </a:r>
            <a:endParaRPr sz="1400">
              <a:solidFill>
                <a:srgbClr val="313131"/>
              </a:solidFill>
              <a:latin typeface="Consolas"/>
              <a:ea typeface="Consolas"/>
              <a:cs typeface="Consolas"/>
              <a:sym typeface="Consolas"/>
            </a:endParaRPr>
          </a:p>
          <a:p>
            <a:pPr indent="457200" lvl="0" marL="457200" marR="50800" rtl="0" algn="l">
              <a:lnSpc>
                <a:spcPct val="115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console.log(i);</a:t>
            </a:r>
            <a:endParaRPr sz="1400">
              <a:solidFill>
                <a:srgbClr val="313131"/>
              </a:solidFill>
              <a:latin typeface="Consolas"/>
              <a:ea typeface="Consolas"/>
              <a:cs typeface="Consolas"/>
              <a:sym typeface="Consolas"/>
            </a:endParaRPr>
          </a:p>
          <a:p>
            <a:pPr indent="457200" lvl="0" marL="0" marR="50800" rtl="0" algn="l">
              <a:lnSpc>
                <a:spcPct val="115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a:t>
            </a:r>
            <a:endParaRPr sz="1400">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a:t>
            </a:r>
            <a:endParaRPr sz="1400">
              <a:solidFill>
                <a:srgbClr val="313131"/>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idx="2" type="body"/>
          </p:nvPr>
        </p:nvSpPr>
        <p:spPr>
          <a:xfrm>
            <a:off x="4908925" y="724200"/>
            <a:ext cx="3837000" cy="3920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2200"/>
              <a:t>Control flow statements are used to take decision based on some condition. Javascript supports the following three decision making statements:</a:t>
            </a:r>
            <a:endParaRPr sz="2200"/>
          </a:p>
          <a:p>
            <a:pPr indent="-368300" lvl="0" marL="457200" rtl="0" algn="l">
              <a:lnSpc>
                <a:spcPct val="115000"/>
              </a:lnSpc>
              <a:spcBef>
                <a:spcPts val="1600"/>
              </a:spcBef>
              <a:spcAft>
                <a:spcPts val="0"/>
              </a:spcAft>
              <a:buSzPts val="2200"/>
              <a:buChar char="●"/>
            </a:pPr>
            <a:r>
              <a:rPr lang="en" sz="2200"/>
              <a:t>if statement</a:t>
            </a:r>
            <a:endParaRPr sz="2200"/>
          </a:p>
          <a:p>
            <a:pPr indent="-368300" lvl="0" marL="457200" rtl="0" algn="l">
              <a:lnSpc>
                <a:spcPct val="115000"/>
              </a:lnSpc>
              <a:spcBef>
                <a:spcPts val="0"/>
              </a:spcBef>
              <a:spcAft>
                <a:spcPts val="0"/>
              </a:spcAft>
              <a:buSzPts val="2200"/>
              <a:buChar char="●"/>
            </a:pPr>
            <a:r>
              <a:rPr lang="en" sz="2200"/>
              <a:t>else statement</a:t>
            </a:r>
            <a:endParaRPr sz="2200"/>
          </a:p>
          <a:p>
            <a:pPr indent="-368300" lvl="0" marL="457200" rtl="0" algn="l">
              <a:lnSpc>
                <a:spcPct val="115000"/>
              </a:lnSpc>
              <a:spcBef>
                <a:spcPts val="0"/>
              </a:spcBef>
              <a:spcAft>
                <a:spcPts val="0"/>
              </a:spcAft>
              <a:buClr>
                <a:srgbClr val="999999"/>
              </a:buClr>
              <a:buSzPts val="2200"/>
              <a:buChar char="●"/>
            </a:pPr>
            <a:r>
              <a:rPr lang="en" sz="2200">
                <a:solidFill>
                  <a:srgbClr val="999999"/>
                </a:solidFill>
              </a:rPr>
              <a:t>switch statement</a:t>
            </a:r>
            <a:r>
              <a:rPr lang="en" sz="2200"/>
              <a:t> (won’t be covered now)</a:t>
            </a:r>
            <a:endParaRPr sz="2200"/>
          </a:p>
        </p:txBody>
      </p:sp>
      <p:pic>
        <p:nvPicPr>
          <p:cNvPr id="66" name="Google Shape;66;p3"/>
          <p:cNvPicPr preferRelativeResize="0"/>
          <p:nvPr/>
        </p:nvPicPr>
        <p:blipFill rotWithShape="1">
          <a:blip r:embed="rId3">
            <a:alphaModFix/>
          </a:blip>
          <a:srcRect b="0" l="0" r="0" t="0"/>
          <a:stretch/>
        </p:blipFill>
        <p:spPr>
          <a:xfrm>
            <a:off x="513175" y="326899"/>
            <a:ext cx="3538275" cy="4526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If statement cheat sheet</a:t>
            </a:r>
            <a:endParaRPr/>
          </a:p>
        </p:txBody>
      </p:sp>
      <p:sp>
        <p:nvSpPr>
          <p:cNvPr id="281" name="Google Shape;281;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t/>
            </a:r>
            <a:endParaRPr sz="1400">
              <a:latin typeface="Consolas"/>
              <a:ea typeface="Consolas"/>
              <a:cs typeface="Consolas"/>
              <a:sym typeface="Consolas"/>
            </a:endParaRPr>
          </a:p>
          <a:p>
            <a:pPr indent="0" lvl="0" marL="0" rtl="0" algn="l">
              <a:lnSpc>
                <a:spcPct val="150000"/>
              </a:lnSpc>
              <a:spcBef>
                <a:spcPts val="0"/>
              </a:spcBef>
              <a:spcAft>
                <a:spcPts val="0"/>
              </a:spcAft>
              <a:buSzPts val="1800"/>
              <a:buNone/>
            </a:pPr>
            <a:r>
              <a:rPr lang="en" sz="1400">
                <a:latin typeface="Consolas"/>
                <a:ea typeface="Consolas"/>
                <a:cs typeface="Consolas"/>
                <a:sym typeface="Consolas"/>
              </a:rPr>
              <a:t>if (</a:t>
            </a:r>
            <a:r>
              <a:rPr i="1" lang="en" sz="1400">
                <a:latin typeface="Consolas"/>
                <a:ea typeface="Consolas"/>
                <a:cs typeface="Consolas"/>
                <a:sym typeface="Consolas"/>
              </a:rPr>
              <a:t>condition</a:t>
            </a: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lnSpc>
                <a:spcPct val="150000"/>
              </a:lnSpc>
              <a:spcBef>
                <a:spcPts val="0"/>
              </a:spcBef>
              <a:spcAft>
                <a:spcPts val="0"/>
              </a:spcAft>
              <a:buSzPts val="1800"/>
              <a:buNone/>
            </a:pPr>
            <a:r>
              <a:rPr lang="en" sz="1400">
                <a:latin typeface="Consolas"/>
                <a:ea typeface="Consolas"/>
                <a:cs typeface="Consolas"/>
                <a:sym typeface="Consolas"/>
              </a:rPr>
              <a:t>	// code to be executed if </a:t>
            </a:r>
            <a:r>
              <a:rPr i="1" lang="en" sz="1400">
                <a:latin typeface="Consolas"/>
                <a:ea typeface="Consolas"/>
                <a:cs typeface="Consolas"/>
                <a:sym typeface="Consolas"/>
              </a:rPr>
              <a:t>condition</a:t>
            </a:r>
            <a:r>
              <a:rPr lang="en" sz="1400">
                <a:latin typeface="Consolas"/>
                <a:ea typeface="Consolas"/>
                <a:cs typeface="Consolas"/>
                <a:sym typeface="Consolas"/>
              </a:rPr>
              <a:t> is true</a:t>
            </a:r>
            <a:endParaRPr sz="1400">
              <a:latin typeface="Consolas"/>
              <a:ea typeface="Consolas"/>
              <a:cs typeface="Consolas"/>
              <a:sym typeface="Consolas"/>
            </a:endParaRPr>
          </a:p>
          <a:p>
            <a:pPr indent="0" lvl="0" marL="0" rtl="0" algn="l">
              <a:lnSpc>
                <a:spcPct val="150000"/>
              </a:lnSpc>
              <a:spcBef>
                <a:spcPts val="0"/>
              </a:spcBef>
              <a:spcAft>
                <a:spcPts val="0"/>
              </a:spcAft>
              <a:buSzPts val="1800"/>
              <a:buNone/>
            </a:pPr>
            <a:r>
              <a:rPr lang="en" sz="1400">
                <a:latin typeface="Consolas"/>
                <a:ea typeface="Consolas"/>
                <a:cs typeface="Consolas"/>
                <a:sym typeface="Consolas"/>
              </a:rPr>
              <a:t>} else if (</a:t>
            </a:r>
            <a:r>
              <a:rPr i="1" lang="en" sz="1400">
                <a:latin typeface="Consolas"/>
                <a:ea typeface="Consolas"/>
                <a:cs typeface="Consolas"/>
                <a:sym typeface="Consolas"/>
              </a:rPr>
              <a:t>anotherCondition</a:t>
            </a: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400">
                <a:latin typeface="Consolas"/>
                <a:ea typeface="Consolas"/>
                <a:cs typeface="Consolas"/>
                <a:sym typeface="Consolas"/>
              </a:rPr>
              <a:t>	// code to be executed if condition is false and </a:t>
            </a:r>
            <a:r>
              <a:rPr i="1" lang="en" sz="1400">
                <a:latin typeface="Consolas"/>
                <a:ea typeface="Consolas"/>
                <a:cs typeface="Consolas"/>
                <a:sym typeface="Consolas"/>
              </a:rPr>
              <a:t>anotherCondition</a:t>
            </a:r>
            <a:r>
              <a:rPr lang="en" sz="1400">
                <a:latin typeface="Consolas"/>
                <a:ea typeface="Consolas"/>
                <a:cs typeface="Consolas"/>
                <a:sym typeface="Consolas"/>
              </a:rPr>
              <a:t> is true</a:t>
            </a:r>
            <a:endParaRPr sz="1400">
              <a:latin typeface="Consolas"/>
              <a:ea typeface="Consolas"/>
              <a:cs typeface="Consolas"/>
              <a:sym typeface="Consolas"/>
            </a:endParaRPr>
          </a:p>
          <a:p>
            <a:pPr indent="0" lvl="0" marL="0" rtl="0" algn="l">
              <a:lnSpc>
                <a:spcPct val="150000"/>
              </a:lnSpc>
              <a:spcBef>
                <a:spcPts val="0"/>
              </a:spcBef>
              <a:spcAft>
                <a:spcPts val="0"/>
              </a:spcAft>
              <a:buSzPts val="1800"/>
              <a:buNone/>
            </a:pPr>
            <a:r>
              <a:rPr lang="en" sz="1400">
                <a:latin typeface="Consolas"/>
                <a:ea typeface="Consolas"/>
                <a:cs typeface="Consolas"/>
                <a:sym typeface="Consolas"/>
              </a:rPr>
              <a:t>} else {</a:t>
            </a:r>
            <a:endParaRPr sz="1400">
              <a:latin typeface="Consolas"/>
              <a:ea typeface="Consolas"/>
              <a:cs typeface="Consolas"/>
              <a:sym typeface="Consolas"/>
            </a:endParaRPr>
          </a:p>
          <a:p>
            <a:pPr indent="0" lvl="0" marL="0" rtl="0" algn="l">
              <a:lnSpc>
                <a:spcPct val="150000"/>
              </a:lnSpc>
              <a:spcBef>
                <a:spcPts val="0"/>
              </a:spcBef>
              <a:spcAft>
                <a:spcPts val="0"/>
              </a:spcAft>
              <a:buSzPts val="1800"/>
              <a:buNone/>
            </a:pPr>
            <a:r>
              <a:rPr lang="en" sz="1400">
                <a:latin typeface="Consolas"/>
                <a:ea typeface="Consolas"/>
                <a:cs typeface="Consolas"/>
                <a:sym typeface="Consolas"/>
              </a:rPr>
              <a:t>	// code to be executed if none of the conditions are true</a:t>
            </a:r>
            <a:endParaRPr sz="1400">
              <a:latin typeface="Consolas"/>
              <a:ea typeface="Consolas"/>
              <a:cs typeface="Consolas"/>
              <a:sym typeface="Consolas"/>
            </a:endParaRPr>
          </a:p>
          <a:p>
            <a:pPr indent="0" lvl="0" marL="0" rtl="0" algn="l">
              <a:lnSpc>
                <a:spcPct val="150000"/>
              </a:lnSpc>
              <a:spcBef>
                <a:spcPts val="0"/>
              </a:spcBef>
              <a:spcAft>
                <a:spcPts val="0"/>
              </a:spcAft>
              <a:buSzPts val="1800"/>
              <a:buNone/>
            </a:pPr>
            <a:r>
              <a:rPr lang="en" sz="1400">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Loops cheat sheet</a:t>
            </a:r>
            <a:endParaRPr/>
          </a:p>
        </p:txBody>
      </p:sp>
      <p:sp>
        <p:nvSpPr>
          <p:cNvPr id="287" name="Google Shape;287;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t/>
            </a:r>
            <a:endParaRPr sz="1400">
              <a:latin typeface="Consolas"/>
              <a:ea typeface="Consolas"/>
              <a:cs typeface="Consolas"/>
              <a:sym typeface="Consolas"/>
            </a:endParaRPr>
          </a:p>
          <a:p>
            <a:pPr indent="0" lvl="0" marL="0" rtl="0" algn="l">
              <a:lnSpc>
                <a:spcPct val="150000"/>
              </a:lnSpc>
              <a:spcBef>
                <a:spcPts val="0"/>
              </a:spcBef>
              <a:spcAft>
                <a:spcPts val="0"/>
              </a:spcAft>
              <a:buSzPts val="1800"/>
              <a:buNone/>
            </a:pPr>
            <a:r>
              <a:rPr lang="en" sz="1400">
                <a:latin typeface="Consolas"/>
                <a:ea typeface="Consolas"/>
                <a:cs typeface="Consolas"/>
                <a:sym typeface="Consolas"/>
              </a:rPr>
              <a:t>while (condition) {</a:t>
            </a:r>
            <a:endParaRPr sz="1400">
              <a:latin typeface="Consolas"/>
              <a:ea typeface="Consolas"/>
              <a:cs typeface="Consolas"/>
              <a:sym typeface="Consolas"/>
            </a:endParaRPr>
          </a:p>
          <a:p>
            <a:pPr indent="0" lvl="0" marL="0" rtl="0" algn="l">
              <a:lnSpc>
                <a:spcPct val="150000"/>
              </a:lnSpc>
              <a:spcBef>
                <a:spcPts val="0"/>
              </a:spcBef>
              <a:spcAft>
                <a:spcPts val="0"/>
              </a:spcAft>
              <a:buSzPts val="1800"/>
              <a:buNone/>
            </a:pPr>
            <a:r>
              <a:rPr lang="en" sz="1400">
                <a:latin typeface="Consolas"/>
                <a:ea typeface="Consolas"/>
                <a:cs typeface="Consolas"/>
                <a:sym typeface="Consolas"/>
              </a:rPr>
              <a:t>	// code to be executed as long as the condition is true</a:t>
            </a:r>
            <a:endParaRPr sz="1400">
              <a:latin typeface="Consolas"/>
              <a:ea typeface="Consolas"/>
              <a:cs typeface="Consolas"/>
              <a:sym typeface="Consolas"/>
            </a:endParaRPr>
          </a:p>
          <a:p>
            <a:pPr indent="0" lvl="0" marL="0" rtl="0" algn="l">
              <a:lnSpc>
                <a:spcPct val="150000"/>
              </a:lnSpc>
              <a:spcBef>
                <a:spcPts val="0"/>
              </a:spcBef>
              <a:spcAft>
                <a:spcPts val="0"/>
              </a:spcAft>
              <a:buSzPts val="1800"/>
              <a:buNone/>
            </a:pP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50000"/>
              </a:lnSpc>
              <a:spcBef>
                <a:spcPts val="0"/>
              </a:spcBef>
              <a:spcAft>
                <a:spcPts val="0"/>
              </a:spcAft>
              <a:buSzPts val="1800"/>
              <a:buNone/>
            </a:pPr>
            <a:r>
              <a:t/>
            </a:r>
            <a:endParaRPr sz="1400">
              <a:latin typeface="Consolas"/>
              <a:ea typeface="Consolas"/>
              <a:cs typeface="Consolas"/>
              <a:sym typeface="Consolas"/>
            </a:endParaRPr>
          </a:p>
          <a:p>
            <a:pPr indent="0" lvl="0" marL="0" rtl="0" algn="l">
              <a:lnSpc>
                <a:spcPct val="150000"/>
              </a:lnSpc>
              <a:spcBef>
                <a:spcPts val="0"/>
              </a:spcBef>
              <a:spcAft>
                <a:spcPts val="0"/>
              </a:spcAft>
              <a:buSzPts val="1800"/>
              <a:buNone/>
            </a:pPr>
            <a:r>
              <a:rPr lang="en" sz="1400">
                <a:latin typeface="Consolas"/>
                <a:ea typeface="Consolas"/>
                <a:cs typeface="Consolas"/>
                <a:sym typeface="Consolas"/>
              </a:rPr>
              <a:t>for (initialization; condition; step) {</a:t>
            </a:r>
            <a:endParaRPr sz="1400">
              <a:latin typeface="Consolas"/>
              <a:ea typeface="Consolas"/>
              <a:cs typeface="Consolas"/>
              <a:sym typeface="Consolas"/>
            </a:endParaRPr>
          </a:p>
          <a:p>
            <a:pPr indent="0" lvl="0" marL="0" rtl="0" algn="l">
              <a:lnSpc>
                <a:spcPct val="150000"/>
              </a:lnSpc>
              <a:spcBef>
                <a:spcPts val="0"/>
              </a:spcBef>
              <a:spcAft>
                <a:spcPts val="0"/>
              </a:spcAft>
              <a:buSzPts val="1800"/>
              <a:buNone/>
            </a:pPr>
            <a:r>
              <a:rPr lang="en" sz="1400">
                <a:latin typeface="Consolas"/>
                <a:ea typeface="Consolas"/>
                <a:cs typeface="Consolas"/>
                <a:sym typeface="Consolas"/>
              </a:rPr>
              <a:t>	// code to be executed as long as the condition is true</a:t>
            </a:r>
            <a:endParaRPr sz="1400">
              <a:latin typeface="Consolas"/>
              <a:ea typeface="Consolas"/>
              <a:cs typeface="Consolas"/>
              <a:sym typeface="Consolas"/>
            </a:endParaRPr>
          </a:p>
          <a:p>
            <a:pPr indent="0" lvl="0" marL="0" rtl="0" algn="l">
              <a:lnSpc>
                <a:spcPct val="150000"/>
              </a:lnSpc>
              <a:spcBef>
                <a:spcPts val="0"/>
              </a:spcBef>
              <a:spcAft>
                <a:spcPts val="0"/>
              </a:spcAft>
              <a:buSzPts val="1800"/>
              <a:buNone/>
            </a:pPr>
            <a:r>
              <a:rPr lang="en" sz="1400">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Operators cheat sheet</a:t>
            </a:r>
            <a:endParaRPr/>
          </a:p>
        </p:txBody>
      </p:sp>
      <p:graphicFrame>
        <p:nvGraphicFramePr>
          <p:cNvPr id="293" name="Google Shape;293;p32"/>
          <p:cNvGraphicFramePr/>
          <p:nvPr/>
        </p:nvGraphicFramePr>
        <p:xfrm>
          <a:off x="692800" y="1366750"/>
          <a:ext cx="3000000" cy="3000000"/>
        </p:xfrm>
        <a:graphic>
          <a:graphicData uri="http://schemas.openxmlformats.org/drawingml/2006/table">
            <a:tbl>
              <a:tblPr>
                <a:noFill/>
                <a:tableStyleId>{CEA49BA8-FB95-4DD2-82DB-5696431A8759}</a:tableStyleId>
              </a:tblPr>
              <a:tblGrid>
                <a:gridCol w="2810450"/>
                <a:gridCol w="2114225"/>
                <a:gridCol w="2845250"/>
              </a:tblGrid>
              <a:tr h="356675">
                <a:tc>
                  <a:txBody>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latin typeface="Consolas"/>
                          <a:ea typeface="Consolas"/>
                          <a:cs typeface="Consolas"/>
                          <a:sym typeface="Consolas"/>
                        </a:rPr>
                        <a:t>Name</a:t>
                      </a:r>
                      <a:endParaRPr i="1" sz="1800" u="none" cap="none" strike="noStrike">
                        <a:latin typeface="Consolas"/>
                        <a:ea typeface="Consolas"/>
                        <a:cs typeface="Consolas"/>
                        <a:sym typeface="Consolas"/>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t>Operator</a:t>
                      </a:r>
                      <a:endParaRPr i="1"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latin typeface="Consolas"/>
                          <a:ea typeface="Consolas"/>
                          <a:cs typeface="Consolas"/>
                          <a:sym typeface="Consolas"/>
                        </a:rPr>
                        <a:t>Usage example</a:t>
                      </a:r>
                      <a:endParaRPr i="1" sz="1800" u="none" cap="none" strike="noStrike">
                        <a:latin typeface="Consolas"/>
                        <a:ea typeface="Consolas"/>
                        <a:cs typeface="Consolas"/>
                        <a:sym typeface="Consolas"/>
                      </a:endParaRPr>
                    </a:p>
                  </a:txBody>
                  <a:tcPr marT="91425" marB="91425" marR="91425" marL="91425" anchor="ctr"/>
                </a:tc>
              </a:tr>
              <a:tr h="56555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1"/>
                          </a:solidFill>
                        </a:rPr>
                        <a:t>increment</a:t>
                      </a:r>
                      <a:endParaRPr sz="1800" u="none" cap="none" strike="noStrike">
                        <a:latin typeface="Consolas"/>
                        <a:ea typeface="Consolas"/>
                        <a:cs typeface="Consolas"/>
                        <a:sym typeface="Consolas"/>
                      </a:endParaRPr>
                    </a:p>
                  </a:txBody>
                  <a:tcPr marT="91425" marB="91425" marR="91425" marL="914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Consolas"/>
                          <a:ea typeface="Consolas"/>
                          <a:cs typeface="Consolas"/>
                          <a:sym typeface="Consolas"/>
                        </a:rPr>
                        <a:t>++</a:t>
                      </a:r>
                      <a:endParaRPr sz="1800" u="none" cap="none" strike="noStrike">
                        <a:latin typeface="Consolas"/>
                        <a:ea typeface="Consolas"/>
                        <a:cs typeface="Consolas"/>
                        <a:sym typeface="Consolas"/>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onsolas"/>
                          <a:ea typeface="Consolas"/>
                          <a:cs typeface="Consolas"/>
                          <a:sym typeface="Consolas"/>
                        </a:rPr>
                        <a:t>i++  or  ++i</a:t>
                      </a:r>
                      <a:endParaRPr sz="1800" u="none" cap="none" strike="noStrike">
                        <a:latin typeface="Consolas"/>
                        <a:ea typeface="Consolas"/>
                        <a:cs typeface="Consolas"/>
                        <a:sym typeface="Consolas"/>
                      </a:endParaRPr>
                    </a:p>
                  </a:txBody>
                  <a:tcPr marT="91425" marB="91425" marR="91425" marL="91425" anchor="ctr"/>
                </a:tc>
              </a:tr>
              <a:tr h="56555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1"/>
                          </a:solidFill>
                        </a:rPr>
                        <a:t>decrement</a:t>
                      </a:r>
                      <a:endParaRPr sz="1800" u="none" cap="none" strike="noStrike">
                        <a:latin typeface="Consolas"/>
                        <a:ea typeface="Consolas"/>
                        <a:cs typeface="Consolas"/>
                        <a:sym typeface="Consolas"/>
                      </a:endParaRPr>
                    </a:p>
                  </a:txBody>
                  <a:tcPr marT="91425" marB="91425" marR="91425" marL="914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Consolas"/>
                          <a:ea typeface="Consolas"/>
                          <a:cs typeface="Consolas"/>
                          <a:sym typeface="Consolas"/>
                        </a:rPr>
                        <a:t>--</a:t>
                      </a:r>
                      <a:endParaRPr sz="1800" u="none" cap="none" strike="noStrike">
                        <a:latin typeface="Consolas"/>
                        <a:ea typeface="Consolas"/>
                        <a:cs typeface="Consolas"/>
                        <a:sym typeface="Consolas"/>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onsolas"/>
                          <a:ea typeface="Consolas"/>
                          <a:cs typeface="Consolas"/>
                          <a:sym typeface="Consolas"/>
                        </a:rPr>
                        <a:t>i--  or --i</a:t>
                      </a:r>
                      <a:endParaRPr sz="1800" u="none" cap="none" strike="noStrike">
                        <a:latin typeface="Consolas"/>
                        <a:ea typeface="Consolas"/>
                        <a:cs typeface="Consolas"/>
                        <a:sym typeface="Consolas"/>
                      </a:endParaRPr>
                    </a:p>
                  </a:txBody>
                  <a:tcPr marT="91425" marB="91425" marR="91425" marL="91425" anchor="ctr"/>
                </a:tc>
              </a:tr>
              <a:tr h="56555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1"/>
                          </a:solidFill>
                        </a:rPr>
                        <a:t>division remainder</a:t>
                      </a:r>
                      <a:endParaRPr sz="1800" u="none" cap="none" strike="noStrike">
                        <a:latin typeface="Consolas"/>
                        <a:ea typeface="Consolas"/>
                        <a:cs typeface="Consolas"/>
                        <a:sym typeface="Consolas"/>
                      </a:endParaRPr>
                    </a:p>
                  </a:txBody>
                  <a:tcPr marT="91425" marB="91425" marR="91425" marL="914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Consolas"/>
                          <a:ea typeface="Consolas"/>
                          <a:cs typeface="Consolas"/>
                          <a:sym typeface="Consolas"/>
                        </a:rPr>
                        <a:t>%</a:t>
                      </a:r>
                      <a:endParaRPr sz="1800" u="none" cap="none" strike="noStrike">
                        <a:latin typeface="Consolas"/>
                        <a:ea typeface="Consolas"/>
                        <a:cs typeface="Consolas"/>
                        <a:sym typeface="Consolas"/>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onsolas"/>
                          <a:ea typeface="Consolas"/>
                          <a:cs typeface="Consolas"/>
                          <a:sym typeface="Consolas"/>
                        </a:rPr>
                        <a:t>i % 2</a:t>
                      </a:r>
                      <a:endParaRPr sz="1800" u="none" cap="none" strike="noStrike">
                        <a:latin typeface="Consolas"/>
                        <a:ea typeface="Consolas"/>
                        <a:cs typeface="Consolas"/>
                        <a:sym typeface="Consolas"/>
                      </a:endParaRPr>
                    </a:p>
                  </a:txBody>
                  <a:tcPr marT="91425" marB="91425" marR="91425" marL="91425" anchor="ctr"/>
                </a:tc>
              </a:tr>
              <a:tr h="56555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1"/>
                          </a:solidFill>
                        </a:rPr>
                        <a:t>string concatenation</a:t>
                      </a:r>
                      <a:endParaRPr sz="1800" u="none" cap="none" strike="noStrike">
                        <a:solidFill>
                          <a:schemeClr val="dk1"/>
                        </a:solidFill>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Consolas"/>
                          <a:ea typeface="Consolas"/>
                          <a:cs typeface="Consolas"/>
                          <a:sym typeface="Consolas"/>
                        </a:rPr>
                        <a:t>+</a:t>
                      </a:r>
                      <a:endParaRPr sz="1800" u="none" cap="none" strike="noStrike">
                        <a:solidFill>
                          <a:schemeClr val="dk1"/>
                        </a:solidFill>
                        <a:latin typeface="Consolas"/>
                        <a:ea typeface="Consolas"/>
                        <a:cs typeface="Consolas"/>
                        <a:sym typeface="Consolas"/>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onsolas"/>
                          <a:ea typeface="Consolas"/>
                          <a:cs typeface="Consolas"/>
                          <a:sym typeface="Consolas"/>
                        </a:rPr>
                        <a:t>var str = 'Hello';</a:t>
                      </a:r>
                      <a:endParaRPr sz="1800" u="none" cap="none" strike="noStrike">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onsolas"/>
                          <a:ea typeface="Consolas"/>
                          <a:cs typeface="Consolas"/>
                          <a:sym typeface="Consolas"/>
                        </a:rPr>
                        <a:t>str = str + ' world';</a:t>
                      </a:r>
                      <a:endParaRPr sz="1800" u="none" cap="none" strike="noStrike">
                        <a:latin typeface="Consolas"/>
                        <a:ea typeface="Consolas"/>
                        <a:cs typeface="Consolas"/>
                        <a:sym typeface="Consolas"/>
                      </a:endParaRPr>
                    </a:p>
                  </a:txBody>
                  <a:tcPr marT="91425" marB="91425" marR="91425" marL="91425"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ph type="title"/>
          </p:nvPr>
        </p:nvSpPr>
        <p:spPr>
          <a:xfrm>
            <a:off x="311700" y="322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 checking if a number is prime</a:t>
            </a:r>
            <a:endParaRPr/>
          </a:p>
        </p:txBody>
      </p:sp>
      <p:sp>
        <p:nvSpPr>
          <p:cNvPr id="299" name="Google Shape;299;p33"/>
          <p:cNvSpPr txBox="1"/>
          <p:nvPr>
            <p:ph idx="1" type="body"/>
          </p:nvPr>
        </p:nvSpPr>
        <p:spPr>
          <a:xfrm>
            <a:off x="529625" y="996250"/>
            <a:ext cx="7842600" cy="357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1600"/>
              </a:spcAft>
              <a:buSzPts val="1800"/>
              <a:buNone/>
            </a:pPr>
            <a:r>
              <a:rPr lang="en"/>
              <a:t>A </a:t>
            </a:r>
            <a:r>
              <a:rPr i="1" lang="en"/>
              <a:t>prime</a:t>
            </a:r>
            <a:r>
              <a:rPr lang="en"/>
              <a:t> number is a number that’s not divisible by any other numbers other than 1 and itself. We can check if a number is prime by trying to divide it with all numbers between 1 and itself, and check that there’s no remainder in any case.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ph idx="1" type="body"/>
          </p:nvPr>
        </p:nvSpPr>
        <p:spPr>
          <a:xfrm>
            <a:off x="311700" y="965400"/>
            <a:ext cx="8520600" cy="34164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800"/>
              <a:buNone/>
            </a:pPr>
            <a:r>
              <a:rPr lang="en" sz="1400"/>
              <a:t>var n = 97;</a:t>
            </a:r>
            <a:endParaRPr sz="1400"/>
          </a:p>
          <a:p>
            <a:pPr indent="0" lvl="0" marL="457200" rtl="0" algn="l">
              <a:lnSpc>
                <a:spcPct val="115000"/>
              </a:lnSpc>
              <a:spcBef>
                <a:spcPts val="0"/>
              </a:spcBef>
              <a:spcAft>
                <a:spcPts val="0"/>
              </a:spcAft>
              <a:buSzPts val="1800"/>
              <a:buNone/>
            </a:pPr>
            <a:r>
              <a:rPr lang="en" sz="1400"/>
              <a:t>var noDivisorsSoFar = true;</a:t>
            </a:r>
            <a:endParaRPr sz="1400"/>
          </a:p>
          <a:p>
            <a:pPr indent="0" lvl="0" marL="457200" rtl="0" algn="l">
              <a:lnSpc>
                <a:spcPct val="115000"/>
              </a:lnSpc>
              <a:spcBef>
                <a:spcPts val="0"/>
              </a:spcBef>
              <a:spcAft>
                <a:spcPts val="0"/>
              </a:spcAft>
              <a:buSzPts val="1800"/>
              <a:buNone/>
            </a:pPr>
            <a:r>
              <a:t/>
            </a:r>
            <a:endParaRPr sz="1400"/>
          </a:p>
          <a:p>
            <a:pPr indent="0" lvl="0" marL="457200" rtl="0" algn="l">
              <a:lnSpc>
                <a:spcPct val="115000"/>
              </a:lnSpc>
              <a:spcBef>
                <a:spcPts val="0"/>
              </a:spcBef>
              <a:spcAft>
                <a:spcPts val="0"/>
              </a:spcAft>
              <a:buSzPts val="1800"/>
              <a:buNone/>
            </a:pPr>
            <a:r>
              <a:rPr lang="en" sz="1400"/>
              <a:t>for (var divisor = 2; divisor &lt; n; divisor++) {</a:t>
            </a:r>
            <a:endParaRPr sz="1400"/>
          </a:p>
          <a:p>
            <a:pPr indent="0" lvl="0" marL="457200" rtl="0" algn="l">
              <a:lnSpc>
                <a:spcPct val="115000"/>
              </a:lnSpc>
              <a:spcBef>
                <a:spcPts val="0"/>
              </a:spcBef>
              <a:spcAft>
                <a:spcPts val="0"/>
              </a:spcAft>
              <a:buSzPts val="1800"/>
              <a:buNone/>
            </a:pPr>
            <a:r>
              <a:rPr lang="en" sz="1400"/>
              <a:t>	if (n % divisor === 0) {</a:t>
            </a:r>
            <a:endParaRPr sz="1400"/>
          </a:p>
          <a:p>
            <a:pPr indent="0" lvl="0" marL="457200" rtl="0" algn="l">
              <a:lnSpc>
                <a:spcPct val="115000"/>
              </a:lnSpc>
              <a:spcBef>
                <a:spcPts val="0"/>
              </a:spcBef>
              <a:spcAft>
                <a:spcPts val="0"/>
              </a:spcAft>
              <a:buSzPts val="1800"/>
              <a:buNone/>
            </a:pPr>
            <a:r>
              <a:rPr lang="en" sz="1400"/>
              <a:t>		noDivisorsSoFar = false;</a:t>
            </a:r>
            <a:endParaRPr sz="1400"/>
          </a:p>
          <a:p>
            <a:pPr indent="0" lvl="0" marL="457200" rtl="0" algn="l">
              <a:lnSpc>
                <a:spcPct val="115000"/>
              </a:lnSpc>
              <a:spcBef>
                <a:spcPts val="0"/>
              </a:spcBef>
              <a:spcAft>
                <a:spcPts val="0"/>
              </a:spcAft>
              <a:buSzPts val="1800"/>
              <a:buNone/>
            </a:pPr>
            <a:r>
              <a:rPr lang="en" sz="1400"/>
              <a:t>		break;</a:t>
            </a:r>
            <a:endParaRPr sz="1400"/>
          </a:p>
          <a:p>
            <a:pPr indent="457200" lvl="0" marL="457200" rtl="0" algn="l">
              <a:lnSpc>
                <a:spcPct val="115000"/>
              </a:lnSpc>
              <a:spcBef>
                <a:spcPts val="0"/>
              </a:spcBef>
              <a:spcAft>
                <a:spcPts val="0"/>
              </a:spcAft>
              <a:buSzPts val="1800"/>
              <a:buNone/>
            </a:pPr>
            <a:r>
              <a:rPr lang="en" sz="1400"/>
              <a:t>}</a:t>
            </a:r>
            <a:endParaRPr sz="1400"/>
          </a:p>
          <a:p>
            <a:pPr indent="0" lvl="0" marL="457200" rtl="0" algn="l">
              <a:lnSpc>
                <a:spcPct val="115000"/>
              </a:lnSpc>
              <a:spcBef>
                <a:spcPts val="0"/>
              </a:spcBef>
              <a:spcAft>
                <a:spcPts val="0"/>
              </a:spcAft>
              <a:buSzPts val="1800"/>
              <a:buNone/>
            </a:pPr>
            <a:r>
              <a:rPr lang="en" sz="1400"/>
              <a:t>}</a:t>
            </a:r>
            <a:endParaRPr sz="1400"/>
          </a:p>
          <a:p>
            <a:pPr indent="0" lvl="0" marL="457200" rtl="0" algn="l">
              <a:lnSpc>
                <a:spcPct val="115000"/>
              </a:lnSpc>
              <a:spcBef>
                <a:spcPts val="0"/>
              </a:spcBef>
              <a:spcAft>
                <a:spcPts val="0"/>
              </a:spcAft>
              <a:buSzPts val="1800"/>
              <a:buNone/>
            </a:pPr>
            <a:r>
              <a:t/>
            </a:r>
            <a:endParaRPr sz="1400"/>
          </a:p>
          <a:p>
            <a:pPr indent="0" lvl="0" marL="457200" rtl="0" algn="l">
              <a:lnSpc>
                <a:spcPct val="115000"/>
              </a:lnSpc>
              <a:spcBef>
                <a:spcPts val="0"/>
              </a:spcBef>
              <a:spcAft>
                <a:spcPts val="0"/>
              </a:spcAft>
              <a:buSzPts val="1800"/>
              <a:buNone/>
            </a:pPr>
            <a:r>
              <a:rPr lang="en" sz="1400"/>
              <a:t>if (noDivisorsSoFar) {</a:t>
            </a:r>
            <a:endParaRPr sz="1400"/>
          </a:p>
          <a:p>
            <a:pPr indent="0" lvl="0" marL="457200" rtl="0" algn="l">
              <a:lnSpc>
                <a:spcPct val="115000"/>
              </a:lnSpc>
              <a:spcBef>
                <a:spcPts val="0"/>
              </a:spcBef>
              <a:spcAft>
                <a:spcPts val="0"/>
              </a:spcAft>
              <a:buSzPts val="1800"/>
              <a:buNone/>
            </a:pPr>
            <a:r>
              <a:rPr lang="en" sz="1400"/>
              <a:t>	console.log('Number', n, 'is prime.');</a:t>
            </a:r>
            <a:endParaRPr sz="1400"/>
          </a:p>
          <a:p>
            <a:pPr indent="0" lvl="0" marL="457200" rtl="0" algn="l">
              <a:lnSpc>
                <a:spcPct val="115000"/>
              </a:lnSpc>
              <a:spcBef>
                <a:spcPts val="0"/>
              </a:spcBef>
              <a:spcAft>
                <a:spcPts val="0"/>
              </a:spcAft>
              <a:buSzPts val="1800"/>
              <a:buNone/>
            </a:pPr>
            <a:r>
              <a:rPr lang="en" sz="1400"/>
              <a:t>} else {</a:t>
            </a:r>
            <a:endParaRPr sz="1400"/>
          </a:p>
          <a:p>
            <a:pPr indent="0" lvl="0" marL="457200" rtl="0" algn="l">
              <a:lnSpc>
                <a:spcPct val="115000"/>
              </a:lnSpc>
              <a:spcBef>
                <a:spcPts val="0"/>
              </a:spcBef>
              <a:spcAft>
                <a:spcPts val="0"/>
              </a:spcAft>
              <a:buSzPts val="1800"/>
              <a:buNone/>
            </a:pPr>
            <a:r>
              <a:rPr lang="en" sz="1400"/>
              <a:t>	console.log('Number', n, 'is not prime. It\'s divisible by', divisor);</a:t>
            </a:r>
            <a:endParaRPr sz="1400"/>
          </a:p>
          <a:p>
            <a:pPr indent="0" lvl="0" marL="457200" rtl="0" algn="l">
              <a:lnSpc>
                <a:spcPct val="115000"/>
              </a:lnSpc>
              <a:spcBef>
                <a:spcPts val="0"/>
              </a:spcBef>
              <a:spcAft>
                <a:spcPts val="0"/>
              </a:spcAft>
              <a:buSzPts val="1800"/>
              <a:buNone/>
            </a:pPr>
            <a:r>
              <a:rPr lang="en" sz="1400"/>
              <a:t>}</a:t>
            </a:r>
            <a:endParaRPr sz="1400"/>
          </a:p>
        </p:txBody>
      </p:sp>
      <p:sp>
        <p:nvSpPr>
          <p:cNvPr id="305" name="Google Shape;305;p34"/>
          <p:cNvSpPr txBox="1"/>
          <p:nvPr>
            <p:ph type="title"/>
          </p:nvPr>
        </p:nvSpPr>
        <p:spPr>
          <a:xfrm>
            <a:off x="311700" y="290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Solution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2545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What’s a “condition”?</a:t>
            </a:r>
            <a:endParaRPr/>
          </a:p>
        </p:txBody>
      </p:sp>
      <p:sp>
        <p:nvSpPr>
          <p:cNvPr id="72" name="Google Shape;72;p4"/>
          <p:cNvSpPr txBox="1"/>
          <p:nvPr>
            <p:ph idx="1" type="body"/>
          </p:nvPr>
        </p:nvSpPr>
        <p:spPr>
          <a:xfrm>
            <a:off x="311700" y="863550"/>
            <a:ext cx="8520600" cy="404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t>In programming languages, a condition is any expression that can be evaluated as </a:t>
            </a:r>
            <a:r>
              <a:rPr b="1" lang="en" sz="2400"/>
              <a:t>true</a:t>
            </a:r>
            <a:r>
              <a:rPr lang="en" sz="2400"/>
              <a:t> or </a:t>
            </a:r>
            <a:r>
              <a:rPr b="1" lang="en" sz="2400"/>
              <a:t>false</a:t>
            </a:r>
            <a:r>
              <a:rPr lang="en" sz="2400"/>
              <a:t>. In most cases these expressions are boolean values, but in Javascript they can be any type of value. A condition is said to be “true” if its value can be converted to the boolean </a:t>
            </a:r>
            <a:r>
              <a:rPr b="1" lang="en" sz="2400"/>
              <a:t>true</a:t>
            </a:r>
            <a:r>
              <a:rPr lang="en" sz="2400"/>
              <a:t>. Examples would be:</a:t>
            </a:r>
            <a:endParaRPr sz="2400"/>
          </a:p>
          <a:p>
            <a:pPr indent="-381000" lvl="0" marL="457200" rtl="0" algn="l">
              <a:lnSpc>
                <a:spcPct val="115000"/>
              </a:lnSpc>
              <a:spcBef>
                <a:spcPts val="1000"/>
              </a:spcBef>
              <a:spcAft>
                <a:spcPts val="0"/>
              </a:spcAft>
              <a:buSzPts val="2400"/>
              <a:buChar char="●"/>
            </a:pPr>
            <a:r>
              <a:rPr lang="en" sz="2400"/>
              <a:t>a boolean </a:t>
            </a:r>
            <a:r>
              <a:rPr b="1" lang="en" sz="2400"/>
              <a:t>true,</a:t>
            </a:r>
            <a:endParaRPr sz="2400"/>
          </a:p>
          <a:p>
            <a:pPr indent="-381000" lvl="0" marL="457200" rtl="0" algn="l">
              <a:lnSpc>
                <a:spcPct val="115000"/>
              </a:lnSpc>
              <a:spcBef>
                <a:spcPts val="0"/>
              </a:spcBef>
              <a:spcAft>
                <a:spcPts val="0"/>
              </a:spcAft>
              <a:buSzPts val="2400"/>
              <a:buChar char="●"/>
            </a:pPr>
            <a:r>
              <a:rPr lang="en" sz="2400"/>
              <a:t>some number other than zero,</a:t>
            </a:r>
            <a:endParaRPr sz="2400"/>
          </a:p>
          <a:p>
            <a:pPr indent="-381000" lvl="0" marL="457200" rtl="0" algn="l">
              <a:lnSpc>
                <a:spcPct val="115000"/>
              </a:lnSpc>
              <a:spcBef>
                <a:spcPts val="0"/>
              </a:spcBef>
              <a:spcAft>
                <a:spcPts val="0"/>
              </a:spcAft>
              <a:buSzPts val="2400"/>
              <a:buChar char="●"/>
            </a:pPr>
            <a:r>
              <a:rPr lang="en" sz="2400"/>
              <a:t>a non-empty string, etc.</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 </a:t>
            </a:r>
            <a:r>
              <a:rPr b="1" lang="en"/>
              <a:t>if </a:t>
            </a:r>
            <a:r>
              <a:rPr lang="en"/>
              <a:t>statement</a:t>
            </a:r>
            <a:endParaRPr/>
          </a:p>
        </p:txBody>
      </p:sp>
      <p:sp>
        <p:nvSpPr>
          <p:cNvPr id="78" name="Google Shape;7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400"/>
              <a:t>Use this statement if you want to execute a piece of code only when some condition is true.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pSp>
        <p:nvGrpSpPr>
          <p:cNvPr id="83" name="Google Shape;83;p6"/>
          <p:cNvGrpSpPr/>
          <p:nvPr/>
        </p:nvGrpSpPr>
        <p:grpSpPr>
          <a:xfrm>
            <a:off x="220632" y="178632"/>
            <a:ext cx="4240451" cy="4800805"/>
            <a:chOff x="3221800" y="1342525"/>
            <a:chExt cx="2673003" cy="3302700"/>
          </a:xfrm>
        </p:grpSpPr>
        <p:sp>
          <p:nvSpPr>
            <p:cNvPr id="84" name="Google Shape;84;p6"/>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6"/>
          <p:cNvSpPr txBox="1"/>
          <p:nvPr>
            <p:ph idx="4294967295" type="body"/>
          </p:nvPr>
        </p:nvSpPr>
        <p:spPr>
          <a:xfrm>
            <a:off x="220625" y="1374625"/>
            <a:ext cx="4240500" cy="3604800"/>
          </a:xfrm>
          <a:prstGeom prst="rect">
            <a:avLst/>
          </a:prstGeom>
          <a:no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rPr lang="en" sz="1200">
                <a:solidFill>
                  <a:srgbClr val="313131"/>
                </a:solidFill>
                <a:latin typeface="Consolas"/>
                <a:ea typeface="Consolas"/>
                <a:cs typeface="Consolas"/>
                <a:sym typeface="Consolas"/>
              </a:rPr>
              <a:t>if (condition)</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code to be executed if condition is true;</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1600"/>
              </a:spcAft>
              <a:buSzPts val="1800"/>
              <a:buNone/>
            </a:pPr>
            <a:r>
              <a:t/>
            </a:r>
            <a:endParaRPr sz="1400"/>
          </a:p>
        </p:txBody>
      </p:sp>
      <p:grpSp>
        <p:nvGrpSpPr>
          <p:cNvPr id="87" name="Google Shape;87;p6"/>
          <p:cNvGrpSpPr/>
          <p:nvPr/>
        </p:nvGrpSpPr>
        <p:grpSpPr>
          <a:xfrm>
            <a:off x="4715432" y="178632"/>
            <a:ext cx="4240451" cy="4800805"/>
            <a:chOff x="3221800" y="1342525"/>
            <a:chExt cx="2673003" cy="3302700"/>
          </a:xfrm>
        </p:grpSpPr>
        <p:sp>
          <p:nvSpPr>
            <p:cNvPr id="88" name="Google Shape;88;p6"/>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6"/>
          <p:cNvSpPr txBox="1"/>
          <p:nvPr>
            <p:ph idx="4294967295" type="title"/>
          </p:nvPr>
        </p:nvSpPr>
        <p:spPr>
          <a:xfrm>
            <a:off x="694175" y="463225"/>
            <a:ext cx="329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solidFill>
                  <a:srgbClr val="FFFFFF"/>
                </a:solidFill>
              </a:rPr>
              <a:t>Pseudocode</a:t>
            </a:r>
            <a:endParaRPr sz="3600">
              <a:solidFill>
                <a:srgbClr val="FFFFFF"/>
              </a:solidFill>
            </a:endParaRPr>
          </a:p>
        </p:txBody>
      </p:sp>
      <p:sp>
        <p:nvSpPr>
          <p:cNvPr id="91" name="Google Shape;91;p6"/>
          <p:cNvSpPr txBox="1"/>
          <p:nvPr>
            <p:ph idx="4294967295" type="title"/>
          </p:nvPr>
        </p:nvSpPr>
        <p:spPr>
          <a:xfrm>
            <a:off x="5185575" y="463225"/>
            <a:ext cx="329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solidFill>
                  <a:srgbClr val="FFFFFF"/>
                </a:solidFill>
              </a:rPr>
              <a:t>Javascript</a:t>
            </a:r>
            <a:endParaRPr sz="3600">
              <a:solidFill>
                <a:srgbClr val="FFFFFF"/>
              </a:solidFill>
            </a:endParaRPr>
          </a:p>
        </p:txBody>
      </p:sp>
      <p:sp>
        <p:nvSpPr>
          <p:cNvPr id="92" name="Google Shape;92;p6"/>
          <p:cNvSpPr txBox="1"/>
          <p:nvPr>
            <p:ph idx="4294967295" type="body"/>
          </p:nvPr>
        </p:nvSpPr>
        <p:spPr>
          <a:xfrm>
            <a:off x="4716425" y="1374625"/>
            <a:ext cx="4240500" cy="360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br>
              <a:rPr lang="en" sz="1200">
                <a:solidFill>
                  <a:srgbClr val="313131"/>
                </a:solidFill>
                <a:latin typeface="Consolas"/>
                <a:ea typeface="Consolas"/>
                <a:cs typeface="Consolas"/>
                <a:sym typeface="Consolas"/>
              </a:rPr>
            </a:br>
            <a:endParaRPr sz="1200">
              <a:solidFill>
                <a:srgbClr val="313131"/>
              </a:solidFill>
              <a:latin typeface="Consolas"/>
              <a:ea typeface="Consolas"/>
              <a:cs typeface="Consolas"/>
              <a:sym typeface="Consolas"/>
            </a:endParaRPr>
          </a:p>
          <a:p>
            <a:pPr indent="0" lvl="0" marL="0" rtl="0" algn="l">
              <a:lnSpc>
                <a:spcPct val="115000"/>
              </a:lnSpc>
              <a:spcBef>
                <a:spcPts val="1600"/>
              </a:spcBef>
              <a:spcAft>
                <a:spcPts val="0"/>
              </a:spcAft>
              <a:buSzPts val="1800"/>
              <a:buNone/>
            </a:pPr>
            <a:r>
              <a:rPr lang="en" sz="1200">
                <a:solidFill>
                  <a:srgbClr val="313131"/>
                </a:solidFill>
                <a:latin typeface="Consolas"/>
                <a:ea typeface="Consolas"/>
                <a:cs typeface="Consolas"/>
                <a:sym typeface="Consolas"/>
              </a:rPr>
              <a:t>// this gives us a number of the week of the current day:</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1600"/>
              </a:spcAft>
              <a:buSzPts val="1800"/>
              <a:buNone/>
            </a:pPr>
            <a:r>
              <a:rPr lang="en" sz="1200">
                <a:solidFill>
                  <a:srgbClr val="313131"/>
                </a:solidFill>
                <a:latin typeface="Consolas"/>
                <a:ea typeface="Consolas"/>
                <a:cs typeface="Consolas"/>
                <a:sym typeface="Consolas"/>
              </a:rPr>
              <a:t>var today = new Date().getDay();</a:t>
            </a:r>
            <a:br>
              <a:rPr lang="en" sz="1200">
                <a:solidFill>
                  <a:srgbClr val="313131"/>
                </a:solidFill>
                <a:latin typeface="Consolas"/>
                <a:ea typeface="Consolas"/>
                <a:cs typeface="Consolas"/>
                <a:sym typeface="Consolas"/>
              </a:rPr>
            </a:b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if (today === 5) {	// Friday</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console.log("Finally!");</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t>What is pseudocode?</a:t>
            </a:r>
            <a:endParaRPr sz="3600"/>
          </a:p>
        </p:txBody>
      </p:sp>
      <p:sp>
        <p:nvSpPr>
          <p:cNvPr id="98" name="Google Shape;98;p7"/>
          <p:cNvSpPr txBox="1"/>
          <p:nvPr>
            <p:ph idx="4294967295" type="body"/>
          </p:nvPr>
        </p:nvSpPr>
        <p:spPr>
          <a:xfrm>
            <a:off x="311700" y="1396375"/>
            <a:ext cx="8520600" cy="31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400">
                <a:solidFill>
                  <a:schemeClr val="dk1"/>
                </a:solidFill>
              </a:rPr>
              <a:t>Alternatively referred to as p-code, pseudocode is a simplified programming language that resembles plain English, that cannot be compiled or executed, but explains a resolution to a problem.</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The </a:t>
            </a:r>
            <a:r>
              <a:rPr b="1" lang="en" sz="3600"/>
              <a:t>if - else</a:t>
            </a:r>
            <a:r>
              <a:rPr lang="en" sz="3600"/>
              <a:t> statement</a:t>
            </a:r>
            <a:endParaRPr sz="3600"/>
          </a:p>
        </p:txBody>
      </p:sp>
      <p:sp>
        <p:nvSpPr>
          <p:cNvPr id="104" name="Google Shape;104;p8"/>
          <p:cNvSpPr txBox="1"/>
          <p:nvPr>
            <p:ph idx="1" type="body"/>
          </p:nvPr>
        </p:nvSpPr>
        <p:spPr>
          <a:xfrm>
            <a:off x="311700" y="1396375"/>
            <a:ext cx="8520600" cy="31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400"/>
              <a:t>Use this statement if you want to execute a set of code when a condition is true and another if the condition is not true. You can’t use </a:t>
            </a:r>
            <a:r>
              <a:rPr b="1" lang="en" sz="2400"/>
              <a:t>else </a:t>
            </a:r>
            <a:r>
              <a:rPr lang="en" sz="2400"/>
              <a:t>without </a:t>
            </a:r>
            <a:r>
              <a:rPr b="1" lang="en" sz="2400"/>
              <a:t>if</a:t>
            </a:r>
            <a:r>
              <a:rPr lang="en" sz="2400"/>
              <a:t>.</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pSp>
        <p:nvGrpSpPr>
          <p:cNvPr id="109" name="Google Shape;109;p9"/>
          <p:cNvGrpSpPr/>
          <p:nvPr/>
        </p:nvGrpSpPr>
        <p:grpSpPr>
          <a:xfrm>
            <a:off x="220632" y="178632"/>
            <a:ext cx="4240451" cy="4800805"/>
            <a:chOff x="3221800" y="1342525"/>
            <a:chExt cx="2673003" cy="3302700"/>
          </a:xfrm>
        </p:grpSpPr>
        <p:sp>
          <p:nvSpPr>
            <p:cNvPr id="110" name="Google Shape;110;p9"/>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9"/>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9"/>
          <p:cNvSpPr txBox="1"/>
          <p:nvPr>
            <p:ph idx="4294967295" type="body"/>
          </p:nvPr>
        </p:nvSpPr>
        <p:spPr>
          <a:xfrm>
            <a:off x="220625" y="1374625"/>
            <a:ext cx="4240500" cy="3604800"/>
          </a:xfrm>
          <a:prstGeom prst="rect">
            <a:avLst/>
          </a:prstGeom>
          <a:no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r>
              <a:rPr lang="en" sz="1200">
                <a:solidFill>
                  <a:srgbClr val="313131"/>
                </a:solidFill>
                <a:latin typeface="Consolas"/>
                <a:ea typeface="Consolas"/>
                <a:cs typeface="Consolas"/>
                <a:sym typeface="Consolas"/>
              </a:rPr>
              <a:t>if (condition)</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code to be executed if condition is true;</a:t>
            </a:r>
            <a:endParaRPr sz="12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SzPts val="1800"/>
              <a:buNone/>
            </a:pP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else</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code to be executed if condition is false;</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1600"/>
              </a:spcAft>
              <a:buSzPts val="1800"/>
              <a:buNone/>
            </a:pPr>
            <a:r>
              <a:t/>
            </a:r>
            <a:endParaRPr sz="1400"/>
          </a:p>
        </p:txBody>
      </p:sp>
      <p:grpSp>
        <p:nvGrpSpPr>
          <p:cNvPr id="113" name="Google Shape;113;p9"/>
          <p:cNvGrpSpPr/>
          <p:nvPr/>
        </p:nvGrpSpPr>
        <p:grpSpPr>
          <a:xfrm>
            <a:off x="4715432" y="178632"/>
            <a:ext cx="4240451" cy="4800805"/>
            <a:chOff x="3221800" y="1342525"/>
            <a:chExt cx="2673003" cy="3302700"/>
          </a:xfrm>
        </p:grpSpPr>
        <p:sp>
          <p:nvSpPr>
            <p:cNvPr id="114" name="Google Shape;114;p9"/>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9"/>
          <p:cNvSpPr txBox="1"/>
          <p:nvPr>
            <p:ph idx="4294967295" type="title"/>
          </p:nvPr>
        </p:nvSpPr>
        <p:spPr>
          <a:xfrm>
            <a:off x="694175" y="463225"/>
            <a:ext cx="329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solidFill>
                  <a:srgbClr val="FFFFFF"/>
                </a:solidFill>
              </a:rPr>
              <a:t>Pseudocode</a:t>
            </a:r>
            <a:endParaRPr sz="3600">
              <a:solidFill>
                <a:srgbClr val="FFFFFF"/>
              </a:solidFill>
            </a:endParaRPr>
          </a:p>
        </p:txBody>
      </p:sp>
      <p:sp>
        <p:nvSpPr>
          <p:cNvPr id="117" name="Google Shape;117;p9"/>
          <p:cNvSpPr txBox="1"/>
          <p:nvPr>
            <p:ph idx="4294967295" type="title"/>
          </p:nvPr>
        </p:nvSpPr>
        <p:spPr>
          <a:xfrm>
            <a:off x="5185575" y="463225"/>
            <a:ext cx="329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solidFill>
                  <a:srgbClr val="FFFFFF"/>
                </a:solidFill>
              </a:rPr>
              <a:t>Javascript</a:t>
            </a:r>
            <a:endParaRPr sz="3600">
              <a:solidFill>
                <a:srgbClr val="FFFFFF"/>
              </a:solidFill>
            </a:endParaRPr>
          </a:p>
        </p:txBody>
      </p:sp>
      <p:sp>
        <p:nvSpPr>
          <p:cNvPr id="118" name="Google Shape;118;p9"/>
          <p:cNvSpPr txBox="1"/>
          <p:nvPr>
            <p:ph idx="4294967295" type="body"/>
          </p:nvPr>
        </p:nvSpPr>
        <p:spPr>
          <a:xfrm>
            <a:off x="4716425" y="1374625"/>
            <a:ext cx="4240500" cy="360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br>
              <a:rPr lang="en" sz="1200">
                <a:solidFill>
                  <a:srgbClr val="313131"/>
                </a:solidFill>
                <a:latin typeface="Consolas"/>
                <a:ea typeface="Consolas"/>
                <a:cs typeface="Consolas"/>
                <a:sym typeface="Consolas"/>
              </a:rPr>
            </a:b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313131"/>
                </a:solidFill>
                <a:latin typeface="Consolas"/>
                <a:ea typeface="Consolas"/>
                <a:cs typeface="Consolas"/>
                <a:sym typeface="Consolas"/>
              </a:rPr>
              <a:t>// this gives us a number of the week of the current day:</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SzPts val="1800"/>
              <a:buNone/>
            </a:pPr>
            <a:r>
              <a:rPr lang="en" sz="1200">
                <a:solidFill>
                  <a:srgbClr val="313131"/>
                </a:solidFill>
                <a:latin typeface="Consolas"/>
                <a:ea typeface="Consolas"/>
                <a:cs typeface="Consolas"/>
                <a:sym typeface="Consolas"/>
              </a:rPr>
              <a:t>var today = new Date().getDay();</a:t>
            </a:r>
            <a:br>
              <a:rPr lang="en" sz="1200">
                <a:solidFill>
                  <a:srgbClr val="313131"/>
                </a:solidFill>
                <a:latin typeface="Consolas"/>
                <a:ea typeface="Consolas"/>
                <a:cs typeface="Consolas"/>
                <a:sym typeface="Consolas"/>
              </a:rPr>
            </a:b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if (today === 5) {	// Friday</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console.log("Have a nice weekend!");</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else {</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console.log("Have a nice day!");</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313131"/>
                </a:solidFill>
                <a:latin typeface="Consolas"/>
                <a:ea typeface="Consolas"/>
                <a:cs typeface="Consolas"/>
                <a:sym typeface="Consolas"/>
              </a:rPr>
              <a:t>}</a:t>
            </a:r>
            <a:endParaRPr sz="1400"/>
          </a:p>
          <a:p>
            <a:pPr indent="0" lvl="0" marL="0" rtl="0" algn="l">
              <a:lnSpc>
                <a:spcPct val="115000"/>
              </a:lnSpc>
              <a:spcBef>
                <a:spcPts val="0"/>
              </a:spcBef>
              <a:spcAft>
                <a:spcPts val="0"/>
              </a:spcAft>
              <a:buSzPts val="1800"/>
              <a:buNone/>
            </a:pPr>
            <a:r>
              <a:t/>
            </a:r>
            <a:endParaRPr sz="1200">
              <a:solidFill>
                <a:srgbClr val="313131"/>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