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yvs8mEPM2YpuEh7uBRnEFKX92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397746-ADAA-4A56-91ED-BEE90673A8E0}">
  <a:tblStyle styleId="{57397746-ADAA-4A56-91ED-BEE90673A8E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5200"/>
              <a:buNone/>
              <a:defRPr sz="5200">
                <a:solidFill>
                  <a:srgbClr val="FFFFFF"/>
                </a:solidFill>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1" name="Google Shape;11;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800"/>
              <a:buNone/>
              <a:defRPr sz="2800">
                <a:solidFill>
                  <a:srgbClr val="F3F3F3"/>
                </a:solidFill>
              </a:defRPr>
            </a:lvl1pPr>
            <a:lvl2pPr lvl="1" algn="ctr">
              <a:lnSpc>
                <a:spcPct val="100000"/>
              </a:lnSpc>
              <a:spcBef>
                <a:spcPts val="0"/>
              </a:spcBef>
              <a:spcAft>
                <a:spcPts val="0"/>
              </a:spcAft>
              <a:buClr>
                <a:srgbClr val="F3F3F3"/>
              </a:buClr>
              <a:buSzPts val="2800"/>
              <a:buNone/>
              <a:defRPr sz="2800">
                <a:solidFill>
                  <a:srgbClr val="F3F3F3"/>
                </a:solidFill>
              </a:defRPr>
            </a:lvl2pPr>
            <a:lvl3pPr lvl="2" algn="ctr">
              <a:lnSpc>
                <a:spcPct val="100000"/>
              </a:lnSpc>
              <a:spcBef>
                <a:spcPts val="0"/>
              </a:spcBef>
              <a:spcAft>
                <a:spcPts val="0"/>
              </a:spcAft>
              <a:buClr>
                <a:srgbClr val="F3F3F3"/>
              </a:buClr>
              <a:buSzPts val="2800"/>
              <a:buNone/>
              <a:defRPr sz="2800">
                <a:solidFill>
                  <a:srgbClr val="F3F3F3"/>
                </a:solidFill>
              </a:defRPr>
            </a:lvl3pPr>
            <a:lvl4pPr lvl="3" algn="ctr">
              <a:lnSpc>
                <a:spcPct val="100000"/>
              </a:lnSpc>
              <a:spcBef>
                <a:spcPts val="0"/>
              </a:spcBef>
              <a:spcAft>
                <a:spcPts val="0"/>
              </a:spcAft>
              <a:buClr>
                <a:srgbClr val="F3F3F3"/>
              </a:buClr>
              <a:buSzPts val="2800"/>
              <a:buNone/>
              <a:defRPr sz="2800">
                <a:solidFill>
                  <a:srgbClr val="F3F3F3"/>
                </a:solidFill>
              </a:defRPr>
            </a:lvl4pPr>
            <a:lvl5pPr lvl="4" algn="ctr">
              <a:lnSpc>
                <a:spcPct val="100000"/>
              </a:lnSpc>
              <a:spcBef>
                <a:spcPts val="0"/>
              </a:spcBef>
              <a:spcAft>
                <a:spcPts val="0"/>
              </a:spcAft>
              <a:buClr>
                <a:srgbClr val="F3F3F3"/>
              </a:buClr>
              <a:buSzPts val="2800"/>
              <a:buNone/>
              <a:defRPr sz="2800">
                <a:solidFill>
                  <a:srgbClr val="F3F3F3"/>
                </a:solidFill>
              </a:defRPr>
            </a:lvl5pPr>
            <a:lvl6pPr lvl="5" algn="ctr">
              <a:lnSpc>
                <a:spcPct val="100000"/>
              </a:lnSpc>
              <a:spcBef>
                <a:spcPts val="0"/>
              </a:spcBef>
              <a:spcAft>
                <a:spcPts val="0"/>
              </a:spcAft>
              <a:buClr>
                <a:srgbClr val="F3F3F3"/>
              </a:buClr>
              <a:buSzPts val="2800"/>
              <a:buNone/>
              <a:defRPr sz="2800">
                <a:solidFill>
                  <a:srgbClr val="F3F3F3"/>
                </a:solidFill>
              </a:defRPr>
            </a:lvl6pPr>
            <a:lvl7pPr lvl="6" algn="ctr">
              <a:lnSpc>
                <a:spcPct val="100000"/>
              </a:lnSpc>
              <a:spcBef>
                <a:spcPts val="0"/>
              </a:spcBef>
              <a:spcAft>
                <a:spcPts val="0"/>
              </a:spcAft>
              <a:buClr>
                <a:srgbClr val="F3F3F3"/>
              </a:buClr>
              <a:buSzPts val="2800"/>
              <a:buNone/>
              <a:defRPr sz="2800">
                <a:solidFill>
                  <a:srgbClr val="F3F3F3"/>
                </a:solidFill>
              </a:defRPr>
            </a:lvl7pPr>
            <a:lvl8pPr lvl="7" algn="ctr">
              <a:lnSpc>
                <a:spcPct val="100000"/>
              </a:lnSpc>
              <a:spcBef>
                <a:spcPts val="0"/>
              </a:spcBef>
              <a:spcAft>
                <a:spcPts val="0"/>
              </a:spcAft>
              <a:buClr>
                <a:srgbClr val="F3F3F3"/>
              </a:buClr>
              <a:buSzPts val="2800"/>
              <a:buNone/>
              <a:defRPr sz="2800">
                <a:solidFill>
                  <a:srgbClr val="F3F3F3"/>
                </a:solidFill>
              </a:defRPr>
            </a:lvl8pPr>
            <a:lvl9pPr lvl="8" algn="ctr">
              <a:lnSpc>
                <a:spcPct val="100000"/>
              </a:lnSpc>
              <a:spcBef>
                <a:spcPts val="0"/>
              </a:spcBef>
              <a:spcAft>
                <a:spcPts val="0"/>
              </a:spcAft>
              <a:buClr>
                <a:srgbClr val="F3F3F3"/>
              </a:buClr>
              <a:buSzPts val="2800"/>
              <a:buNone/>
              <a:defRPr sz="2800">
                <a:solidFill>
                  <a:srgbClr val="F3F3F3"/>
                </a:solidFill>
              </a:defRPr>
            </a:lvl9pPr>
          </a:lstStyle>
          <a:p/>
        </p:txBody>
      </p:sp>
      <p:sp>
        <p:nvSpPr>
          <p:cNvPr id="12" name="Google Shape;1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0" name="Google Shape;20;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3600"/>
              <a:buNone/>
              <a:defRPr sz="3600">
                <a:solidFill>
                  <a:srgbClr val="FFFFFF"/>
                </a:solidFill>
              </a:defRPr>
            </a:lvl2pPr>
            <a:lvl3pPr lvl="2" algn="ctr">
              <a:lnSpc>
                <a:spcPct val="100000"/>
              </a:lnSpc>
              <a:spcBef>
                <a:spcPts val="0"/>
              </a:spcBef>
              <a:spcAft>
                <a:spcPts val="0"/>
              </a:spcAft>
              <a:buClr>
                <a:srgbClr val="FFFFFF"/>
              </a:buClr>
              <a:buSzPts val="3600"/>
              <a:buNone/>
              <a:defRPr sz="3600">
                <a:solidFill>
                  <a:srgbClr val="FFFFFF"/>
                </a:solidFill>
              </a:defRPr>
            </a:lvl3pPr>
            <a:lvl4pPr lvl="3" algn="ctr">
              <a:lnSpc>
                <a:spcPct val="100000"/>
              </a:lnSpc>
              <a:spcBef>
                <a:spcPts val="0"/>
              </a:spcBef>
              <a:spcAft>
                <a:spcPts val="0"/>
              </a:spcAft>
              <a:buClr>
                <a:srgbClr val="FFFFFF"/>
              </a:buClr>
              <a:buSzPts val="3600"/>
              <a:buNone/>
              <a:defRPr sz="3600">
                <a:solidFill>
                  <a:srgbClr val="FFFFFF"/>
                </a:solidFill>
              </a:defRPr>
            </a:lvl4pPr>
            <a:lvl5pPr lvl="4" algn="ctr">
              <a:lnSpc>
                <a:spcPct val="100000"/>
              </a:lnSpc>
              <a:spcBef>
                <a:spcPts val="0"/>
              </a:spcBef>
              <a:spcAft>
                <a:spcPts val="0"/>
              </a:spcAft>
              <a:buClr>
                <a:srgbClr val="FFFFFF"/>
              </a:buClr>
              <a:buSzPts val="3600"/>
              <a:buNone/>
              <a:defRPr sz="3600">
                <a:solidFill>
                  <a:srgbClr val="FFFFFF"/>
                </a:solidFill>
              </a:defRPr>
            </a:lvl5pPr>
            <a:lvl6pPr lvl="5" algn="ctr">
              <a:lnSpc>
                <a:spcPct val="100000"/>
              </a:lnSpc>
              <a:spcBef>
                <a:spcPts val="0"/>
              </a:spcBef>
              <a:spcAft>
                <a:spcPts val="0"/>
              </a:spcAft>
              <a:buClr>
                <a:srgbClr val="FFFFFF"/>
              </a:buClr>
              <a:buSzPts val="3600"/>
              <a:buNone/>
              <a:defRPr sz="3600">
                <a:solidFill>
                  <a:srgbClr val="FFFFFF"/>
                </a:solidFill>
              </a:defRPr>
            </a:lvl6pPr>
            <a:lvl7pPr lvl="6" algn="ctr">
              <a:lnSpc>
                <a:spcPct val="100000"/>
              </a:lnSpc>
              <a:spcBef>
                <a:spcPts val="0"/>
              </a:spcBef>
              <a:spcAft>
                <a:spcPts val="0"/>
              </a:spcAft>
              <a:buClr>
                <a:srgbClr val="FFFFFF"/>
              </a:buClr>
              <a:buSzPts val="3600"/>
              <a:buNone/>
              <a:defRPr sz="3600">
                <a:solidFill>
                  <a:srgbClr val="FFFFFF"/>
                </a:solidFill>
              </a:defRPr>
            </a:lvl7pPr>
            <a:lvl8pPr lvl="7" algn="ctr">
              <a:lnSpc>
                <a:spcPct val="100000"/>
              </a:lnSpc>
              <a:spcBef>
                <a:spcPts val="0"/>
              </a:spcBef>
              <a:spcAft>
                <a:spcPts val="0"/>
              </a:spcAft>
              <a:buClr>
                <a:srgbClr val="FFFFFF"/>
              </a:buClr>
              <a:buSzPts val="3600"/>
              <a:buNone/>
              <a:defRPr sz="3600">
                <a:solidFill>
                  <a:srgbClr val="FFFFFF"/>
                </a:solidFill>
              </a:defRPr>
            </a:lvl8pPr>
            <a:lvl9pPr lvl="8" algn="ctr">
              <a:lnSpc>
                <a:spcPct val="100000"/>
              </a:lnSpc>
              <a:spcBef>
                <a:spcPts val="0"/>
              </a:spcBef>
              <a:spcAft>
                <a:spcPts val="0"/>
              </a:spcAft>
              <a:buClr>
                <a:srgbClr val="FFFFFF"/>
              </a:buClr>
              <a:buSzPts val="3600"/>
              <a:buNone/>
              <a:defRPr sz="3600">
                <a:solidFill>
                  <a:srgbClr val="FFFFFF"/>
                </a:solidFill>
              </a:defRPr>
            </a:lvl9pPr>
          </a:lstStyle>
          <a:p/>
        </p:txBody>
      </p:sp>
      <p:sp>
        <p:nvSpPr>
          <p:cNvPr id="27" name="Google Shape;2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6000"/>
              <a:t>Programming Basics</a:t>
            </a:r>
            <a:endParaRPr sz="6000"/>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Vivify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idx="2" type="body"/>
          </p:nvPr>
        </p:nvSpPr>
        <p:spPr>
          <a:xfrm>
            <a:off x="4919100" y="691150"/>
            <a:ext cx="3837000" cy="362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For adding one or more value to an array, we use the </a:t>
            </a:r>
            <a:r>
              <a:rPr b="1" lang="en" sz="1600"/>
              <a:t>push()</a:t>
            </a:r>
            <a:r>
              <a:rPr lang="en" sz="1600"/>
              <a:t> method. We can append one or more elements to the end of the array this way. We can also directly assign an element to the next empty spot in the array, but this is rare, and there are no real benefits.</a:t>
            </a:r>
            <a:endParaRPr sz="1600"/>
          </a:p>
        </p:txBody>
      </p:sp>
      <p:sp>
        <p:nvSpPr>
          <p:cNvPr id="119" name="Google Shape;119;p10"/>
          <p:cNvSpPr txBox="1"/>
          <p:nvPr>
            <p:ph idx="1" type="subTitle"/>
          </p:nvPr>
        </p:nvSpPr>
        <p:spPr>
          <a:xfrm>
            <a:off x="235500" y="853875"/>
            <a:ext cx="4380000" cy="41544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0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	var fruits = ['banana', 'pear'];</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	fruits.push('apple');</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	console.log(fruits);</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fruits[fruits.length] = 'orange';</a:t>
            </a:r>
            <a:endParaRPr sz="1400">
              <a:solidFill>
                <a:srgbClr val="313131"/>
              </a:solidFill>
              <a:latin typeface="Consolas"/>
              <a:ea typeface="Consolas"/>
              <a:cs typeface="Consolas"/>
              <a:sym typeface="Consolas"/>
            </a:endParaRPr>
          </a:p>
        </p:txBody>
      </p:sp>
      <p:sp>
        <p:nvSpPr>
          <p:cNvPr id="120" name="Google Shape;120;p10"/>
          <p:cNvSpPr txBox="1"/>
          <p:nvPr>
            <p:ph type="title"/>
          </p:nvPr>
        </p:nvSpPr>
        <p:spPr>
          <a:xfrm>
            <a:off x="235500" y="208350"/>
            <a:ext cx="61005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Adding items to arrays</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idx="2" type="body"/>
          </p:nvPr>
        </p:nvSpPr>
        <p:spPr>
          <a:xfrm>
            <a:off x="4919100" y="804525"/>
            <a:ext cx="3837000" cy="3581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For removing a single value from the end of the array, we use the </a:t>
            </a:r>
            <a:r>
              <a:rPr b="1" lang="en" sz="1600"/>
              <a:t>pop()</a:t>
            </a:r>
            <a:r>
              <a:rPr lang="en" sz="1600"/>
              <a:t> method. For removing more than one element at once, we use </a:t>
            </a:r>
            <a:r>
              <a:rPr b="1" lang="en" sz="1600"/>
              <a:t>splice()</a:t>
            </a:r>
            <a:r>
              <a:rPr lang="en" sz="1600"/>
              <a:t> and pass it the start index and the number of items to remove.</a:t>
            </a:r>
            <a:endParaRPr sz="1600"/>
          </a:p>
        </p:txBody>
      </p:sp>
      <p:sp>
        <p:nvSpPr>
          <p:cNvPr id="126" name="Google Shape;126;p11"/>
          <p:cNvSpPr txBox="1"/>
          <p:nvPr>
            <p:ph idx="1" type="subTitle"/>
          </p:nvPr>
        </p:nvSpPr>
        <p:spPr>
          <a:xfrm>
            <a:off x="235500" y="853875"/>
            <a:ext cx="4380000" cy="41544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0000"/>
              </a:lnSpc>
              <a:spcBef>
                <a:spcPts val="0"/>
              </a:spcBef>
              <a:spcAft>
                <a:spcPts val="0"/>
              </a:spcAft>
              <a:buClr>
                <a:schemeClr val="dk1"/>
              </a:buClr>
              <a:buSzPts val="1100"/>
              <a:buFont typeface="Arial"/>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2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2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200">
                <a:solidFill>
                  <a:srgbClr val="313131"/>
                </a:solidFill>
                <a:latin typeface="Consolas"/>
                <a:ea typeface="Consolas"/>
                <a:cs typeface="Consolas"/>
                <a:sym typeface="Consolas"/>
              </a:rPr>
              <a:t>	var fruits = ['banana', 'pear', 'apple'];</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200">
                <a:solidFill>
                  <a:srgbClr val="313131"/>
                </a:solidFill>
                <a:latin typeface="Consolas"/>
                <a:ea typeface="Consolas"/>
                <a:cs typeface="Consolas"/>
                <a:sym typeface="Consolas"/>
              </a:rPr>
              <a:t>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200">
                <a:solidFill>
                  <a:srgbClr val="313131"/>
                </a:solidFill>
                <a:latin typeface="Consolas"/>
                <a:ea typeface="Consolas"/>
                <a:cs typeface="Consolas"/>
                <a:sym typeface="Consolas"/>
              </a:rPr>
              <a:t>	fruits.pop();</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rPr lang="en" sz="1200">
                <a:solidFill>
                  <a:srgbClr val="313131"/>
                </a:solidFill>
                <a:latin typeface="Consolas"/>
                <a:ea typeface="Consolas"/>
                <a:cs typeface="Consolas"/>
                <a:sym typeface="Consolas"/>
              </a:rPr>
              <a:t>	console.log(fruits);</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2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200">
                <a:solidFill>
                  <a:srgbClr val="313131"/>
                </a:solidFill>
                <a:latin typeface="Consolas"/>
                <a:ea typeface="Consolas"/>
                <a:cs typeface="Consolas"/>
                <a:sym typeface="Consolas"/>
              </a:rPr>
              <a:t>	fruits.splice(1, 1);</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13131"/>
              </a:solidFill>
              <a:latin typeface="Consolas"/>
              <a:ea typeface="Consolas"/>
              <a:cs typeface="Consolas"/>
              <a:sym typeface="Consolas"/>
            </a:endParaRPr>
          </a:p>
          <a:p>
            <a:pPr indent="40640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console.log(fruits);</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p:txBody>
      </p:sp>
      <p:sp>
        <p:nvSpPr>
          <p:cNvPr id="127" name="Google Shape;127;p11"/>
          <p:cNvSpPr txBox="1"/>
          <p:nvPr>
            <p:ph type="title"/>
          </p:nvPr>
        </p:nvSpPr>
        <p:spPr>
          <a:xfrm>
            <a:off x="136075" y="190275"/>
            <a:ext cx="4380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Removing items from arrays</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If we attempt to access an element at an index that doesn’t exist, we’ll simply get </a:t>
            </a:r>
            <a:r>
              <a:rPr b="1" lang="en" sz="1600"/>
              <a:t>undefined</a:t>
            </a:r>
            <a:r>
              <a:rPr lang="en" sz="1600"/>
              <a:t>. Unlike in some other languages, accessing indexes out of bounds (smaller than 0 and larger than length - 1) doesn’t cause an error.</a:t>
            </a:r>
            <a:endParaRPr sz="1600"/>
          </a:p>
        </p:txBody>
      </p:sp>
      <p:sp>
        <p:nvSpPr>
          <p:cNvPr id="133" name="Google Shape;133;p12"/>
          <p:cNvSpPr txBox="1"/>
          <p:nvPr>
            <p:ph idx="1" type="subTitle"/>
          </p:nvPr>
        </p:nvSpPr>
        <p:spPr>
          <a:xfrm>
            <a:off x="235500" y="853875"/>
            <a:ext cx="4380000" cy="41544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	var fruits = ['banana', 'pear', 'apple'];</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	</a:t>
            </a:r>
            <a:endParaRPr sz="1200">
              <a:solidFill>
                <a:srgbClr val="313131"/>
              </a:solidFill>
              <a:latin typeface="Consolas"/>
              <a:ea typeface="Consolas"/>
              <a:cs typeface="Consolas"/>
              <a:sym typeface="Consolas"/>
            </a:endParaRPr>
          </a:p>
          <a:p>
            <a:pPr indent="406400" lvl="0" marL="50800" marR="50800" rtl="0" algn="l">
              <a:lnSpc>
                <a:spcPct val="100000"/>
              </a:lnSpc>
              <a:spcBef>
                <a:spcPts val="0"/>
              </a:spcBef>
              <a:spcAft>
                <a:spcPts val="0"/>
              </a:spcAft>
              <a:buSzPts val="2100"/>
              <a:buNone/>
            </a:pPr>
            <a:r>
              <a:rPr lang="en" sz="1200">
                <a:solidFill>
                  <a:srgbClr val="313131"/>
                </a:solidFill>
                <a:latin typeface="Consolas"/>
                <a:ea typeface="Consolas"/>
                <a:cs typeface="Consolas"/>
                <a:sym typeface="Consolas"/>
              </a:rPr>
              <a:t>console.log(fruits[3]);</a:t>
            </a:r>
            <a:endParaRPr sz="1200">
              <a:solidFill>
                <a:srgbClr val="313131"/>
              </a:solidFill>
              <a:latin typeface="Consolas"/>
              <a:ea typeface="Consolas"/>
              <a:cs typeface="Consolas"/>
              <a:sym typeface="Consolas"/>
            </a:endParaRPr>
          </a:p>
          <a:p>
            <a:pPr indent="0" lvl="0" marL="0" rtl="0" algn="l">
              <a:lnSpc>
                <a:spcPct val="115000"/>
              </a:lnSpc>
              <a:spcBef>
                <a:spcPts val="0"/>
              </a:spcBef>
              <a:spcAft>
                <a:spcPts val="0"/>
              </a:spcAft>
              <a:buSzPts val="2100"/>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p:txBody>
      </p:sp>
      <p:sp>
        <p:nvSpPr>
          <p:cNvPr id="134" name="Google Shape;134;p12"/>
          <p:cNvSpPr txBox="1"/>
          <p:nvPr>
            <p:ph type="title"/>
          </p:nvPr>
        </p:nvSpPr>
        <p:spPr>
          <a:xfrm>
            <a:off x="136075" y="190275"/>
            <a:ext cx="47181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400"/>
              <a:t>Accessing nonexistent indexes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ctrTitle"/>
          </p:nvPr>
        </p:nvSpPr>
        <p:spPr>
          <a:xfrm>
            <a:off x="510450" y="1333500"/>
            <a:ext cx="8123100" cy="15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000"/>
              <a:t>Objects</a:t>
            </a:r>
            <a:endParaRPr sz="4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What is an object?</a:t>
            </a:r>
            <a:endParaRPr sz="3600"/>
          </a:p>
        </p:txBody>
      </p:sp>
      <p:sp>
        <p:nvSpPr>
          <p:cNvPr id="145" name="Google Shape;145;p14"/>
          <p:cNvSpPr txBox="1"/>
          <p:nvPr>
            <p:ph idx="1" type="body"/>
          </p:nvPr>
        </p:nvSpPr>
        <p:spPr>
          <a:xfrm>
            <a:off x="311700" y="1396375"/>
            <a:ext cx="8520600" cy="31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solidFill>
                  <a:schemeClr val="dk1"/>
                </a:solidFill>
              </a:rPr>
              <a:t>In Javascript, an object is a group of key-value pairs, called </a:t>
            </a:r>
            <a:r>
              <a:rPr i="1" lang="en" sz="2000">
                <a:solidFill>
                  <a:schemeClr val="dk1"/>
                </a:solidFill>
              </a:rPr>
              <a:t>properties</a:t>
            </a:r>
            <a:r>
              <a:rPr lang="en" sz="2000">
                <a:solidFill>
                  <a:schemeClr val="dk1"/>
                </a:solidFill>
              </a:rPr>
              <a:t>, that are grouped together in an unordered collection.</a:t>
            </a:r>
            <a:endParaRPr sz="2000">
              <a:solidFill>
                <a:schemeClr val="dk1"/>
              </a:solidFill>
            </a:endParaRPr>
          </a:p>
          <a:p>
            <a:pPr indent="0" lvl="0" marL="0" rtl="0" algn="l">
              <a:lnSpc>
                <a:spcPct val="115000"/>
              </a:lnSpc>
              <a:spcBef>
                <a:spcPts val="1600"/>
              </a:spcBef>
              <a:spcAft>
                <a:spcPts val="1600"/>
              </a:spcAft>
              <a:buSzPts val="1800"/>
              <a:buNone/>
            </a:pPr>
            <a:r>
              <a:rPr lang="en" sz="2000">
                <a:solidFill>
                  <a:schemeClr val="dk1"/>
                </a:solidFill>
              </a:rPr>
              <a:t>The purpose of objects is to hold arbitrary data, accessible via a </a:t>
            </a:r>
            <a:r>
              <a:rPr i="1" lang="en" sz="2000">
                <a:solidFill>
                  <a:schemeClr val="dk1"/>
                </a:solidFill>
              </a:rPr>
              <a:t>key</a:t>
            </a:r>
            <a:r>
              <a:rPr lang="en" sz="2000">
                <a:solidFill>
                  <a:schemeClr val="dk1"/>
                </a:solidFill>
              </a:rPr>
              <a:t>, which is </a:t>
            </a:r>
            <a:r>
              <a:rPr lang="en" sz="2000" u="sng">
                <a:solidFill>
                  <a:schemeClr val="dk1"/>
                </a:solidFill>
              </a:rPr>
              <a:t>always a string</a:t>
            </a:r>
            <a:r>
              <a:rPr lang="en" sz="2000">
                <a:solidFill>
                  <a:schemeClr val="dk1"/>
                </a:solidFill>
              </a:rPr>
              <a:t>. If you attempt to use a non-string key, it will be implicitly converted into a string. Similar data types in other languages are called associative arrays, maps, dictionaries, hashtables etc. One way we can use them is to store HTML form data.</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Javascript supports using literals to create objects. Objects can store any kind of data, including arrays and other objects, and very often they are used to hold many different types of data. We can log objects in the console as well.</a:t>
            </a:r>
            <a:endParaRPr/>
          </a:p>
        </p:txBody>
      </p:sp>
      <p:sp>
        <p:nvSpPr>
          <p:cNvPr id="151" name="Google Shape;151;p15"/>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Creating objects</a:t>
            </a:r>
            <a:endParaRPr sz="2600"/>
          </a:p>
        </p:txBody>
      </p:sp>
      <p:sp>
        <p:nvSpPr>
          <p:cNvPr id="152" name="Google Shape;152;p15"/>
          <p:cNvSpPr txBox="1"/>
          <p:nvPr>
            <p:ph idx="1" type="subTitle"/>
          </p:nvPr>
        </p:nvSpPr>
        <p:spPr>
          <a:xfrm>
            <a:off x="489850" y="1103825"/>
            <a:ext cx="3837000" cy="3695100"/>
          </a:xfrm>
          <a:prstGeom prst="rect">
            <a:avLst/>
          </a:prstGeom>
          <a:noFill/>
          <a:ln>
            <a:noFill/>
          </a:ln>
        </p:spPr>
        <p:txBody>
          <a:bodyPr anchorCtr="0" anchor="t" bIns="91425" lIns="91425" spcFirstLastPara="1" rIns="91425" wrap="square" tIns="91425">
            <a:noAutofit/>
          </a:bodyPr>
          <a:lstStyle/>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var userData =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name: 'John Doe',</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age: 23,</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console.log(userData);</a:t>
            </a:r>
            <a:endParaRPr sz="1400">
              <a:solidFill>
                <a:srgbClr val="31313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idx="2" type="body"/>
          </p:nvPr>
        </p:nvSpPr>
        <p:spPr>
          <a:xfrm>
            <a:off x="4919100" y="1103825"/>
            <a:ext cx="3837000" cy="328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Any object property can be accessed via its </a:t>
            </a:r>
            <a:r>
              <a:rPr i="1" lang="en"/>
              <a:t>key</a:t>
            </a:r>
            <a:r>
              <a:rPr lang="en"/>
              <a:t>. We access a property by writing a dot and the key after the object value. Object properties, same as array elements, can be treated as variables, they can be assigned to and read from.</a:t>
            </a:r>
            <a:endParaRPr/>
          </a:p>
        </p:txBody>
      </p:sp>
      <p:sp>
        <p:nvSpPr>
          <p:cNvPr id="158" name="Google Shape;158;p16"/>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Accessing object properties</a:t>
            </a:r>
            <a:endParaRPr sz="2600"/>
          </a:p>
        </p:txBody>
      </p:sp>
      <p:sp>
        <p:nvSpPr>
          <p:cNvPr id="159" name="Google Shape;159;p16"/>
          <p:cNvSpPr txBox="1"/>
          <p:nvPr>
            <p:ph idx="1" type="subTitle"/>
          </p:nvPr>
        </p:nvSpPr>
        <p:spPr>
          <a:xfrm>
            <a:off x="489850" y="1103825"/>
            <a:ext cx="3837000" cy="3695100"/>
          </a:xfrm>
          <a:prstGeom prst="rect">
            <a:avLst/>
          </a:prstGeom>
          <a:noFill/>
          <a:ln>
            <a:noFill/>
          </a:ln>
        </p:spPr>
        <p:txBody>
          <a:bodyPr anchorCtr="0" anchor="t" bIns="91425" lIns="91425" spcFirstLastPara="1" rIns="91425" wrap="square" tIns="91425">
            <a:noAutofit/>
          </a:bodyPr>
          <a:lstStyle/>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var userData =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name: 'John Doe',</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age: 57,</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console.log(userData.name);</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userData.name = 'Jack Nicholson';</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console.log(userData);</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idx="2" type="body"/>
          </p:nvPr>
        </p:nvSpPr>
        <p:spPr>
          <a:xfrm>
            <a:off x="4919100" y="1103825"/>
            <a:ext cx="3837000" cy="328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There is an alternative notation for dynamic property access. This is used if we don’t know in advance which property will be accessed. If we put an expression inside square brackets when accessing an object, it will be evaluated as a string and the property with that key will be accessed.</a:t>
            </a:r>
            <a:endParaRPr/>
          </a:p>
        </p:txBody>
      </p:sp>
      <p:sp>
        <p:nvSpPr>
          <p:cNvPr id="165" name="Google Shape;165;p17"/>
          <p:cNvSpPr txBox="1"/>
          <p:nvPr>
            <p:ph type="title"/>
          </p:nvPr>
        </p:nvSpPr>
        <p:spPr>
          <a:xfrm>
            <a:off x="153675" y="118450"/>
            <a:ext cx="55485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400"/>
              <a:t>Accessing dynamic properties</a:t>
            </a:r>
            <a:endParaRPr sz="2400"/>
          </a:p>
        </p:txBody>
      </p:sp>
      <p:sp>
        <p:nvSpPr>
          <p:cNvPr id="166" name="Google Shape;166;p17"/>
          <p:cNvSpPr txBox="1"/>
          <p:nvPr>
            <p:ph idx="1" type="subTitle"/>
          </p:nvPr>
        </p:nvSpPr>
        <p:spPr>
          <a:xfrm>
            <a:off x="489850" y="1103825"/>
            <a:ext cx="3837000" cy="3695100"/>
          </a:xfrm>
          <a:prstGeom prst="rect">
            <a:avLst/>
          </a:prstGeom>
          <a:noFill/>
          <a:ln>
            <a:noFill/>
          </a:ln>
        </p:spPr>
        <p:txBody>
          <a:bodyPr anchorCtr="0" anchor="t" bIns="91425" lIns="91425" spcFirstLastPara="1" rIns="91425" wrap="square" tIns="91425">
            <a:noAutofit/>
          </a:bodyPr>
          <a:lstStyle/>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var userData =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name: 'John Doe',</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age: 57,</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console.log(userData['name']);</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for (var propKey of ['name', 'age'])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console.log('Key:', propKey,</a:t>
            </a:r>
            <a:endParaRPr sz="1100">
              <a:solidFill>
                <a:srgbClr val="313131"/>
              </a:solidFill>
              <a:latin typeface="Consolas"/>
              <a:ea typeface="Consolas"/>
              <a:cs typeface="Consolas"/>
              <a:sym typeface="Consolas"/>
            </a:endParaRPr>
          </a:p>
          <a:p>
            <a:pPr indent="457200" lvl="0" marL="45720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'Value:', userData[propKey]);</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idx="2" type="body"/>
          </p:nvPr>
        </p:nvSpPr>
        <p:spPr>
          <a:xfrm>
            <a:off x="4919100" y="9197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Very often, objects will have multiple “levels”, meaning they will have other objects as their values on some key(s). The logic for accessing these subobjects remains the same, we access them via the dot operator. It’s very common to have multiple levels of nested objects.</a:t>
            </a:r>
            <a:endParaRPr sz="1600"/>
          </a:p>
        </p:txBody>
      </p:sp>
      <p:sp>
        <p:nvSpPr>
          <p:cNvPr id="172" name="Google Shape;172;p18"/>
          <p:cNvSpPr txBox="1"/>
          <p:nvPr>
            <p:ph type="title"/>
          </p:nvPr>
        </p:nvSpPr>
        <p:spPr>
          <a:xfrm>
            <a:off x="235500" y="72325"/>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Nested objects</a:t>
            </a:r>
            <a:endParaRPr sz="2600"/>
          </a:p>
        </p:txBody>
      </p:sp>
      <p:sp>
        <p:nvSpPr>
          <p:cNvPr id="173" name="Google Shape;173;p18"/>
          <p:cNvSpPr txBox="1"/>
          <p:nvPr>
            <p:ph idx="1" type="subTitle"/>
          </p:nvPr>
        </p:nvSpPr>
        <p:spPr>
          <a:xfrm>
            <a:off x="280225" y="1103825"/>
            <a:ext cx="4086000" cy="3695100"/>
          </a:xfrm>
          <a:prstGeom prst="rect">
            <a:avLst/>
          </a:prstGeom>
          <a:noFill/>
          <a:ln>
            <a:noFill/>
          </a:ln>
        </p:spPr>
        <p:txBody>
          <a:bodyPr anchorCtr="0" anchor="t" bIns="91425" lIns="91425" spcFirstLastPara="1" rIns="91425" wrap="square" tIns="91425">
            <a:noAutofit/>
          </a:bodyPr>
          <a:lstStyle/>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var userData =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name: 'John Doe',</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age: 57,</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contactInformation: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phone: '202-555-0174',</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facebook: 'jack.nicholson',</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twitter: '@thejacknick',</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console.log(userData.contactInformation.facebook);</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Example: dynamic property access</a:t>
            </a:r>
            <a:endParaRPr sz="2400"/>
          </a:p>
        </p:txBody>
      </p:sp>
      <p:sp>
        <p:nvSpPr>
          <p:cNvPr id="179" name="Google Shape;179;p19"/>
          <p:cNvSpPr txBox="1"/>
          <p:nvPr>
            <p:ph idx="4294967295" type="subTitle"/>
          </p:nvPr>
        </p:nvSpPr>
        <p:spPr>
          <a:xfrm>
            <a:off x="280225" y="1103825"/>
            <a:ext cx="8171700" cy="3695100"/>
          </a:xfrm>
          <a:prstGeom prst="rect">
            <a:avLst/>
          </a:prstGeom>
          <a:noFill/>
          <a:ln>
            <a:noFill/>
          </a:ln>
        </p:spPr>
        <p:txBody>
          <a:bodyPr anchorCtr="0" anchor="t" bIns="91425" lIns="91425" spcFirstLastPara="1" rIns="91425" wrap="square" tIns="91425">
            <a:noAutofit/>
          </a:bodyPr>
          <a:lstStyle/>
          <a:p>
            <a:pPr indent="0" lvl="0" marL="0" marR="50800" rtl="0" algn="l">
              <a:lnSpc>
                <a:spcPct val="115000"/>
              </a:lnSpc>
              <a:spcBef>
                <a:spcPts val="0"/>
              </a:spcBef>
              <a:spcAft>
                <a:spcPts val="0"/>
              </a:spcAft>
              <a:buClr>
                <a:schemeClr val="dk2"/>
              </a:buClr>
              <a:buSzPts val="1800"/>
              <a:buFont typeface="Arial"/>
              <a:buNone/>
            </a:pPr>
            <a:r>
              <a:t/>
            </a:r>
            <a:endParaRPr b="0" i="0" sz="1100" u="none" cap="none" strike="noStrike">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2"/>
              </a:buClr>
              <a:buSzPts val="1800"/>
              <a:buFont typeface="Arial"/>
              <a:buNone/>
            </a:pPr>
            <a:r>
              <a:rPr b="0" i="0" lang="en" sz="1100" u="none" cap="none" strike="noStrike">
                <a:solidFill>
                  <a:srgbClr val="313131"/>
                </a:solidFill>
                <a:latin typeface="Consolas"/>
                <a:ea typeface="Consolas"/>
                <a:cs typeface="Consolas"/>
                <a:sym typeface="Consolas"/>
              </a:rPr>
              <a:t>var userData = {</a:t>
            </a:r>
            <a:endParaRPr b="0" i="0" sz="1100" u="none" cap="none" strike="noStrike">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2"/>
              </a:buClr>
              <a:buSzPts val="1800"/>
              <a:buFont typeface="Arial"/>
              <a:buNone/>
            </a:pPr>
            <a:r>
              <a:rPr b="0" i="0" lang="en" sz="1100" u="none" cap="none" strike="noStrike">
                <a:solidFill>
                  <a:srgbClr val="313131"/>
                </a:solidFill>
                <a:latin typeface="Consolas"/>
                <a:ea typeface="Consolas"/>
                <a:cs typeface="Consolas"/>
                <a:sym typeface="Consolas"/>
              </a:rPr>
              <a:t>	name: 'John Doe',</a:t>
            </a:r>
            <a:endParaRPr b="0" i="0" sz="1100" u="none" cap="none" strike="noStrike">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2"/>
              </a:buClr>
              <a:buSzPts val="1800"/>
              <a:buFont typeface="Arial"/>
              <a:buNone/>
            </a:pPr>
            <a:r>
              <a:rPr b="0" i="0" lang="en" sz="1100" u="none" cap="none" strike="noStrike">
                <a:solidFill>
                  <a:srgbClr val="313131"/>
                </a:solidFill>
                <a:latin typeface="Consolas"/>
                <a:ea typeface="Consolas"/>
                <a:cs typeface="Consolas"/>
                <a:sym typeface="Consolas"/>
              </a:rPr>
              <a:t>	age: 57,</a:t>
            </a:r>
            <a:endParaRPr b="0" i="0" sz="1100" u="none" cap="none" strike="noStrike">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2"/>
              </a:buClr>
              <a:buSzPts val="1800"/>
              <a:buFont typeface="Arial"/>
              <a:buNone/>
            </a:pPr>
            <a:r>
              <a:rPr b="0" i="0" lang="en" sz="1100" u="none" cap="none" strike="noStrike">
                <a:solidFill>
                  <a:srgbClr val="313131"/>
                </a:solidFill>
                <a:latin typeface="Consolas"/>
                <a:ea typeface="Consolas"/>
                <a:cs typeface="Consolas"/>
                <a:sym typeface="Consolas"/>
              </a:rPr>
              <a:t>	contactInformation: {</a:t>
            </a:r>
            <a:endParaRPr b="0" i="0" sz="1100" u="none" cap="none" strike="noStrike">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2"/>
              </a:buClr>
              <a:buSzPts val="1800"/>
              <a:buFont typeface="Arial"/>
              <a:buNone/>
            </a:pPr>
            <a:r>
              <a:rPr b="0" i="0" lang="en" sz="1100" u="none" cap="none" strike="noStrike">
                <a:solidFill>
                  <a:srgbClr val="313131"/>
                </a:solidFill>
                <a:latin typeface="Consolas"/>
                <a:ea typeface="Consolas"/>
                <a:cs typeface="Consolas"/>
                <a:sym typeface="Consolas"/>
              </a:rPr>
              <a:t>		social_facebook: 'jack.nicholson',</a:t>
            </a:r>
            <a:endParaRPr b="0" i="0" sz="1100" u="none" cap="none" strike="noStrike">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2"/>
              </a:buClr>
              <a:buSzPts val="1800"/>
              <a:buFont typeface="Arial"/>
              <a:buNone/>
            </a:pPr>
            <a:r>
              <a:rPr b="0" i="0" lang="en" sz="1100" u="none" cap="none" strike="noStrike">
                <a:solidFill>
                  <a:srgbClr val="313131"/>
                </a:solidFill>
                <a:latin typeface="Consolas"/>
                <a:ea typeface="Consolas"/>
                <a:cs typeface="Consolas"/>
                <a:sym typeface="Consolas"/>
              </a:rPr>
              <a:t>		social_twitter: '@thejacknick',</a:t>
            </a:r>
            <a:endParaRPr b="0" i="0" sz="1100" u="none" cap="none" strike="noStrike">
              <a:solidFill>
                <a:srgbClr val="313131"/>
              </a:solidFill>
              <a:latin typeface="Consolas"/>
              <a:ea typeface="Consolas"/>
              <a:cs typeface="Consolas"/>
              <a:sym typeface="Consolas"/>
            </a:endParaRPr>
          </a:p>
          <a:p>
            <a:pPr indent="457200" lvl="0" marL="457200" marR="50800" rtl="0" algn="l">
              <a:lnSpc>
                <a:spcPct val="115000"/>
              </a:lnSpc>
              <a:spcBef>
                <a:spcPts val="0"/>
              </a:spcBef>
              <a:spcAft>
                <a:spcPts val="0"/>
              </a:spcAft>
              <a:buClr>
                <a:schemeClr val="dk2"/>
              </a:buClr>
              <a:buSzPts val="1800"/>
              <a:buFont typeface="Arial"/>
              <a:buNone/>
            </a:pPr>
            <a:r>
              <a:rPr b="0" i="0" lang="en" sz="1100" u="none" cap="none" strike="noStrike">
                <a:solidFill>
                  <a:srgbClr val="313131"/>
                </a:solidFill>
                <a:latin typeface="Consolas"/>
                <a:ea typeface="Consolas"/>
                <a:cs typeface="Consolas"/>
                <a:sym typeface="Consolas"/>
              </a:rPr>
              <a:t>social_gplus: '+jacknicholson',</a:t>
            </a:r>
            <a:endParaRPr b="0" i="0" sz="1100" u="none" cap="none" strike="noStrike">
              <a:solidFill>
                <a:srgbClr val="313131"/>
              </a:solidFill>
              <a:latin typeface="Consolas"/>
              <a:ea typeface="Consolas"/>
              <a:cs typeface="Consolas"/>
              <a:sym typeface="Consolas"/>
            </a:endParaRPr>
          </a:p>
          <a:p>
            <a:pPr indent="457200" lvl="0" marL="457200" marR="50800" rtl="0" algn="l">
              <a:lnSpc>
                <a:spcPct val="115000"/>
              </a:lnSpc>
              <a:spcBef>
                <a:spcPts val="0"/>
              </a:spcBef>
              <a:spcAft>
                <a:spcPts val="0"/>
              </a:spcAft>
              <a:buClr>
                <a:schemeClr val="dk2"/>
              </a:buClr>
              <a:buSzPts val="1800"/>
              <a:buFont typeface="Arial"/>
              <a:buNone/>
            </a:pPr>
            <a:r>
              <a:rPr b="0" i="0" lang="en" sz="1100" u="none" cap="none" strike="noStrike">
                <a:solidFill>
                  <a:srgbClr val="313131"/>
                </a:solidFill>
                <a:latin typeface="Consolas"/>
                <a:ea typeface="Consolas"/>
                <a:cs typeface="Consolas"/>
                <a:sym typeface="Consolas"/>
              </a:rPr>
              <a:t>social_skype: 'jack.nicholson',</a:t>
            </a:r>
            <a:endParaRPr b="0" i="0" sz="1100" u="none" cap="none" strike="noStrike">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2"/>
              </a:buClr>
              <a:buSzPts val="1800"/>
              <a:buFont typeface="Arial"/>
              <a:buNone/>
            </a:pPr>
            <a:r>
              <a:rPr b="0" i="0" lang="en" sz="1100" u="none" cap="none" strike="noStrike">
                <a:solidFill>
                  <a:srgbClr val="313131"/>
                </a:solidFill>
                <a:latin typeface="Consolas"/>
                <a:ea typeface="Consolas"/>
                <a:cs typeface="Consolas"/>
                <a:sym typeface="Consolas"/>
              </a:rPr>
              <a:t>	}</a:t>
            </a:r>
            <a:endParaRPr b="0" i="0" sz="1100" u="none" cap="none" strike="noStrike">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2"/>
              </a:buClr>
              <a:buSzPts val="1800"/>
              <a:buFont typeface="Arial"/>
              <a:buNone/>
            </a:pPr>
            <a:r>
              <a:rPr b="0" i="0" lang="en" sz="1100" u="none" cap="none" strike="noStrike">
                <a:solidFill>
                  <a:srgbClr val="313131"/>
                </a:solidFill>
                <a:latin typeface="Consolas"/>
                <a:ea typeface="Consolas"/>
                <a:cs typeface="Consolas"/>
                <a:sym typeface="Consolas"/>
              </a:rPr>
              <a:t>};</a:t>
            </a:r>
            <a:endParaRPr b="0" i="0" sz="1100" u="none" cap="none" strike="noStrike">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2"/>
              </a:buClr>
              <a:buSzPts val="1800"/>
              <a:buFont typeface="Arial"/>
              <a:buNone/>
            </a:pPr>
            <a:r>
              <a:t/>
            </a:r>
            <a:endParaRPr b="0" i="0" sz="1100" u="none" cap="none" strike="noStrike">
              <a:solidFill>
                <a:srgbClr val="313131"/>
              </a:solidFill>
              <a:latin typeface="Consolas"/>
              <a:ea typeface="Consolas"/>
              <a:cs typeface="Consolas"/>
              <a:sym typeface="Consolas"/>
            </a:endParaRPr>
          </a:p>
          <a:p>
            <a:pPr indent="0" lvl="0" marL="0" marR="50800" rtl="0" algn="l">
              <a:lnSpc>
                <a:spcPct val="115000"/>
              </a:lnSpc>
              <a:spcBef>
                <a:spcPts val="1600"/>
              </a:spcBef>
              <a:spcAft>
                <a:spcPts val="0"/>
              </a:spcAft>
              <a:buClr>
                <a:schemeClr val="dk2"/>
              </a:buClr>
              <a:buSzPts val="1800"/>
              <a:buFont typeface="Arial"/>
              <a:buNone/>
            </a:pPr>
            <a:r>
              <a:rPr b="0" i="0" lang="en" sz="1100" u="none" cap="none" strike="noStrike">
                <a:solidFill>
                  <a:srgbClr val="313131"/>
                </a:solidFill>
                <a:latin typeface="Consolas"/>
                <a:ea typeface="Consolas"/>
                <a:cs typeface="Consolas"/>
                <a:sym typeface="Consolas"/>
              </a:rPr>
              <a:t>for (var socialMedia of ['facebook', 'twitter', 'gplus', 'skype']) {</a:t>
            </a:r>
            <a:endParaRPr b="0" i="0" sz="1100" u="none" cap="none" strike="noStrike">
              <a:solidFill>
                <a:srgbClr val="313131"/>
              </a:solidFill>
              <a:latin typeface="Consolas"/>
              <a:ea typeface="Consolas"/>
              <a:cs typeface="Consolas"/>
              <a:sym typeface="Consolas"/>
            </a:endParaRPr>
          </a:p>
          <a:p>
            <a:pPr indent="0" lvl="0" marL="0" marR="50800" rtl="0" algn="l">
              <a:lnSpc>
                <a:spcPct val="115000"/>
              </a:lnSpc>
              <a:spcBef>
                <a:spcPts val="0"/>
              </a:spcBef>
              <a:spcAft>
                <a:spcPts val="0"/>
              </a:spcAft>
              <a:buClr>
                <a:schemeClr val="dk2"/>
              </a:buClr>
              <a:buSzPts val="1800"/>
              <a:buFont typeface="Arial"/>
              <a:buNone/>
            </a:pPr>
            <a:r>
              <a:rPr b="0" i="0" lang="en" sz="1100" u="none" cap="none" strike="noStrike">
                <a:solidFill>
                  <a:srgbClr val="313131"/>
                </a:solidFill>
                <a:latin typeface="Consolas"/>
                <a:ea typeface="Consolas"/>
                <a:cs typeface="Consolas"/>
                <a:sym typeface="Consolas"/>
              </a:rPr>
              <a:t>	console.log(userData.contactInformation['social_' + socialMedia]);</a:t>
            </a:r>
            <a:endParaRPr b="0" i="0" sz="1100" u="none" cap="none" strike="noStrike">
              <a:solidFill>
                <a:srgbClr val="313131"/>
              </a:solidFill>
              <a:latin typeface="Consolas"/>
              <a:ea typeface="Consolas"/>
              <a:cs typeface="Consolas"/>
              <a:sym typeface="Consolas"/>
            </a:endParaRPr>
          </a:p>
          <a:p>
            <a:pPr indent="0" lvl="0" marL="0" marR="50800" rtl="0" algn="l">
              <a:lnSpc>
                <a:spcPct val="115000"/>
              </a:lnSpc>
              <a:spcBef>
                <a:spcPts val="0"/>
              </a:spcBef>
              <a:spcAft>
                <a:spcPts val="1600"/>
              </a:spcAft>
              <a:buClr>
                <a:schemeClr val="dk2"/>
              </a:buClr>
              <a:buSzPts val="1800"/>
              <a:buFont typeface="Arial"/>
              <a:buNone/>
            </a:pPr>
            <a:r>
              <a:rPr b="0" i="0" lang="en" sz="1100" u="none" cap="none" strike="noStrike">
                <a:solidFill>
                  <a:srgbClr val="313131"/>
                </a:solidFill>
                <a:latin typeface="Consolas"/>
                <a:ea typeface="Consolas"/>
                <a:cs typeface="Consolas"/>
                <a:sym typeface="Consolas"/>
              </a:rPr>
              <a:t>}</a:t>
            </a:r>
            <a:endParaRPr b="0" i="0" sz="1100" u="none" cap="none" strike="noStrike">
              <a:solidFill>
                <a:srgbClr val="31313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510450" y="1333500"/>
            <a:ext cx="8123100" cy="15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000"/>
              <a:t>Arrays</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idx="2" type="body"/>
          </p:nvPr>
        </p:nvSpPr>
        <p:spPr>
          <a:xfrm>
            <a:off x="4919100" y="822600"/>
            <a:ext cx="3837000" cy="348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To add a property to an object, we simply assign a value to the key we want. Like arrays, objects are dynamic and properties can be added and removed as needed during the program execution.</a:t>
            </a:r>
            <a:endParaRPr sz="1600"/>
          </a:p>
        </p:txBody>
      </p:sp>
      <p:sp>
        <p:nvSpPr>
          <p:cNvPr id="185" name="Google Shape;185;p20"/>
          <p:cNvSpPr txBox="1"/>
          <p:nvPr>
            <p:ph type="title"/>
          </p:nvPr>
        </p:nvSpPr>
        <p:spPr>
          <a:xfrm>
            <a:off x="235500" y="208350"/>
            <a:ext cx="61005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Adding values to objects</a:t>
            </a:r>
            <a:endParaRPr sz="2600"/>
          </a:p>
        </p:txBody>
      </p:sp>
      <p:sp>
        <p:nvSpPr>
          <p:cNvPr id="186" name="Google Shape;186;p20"/>
          <p:cNvSpPr txBox="1"/>
          <p:nvPr>
            <p:ph idx="1" type="subTitle"/>
          </p:nvPr>
        </p:nvSpPr>
        <p:spPr>
          <a:xfrm>
            <a:off x="280225" y="1103825"/>
            <a:ext cx="4086000" cy="3695100"/>
          </a:xfrm>
          <a:prstGeom prst="rect">
            <a:avLst/>
          </a:prstGeom>
          <a:noFill/>
          <a:ln>
            <a:noFill/>
          </a:ln>
        </p:spPr>
        <p:txBody>
          <a:bodyPr anchorCtr="0" anchor="t" bIns="91425" lIns="91425" spcFirstLastPara="1" rIns="91425" wrap="square" tIns="91425">
            <a:noAutofit/>
          </a:bodyPr>
          <a:lstStyle/>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var userData =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name: 'John Doe',</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age: 57,</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contactInformation: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phone: '202-555-0174',</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facebook: 'jack.nicholson',</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twitter: '@thejacknick',</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userData.dateOfBirth = '1962-04-10';</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console.log(userData);</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For removing a property from an object, we use the </a:t>
            </a:r>
            <a:r>
              <a:rPr b="1" lang="en" sz="1600"/>
              <a:t>delete</a:t>
            </a:r>
            <a:r>
              <a:rPr lang="en" sz="1600"/>
              <a:t> operator</a:t>
            </a:r>
            <a:endParaRPr sz="1600"/>
          </a:p>
        </p:txBody>
      </p:sp>
      <p:sp>
        <p:nvSpPr>
          <p:cNvPr id="192" name="Google Shape;192;p21"/>
          <p:cNvSpPr txBox="1"/>
          <p:nvPr>
            <p:ph idx="1" type="subTitle"/>
          </p:nvPr>
        </p:nvSpPr>
        <p:spPr>
          <a:xfrm>
            <a:off x="388700" y="853875"/>
            <a:ext cx="4226700" cy="4154400"/>
          </a:xfrm>
          <a:prstGeom prst="rect">
            <a:avLst/>
          </a:prstGeom>
          <a:noFill/>
          <a:ln>
            <a:noFill/>
          </a:ln>
        </p:spPr>
        <p:txBody>
          <a:bodyPr anchorCtr="0" anchor="t" bIns="91425" lIns="91425" spcFirstLastPara="1" rIns="91425" wrap="square" tIns="91425">
            <a:noAutofit/>
          </a:bodyPr>
          <a:lstStyle/>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100">
                <a:solidFill>
                  <a:srgbClr val="313131"/>
                </a:solidFill>
                <a:latin typeface="Consolas"/>
                <a:ea typeface="Consolas"/>
                <a:cs typeface="Consolas"/>
                <a:sym typeface="Consolas"/>
              </a:rPr>
              <a:t>var userData =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100">
                <a:solidFill>
                  <a:srgbClr val="313131"/>
                </a:solidFill>
                <a:latin typeface="Consolas"/>
                <a:ea typeface="Consolas"/>
                <a:cs typeface="Consolas"/>
                <a:sym typeface="Consolas"/>
              </a:rPr>
              <a:t>	name: 'John Doe',</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100">
                <a:solidFill>
                  <a:srgbClr val="313131"/>
                </a:solidFill>
                <a:latin typeface="Consolas"/>
                <a:ea typeface="Consolas"/>
                <a:cs typeface="Consolas"/>
                <a:sym typeface="Consolas"/>
              </a:rPr>
              <a:t>	age: 57,</a:t>
            </a:r>
            <a:endParaRPr sz="1100">
              <a:solidFill>
                <a:srgbClr val="313131"/>
              </a:solidFill>
              <a:latin typeface="Consolas"/>
              <a:ea typeface="Consolas"/>
              <a:cs typeface="Consolas"/>
              <a:sym typeface="Consolas"/>
            </a:endParaRPr>
          </a:p>
          <a:p>
            <a:pPr indent="457200" lvl="0" marL="0" marR="50800" rtl="0" algn="l">
              <a:lnSpc>
                <a:spcPct val="100000"/>
              </a:lnSpc>
              <a:spcBef>
                <a:spcPts val="0"/>
              </a:spcBef>
              <a:spcAft>
                <a:spcPts val="0"/>
              </a:spcAft>
              <a:buClr>
                <a:schemeClr val="dk1"/>
              </a:buClr>
              <a:buSzPts val="1100"/>
              <a:buFont typeface="Arial"/>
              <a:buNone/>
            </a:pPr>
            <a:r>
              <a:rPr lang="en" sz="1100">
                <a:solidFill>
                  <a:srgbClr val="313131"/>
                </a:solidFill>
                <a:latin typeface="Consolas"/>
                <a:ea typeface="Consolas"/>
                <a:cs typeface="Consolas"/>
                <a:sym typeface="Consolas"/>
              </a:rPr>
              <a:t>dateOfBirth: '1962-04-10',</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100">
                <a:solidFill>
                  <a:srgbClr val="313131"/>
                </a:solidFill>
                <a:latin typeface="Consolas"/>
                <a:ea typeface="Consolas"/>
                <a:cs typeface="Consolas"/>
                <a:sym typeface="Consolas"/>
              </a:rPr>
              <a:t>};</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b="1" lang="en" sz="1100">
                <a:solidFill>
                  <a:srgbClr val="313131"/>
                </a:solidFill>
                <a:latin typeface="Consolas"/>
                <a:ea typeface="Consolas"/>
                <a:cs typeface="Consolas"/>
                <a:sym typeface="Consolas"/>
              </a:rPr>
              <a:t>delete</a:t>
            </a:r>
            <a:r>
              <a:rPr lang="en" sz="1100">
                <a:solidFill>
                  <a:srgbClr val="313131"/>
                </a:solidFill>
                <a:latin typeface="Consolas"/>
                <a:ea typeface="Consolas"/>
                <a:cs typeface="Consolas"/>
                <a:sym typeface="Consolas"/>
              </a:rPr>
              <a:t> userData.dateOfBirth;</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100">
                <a:solidFill>
                  <a:srgbClr val="313131"/>
                </a:solidFill>
                <a:latin typeface="Consolas"/>
                <a:ea typeface="Consolas"/>
                <a:cs typeface="Consolas"/>
                <a:sym typeface="Consolas"/>
              </a:rPr>
              <a:t>console.log(userData);</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1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p:txBody>
      </p:sp>
      <p:sp>
        <p:nvSpPr>
          <p:cNvPr id="193" name="Google Shape;193;p21"/>
          <p:cNvSpPr txBox="1"/>
          <p:nvPr>
            <p:ph type="title"/>
          </p:nvPr>
        </p:nvSpPr>
        <p:spPr>
          <a:xfrm>
            <a:off x="144900" y="190275"/>
            <a:ext cx="44292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200"/>
              <a:t>Removing properties from objects</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If we attempt to read a nonexistent property, we’ll get </a:t>
            </a:r>
            <a:r>
              <a:rPr b="1" lang="en" sz="1600"/>
              <a:t>undefined</a:t>
            </a:r>
            <a:r>
              <a:rPr lang="en" sz="1600"/>
              <a:t>, same as with array elements.</a:t>
            </a:r>
            <a:endParaRPr sz="1600"/>
          </a:p>
        </p:txBody>
      </p:sp>
      <p:sp>
        <p:nvSpPr>
          <p:cNvPr id="199" name="Google Shape;199;p22"/>
          <p:cNvSpPr txBox="1"/>
          <p:nvPr>
            <p:ph idx="1" type="subTitle"/>
          </p:nvPr>
        </p:nvSpPr>
        <p:spPr>
          <a:xfrm>
            <a:off x="325425" y="853875"/>
            <a:ext cx="4290000" cy="4154400"/>
          </a:xfrm>
          <a:prstGeom prst="rect">
            <a:avLst/>
          </a:prstGeom>
          <a:noFill/>
          <a:ln>
            <a:noFill/>
          </a:ln>
        </p:spPr>
        <p:txBody>
          <a:bodyPr anchorCtr="0" anchor="t" bIns="91425" lIns="91425" spcFirstLastPara="1" rIns="91425" wrap="square" tIns="91425">
            <a:noAutofit/>
          </a:bodyPr>
          <a:lstStyle/>
          <a:p>
            <a:pPr indent="0" lvl="0" marL="0" marR="50800" rtl="0" algn="l">
              <a:lnSpc>
                <a:spcPct val="100000"/>
              </a:lnSpc>
              <a:spcBef>
                <a:spcPts val="0"/>
              </a:spcBef>
              <a:spcAft>
                <a:spcPts val="0"/>
              </a:spcAft>
              <a:buClr>
                <a:schemeClr val="dk1"/>
              </a:buClr>
              <a:buSzPts val="1100"/>
              <a:buFont typeface="Arial"/>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100">
                <a:solidFill>
                  <a:srgbClr val="313131"/>
                </a:solidFill>
                <a:latin typeface="Consolas"/>
                <a:ea typeface="Consolas"/>
                <a:cs typeface="Consolas"/>
                <a:sym typeface="Consolas"/>
              </a:rPr>
              <a:t>var userData =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100">
                <a:solidFill>
                  <a:srgbClr val="313131"/>
                </a:solidFill>
                <a:latin typeface="Consolas"/>
                <a:ea typeface="Consolas"/>
                <a:cs typeface="Consolas"/>
                <a:sym typeface="Consolas"/>
              </a:rPr>
              <a:t>	name: 'John Doe',</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100">
                <a:solidFill>
                  <a:srgbClr val="313131"/>
                </a:solidFill>
                <a:latin typeface="Consolas"/>
                <a:ea typeface="Consolas"/>
                <a:cs typeface="Consolas"/>
                <a:sym typeface="Consolas"/>
              </a:rPr>
              <a:t>	age: 57,</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100">
                <a:solidFill>
                  <a:srgbClr val="313131"/>
                </a:solidFill>
                <a:latin typeface="Consolas"/>
                <a:ea typeface="Consolas"/>
                <a:cs typeface="Consolas"/>
                <a:sym typeface="Consolas"/>
              </a:rPr>
              <a:t>};</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rPr lang="en" sz="1100">
                <a:solidFill>
                  <a:srgbClr val="313131"/>
                </a:solidFill>
                <a:latin typeface="Consolas"/>
                <a:ea typeface="Consolas"/>
                <a:cs typeface="Consolas"/>
                <a:sym typeface="Consolas"/>
              </a:rPr>
              <a:t>console.log(userData.phoneNumber);</a:t>
            </a:r>
            <a:endParaRPr sz="11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Clr>
                <a:schemeClr val="dk1"/>
              </a:buClr>
              <a:buSzPts val="1100"/>
              <a:buFont typeface="Arial"/>
              <a:buNone/>
            </a:pPr>
            <a:r>
              <a:t/>
            </a:r>
            <a:endParaRPr sz="11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Clr>
                <a:schemeClr val="dk1"/>
              </a:buClr>
              <a:buSzPts val="1100"/>
              <a:buFont typeface="Arial"/>
              <a:buNone/>
            </a:pPr>
            <a:r>
              <a:t/>
            </a:r>
            <a:endParaRPr sz="12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200">
              <a:solidFill>
                <a:srgbClr val="313131"/>
              </a:solidFill>
              <a:latin typeface="Consolas"/>
              <a:ea typeface="Consolas"/>
              <a:cs typeface="Consolas"/>
              <a:sym typeface="Consolas"/>
            </a:endParaRPr>
          </a:p>
        </p:txBody>
      </p:sp>
      <p:sp>
        <p:nvSpPr>
          <p:cNvPr id="200" name="Google Shape;200;p22"/>
          <p:cNvSpPr txBox="1"/>
          <p:nvPr>
            <p:ph type="title"/>
          </p:nvPr>
        </p:nvSpPr>
        <p:spPr>
          <a:xfrm>
            <a:off x="126550" y="190275"/>
            <a:ext cx="47277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200"/>
              <a:t>Accessing nonexistent properties</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Consolas"/>
                <a:ea typeface="Consolas"/>
                <a:cs typeface="Consolas"/>
                <a:sym typeface="Consolas"/>
              </a:rPr>
              <a:t>var actors = [</a:t>
            </a:r>
            <a:endParaRPr sz="1400">
              <a:latin typeface="Consolas"/>
              <a:ea typeface="Consolas"/>
              <a:cs typeface="Consolas"/>
              <a:sym typeface="Consolas"/>
            </a:endParaRPr>
          </a:p>
          <a:p>
            <a:pPr indent="0" lvl="0" marL="0" rtl="0" algn="l">
              <a:lnSpc>
                <a:spcPct val="115000"/>
              </a:lnSpc>
              <a:spcBef>
                <a:spcPts val="0"/>
              </a:spcBef>
              <a:spcAft>
                <a:spcPts val="0"/>
              </a:spcAft>
              <a:buSzPts val="1800"/>
              <a:buNone/>
            </a:pPr>
            <a:r>
              <a:rPr lang="en" sz="1400">
                <a:latin typeface="Consolas"/>
                <a:ea typeface="Consolas"/>
                <a:cs typeface="Consolas"/>
                <a:sym typeface="Consolas"/>
              </a:rPr>
              <a:t>	{name: 'Keanu Reeves', age: 55},</a:t>
            </a:r>
            <a:endParaRPr sz="1400">
              <a:latin typeface="Consolas"/>
              <a:ea typeface="Consolas"/>
              <a:cs typeface="Consolas"/>
              <a:sym typeface="Consolas"/>
            </a:endParaRPr>
          </a:p>
          <a:p>
            <a:pPr indent="0" lvl="0" marL="0" rtl="0" algn="l">
              <a:lnSpc>
                <a:spcPct val="115000"/>
              </a:lnSpc>
              <a:spcBef>
                <a:spcPts val="0"/>
              </a:spcBef>
              <a:spcAft>
                <a:spcPts val="0"/>
              </a:spcAft>
              <a:buSzPts val="1800"/>
              <a:buNone/>
            </a:pPr>
            <a:r>
              <a:rPr lang="en" sz="1400">
                <a:latin typeface="Consolas"/>
                <a:ea typeface="Consolas"/>
                <a:cs typeface="Consolas"/>
                <a:sym typeface="Consolas"/>
              </a:rPr>
              <a:t>	{name: 'Sandra Bullock', age: 55},</a:t>
            </a:r>
            <a:endParaRPr sz="1400">
              <a:latin typeface="Consolas"/>
              <a:ea typeface="Consolas"/>
              <a:cs typeface="Consolas"/>
              <a:sym typeface="Consolas"/>
            </a:endParaRPr>
          </a:p>
          <a:p>
            <a:pPr indent="0" lvl="0" marL="0" rtl="0" algn="l">
              <a:lnSpc>
                <a:spcPct val="115000"/>
              </a:lnSpc>
              <a:spcBef>
                <a:spcPts val="0"/>
              </a:spcBef>
              <a:spcAft>
                <a:spcPts val="0"/>
              </a:spcAft>
              <a:buSzPts val="1800"/>
              <a:buNone/>
            </a:pPr>
            <a:r>
              <a:rPr lang="en" sz="1400">
                <a:latin typeface="Consolas"/>
                <a:ea typeface="Consolas"/>
                <a:cs typeface="Consolas"/>
                <a:sym typeface="Consolas"/>
              </a:rPr>
              <a:t>	{name: 'Samuel L. Jackson', age: 71},</a:t>
            </a:r>
            <a:endParaRPr sz="1400">
              <a:latin typeface="Consolas"/>
              <a:ea typeface="Consolas"/>
              <a:cs typeface="Consolas"/>
              <a:sym typeface="Consolas"/>
            </a:endParaRPr>
          </a:p>
          <a:p>
            <a:pPr indent="0" lvl="0" marL="0" rtl="0" algn="l">
              <a:lnSpc>
                <a:spcPct val="115000"/>
              </a:lnSpc>
              <a:spcBef>
                <a:spcPts val="0"/>
              </a:spcBef>
              <a:spcAft>
                <a:spcPts val="0"/>
              </a:spcAft>
              <a:buSzPts val="1800"/>
              <a:buNone/>
            </a:pP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400">
              <a:latin typeface="Consolas"/>
              <a:ea typeface="Consolas"/>
              <a:cs typeface="Consolas"/>
              <a:sym typeface="Consolas"/>
            </a:endParaRPr>
          </a:p>
          <a:p>
            <a:pPr indent="0" lvl="0" marL="0" rtl="0" algn="l">
              <a:lnSpc>
                <a:spcPct val="115000"/>
              </a:lnSpc>
              <a:spcBef>
                <a:spcPts val="0"/>
              </a:spcBef>
              <a:spcAft>
                <a:spcPts val="0"/>
              </a:spcAft>
              <a:buSzPts val="1800"/>
              <a:buNone/>
            </a:pPr>
            <a:r>
              <a:rPr lang="en" sz="1400">
                <a:latin typeface="Consolas"/>
                <a:ea typeface="Consolas"/>
                <a:cs typeface="Consolas"/>
                <a:sym typeface="Consolas"/>
              </a:rPr>
              <a:t>for (var actor of actors) {</a:t>
            </a:r>
            <a:endParaRPr sz="1400">
              <a:latin typeface="Consolas"/>
              <a:ea typeface="Consolas"/>
              <a:cs typeface="Consolas"/>
              <a:sym typeface="Consolas"/>
            </a:endParaRPr>
          </a:p>
          <a:p>
            <a:pPr indent="0" lvl="0" marL="0" rtl="0" algn="l">
              <a:lnSpc>
                <a:spcPct val="115000"/>
              </a:lnSpc>
              <a:spcBef>
                <a:spcPts val="0"/>
              </a:spcBef>
              <a:spcAft>
                <a:spcPts val="0"/>
              </a:spcAft>
              <a:buSzPts val="1800"/>
              <a:buNone/>
            </a:pPr>
            <a:r>
              <a:rPr lang="en" sz="1400">
                <a:latin typeface="Consolas"/>
                <a:ea typeface="Consolas"/>
                <a:cs typeface="Consolas"/>
                <a:sym typeface="Consolas"/>
              </a:rPr>
              <a:t>	console.log(actor.name + ' is ' + actor.age + ' years old!');</a:t>
            </a:r>
            <a:endParaRPr sz="1400">
              <a:latin typeface="Consolas"/>
              <a:ea typeface="Consolas"/>
              <a:cs typeface="Consolas"/>
              <a:sym typeface="Consolas"/>
            </a:endParaRPr>
          </a:p>
          <a:p>
            <a:pPr indent="0" lvl="0" marL="0" rtl="0" algn="l">
              <a:lnSpc>
                <a:spcPct val="115000"/>
              </a:lnSpc>
              <a:spcBef>
                <a:spcPts val="0"/>
              </a:spcBef>
              <a:spcAft>
                <a:spcPts val="0"/>
              </a:spcAft>
              <a:buSzPts val="1800"/>
              <a:buNone/>
            </a:pP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206" name="Google Shape;20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 an array of objects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Relationship between arrays and objects</a:t>
            </a:r>
            <a:endParaRPr sz="3000"/>
          </a:p>
        </p:txBody>
      </p:sp>
      <p:sp>
        <p:nvSpPr>
          <p:cNvPr id="212" name="Google Shape;212;p24"/>
          <p:cNvSpPr txBox="1"/>
          <p:nvPr>
            <p:ph idx="1" type="body"/>
          </p:nvPr>
        </p:nvSpPr>
        <p:spPr>
          <a:xfrm>
            <a:off x="311700" y="1274575"/>
            <a:ext cx="8520600" cy="329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As we can see, many operations are done in a very similar manner for arrays and objects. This is not a coincidence; arrays are actually just a special type of object. In fact, almost every value in Javascript is an object, and various properties can be accessed based on its type. While the array indices are numeric, we can add any property to an array, the same as any other object. We already used the special property </a:t>
            </a:r>
            <a:r>
              <a:rPr b="1" lang="en"/>
              <a:t>length</a:t>
            </a:r>
            <a:r>
              <a:rPr lang="en"/>
              <a:t> to read the number of elements.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Operators cheat sheet</a:t>
            </a:r>
            <a:endParaRPr/>
          </a:p>
        </p:txBody>
      </p:sp>
      <p:graphicFrame>
        <p:nvGraphicFramePr>
          <p:cNvPr id="218" name="Google Shape;218;p25"/>
          <p:cNvGraphicFramePr/>
          <p:nvPr/>
        </p:nvGraphicFramePr>
        <p:xfrm>
          <a:off x="692800" y="1366750"/>
          <a:ext cx="3000000" cy="3000000"/>
        </p:xfrm>
        <a:graphic>
          <a:graphicData uri="http://schemas.openxmlformats.org/drawingml/2006/table">
            <a:tbl>
              <a:tblPr>
                <a:noFill/>
                <a:tableStyleId>{57397746-ADAA-4A56-91ED-BEE90673A8E0}</a:tableStyleId>
              </a:tblPr>
              <a:tblGrid>
                <a:gridCol w="2599325"/>
                <a:gridCol w="1951100"/>
                <a:gridCol w="3219500"/>
              </a:tblGrid>
              <a:tr h="356675">
                <a:tc>
                  <a:txBody>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latin typeface="Consolas"/>
                          <a:ea typeface="Consolas"/>
                          <a:cs typeface="Consolas"/>
                          <a:sym typeface="Consolas"/>
                        </a:rPr>
                        <a:t>Name</a:t>
                      </a:r>
                      <a:endParaRPr i="1" sz="1800" u="none" cap="none" strike="noStrike">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t>Operator</a:t>
                      </a:r>
                      <a:endParaRPr i="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latin typeface="Consolas"/>
                          <a:ea typeface="Consolas"/>
                          <a:cs typeface="Consolas"/>
                          <a:sym typeface="Consolas"/>
                        </a:rPr>
                        <a:t>Usage example</a:t>
                      </a:r>
                      <a:endParaRPr i="1" sz="1800" u="none" cap="none" strike="noStrike">
                        <a:latin typeface="Consolas"/>
                        <a:ea typeface="Consolas"/>
                        <a:cs typeface="Consolas"/>
                        <a:sym typeface="Consolas"/>
                      </a:endParaRPr>
                    </a:p>
                  </a:txBody>
                  <a:tcPr marT="91425" marB="91425" marR="91425" marL="91425" anchor="ctr"/>
                </a:tc>
              </a:tr>
              <a:tr h="56555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rPr>
                        <a:t>Dot</a:t>
                      </a:r>
                      <a:endParaRPr sz="1800" u="none" cap="none" strike="noStrike">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Consolas"/>
                          <a:ea typeface="Consolas"/>
                          <a:cs typeface="Consolas"/>
                          <a:sym typeface="Consolas"/>
                        </a:rPr>
                        <a:t>.</a:t>
                      </a:r>
                      <a:endParaRPr sz="1800" u="none" cap="none" strike="noStrike">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onsolas"/>
                          <a:ea typeface="Consolas"/>
                          <a:cs typeface="Consolas"/>
                          <a:sym typeface="Consolas"/>
                        </a:rPr>
                        <a:t>obj.property</a:t>
                      </a:r>
                      <a:endParaRPr sz="1800" u="none" cap="none" strike="noStrike">
                        <a:latin typeface="Consolas"/>
                        <a:ea typeface="Consolas"/>
                        <a:cs typeface="Consolas"/>
                        <a:sym typeface="Consolas"/>
                      </a:endParaRPr>
                    </a:p>
                  </a:txBody>
                  <a:tcPr marT="91425" marB="91425" marR="91425" marL="91425" anchor="ctr"/>
                </a:tc>
              </a:tr>
              <a:tr h="56555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Square brackets</a:t>
                      </a:r>
                      <a:endParaRPr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Consolas"/>
                          <a:ea typeface="Consolas"/>
                          <a:cs typeface="Consolas"/>
                          <a:sym typeface="Consolas"/>
                        </a:rPr>
                        <a:t>[]</a:t>
                      </a:r>
                      <a:endParaRPr sz="1800" u="none" cap="none" strike="noStrike">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onsolas"/>
                          <a:ea typeface="Consolas"/>
                          <a:cs typeface="Consolas"/>
                          <a:sym typeface="Consolas"/>
                        </a:rPr>
                        <a:t>arr[0] or obj[propName]</a:t>
                      </a:r>
                      <a:endParaRPr sz="1800" u="none" cap="none" strike="noStrike">
                        <a:latin typeface="Consolas"/>
                        <a:ea typeface="Consolas"/>
                        <a:cs typeface="Consolas"/>
                        <a:sym typeface="Consolas"/>
                      </a:endParaRPr>
                    </a:p>
                  </a:txBody>
                  <a:tcPr marT="91425" marB="91425" marR="91425" marL="91425" anchor="ctr"/>
                </a:tc>
              </a:tr>
              <a:tr h="565550">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chemeClr val="dk1"/>
                          </a:solidFill>
                        </a:rPr>
                        <a:t>Delete</a:t>
                      </a:r>
                      <a:endParaRPr sz="1800" u="none" cap="none" strike="noStrike">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 sz="1800" u="none" cap="none" strike="noStrike">
                          <a:solidFill>
                            <a:schemeClr val="dk1"/>
                          </a:solidFill>
                          <a:latin typeface="Consolas"/>
                          <a:ea typeface="Consolas"/>
                          <a:cs typeface="Consolas"/>
                          <a:sym typeface="Consolas"/>
                        </a:rPr>
                        <a:t>delete</a:t>
                      </a:r>
                      <a:endParaRPr sz="1800" u="none" cap="none" strike="noStrike">
                        <a:latin typeface="Consolas"/>
                        <a:ea typeface="Consolas"/>
                        <a:cs typeface="Consolas"/>
                        <a:sym typeface="Consolas"/>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latin typeface="Consolas"/>
                          <a:ea typeface="Consolas"/>
                          <a:cs typeface="Consolas"/>
                          <a:sym typeface="Consolas"/>
                        </a:rPr>
                        <a:t>delete </a:t>
                      </a:r>
                      <a:r>
                        <a:rPr lang="en" sz="1800" u="none" cap="none" strike="noStrike">
                          <a:solidFill>
                            <a:schemeClr val="dk1"/>
                          </a:solidFill>
                          <a:latin typeface="Consolas"/>
                          <a:ea typeface="Consolas"/>
                          <a:cs typeface="Consolas"/>
                          <a:sym typeface="Consolas"/>
                        </a:rPr>
                        <a:t>obj.property</a:t>
                      </a:r>
                      <a:endParaRPr sz="1800" u="none" cap="none" strike="noStrike">
                        <a:latin typeface="Consolas"/>
                        <a:ea typeface="Consolas"/>
                        <a:cs typeface="Consolas"/>
                        <a:sym typeface="Consolas"/>
                      </a:endParaRP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What is an array?</a:t>
            </a:r>
            <a:endParaRPr sz="3600"/>
          </a:p>
        </p:txBody>
      </p:sp>
      <p:sp>
        <p:nvSpPr>
          <p:cNvPr id="66" name="Google Shape;66;p3"/>
          <p:cNvSpPr txBox="1"/>
          <p:nvPr>
            <p:ph idx="1" type="body"/>
          </p:nvPr>
        </p:nvSpPr>
        <p:spPr>
          <a:xfrm>
            <a:off x="311700" y="1396375"/>
            <a:ext cx="8520600" cy="31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solidFill>
                  <a:schemeClr val="dk1"/>
                </a:solidFill>
              </a:rPr>
              <a:t>In programming, an array is a group of related data values (called elements) that are grouped together in particular order.</a:t>
            </a:r>
            <a:endParaRPr sz="2000">
              <a:solidFill>
                <a:schemeClr val="dk1"/>
              </a:solidFill>
            </a:endParaRPr>
          </a:p>
          <a:p>
            <a:pPr indent="0" lvl="0" marL="0" rtl="0" algn="l">
              <a:lnSpc>
                <a:spcPct val="115000"/>
              </a:lnSpc>
              <a:spcBef>
                <a:spcPts val="1600"/>
              </a:spcBef>
              <a:spcAft>
                <a:spcPts val="1600"/>
              </a:spcAft>
              <a:buSzPts val="1800"/>
              <a:buNone/>
            </a:pPr>
            <a:r>
              <a:rPr lang="en" sz="2000">
                <a:solidFill>
                  <a:schemeClr val="dk1"/>
                </a:solidFill>
              </a:rPr>
              <a:t>An array is a data structure that stores one or more values in a single variable. For example if you want to store 100 numbers then instead of defining 100 different variables, it's easier to define an array with 100 elements. Array elements can be any type of data, including other arrays.</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Javascript supports using literals to create arrays. Arrays can store any kind of data, however, very often all their elements are of the same type. We can log arrays in the console just like any other value.</a:t>
            </a:r>
            <a:endParaRPr/>
          </a:p>
        </p:txBody>
      </p:sp>
      <p:sp>
        <p:nvSpPr>
          <p:cNvPr id="72" name="Google Shape;72;p4"/>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Creating arrays</a:t>
            </a:r>
            <a:endParaRPr sz="2600"/>
          </a:p>
        </p:txBody>
      </p:sp>
      <p:sp>
        <p:nvSpPr>
          <p:cNvPr id="73" name="Google Shape;73;p4"/>
          <p:cNvSpPr txBox="1"/>
          <p:nvPr>
            <p:ph idx="1" type="subTitle"/>
          </p:nvPr>
        </p:nvSpPr>
        <p:spPr>
          <a:xfrm>
            <a:off x="489850" y="1103825"/>
            <a:ext cx="3837000" cy="3695100"/>
          </a:xfrm>
          <a:prstGeom prst="rect">
            <a:avLst/>
          </a:prstGeom>
          <a:noFill/>
          <a:ln>
            <a:noFill/>
          </a:ln>
        </p:spPr>
        <p:txBody>
          <a:bodyPr anchorCtr="0" anchor="t" bIns="91425" lIns="91425" spcFirstLastPara="1" rIns="91425" wrap="square" tIns="91425">
            <a:noAutofit/>
          </a:bodyPr>
          <a:lstStyle/>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var numbers =[1, 2, 3, 4];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console.log(numbers);</a:t>
            </a:r>
            <a:endParaRPr sz="1400">
              <a:solidFill>
                <a:srgbClr val="313131"/>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idx="2" type="body"/>
          </p:nvPr>
        </p:nvSpPr>
        <p:spPr>
          <a:xfrm>
            <a:off x="4919100" y="6911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Any array element can be accessed via its </a:t>
            </a:r>
            <a:r>
              <a:rPr i="1" lang="en"/>
              <a:t>index</a:t>
            </a:r>
            <a:r>
              <a:rPr lang="en"/>
              <a:t>. We access an element by writing the index in square brackets [] after the array value. Indexes start from </a:t>
            </a:r>
            <a:r>
              <a:rPr b="1" lang="en"/>
              <a:t>zero</a:t>
            </a:r>
            <a:r>
              <a:rPr lang="en"/>
              <a:t>, so the first element is at index 0, the second at 1 etc. Array elements (or more precisely, positions in an array) can be treated as variables, so they can be used on both sides of the assignment operator.</a:t>
            </a:r>
            <a:endParaRPr/>
          </a:p>
        </p:txBody>
      </p:sp>
      <p:sp>
        <p:nvSpPr>
          <p:cNvPr id="79" name="Google Shape;79;p5"/>
          <p:cNvSpPr txBox="1"/>
          <p:nvPr>
            <p:ph type="title"/>
          </p:nvPr>
        </p:nvSpPr>
        <p:spPr>
          <a:xfrm>
            <a:off x="235500" y="11845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Accessing array elements</a:t>
            </a:r>
            <a:endParaRPr sz="2600"/>
          </a:p>
        </p:txBody>
      </p:sp>
      <p:sp>
        <p:nvSpPr>
          <p:cNvPr id="80" name="Google Shape;80;p5"/>
          <p:cNvSpPr txBox="1"/>
          <p:nvPr>
            <p:ph idx="1" type="subTitle"/>
          </p:nvPr>
        </p:nvSpPr>
        <p:spPr>
          <a:xfrm>
            <a:off x="522000" y="1055600"/>
            <a:ext cx="3837000" cy="36951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var numbers = [1, 2, 3, 4];</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console.log(numbers[0]);</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numbers[0] = 5;</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console.log(numbers);</a:t>
            </a:r>
            <a:endParaRPr sz="1400">
              <a:solidFill>
                <a:srgbClr val="31313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Moving through an array with </a:t>
            </a:r>
            <a:r>
              <a:rPr b="1" lang="en"/>
              <a:t>for</a:t>
            </a:r>
            <a:endParaRPr/>
          </a:p>
        </p:txBody>
      </p:sp>
      <p:sp>
        <p:nvSpPr>
          <p:cNvPr id="86" name="Google Shape;86;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0000"/>
              </a:lnSpc>
              <a:spcBef>
                <a:spcPts val="0"/>
              </a:spcBef>
              <a:spcAft>
                <a:spcPts val="0"/>
              </a:spcAft>
              <a:buClr>
                <a:schemeClr val="dk1"/>
              </a:buClr>
              <a:buSzPts val="1100"/>
              <a:buFont typeface="Arial"/>
              <a:buNone/>
            </a:pPr>
            <a:br>
              <a:rPr lang="en" sz="1300">
                <a:solidFill>
                  <a:srgbClr val="313131"/>
                </a:solidFill>
                <a:latin typeface="Consolas"/>
                <a:ea typeface="Consolas"/>
                <a:cs typeface="Consolas"/>
                <a:sym typeface="Consolas"/>
              </a:rPr>
            </a:b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1800"/>
              <a:buNone/>
            </a:pPr>
            <a:r>
              <a:rPr lang="en" sz="1300">
                <a:solidFill>
                  <a:srgbClr val="313131"/>
                </a:solidFill>
                <a:latin typeface="Consolas"/>
                <a:ea typeface="Consolas"/>
                <a:cs typeface="Consolas"/>
                <a:sym typeface="Consolas"/>
              </a:rPr>
              <a:t>    var numbers = [6, 5, 4, 3];</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1800"/>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1800"/>
              <a:buNone/>
            </a:pPr>
            <a:r>
              <a:rPr lang="en" sz="1300">
                <a:solidFill>
                  <a:srgbClr val="313131"/>
                </a:solidFill>
                <a:latin typeface="Consolas"/>
                <a:ea typeface="Consolas"/>
                <a:cs typeface="Consolas"/>
                <a:sym typeface="Consolas"/>
              </a:rPr>
              <a:t>    for (var index = 0; index &lt; 4; index++)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1800"/>
              <a:buNone/>
            </a:pPr>
            <a:r>
              <a:rPr lang="en" sz="1300">
                <a:solidFill>
                  <a:srgbClr val="313131"/>
                </a:solidFill>
                <a:latin typeface="Consolas"/>
                <a:ea typeface="Consolas"/>
                <a:cs typeface="Consolas"/>
                <a:sym typeface="Consolas"/>
              </a:rPr>
              <a:t>        console.log(numbers[index]);</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1800"/>
              <a:buNone/>
            </a:pPr>
            <a:r>
              <a:rPr lang="en" sz="1300">
                <a:solidFill>
                  <a:srgbClr val="313131"/>
                </a:solidFill>
                <a:latin typeface="Consolas"/>
                <a:ea typeface="Consolas"/>
                <a:cs typeface="Consolas"/>
                <a:sym typeface="Consolas"/>
              </a:rPr>
              <a:t>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1800"/>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1800"/>
              <a:buNone/>
            </a:pPr>
            <a:r>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1800"/>
              <a:buNone/>
            </a:pPr>
            <a:r>
              <a:rPr lang="en" sz="1300">
                <a:solidFill>
                  <a:srgbClr val="313131"/>
                </a:solidFill>
                <a:latin typeface="Consolas"/>
                <a:ea typeface="Consolas"/>
                <a:cs typeface="Consolas"/>
                <a:sym typeface="Consolas"/>
              </a:rPr>
              <a:t>	// we can get the length of any array:</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1800"/>
              <a:buNone/>
            </a:pPr>
            <a:r>
              <a:rPr lang="en" sz="1300">
                <a:solidFill>
                  <a:srgbClr val="313131"/>
                </a:solidFill>
                <a:latin typeface="Consolas"/>
                <a:ea typeface="Consolas"/>
                <a:cs typeface="Consolas"/>
                <a:sym typeface="Consolas"/>
              </a:rPr>
              <a:t>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1800"/>
              <a:buNone/>
            </a:pPr>
            <a:r>
              <a:rPr lang="en" sz="1300">
                <a:solidFill>
                  <a:srgbClr val="313131"/>
                </a:solidFill>
                <a:latin typeface="Consolas"/>
                <a:ea typeface="Consolas"/>
                <a:cs typeface="Consolas"/>
                <a:sym typeface="Consolas"/>
              </a:rPr>
              <a:t>	for (var index = 0; index &lt; numbers.length; index++)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1800"/>
              <a:buNone/>
            </a:pPr>
            <a:r>
              <a:rPr lang="en" sz="1300">
                <a:solidFill>
                  <a:srgbClr val="313131"/>
                </a:solidFill>
                <a:latin typeface="Consolas"/>
                <a:ea typeface="Consolas"/>
                <a:cs typeface="Consolas"/>
                <a:sym typeface="Consolas"/>
              </a:rPr>
              <a:t>		console.log(numbers[index]);</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1800"/>
              <a:buNone/>
            </a:pPr>
            <a:r>
              <a:rPr lang="en" sz="1300">
                <a:solidFill>
                  <a:srgbClr val="313131"/>
                </a:solidFill>
                <a:latin typeface="Consolas"/>
                <a:ea typeface="Consolas"/>
                <a:cs typeface="Consolas"/>
                <a:sym typeface="Consolas"/>
              </a:rPr>
              <a:t>	}</a:t>
            </a:r>
            <a:endParaRPr sz="13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1800"/>
              <a:buNone/>
            </a:pPr>
            <a:r>
              <a:t/>
            </a:r>
            <a:endParaRPr sz="1300">
              <a:solidFill>
                <a:srgbClr val="313131"/>
              </a:solidFill>
              <a:latin typeface="Consolas"/>
              <a:ea typeface="Consolas"/>
              <a:cs typeface="Consolas"/>
              <a:sym typeface="Consolas"/>
            </a:endParaRPr>
          </a:p>
          <a:p>
            <a:pPr indent="0" lvl="0" marL="0" marR="50800" rtl="0" algn="l">
              <a:lnSpc>
                <a:spcPct val="100000"/>
              </a:lnSpc>
              <a:spcBef>
                <a:spcPts val="0"/>
              </a:spcBef>
              <a:spcAft>
                <a:spcPts val="0"/>
              </a:spcAft>
              <a:buSzPts val="1800"/>
              <a:buNone/>
            </a:pPr>
            <a:r>
              <a:t/>
            </a:r>
            <a:endParaRPr sz="1300">
              <a:solidFill>
                <a:srgbClr val="31313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The for-of loop statement</a:t>
            </a:r>
            <a:endParaRPr sz="3600"/>
          </a:p>
        </p:txBody>
      </p:sp>
      <p:sp>
        <p:nvSpPr>
          <p:cNvPr id="92" name="Google Shape;92;p7"/>
          <p:cNvSpPr txBox="1"/>
          <p:nvPr>
            <p:ph idx="1" type="body"/>
          </p:nvPr>
        </p:nvSpPr>
        <p:spPr>
          <a:xfrm>
            <a:off x="311700" y="1396375"/>
            <a:ext cx="8520600" cy="31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200"/>
              <a:t>The </a:t>
            </a:r>
            <a:r>
              <a:rPr b="1" lang="en" sz="2200"/>
              <a:t>for-of</a:t>
            </a:r>
            <a:r>
              <a:rPr lang="en" sz="2200"/>
              <a:t> statement is used to loop through arrays. For each pass, the value of the current array element is assigned to a chosen variable automatically. We don’t need to know which index we’re accessing, the program will “walk” through the array and keep track of our current position in it. We can also access the index if we need it, however that’s a bit more complicated.</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pSp>
        <p:nvGrpSpPr>
          <p:cNvPr id="97" name="Google Shape;97;p8"/>
          <p:cNvGrpSpPr/>
          <p:nvPr/>
        </p:nvGrpSpPr>
        <p:grpSpPr>
          <a:xfrm>
            <a:off x="220632" y="178632"/>
            <a:ext cx="4240451" cy="4800805"/>
            <a:chOff x="3221800" y="1342525"/>
            <a:chExt cx="2673003" cy="3302700"/>
          </a:xfrm>
        </p:grpSpPr>
        <p:sp>
          <p:nvSpPr>
            <p:cNvPr id="98" name="Google Shape;98;p8"/>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8"/>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8"/>
          <p:cNvSpPr txBox="1"/>
          <p:nvPr>
            <p:ph idx="4294967295" type="body"/>
          </p:nvPr>
        </p:nvSpPr>
        <p:spPr>
          <a:xfrm>
            <a:off x="220625" y="1374625"/>
            <a:ext cx="4240500" cy="3604800"/>
          </a:xfrm>
          <a:prstGeom prst="rect">
            <a:avLst/>
          </a:prstGeom>
          <a:noFill/>
          <a:ln>
            <a:noFill/>
          </a:ln>
        </p:spPr>
        <p:txBody>
          <a:bodyPr anchorCtr="0" anchor="t" bIns="91425" lIns="91425" spcFirstLastPara="1" rIns="91425" wrap="square" tIns="91425">
            <a:noAutofit/>
          </a:bodyPr>
          <a:lstStyle/>
          <a:p>
            <a:pPr indent="0" lvl="0" marL="50800" marR="50800" rtl="0" algn="l">
              <a:lnSpc>
                <a:spcPct val="150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50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50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50800" marR="50800" rtl="0" algn="l">
              <a:lnSpc>
                <a:spcPct val="150000"/>
              </a:lnSpc>
              <a:spcBef>
                <a:spcPts val="0"/>
              </a:spcBef>
              <a:spcAft>
                <a:spcPts val="0"/>
              </a:spcAft>
              <a:buSzPts val="1800"/>
              <a:buNone/>
            </a:pPr>
            <a:r>
              <a:rPr lang="en" sz="1200">
                <a:solidFill>
                  <a:srgbClr val="313131"/>
                </a:solidFill>
                <a:latin typeface="Consolas"/>
                <a:ea typeface="Consolas"/>
                <a:cs typeface="Consolas"/>
                <a:sym typeface="Consolas"/>
              </a:rPr>
              <a:t>for (element of array) {</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   code to be executed;</a:t>
            </a:r>
            <a:br>
              <a:rPr lang="en" sz="1200">
                <a:solidFill>
                  <a:srgbClr val="313131"/>
                </a:solidFill>
                <a:latin typeface="Consolas"/>
                <a:ea typeface="Consolas"/>
                <a:cs typeface="Consolas"/>
                <a:sym typeface="Consolas"/>
              </a:rPr>
            </a:br>
            <a:r>
              <a:rPr lang="en" sz="1200">
                <a:solidFill>
                  <a:srgbClr val="313131"/>
                </a:solidFill>
                <a:latin typeface="Consolas"/>
                <a:ea typeface="Consolas"/>
                <a:cs typeface="Consolas"/>
                <a:sym typeface="Consolas"/>
              </a:rPr>
              <a:t>}</a:t>
            </a:r>
            <a:endParaRPr i="1" sz="1200">
              <a:solidFill>
                <a:srgbClr val="313131"/>
              </a:solidFill>
              <a:latin typeface="Consolas"/>
              <a:ea typeface="Consolas"/>
              <a:cs typeface="Consolas"/>
              <a:sym typeface="Consolas"/>
            </a:endParaRPr>
          </a:p>
          <a:p>
            <a:pPr indent="0" lvl="0" marL="0" rtl="0" algn="l">
              <a:lnSpc>
                <a:spcPct val="150000"/>
              </a:lnSpc>
              <a:spcBef>
                <a:spcPts val="0"/>
              </a:spcBef>
              <a:spcAft>
                <a:spcPts val="1600"/>
              </a:spcAft>
              <a:buSzPts val="1800"/>
              <a:buNone/>
            </a:pPr>
            <a:r>
              <a:t/>
            </a:r>
            <a:endParaRPr sz="1400"/>
          </a:p>
        </p:txBody>
      </p:sp>
      <p:grpSp>
        <p:nvGrpSpPr>
          <p:cNvPr id="101" name="Google Shape;101;p8"/>
          <p:cNvGrpSpPr/>
          <p:nvPr/>
        </p:nvGrpSpPr>
        <p:grpSpPr>
          <a:xfrm>
            <a:off x="4715432" y="178632"/>
            <a:ext cx="4240451" cy="4800805"/>
            <a:chOff x="3221800" y="1342525"/>
            <a:chExt cx="2673003" cy="3302700"/>
          </a:xfrm>
        </p:grpSpPr>
        <p:sp>
          <p:nvSpPr>
            <p:cNvPr id="102" name="Google Shape;102;p8"/>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8"/>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8"/>
          <p:cNvSpPr txBox="1"/>
          <p:nvPr>
            <p:ph idx="4294967295" type="title"/>
          </p:nvPr>
        </p:nvSpPr>
        <p:spPr>
          <a:xfrm>
            <a:off x="694175" y="46322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Pseudocode</a:t>
            </a:r>
            <a:endParaRPr sz="3600">
              <a:solidFill>
                <a:srgbClr val="FFFFFF"/>
              </a:solidFill>
            </a:endParaRPr>
          </a:p>
        </p:txBody>
      </p:sp>
      <p:sp>
        <p:nvSpPr>
          <p:cNvPr id="105" name="Google Shape;105;p8"/>
          <p:cNvSpPr txBox="1"/>
          <p:nvPr>
            <p:ph idx="4294967295" type="title"/>
          </p:nvPr>
        </p:nvSpPr>
        <p:spPr>
          <a:xfrm>
            <a:off x="5185575" y="463225"/>
            <a:ext cx="329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solidFill>
                  <a:srgbClr val="FFFFFF"/>
                </a:solidFill>
              </a:rPr>
              <a:t>Javascript</a:t>
            </a:r>
            <a:endParaRPr sz="3600">
              <a:solidFill>
                <a:srgbClr val="FFFFFF"/>
              </a:solidFill>
            </a:endParaRPr>
          </a:p>
        </p:txBody>
      </p:sp>
      <p:sp>
        <p:nvSpPr>
          <p:cNvPr id="106" name="Google Shape;106;p8"/>
          <p:cNvSpPr txBox="1"/>
          <p:nvPr>
            <p:ph idx="4294967295" type="body"/>
          </p:nvPr>
        </p:nvSpPr>
        <p:spPr>
          <a:xfrm>
            <a:off x="4716425" y="1374625"/>
            <a:ext cx="4240500" cy="360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0" rtl="0" algn="l">
              <a:lnSpc>
                <a:spcPct val="150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200">
                <a:solidFill>
                  <a:srgbClr val="313131"/>
                </a:solidFill>
                <a:latin typeface="Consolas"/>
                <a:ea typeface="Consolas"/>
                <a:cs typeface="Consolas"/>
                <a:sym typeface="Consolas"/>
              </a:rPr>
              <a:t>var array = [9, 8, 7, 6, 5];</a:t>
            </a:r>
            <a:endParaRPr sz="1200">
              <a:solidFill>
                <a:srgbClr val="313131"/>
              </a:solidFill>
              <a:latin typeface="Consolas"/>
              <a:ea typeface="Consolas"/>
              <a:cs typeface="Consolas"/>
              <a:sym typeface="Consolas"/>
            </a:endParaRPr>
          </a:p>
          <a:p>
            <a:pPr indent="0" lvl="0" marL="0" rtl="0" algn="l">
              <a:lnSpc>
                <a:spcPct val="150000"/>
              </a:lnSpc>
              <a:spcBef>
                <a:spcPts val="0"/>
              </a:spcBef>
              <a:spcAft>
                <a:spcPts val="0"/>
              </a:spcAft>
              <a:buSzPts val="1800"/>
              <a:buNone/>
            </a:pPr>
            <a:r>
              <a:t/>
            </a:r>
            <a:endParaRPr sz="1200">
              <a:solidFill>
                <a:srgbClr val="313131"/>
              </a:solidFill>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200">
                <a:solidFill>
                  <a:srgbClr val="313131"/>
                </a:solidFill>
                <a:latin typeface="Consolas"/>
                <a:ea typeface="Consolas"/>
                <a:cs typeface="Consolas"/>
                <a:sym typeface="Consolas"/>
              </a:rPr>
              <a:t>for (var element of array) {</a:t>
            </a:r>
            <a:endParaRPr sz="1200">
              <a:solidFill>
                <a:srgbClr val="313131"/>
              </a:solidFill>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200">
                <a:solidFill>
                  <a:srgbClr val="313131"/>
                </a:solidFill>
                <a:latin typeface="Consolas"/>
                <a:ea typeface="Consolas"/>
                <a:cs typeface="Consolas"/>
                <a:sym typeface="Consolas"/>
              </a:rPr>
              <a:t>	console.log(element);</a:t>
            </a:r>
            <a:endParaRPr sz="1200">
              <a:solidFill>
                <a:srgbClr val="313131"/>
              </a:solidFill>
              <a:latin typeface="Consolas"/>
              <a:ea typeface="Consolas"/>
              <a:cs typeface="Consolas"/>
              <a:sym typeface="Consolas"/>
            </a:endParaRPr>
          </a:p>
          <a:p>
            <a:pPr indent="0" lvl="0" marL="0" rtl="0" algn="l">
              <a:lnSpc>
                <a:spcPct val="150000"/>
              </a:lnSpc>
              <a:spcBef>
                <a:spcPts val="0"/>
              </a:spcBef>
              <a:spcAft>
                <a:spcPts val="0"/>
              </a:spcAft>
              <a:buSzPts val="1800"/>
              <a:buNone/>
            </a:pPr>
            <a:r>
              <a:rPr lang="en" sz="1200">
                <a:solidFill>
                  <a:srgbClr val="313131"/>
                </a:solidFill>
                <a:latin typeface="Consolas"/>
                <a:ea typeface="Consolas"/>
                <a:cs typeface="Consolas"/>
                <a:sym typeface="Consolas"/>
              </a:rPr>
              <a:t>}</a:t>
            </a:r>
            <a:endParaRPr sz="1200">
              <a:solidFill>
                <a:srgbClr val="31313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ph idx="2" type="body"/>
          </p:nvPr>
        </p:nvSpPr>
        <p:spPr>
          <a:xfrm>
            <a:off x="4919100" y="91975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Since arrays can contain values of any type, their elements can be other arrays. These are called multidimensional arrays. In many cases all their subarrays have the same number of elements, but that’s not mandatory.</a:t>
            </a:r>
            <a:endParaRPr sz="1600"/>
          </a:p>
        </p:txBody>
      </p:sp>
      <p:sp>
        <p:nvSpPr>
          <p:cNvPr id="112" name="Google Shape;112;p9"/>
          <p:cNvSpPr txBox="1"/>
          <p:nvPr>
            <p:ph type="title"/>
          </p:nvPr>
        </p:nvSpPr>
        <p:spPr>
          <a:xfrm>
            <a:off x="235500" y="0"/>
            <a:ext cx="5466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2600"/>
              <a:t>Multidimensional Arrays</a:t>
            </a:r>
            <a:endParaRPr sz="2600"/>
          </a:p>
        </p:txBody>
      </p:sp>
      <p:sp>
        <p:nvSpPr>
          <p:cNvPr id="113" name="Google Shape;113;p9"/>
          <p:cNvSpPr txBox="1"/>
          <p:nvPr>
            <p:ph idx="1" type="subTitle"/>
          </p:nvPr>
        </p:nvSpPr>
        <p:spPr>
          <a:xfrm>
            <a:off x="235500" y="681300"/>
            <a:ext cx="4380000" cy="44622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0000"/>
              </a:lnSpc>
              <a:spcBef>
                <a:spcPts val="0"/>
              </a:spcBef>
              <a:spcAft>
                <a:spcPts val="0"/>
              </a:spcAft>
              <a:buSzPts val="2100"/>
              <a:buNone/>
            </a:pPr>
            <a:br>
              <a:rPr lang="en" sz="1100">
                <a:solidFill>
                  <a:srgbClr val="313131"/>
                </a:solidFill>
                <a:latin typeface="Consolas"/>
                <a:ea typeface="Consolas"/>
                <a:cs typeface="Consolas"/>
                <a:sym typeface="Consolas"/>
              </a:rPr>
            </a:br>
            <a:br>
              <a:rPr lang="en" sz="1400">
                <a:solidFill>
                  <a:srgbClr val="313131"/>
                </a:solidFill>
                <a:latin typeface="Consolas"/>
                <a:ea typeface="Consolas"/>
                <a:cs typeface="Consolas"/>
                <a:sym typeface="Consolas"/>
              </a:rPr>
            </a:b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var board = [</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 'X', ' ', 'X'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 'X', 'O', 'O'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 'O', ' ', 'X' ],</a:t>
            </a:r>
            <a:br>
              <a:rPr lang="en" sz="1400">
                <a:solidFill>
                  <a:srgbClr val="313131"/>
                </a:solidFill>
                <a:latin typeface="Consolas"/>
                <a:ea typeface="Consolas"/>
                <a:cs typeface="Consolas"/>
                <a:sym typeface="Consolas"/>
              </a:rPr>
            </a:br>
            <a:r>
              <a:rPr lang="en" sz="1400">
                <a:solidFill>
                  <a:srgbClr val="313131"/>
                </a:solidFill>
                <a:latin typeface="Consolas"/>
                <a:ea typeface="Consolas"/>
                <a:cs typeface="Consolas"/>
                <a:sym typeface="Consolas"/>
              </a:rPr>
              <a:t>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t/>
            </a:r>
            <a:endParaRPr sz="1400">
              <a:solidFill>
                <a:srgbClr val="313131"/>
              </a:solidFill>
              <a:latin typeface="Consolas"/>
              <a:ea typeface="Consolas"/>
              <a:cs typeface="Consolas"/>
              <a:sym typeface="Consolas"/>
            </a:endParaRPr>
          </a:p>
          <a:p>
            <a:pPr indent="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	// accessing elements</a:t>
            </a:r>
            <a:endParaRPr sz="1400">
              <a:solidFill>
                <a:srgbClr val="313131"/>
              </a:solidFill>
              <a:latin typeface="Consolas"/>
              <a:ea typeface="Consolas"/>
              <a:cs typeface="Consolas"/>
              <a:sym typeface="Consolas"/>
            </a:endParaRPr>
          </a:p>
          <a:p>
            <a:pPr indent="406400" lvl="0" marL="50800" marR="50800" rtl="0" algn="l">
              <a:lnSpc>
                <a:spcPct val="100000"/>
              </a:lnSpc>
              <a:spcBef>
                <a:spcPts val="0"/>
              </a:spcBef>
              <a:spcAft>
                <a:spcPts val="0"/>
              </a:spcAft>
              <a:buClr>
                <a:schemeClr val="dk1"/>
              </a:buClr>
              <a:buSzPts val="1100"/>
              <a:buFont typeface="Arial"/>
              <a:buNone/>
            </a:pPr>
            <a:r>
              <a:rPr lang="en" sz="1400">
                <a:solidFill>
                  <a:srgbClr val="313131"/>
                </a:solidFill>
                <a:latin typeface="Consolas"/>
                <a:ea typeface="Consolas"/>
                <a:cs typeface="Consolas"/>
                <a:sym typeface="Consolas"/>
              </a:rPr>
              <a:t>board[0][2] === 'X';</a:t>
            </a:r>
            <a:endParaRPr sz="1400">
              <a:solidFill>
                <a:srgbClr val="313131"/>
              </a:solidFill>
              <a:latin typeface="Consolas"/>
              <a:ea typeface="Consolas"/>
              <a:cs typeface="Consolas"/>
              <a:sym typeface="Consolas"/>
            </a:endParaRPr>
          </a:p>
          <a:p>
            <a:pPr indent="406400" lvl="0" marL="50800" marR="50800" rtl="0" algn="l">
              <a:lnSpc>
                <a:spcPct val="100000"/>
              </a:lnSpc>
              <a:spcBef>
                <a:spcPts val="0"/>
              </a:spcBef>
              <a:spcAft>
                <a:spcPts val="0"/>
              </a:spcAft>
              <a:buSzPts val="2100"/>
              <a:buNone/>
            </a:pPr>
            <a:r>
              <a:rPr lang="en" sz="1400">
                <a:solidFill>
                  <a:srgbClr val="313131"/>
                </a:solidFill>
                <a:latin typeface="Consolas"/>
                <a:ea typeface="Consolas"/>
                <a:cs typeface="Consolas"/>
                <a:sym typeface="Consolas"/>
              </a:rPr>
              <a:t>board[1][1] === 'O';</a:t>
            </a:r>
            <a:br>
              <a:rPr lang="en" sz="1100">
                <a:solidFill>
                  <a:srgbClr val="313131"/>
                </a:solidFill>
                <a:latin typeface="Consolas"/>
                <a:ea typeface="Consolas"/>
                <a:cs typeface="Consolas"/>
                <a:sym typeface="Consolas"/>
              </a:rPr>
            </a:b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