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TP0l/qlcWQr7kOyHh7NEdpQ4E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28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 name="Google Shape;20;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25" name="Google Shape;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000"/>
              <a:t>Programming Basics</a:t>
            </a:r>
            <a:endParaRPr sz="6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Vivify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The </a:t>
            </a:r>
            <a:r>
              <a:rPr b="1" lang="en" sz="1400">
                <a:solidFill>
                  <a:srgbClr val="313131"/>
                </a:solidFill>
                <a:latin typeface="Consolas"/>
                <a:ea typeface="Consolas"/>
                <a:cs typeface="Consolas"/>
                <a:sym typeface="Consolas"/>
              </a:rPr>
              <a:t>parentElement</a:t>
            </a:r>
            <a:r>
              <a:rPr lang="en" sz="1400">
                <a:solidFill>
                  <a:srgbClr val="313131"/>
                </a:solidFill>
              </a:rPr>
              <a:t> property is the element that is the parent of (contains) the original element. We can through the “parent chain” to the top (the </a:t>
            </a:r>
            <a:r>
              <a:rPr b="1" lang="en" sz="1400">
                <a:solidFill>
                  <a:srgbClr val="313131"/>
                </a:solidFill>
                <a:latin typeface="Consolas"/>
                <a:ea typeface="Consolas"/>
                <a:cs typeface="Consolas"/>
                <a:sym typeface="Consolas"/>
              </a:rPr>
              <a:t>document</a:t>
            </a:r>
            <a:r>
              <a:rPr lang="en" sz="1400">
                <a:solidFill>
                  <a:srgbClr val="313131"/>
                </a:solidFill>
              </a:rPr>
              <a:t> object), which has </a:t>
            </a:r>
            <a:r>
              <a:rPr b="1" lang="en" sz="1400">
                <a:solidFill>
                  <a:srgbClr val="313131"/>
                </a:solidFill>
                <a:latin typeface="Consolas"/>
                <a:ea typeface="Consolas"/>
                <a:cs typeface="Consolas"/>
                <a:sym typeface="Consolas"/>
              </a:rPr>
              <a:t>null</a:t>
            </a:r>
            <a:r>
              <a:rPr lang="en" sz="1400">
                <a:solidFill>
                  <a:srgbClr val="313131"/>
                </a:solidFill>
              </a:rPr>
              <a:t> as the </a:t>
            </a:r>
            <a:r>
              <a:rPr b="1" lang="en" sz="1400">
                <a:solidFill>
                  <a:srgbClr val="313131"/>
                </a:solidFill>
                <a:latin typeface="Consolas"/>
                <a:ea typeface="Consolas"/>
                <a:cs typeface="Consolas"/>
                <a:sym typeface="Consolas"/>
              </a:rPr>
              <a:t>parentElement</a:t>
            </a:r>
            <a:r>
              <a:rPr lang="en" sz="1400">
                <a:solidFill>
                  <a:srgbClr val="313131"/>
                </a:solidFill>
              </a:rPr>
              <a:t>.</a:t>
            </a:r>
            <a:endParaRPr sz="1400"/>
          </a:p>
        </p:txBody>
      </p:sp>
      <p:sp>
        <p:nvSpPr>
          <p:cNvPr id="114" name="Google Shape;114;p10"/>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element.parentElement</a:t>
            </a:r>
            <a:endParaRPr sz="2600"/>
          </a:p>
        </p:txBody>
      </p:sp>
      <p:sp>
        <p:nvSpPr>
          <p:cNvPr id="115" name="Google Shape;115;p10"/>
          <p:cNvSpPr txBox="1"/>
          <p:nvPr>
            <p:ph idx="1" type="subTitle"/>
          </p:nvPr>
        </p:nvSpPr>
        <p:spPr>
          <a:xfrm>
            <a:off x="101100" y="72420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div = document.querySelector('div');</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console.log(div.parentElement);</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body = document.body;</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console.log(body.parentElement);</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console.log(body.parentElement.parentElement);</a:t>
            </a:r>
            <a:endParaRPr sz="1200">
              <a:solidFill>
                <a:srgbClr val="31313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idx="2" type="body"/>
          </p:nvPr>
        </p:nvSpPr>
        <p:spPr>
          <a:xfrm>
            <a:off x="4919100" y="691150"/>
            <a:ext cx="3837000" cy="3695100"/>
          </a:xfrm>
          <a:prstGeom prst="rect">
            <a:avLst/>
          </a:prstGeom>
          <a:noFill/>
          <a:ln>
            <a:noFill/>
          </a:ln>
        </p:spPr>
        <p:txBody>
          <a:bodyPr anchorCtr="0" anchor="ctr" bIns="91425" lIns="114300" spcFirstLastPara="1" rIns="91425" wrap="square" tIns="91425">
            <a:noAutofit/>
          </a:bodyPr>
          <a:lstStyle/>
          <a:p>
            <a:pPr indent="0" lvl="0" marL="0" rtl="0" algn="l">
              <a:lnSpc>
                <a:spcPct val="115000"/>
              </a:lnSpc>
              <a:spcBef>
                <a:spcPts val="0"/>
              </a:spcBef>
              <a:spcAft>
                <a:spcPts val="1600"/>
              </a:spcAft>
              <a:buSzPts val="1800"/>
              <a:buNone/>
            </a:pPr>
            <a:r>
              <a:rPr lang="en" sz="1400"/>
              <a:t>Any element that can contain other elements has a </a:t>
            </a:r>
            <a:r>
              <a:rPr b="1" lang="en" sz="1400">
                <a:latin typeface="Consolas"/>
                <a:ea typeface="Consolas"/>
                <a:cs typeface="Consolas"/>
                <a:sym typeface="Consolas"/>
              </a:rPr>
              <a:t>children</a:t>
            </a:r>
            <a:r>
              <a:rPr lang="en" sz="1400"/>
              <a:t> property. This property contains a </a:t>
            </a:r>
            <a:r>
              <a:rPr b="1" lang="en" sz="1400">
                <a:latin typeface="Consolas"/>
                <a:ea typeface="Consolas"/>
                <a:cs typeface="Consolas"/>
                <a:sym typeface="Consolas"/>
              </a:rPr>
              <a:t>NodeList</a:t>
            </a:r>
            <a:r>
              <a:rPr lang="en" sz="1400"/>
              <a:t>, so we can use </a:t>
            </a:r>
            <a:r>
              <a:rPr b="1" lang="en" sz="1400"/>
              <a:t>for-of</a:t>
            </a:r>
            <a:r>
              <a:rPr lang="en" sz="1400"/>
              <a:t> and index access on it. </a:t>
            </a:r>
            <a:endParaRPr sz="1400"/>
          </a:p>
        </p:txBody>
      </p:sp>
      <p:sp>
        <p:nvSpPr>
          <p:cNvPr id="121" name="Google Shape;121;p11"/>
          <p:cNvSpPr txBox="1"/>
          <p:nvPr>
            <p:ph idx="1" type="subTitle"/>
          </p:nvPr>
        </p:nvSpPr>
        <p:spPr>
          <a:xfrm>
            <a:off x="136925" y="69115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div = document.querySelector('div');</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console.log(div.children);</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console.log(div.children[0]);</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for (var child of div.children)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console.log(child);</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p:txBody>
      </p:sp>
      <p:sp>
        <p:nvSpPr>
          <p:cNvPr id="122" name="Google Shape;122;p11"/>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element.children</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We can create any element in Javascript using the </a:t>
            </a:r>
            <a:r>
              <a:rPr b="1" lang="en" sz="1400">
                <a:solidFill>
                  <a:srgbClr val="313131"/>
                </a:solidFill>
                <a:latin typeface="Consolas"/>
                <a:ea typeface="Consolas"/>
                <a:cs typeface="Consolas"/>
                <a:sym typeface="Consolas"/>
              </a:rPr>
              <a:t>createElement</a:t>
            </a:r>
            <a:r>
              <a:rPr lang="en" sz="1400">
                <a:solidFill>
                  <a:srgbClr val="313131"/>
                </a:solidFill>
              </a:rPr>
              <a:t> method on </a:t>
            </a:r>
            <a:r>
              <a:rPr b="1" lang="en" sz="1400">
                <a:solidFill>
                  <a:srgbClr val="313131"/>
                </a:solidFill>
                <a:latin typeface="Consolas"/>
                <a:ea typeface="Consolas"/>
                <a:cs typeface="Consolas"/>
                <a:sym typeface="Consolas"/>
              </a:rPr>
              <a:t>document</a:t>
            </a:r>
            <a:r>
              <a:rPr lang="en" sz="1400">
                <a:solidFill>
                  <a:srgbClr val="313131"/>
                </a:solidFill>
              </a:rPr>
              <a:t>. We pass it the tag name, and we get a reference to it, but it’s not automatically included in the page’s HTML; for that, we have to use the next method, </a:t>
            </a:r>
            <a:r>
              <a:rPr b="1" lang="en" sz="1400">
                <a:solidFill>
                  <a:srgbClr val="313131"/>
                </a:solidFill>
                <a:latin typeface="Consolas"/>
                <a:ea typeface="Consolas"/>
                <a:cs typeface="Consolas"/>
                <a:sym typeface="Consolas"/>
              </a:rPr>
              <a:t>appendChild</a:t>
            </a:r>
            <a:r>
              <a:rPr lang="en" sz="1400">
                <a:solidFill>
                  <a:srgbClr val="313131"/>
                </a:solidFill>
              </a:rPr>
              <a:t>.</a:t>
            </a:r>
            <a:endParaRPr sz="1400">
              <a:solidFill>
                <a:srgbClr val="313131"/>
              </a:solidFill>
            </a:endParaRPr>
          </a:p>
          <a:p>
            <a:pPr indent="0" lvl="0" marL="0" rtl="0" algn="l">
              <a:lnSpc>
                <a:spcPct val="115000"/>
              </a:lnSpc>
              <a:spcBef>
                <a:spcPts val="1600"/>
              </a:spcBef>
              <a:spcAft>
                <a:spcPts val="1600"/>
              </a:spcAft>
              <a:buClr>
                <a:schemeClr val="dk1"/>
              </a:buClr>
              <a:buSzPts val="1100"/>
              <a:buFont typeface="Arial"/>
              <a:buNone/>
            </a:pPr>
            <a:r>
              <a:rPr lang="en" sz="1400"/>
              <a:t>We can manipulate the newly created element just like any other, but we need to keep in mind that it’s not yet on the page, so some operations won’t work properly.</a:t>
            </a:r>
            <a:endParaRPr sz="1400">
              <a:solidFill>
                <a:srgbClr val="313131"/>
              </a:solidFill>
            </a:endParaRPr>
          </a:p>
        </p:txBody>
      </p:sp>
      <p:sp>
        <p:nvSpPr>
          <p:cNvPr id="128" name="Google Shape;128;p12"/>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document.createElement</a:t>
            </a:r>
            <a:endParaRPr sz="2600"/>
          </a:p>
        </p:txBody>
      </p:sp>
      <p:sp>
        <p:nvSpPr>
          <p:cNvPr id="129" name="Google Shape;129;p12"/>
          <p:cNvSpPr txBox="1"/>
          <p:nvPr>
            <p:ph idx="1" type="subTitle"/>
          </p:nvPr>
        </p:nvSpPr>
        <p:spPr>
          <a:xfrm>
            <a:off x="119000" y="69115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newDiv = document.createElement('div');</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console.log(newDiv);</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console.log(newDiv.parentElement);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By using </a:t>
            </a:r>
            <a:r>
              <a:rPr b="1" lang="en" sz="1400">
                <a:latin typeface="Consolas"/>
                <a:ea typeface="Consolas"/>
                <a:cs typeface="Consolas"/>
                <a:sym typeface="Consolas"/>
              </a:rPr>
              <a:t>appendChild</a:t>
            </a:r>
            <a:r>
              <a:rPr lang="en" sz="1400"/>
              <a:t> on an element, we can add any other element to its list of children. This way, we include an element on the page if it wasn’t previously included, and if it was it’s moved from its previous position.</a:t>
            </a:r>
            <a:endParaRPr sz="1400"/>
          </a:p>
        </p:txBody>
      </p:sp>
      <p:sp>
        <p:nvSpPr>
          <p:cNvPr id="135" name="Google Shape;135;p13"/>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element.appendChild</a:t>
            </a:r>
            <a:endParaRPr sz="2600"/>
          </a:p>
        </p:txBody>
      </p:sp>
      <p:sp>
        <p:nvSpPr>
          <p:cNvPr id="136" name="Google Shape;136;p13"/>
          <p:cNvSpPr txBox="1"/>
          <p:nvPr>
            <p:ph idx="1" type="subTitle"/>
          </p:nvPr>
        </p:nvSpPr>
        <p:spPr>
          <a:xfrm>
            <a:off x="119300" y="77800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newDiv = document.createElement('div');</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newDiv.textContent = 'Hello!';</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document.body.appendChild(newDiv);</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image = document.querySelector('img');</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document.body.appendChild(image);</a:t>
            </a:r>
            <a:endParaRPr sz="1300">
              <a:solidFill>
                <a:srgbClr val="31313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DOM - Document Object Model</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Document Object Model</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highlight>
                  <a:schemeClr val="lt1"/>
                </a:highlight>
              </a:rPr>
              <a:t>The DOM represents the HTML page. Programs can manipulate the page’s HTML any way needed - change the document structure, style, content etc.</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DOM is represented as a </a:t>
            </a:r>
            <a:r>
              <a:rPr b="1" i="1" lang="en">
                <a:highlight>
                  <a:schemeClr val="lt1"/>
                </a:highlight>
              </a:rPr>
              <a:t>tree</a:t>
            </a:r>
            <a:r>
              <a:rPr b="1" lang="en">
                <a:highlight>
                  <a:schemeClr val="lt1"/>
                </a:highlight>
              </a:rPr>
              <a:t> </a:t>
            </a:r>
            <a:r>
              <a:rPr b="1" i="1" lang="en">
                <a:highlight>
                  <a:schemeClr val="lt1"/>
                </a:highlight>
              </a:rPr>
              <a:t>of Objects</a:t>
            </a:r>
            <a:r>
              <a:rPr b="1" lang="en">
                <a:highlight>
                  <a:schemeClr val="lt1"/>
                </a:highlight>
              </a:rPr>
              <a:t>.</a:t>
            </a:r>
            <a:r>
              <a:rPr lang="en">
                <a:highlight>
                  <a:schemeClr val="lt1"/>
                </a:highlight>
              </a:rPr>
              <a:t> W</a:t>
            </a:r>
            <a:r>
              <a:rPr lang="en"/>
              <a:t>hen a web page is loaded, the browser creates a Document Object Model of the page.</a:t>
            </a:r>
            <a:endParaRPr/>
          </a:p>
          <a:p>
            <a:pPr indent="-342900" lvl="0" marL="457200" rtl="0" algn="l">
              <a:lnSpc>
                <a:spcPct val="115000"/>
              </a:lnSpc>
              <a:spcBef>
                <a:spcPts val="0"/>
              </a:spcBef>
              <a:spcAft>
                <a:spcPts val="0"/>
              </a:spcAft>
              <a:buSzPts val="1800"/>
              <a:buChar char="●"/>
            </a:pPr>
            <a:r>
              <a:rPr lang="en"/>
              <a:t>Some </a:t>
            </a:r>
            <a:r>
              <a:rPr i="1" lang="en"/>
              <a:t>nodes</a:t>
            </a:r>
            <a:r>
              <a:rPr lang="en"/>
              <a:t> (members of the tree structure) are HTML elements, but not all - for example, text inside an element is a node, but it’s not an element itself.</a:t>
            </a:r>
            <a:endParaRPr/>
          </a:p>
          <a:p>
            <a:pPr indent="0" lvl="0" marL="0" marR="50800" rtl="0" algn="l">
              <a:lnSpc>
                <a:spcPct val="100000"/>
              </a:lnSpc>
              <a:spcBef>
                <a:spcPts val="1600"/>
              </a:spcBef>
              <a:spcAft>
                <a:spcPts val="0"/>
              </a:spcAft>
              <a:buSzPts val="1800"/>
              <a:buNone/>
            </a:pPr>
            <a:r>
              <a:t/>
            </a:r>
            <a:endParaRPr sz="1300">
              <a:solidFill>
                <a:srgbClr val="31313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solidFill>
                  <a:srgbClr val="313131"/>
                </a:solidFill>
              </a:rPr>
              <a:t>The </a:t>
            </a:r>
            <a:r>
              <a:rPr b="1" lang="en" sz="1400">
                <a:solidFill>
                  <a:srgbClr val="313131"/>
                </a:solidFill>
                <a:latin typeface="Consolas"/>
                <a:ea typeface="Consolas"/>
                <a:cs typeface="Consolas"/>
                <a:sym typeface="Consolas"/>
              </a:rPr>
              <a:t>document</a:t>
            </a:r>
            <a:r>
              <a:rPr lang="en" sz="1400">
                <a:solidFill>
                  <a:srgbClr val="313131"/>
                </a:solidFill>
              </a:rPr>
              <a:t> object represents the HTML document. It contains all elements currently on the page, as well as several properties and methods we’ll be using.</a:t>
            </a:r>
            <a:endParaRPr sz="1400"/>
          </a:p>
        </p:txBody>
      </p:sp>
      <p:sp>
        <p:nvSpPr>
          <p:cNvPr id="72" name="Google Shape;72;p4"/>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document</a:t>
            </a:r>
            <a:endParaRPr sz="2600"/>
          </a:p>
        </p:txBody>
      </p:sp>
      <p:sp>
        <p:nvSpPr>
          <p:cNvPr id="73" name="Google Shape;73;p4"/>
          <p:cNvSpPr txBox="1"/>
          <p:nvPr>
            <p:ph idx="1" type="subTitle"/>
          </p:nvPr>
        </p:nvSpPr>
        <p:spPr>
          <a:xfrm>
            <a:off x="489850" y="691150"/>
            <a:ext cx="38370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console.log(document.head);</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console.log(document.body);</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console.log(document.activeElement);</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Similar to </a:t>
            </a:r>
            <a:r>
              <a:rPr b="1" lang="en" sz="1400">
                <a:latin typeface="Consolas"/>
                <a:ea typeface="Consolas"/>
                <a:cs typeface="Consolas"/>
                <a:sym typeface="Consolas"/>
              </a:rPr>
              <a:t>querySelector</a:t>
            </a:r>
            <a:r>
              <a:rPr lang="en" sz="1400"/>
              <a:t>, but returns all elements that match the selector. It returns a </a:t>
            </a:r>
            <a:r>
              <a:rPr b="1" lang="en" sz="1400">
                <a:latin typeface="Consolas"/>
                <a:ea typeface="Consolas"/>
                <a:cs typeface="Consolas"/>
                <a:sym typeface="Consolas"/>
              </a:rPr>
              <a:t>NodeList</a:t>
            </a:r>
            <a:r>
              <a:rPr lang="en" sz="1400"/>
              <a:t>, which is similar to an array but lacks certain functionalities. However, it can be used in a </a:t>
            </a:r>
            <a:r>
              <a:rPr b="1" lang="en" sz="1400"/>
              <a:t>for-of</a:t>
            </a:r>
            <a:r>
              <a:rPr lang="en" sz="1400"/>
              <a:t> loop like a normal array, and elements can be accessed by index.</a:t>
            </a:r>
            <a:endParaRPr sz="1400"/>
          </a:p>
        </p:txBody>
      </p:sp>
      <p:sp>
        <p:nvSpPr>
          <p:cNvPr id="79" name="Google Shape;79;p5"/>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element.querySelectorAll</a:t>
            </a:r>
            <a:endParaRPr sz="2600"/>
          </a:p>
        </p:txBody>
      </p:sp>
      <p:sp>
        <p:nvSpPr>
          <p:cNvPr id="80" name="Google Shape;80;p5"/>
          <p:cNvSpPr txBox="1"/>
          <p:nvPr>
            <p:ph idx="1" type="subTitle"/>
          </p:nvPr>
        </p:nvSpPr>
        <p:spPr>
          <a:xfrm>
            <a:off x="235500" y="724200"/>
            <a:ext cx="42360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divs = document.querySelectorAll('div');</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console.log(divs[0]);</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for (var div of divs)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console.log(div);</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Used to get or change text content of an element. Used in the program like a normal string value.</a:t>
            </a:r>
            <a:endParaRPr sz="1400"/>
          </a:p>
        </p:txBody>
      </p:sp>
      <p:sp>
        <p:nvSpPr>
          <p:cNvPr id="86" name="Google Shape;86;p6"/>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element.textContent</a:t>
            </a:r>
            <a:endParaRPr sz="2600"/>
          </a:p>
        </p:txBody>
      </p:sp>
      <p:sp>
        <p:nvSpPr>
          <p:cNvPr id="87" name="Google Shape;87;p6"/>
          <p:cNvSpPr txBox="1"/>
          <p:nvPr>
            <p:ph idx="1" type="subTitle"/>
          </p:nvPr>
        </p:nvSpPr>
        <p:spPr>
          <a:xfrm>
            <a:off x="235500" y="69115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ourDiv = document.querySelector('div');</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ourDiv.textContent = 'Hello!';</a:t>
            </a:r>
            <a:endParaRPr sz="1300">
              <a:solidFill>
                <a:srgbClr val="31313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We can read, add and remove classes from HTML elements via the </a:t>
            </a:r>
            <a:r>
              <a:rPr b="1" lang="en" sz="1400">
                <a:latin typeface="Consolas"/>
                <a:ea typeface="Consolas"/>
                <a:cs typeface="Consolas"/>
                <a:sym typeface="Consolas"/>
              </a:rPr>
              <a:t>classList</a:t>
            </a:r>
            <a:r>
              <a:rPr lang="en" sz="1400"/>
              <a:t> property.</a:t>
            </a:r>
            <a:endParaRPr sz="1400"/>
          </a:p>
        </p:txBody>
      </p:sp>
      <p:sp>
        <p:nvSpPr>
          <p:cNvPr id="93" name="Google Shape;93;p7"/>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element.classList</a:t>
            </a:r>
            <a:endParaRPr sz="2600"/>
          </a:p>
        </p:txBody>
      </p:sp>
      <p:sp>
        <p:nvSpPr>
          <p:cNvPr id="94" name="Google Shape;94;p7"/>
          <p:cNvSpPr txBox="1"/>
          <p:nvPr>
            <p:ph idx="1" type="subTitle"/>
          </p:nvPr>
        </p:nvSpPr>
        <p:spPr>
          <a:xfrm>
            <a:off x="145900" y="69115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el = document.querySelector('.wrapper');</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console.log(el.classList);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console.log(el.classList.contains('link'));</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el.classList.add('wrapper-test');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el.classList.remove('wrapper-test');</a:t>
            </a:r>
            <a:endParaRPr sz="1300">
              <a:solidFill>
                <a:srgbClr val="31313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We can access any styles on an element via the </a:t>
            </a:r>
            <a:r>
              <a:rPr b="1" lang="en" sz="1400">
                <a:latin typeface="Consolas"/>
                <a:ea typeface="Consolas"/>
                <a:cs typeface="Consolas"/>
                <a:sym typeface="Consolas"/>
              </a:rPr>
              <a:t>style</a:t>
            </a:r>
            <a:r>
              <a:rPr lang="en" sz="1400"/>
              <a:t> property. Style property names are written in “camelCase”, to allow dot (.) notation. They can also be accessed via bracket ([]) notation access.</a:t>
            </a:r>
            <a:endParaRPr sz="1400"/>
          </a:p>
        </p:txBody>
      </p:sp>
      <p:sp>
        <p:nvSpPr>
          <p:cNvPr id="100" name="Google Shape;100;p8"/>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element.style</a:t>
            </a:r>
            <a:endParaRPr sz="2600"/>
          </a:p>
        </p:txBody>
      </p:sp>
      <p:sp>
        <p:nvSpPr>
          <p:cNvPr id="101" name="Google Shape;101;p8"/>
          <p:cNvSpPr txBox="1"/>
          <p:nvPr>
            <p:ph idx="1" type="subTitle"/>
          </p:nvPr>
        </p:nvSpPr>
        <p:spPr>
          <a:xfrm>
            <a:off x="163800" y="69115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div = document.querySelector('div');</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div.style = 'background-color: blue';</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div.style.backgroundColor = 'blue';</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div.style['background-color'] = 'blue';</a:t>
            </a:r>
            <a:endParaRPr sz="1400">
              <a:solidFill>
                <a:srgbClr val="31313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Any HTML element attributes are available to Javascript code in one of three ways: as a property on the element itself, on the </a:t>
            </a:r>
            <a:r>
              <a:rPr b="1" lang="en" sz="1400">
                <a:latin typeface="Consolas"/>
                <a:ea typeface="Consolas"/>
                <a:cs typeface="Consolas"/>
                <a:sym typeface="Consolas"/>
              </a:rPr>
              <a:t>attributes</a:t>
            </a:r>
            <a:r>
              <a:rPr lang="en" sz="1400"/>
              <a:t> property of the element, or via the methods </a:t>
            </a:r>
            <a:r>
              <a:rPr b="1" lang="en" sz="1400">
                <a:latin typeface="Consolas"/>
                <a:ea typeface="Consolas"/>
                <a:cs typeface="Consolas"/>
                <a:sym typeface="Consolas"/>
              </a:rPr>
              <a:t>getAttribute</a:t>
            </a:r>
            <a:r>
              <a:rPr lang="en" sz="1400"/>
              <a:t>/</a:t>
            </a:r>
            <a:r>
              <a:rPr b="1" lang="en" sz="1400">
                <a:latin typeface="Consolas"/>
                <a:ea typeface="Consolas"/>
                <a:cs typeface="Consolas"/>
                <a:sym typeface="Consolas"/>
              </a:rPr>
              <a:t>setAttribute</a:t>
            </a:r>
            <a:r>
              <a:rPr lang="en" sz="1400"/>
              <a:t>.</a:t>
            </a:r>
            <a:endParaRPr sz="1400"/>
          </a:p>
          <a:p>
            <a:pPr indent="0" lvl="0" marL="0" rtl="0" algn="l">
              <a:lnSpc>
                <a:spcPct val="115000"/>
              </a:lnSpc>
              <a:spcBef>
                <a:spcPts val="1600"/>
              </a:spcBef>
              <a:spcAft>
                <a:spcPts val="1600"/>
              </a:spcAft>
              <a:buSzPts val="1800"/>
              <a:buNone/>
            </a:pPr>
            <a:r>
              <a:rPr lang="en" sz="1400"/>
              <a:t>If accessed via the </a:t>
            </a:r>
            <a:r>
              <a:rPr b="1" lang="en" sz="1400">
                <a:latin typeface="Consolas"/>
                <a:ea typeface="Consolas"/>
                <a:cs typeface="Consolas"/>
                <a:sym typeface="Consolas"/>
              </a:rPr>
              <a:t>attributes</a:t>
            </a:r>
            <a:r>
              <a:rPr lang="en" sz="1400"/>
              <a:t> property, we don’t get a string but a special object, and we can access the content via </a:t>
            </a:r>
            <a:r>
              <a:rPr b="1" lang="en" sz="1400">
                <a:latin typeface="Consolas"/>
                <a:ea typeface="Consolas"/>
                <a:cs typeface="Consolas"/>
                <a:sym typeface="Consolas"/>
              </a:rPr>
              <a:t>textContent</a:t>
            </a:r>
            <a:r>
              <a:rPr lang="en" sz="1400"/>
              <a:t>.</a:t>
            </a:r>
            <a:endParaRPr sz="1400"/>
          </a:p>
        </p:txBody>
      </p:sp>
      <p:sp>
        <p:nvSpPr>
          <p:cNvPr id="107" name="Google Shape;107;p9"/>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element.attributes</a:t>
            </a:r>
            <a:endParaRPr sz="2600"/>
          </a:p>
        </p:txBody>
      </p:sp>
      <p:sp>
        <p:nvSpPr>
          <p:cNvPr id="108" name="Google Shape;108;p9"/>
          <p:cNvSpPr txBox="1"/>
          <p:nvPr>
            <p:ph idx="1" type="subTitle"/>
          </p:nvPr>
        </p:nvSpPr>
        <p:spPr>
          <a:xfrm>
            <a:off x="110050" y="724200"/>
            <a:ext cx="4311300" cy="3695100"/>
          </a:xfrm>
          <a:prstGeom prst="rect">
            <a:avLst/>
          </a:prstGeom>
          <a:noFill/>
          <a:ln>
            <a:noFill/>
          </a:ln>
        </p:spPr>
        <p:txBody>
          <a:bodyPr anchorCtr="0" anchor="ctr" bIns="91425" lIns="91425" spcFirstLastPara="1" rIns="91425" wrap="square" tIns="91425">
            <a:noAutofit/>
          </a:bodyPr>
          <a:lstStyle/>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image = document.querySelector('img');</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console.log(image.src);</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console.log(image.attributes.src);</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console.log(image.attributes.src.textContent);</a:t>
            </a: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var link = document.querySelector('a');</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console.log(link.href);</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console.log(link.attributes.href.textContent);</a:t>
            </a: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console.log(link.href.textContent);</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console.log(image.getAttribute('src'));</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300">
                <a:solidFill>
                  <a:srgbClr val="313131"/>
                </a:solidFill>
                <a:latin typeface="Consolas"/>
                <a:ea typeface="Consolas"/>
                <a:cs typeface="Consolas"/>
                <a:sym typeface="Consolas"/>
              </a:rPr>
              <a:t>image.setAttribute('src', '');</a:t>
            </a:r>
            <a:endParaRPr sz="1300">
              <a:solidFill>
                <a:srgbClr val="31313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