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kuH7b681eKng61e1GIUBcLuJ7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1" name="Google Shape;1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800"/>
              <a:buNone/>
              <a:defRPr sz="2800">
                <a:solidFill>
                  <a:srgbClr val="F3F3F3"/>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 name="Google Shape;20;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p:txBody>
      </p:sp>
      <p:sp>
        <p:nvSpPr>
          <p:cNvPr id="25" name="Google Shape;2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6000"/>
              <a:t>Programming Basics</a:t>
            </a:r>
            <a:endParaRPr sz="60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Vivify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idx="2" type="body"/>
          </p:nvPr>
        </p:nvSpPr>
        <p:spPr>
          <a:xfrm>
            <a:off x="4939450" y="854925"/>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Variables declared outside a function are accessible inside for writing as well - we can change a variable from inside any function, as long as it’s visible.</a:t>
            </a:r>
            <a:endParaRPr sz="1400"/>
          </a:p>
        </p:txBody>
      </p:sp>
      <p:sp>
        <p:nvSpPr>
          <p:cNvPr id="114" name="Google Shape;114;p10"/>
          <p:cNvSpPr txBox="1"/>
          <p:nvPr>
            <p:ph type="title"/>
          </p:nvPr>
        </p:nvSpPr>
        <p:spPr>
          <a:xfrm>
            <a:off x="159300" y="208350"/>
            <a:ext cx="5266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300"/>
              <a:t>Variable scope</a:t>
            </a:r>
            <a:endParaRPr sz="2300"/>
          </a:p>
        </p:txBody>
      </p:sp>
      <p:sp>
        <p:nvSpPr>
          <p:cNvPr id="115" name="Google Shape;115;p10"/>
          <p:cNvSpPr txBox="1"/>
          <p:nvPr>
            <p:ph idx="1" type="subTitle"/>
          </p:nvPr>
        </p:nvSpPr>
        <p:spPr>
          <a:xfrm>
            <a:off x="159300" y="625275"/>
            <a:ext cx="4380000" cy="41544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var sum = 0;</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function sumNaturalNumbers()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	for (var i = 1; i &lt;= 100; i++)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		sum += i;</a:t>
            </a:r>
            <a:endParaRPr sz="1300">
              <a:solidFill>
                <a:srgbClr val="313131"/>
              </a:solidFill>
              <a:latin typeface="Consolas"/>
              <a:ea typeface="Consolas"/>
              <a:cs typeface="Consolas"/>
              <a:sym typeface="Consolas"/>
            </a:endParaRPr>
          </a:p>
          <a:p>
            <a:pPr indent="45720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sumNaturalNumbers();</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console.log(sum);</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999999"/>
                </a:solidFill>
                <a:latin typeface="Consolas"/>
                <a:ea typeface="Consolas"/>
                <a:cs typeface="Consolas"/>
                <a:sym typeface="Consolas"/>
              </a:rPr>
              <a:t>// Second time:</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sumNaturalNumbers();</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console.log(sum);</a:t>
            </a:r>
            <a:endParaRPr sz="1300">
              <a:solidFill>
                <a:srgbClr val="31313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510450" y="13335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Functions</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4" name="Shape 64"/>
        <p:cNvGrpSpPr/>
        <p:nvPr/>
      </p:nvGrpSpPr>
      <p:grpSpPr>
        <a:xfrm>
          <a:off x="0" y="0"/>
          <a:ext cx="0" cy="0"/>
          <a:chOff x="0" y="0"/>
          <a:chExt cx="0" cy="0"/>
        </a:xfrm>
      </p:grpSpPr>
      <p:sp>
        <p:nvSpPr>
          <p:cNvPr id="65" name="Google Shape;65;p3"/>
          <p:cNvSpPr txBox="1"/>
          <p:nvPr>
            <p:ph type="title"/>
          </p:nvPr>
        </p:nvSpPr>
        <p:spPr>
          <a:xfrm>
            <a:off x="311700" y="322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What is a function?</a:t>
            </a:r>
            <a:endParaRPr sz="3600"/>
          </a:p>
        </p:txBody>
      </p:sp>
      <p:sp>
        <p:nvSpPr>
          <p:cNvPr id="66" name="Google Shape;66;p3"/>
          <p:cNvSpPr txBox="1"/>
          <p:nvPr>
            <p:ph idx="1" type="body"/>
          </p:nvPr>
        </p:nvSpPr>
        <p:spPr>
          <a:xfrm>
            <a:off x="311700" y="1111200"/>
            <a:ext cx="8520600" cy="395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dk1"/>
                </a:solidFill>
              </a:rPr>
              <a:t>A function is a piece of code, also known as a “named procedure”, used by programming languages to group functionality that needs to be used in multiple places. Functions help reduce repetition and thus make code more maintainable. They can also make code more readable and understandable (if they are meaningfully named) by grouping related functionality.</a:t>
            </a:r>
            <a:endParaRPr sz="1500">
              <a:solidFill>
                <a:schemeClr val="dk1"/>
              </a:solidFill>
            </a:endParaRPr>
          </a:p>
          <a:p>
            <a:pPr indent="0" lvl="0" marL="0" rtl="0" algn="l">
              <a:lnSpc>
                <a:spcPct val="115000"/>
              </a:lnSpc>
              <a:spcBef>
                <a:spcPts val="1600"/>
              </a:spcBef>
              <a:spcAft>
                <a:spcPts val="1600"/>
              </a:spcAft>
              <a:buSzPts val="1800"/>
              <a:buNone/>
            </a:pPr>
            <a:r>
              <a:rPr lang="en" sz="1500">
                <a:solidFill>
                  <a:schemeClr val="dk1"/>
                </a:solidFill>
              </a:rPr>
              <a:t>A function takes any number of input values (parameters), does some processing and then returns a single value.</a:t>
            </a:r>
            <a:endParaRPr sz="1500">
              <a:solidFill>
                <a:schemeClr val="dk1"/>
              </a:solidFill>
            </a:endParaRPr>
          </a:p>
        </p:txBody>
      </p:sp>
      <p:pic>
        <p:nvPicPr>
          <p:cNvPr id="67" name="Google Shape;67;p3"/>
          <p:cNvPicPr preferRelativeResize="0"/>
          <p:nvPr/>
        </p:nvPicPr>
        <p:blipFill rotWithShape="1">
          <a:blip r:embed="rId3">
            <a:alphaModFix/>
          </a:blip>
          <a:srcRect b="0" l="0" r="0" t="0"/>
          <a:stretch/>
        </p:blipFill>
        <p:spPr>
          <a:xfrm>
            <a:off x="2732350" y="3130100"/>
            <a:ext cx="3236150" cy="166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idx="2" type="body"/>
          </p:nvPr>
        </p:nvSpPr>
        <p:spPr>
          <a:xfrm>
            <a:off x="4919100" y="574575"/>
            <a:ext cx="3837000" cy="426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The declaration of a user-defined function start with the keyword </a:t>
            </a:r>
            <a:r>
              <a:rPr b="1" lang="en" sz="1600">
                <a:latin typeface="Consolas"/>
                <a:ea typeface="Consolas"/>
                <a:cs typeface="Consolas"/>
                <a:sym typeface="Consolas"/>
              </a:rPr>
              <a:t>function</a:t>
            </a:r>
            <a:r>
              <a:rPr lang="en" sz="1600"/>
              <a:t>, followed by the </a:t>
            </a:r>
            <a:r>
              <a:rPr i="1" lang="en" sz="1600"/>
              <a:t>name</a:t>
            </a:r>
            <a:r>
              <a:rPr lang="en" sz="1600"/>
              <a:t> of the function you want to create, followed by parentheses () and finally place your function's code between curly braces {}. </a:t>
            </a:r>
            <a:endParaRPr sz="1600"/>
          </a:p>
          <a:p>
            <a:pPr indent="0" lvl="0" marL="0" rtl="0" algn="l">
              <a:lnSpc>
                <a:spcPct val="115000"/>
              </a:lnSpc>
              <a:spcBef>
                <a:spcPts val="1600"/>
              </a:spcBef>
              <a:spcAft>
                <a:spcPts val="1600"/>
              </a:spcAft>
              <a:buSzPts val="1800"/>
              <a:buNone/>
            </a:pPr>
            <a:r>
              <a:rPr lang="en" sz="1600"/>
              <a:t>Valid function names follow the same rules as for variables. A function name must start with a letter or underscore character, not with a number, optionally followed by more letters, numbers, or underscore characters.</a:t>
            </a:r>
            <a:endParaRPr sz="1600"/>
          </a:p>
        </p:txBody>
      </p:sp>
      <p:sp>
        <p:nvSpPr>
          <p:cNvPr id="73" name="Google Shape;73;p4"/>
          <p:cNvSpPr txBox="1"/>
          <p:nvPr>
            <p:ph type="title"/>
          </p:nvPr>
        </p:nvSpPr>
        <p:spPr>
          <a:xfrm>
            <a:off x="235500" y="208350"/>
            <a:ext cx="41124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Creating a function</a:t>
            </a:r>
            <a:endParaRPr sz="2600"/>
          </a:p>
        </p:txBody>
      </p:sp>
      <p:sp>
        <p:nvSpPr>
          <p:cNvPr id="74" name="Google Shape;74;p4"/>
          <p:cNvSpPr txBox="1"/>
          <p:nvPr>
            <p:ph idx="1" type="subTitle"/>
          </p:nvPr>
        </p:nvSpPr>
        <p:spPr>
          <a:xfrm>
            <a:off x="235500" y="853875"/>
            <a:ext cx="4380000" cy="41544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a:t>
            </a:r>
            <a:r>
              <a:rPr lang="en" sz="1400">
                <a:solidFill>
                  <a:srgbClr val="999999"/>
                </a:solidFill>
                <a:latin typeface="Consolas"/>
                <a:ea typeface="Consolas"/>
                <a:cs typeface="Consolas"/>
                <a:sym typeface="Consolas"/>
              </a:rPr>
              <a:t>// Defining a function</a:t>
            </a:r>
            <a:endParaRPr sz="1400">
              <a:solidFill>
                <a:srgbClr val="999999"/>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function printGreeting()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console.log('Hello!');</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400">
                <a:solidFill>
                  <a:srgbClr val="999999"/>
                </a:solidFill>
                <a:latin typeface="Consolas"/>
                <a:ea typeface="Consolas"/>
                <a:cs typeface="Consolas"/>
                <a:sym typeface="Consolas"/>
              </a:rPr>
              <a:t>// Calling a function</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pringGreeting();</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idx="2" type="body"/>
          </p:nvPr>
        </p:nvSpPr>
        <p:spPr>
          <a:xfrm>
            <a:off x="4919100" y="533400"/>
            <a:ext cx="3837000" cy="4386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You can specify parameters when you define your function to accept input values at run time. The parameters work like placeholder variables within a function; when calling the function, they're replaced by the values (known as arguments) provided to the function.</a:t>
            </a:r>
            <a:endParaRPr sz="1600"/>
          </a:p>
          <a:p>
            <a:pPr indent="0" lvl="0" marL="0" rtl="0" algn="l">
              <a:lnSpc>
                <a:spcPct val="115000"/>
              </a:lnSpc>
              <a:spcBef>
                <a:spcPts val="1600"/>
              </a:spcBef>
              <a:spcAft>
                <a:spcPts val="1600"/>
              </a:spcAft>
              <a:buSzPts val="1800"/>
              <a:buNone/>
            </a:pPr>
            <a:r>
              <a:rPr lang="en" sz="1600"/>
              <a:t>You can define as many parameters as you like. However for each parameter you specify, a corresponding argument needs to be passed to the function when it is called.</a:t>
            </a:r>
            <a:endParaRPr sz="1600"/>
          </a:p>
        </p:txBody>
      </p:sp>
      <p:sp>
        <p:nvSpPr>
          <p:cNvPr id="80" name="Google Shape;80;p5"/>
          <p:cNvSpPr txBox="1"/>
          <p:nvPr>
            <p:ph type="title"/>
          </p:nvPr>
        </p:nvSpPr>
        <p:spPr>
          <a:xfrm>
            <a:off x="83100" y="2083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Functions with parameters</a:t>
            </a:r>
            <a:endParaRPr sz="2400"/>
          </a:p>
        </p:txBody>
      </p:sp>
      <p:sp>
        <p:nvSpPr>
          <p:cNvPr id="81" name="Google Shape;81;p5"/>
          <p:cNvSpPr txBox="1"/>
          <p:nvPr>
            <p:ph idx="1" type="subTitle"/>
          </p:nvPr>
        </p:nvSpPr>
        <p:spPr>
          <a:xfrm>
            <a:off x="83100" y="853875"/>
            <a:ext cx="4364400" cy="41544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200">
                <a:solidFill>
                  <a:srgbClr val="999999"/>
                </a:solidFill>
                <a:latin typeface="Consolas"/>
                <a:ea typeface="Consolas"/>
                <a:cs typeface="Consolas"/>
                <a:sym typeface="Consolas"/>
              </a:rPr>
              <a:t>// Defining a function</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function printSum(num1, num2) {</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var sum = num1 + num2;</a:t>
            </a:r>
            <a:endParaRPr sz="1200">
              <a:solidFill>
                <a:srgbClr val="313131"/>
              </a:solidFill>
              <a:latin typeface="Consolas"/>
              <a:ea typeface="Consolas"/>
              <a:cs typeface="Consolas"/>
              <a:sym typeface="Consolas"/>
            </a:endParaRPr>
          </a:p>
          <a:p>
            <a:pPr indent="40640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console.log('Sum of numbers', num1, 'and', num2, 'is', sum);</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a:t>
            </a:r>
            <a:br>
              <a:rPr lang="en" sz="1200">
                <a:solidFill>
                  <a:srgbClr val="313131"/>
                </a:solidFill>
                <a:latin typeface="Consolas"/>
                <a:ea typeface="Consolas"/>
                <a:cs typeface="Consolas"/>
                <a:sym typeface="Consolas"/>
              </a:rPr>
            </a:br>
            <a:br>
              <a:rPr lang="en" sz="1200">
                <a:solidFill>
                  <a:srgbClr val="313131"/>
                </a:solidFill>
                <a:latin typeface="Consolas"/>
                <a:ea typeface="Consolas"/>
                <a:cs typeface="Consolas"/>
                <a:sym typeface="Consolas"/>
              </a:rPr>
            </a:br>
            <a:r>
              <a:rPr lang="en" sz="1200">
                <a:solidFill>
                  <a:srgbClr val="999999"/>
                </a:solidFill>
                <a:latin typeface="Consolas"/>
                <a:ea typeface="Consolas"/>
                <a:cs typeface="Consolas"/>
                <a:sym typeface="Consolas"/>
              </a:rPr>
              <a:t>// Calling a function</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printSum(10, 20);</a:t>
            </a:r>
            <a:br>
              <a:rPr lang="en" sz="1200">
                <a:solidFill>
                  <a:srgbClr val="313131"/>
                </a:solidFill>
                <a:latin typeface="Consolas"/>
                <a:ea typeface="Consolas"/>
                <a:cs typeface="Consolas"/>
                <a:sym typeface="Consolas"/>
              </a:rPr>
            </a:br>
            <a:endParaRPr sz="12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Function parameters vs arguments</a:t>
            </a:r>
            <a:endParaRPr sz="3600"/>
          </a:p>
        </p:txBody>
      </p:sp>
      <p:sp>
        <p:nvSpPr>
          <p:cNvPr id="87" name="Google Shape;87;p6"/>
          <p:cNvSpPr txBox="1"/>
          <p:nvPr>
            <p:ph idx="1" type="body"/>
          </p:nvPr>
        </p:nvSpPr>
        <p:spPr>
          <a:xfrm>
            <a:off x="311700" y="1396375"/>
            <a:ext cx="8520600" cy="31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solidFill>
                  <a:schemeClr val="dk1"/>
                </a:solidFill>
              </a:rPr>
              <a:t>An </a:t>
            </a:r>
            <a:r>
              <a:rPr b="1" i="1" lang="en" sz="2000">
                <a:solidFill>
                  <a:schemeClr val="dk1"/>
                </a:solidFill>
              </a:rPr>
              <a:t>argument</a:t>
            </a:r>
            <a:r>
              <a:rPr lang="en" sz="2000">
                <a:solidFill>
                  <a:schemeClr val="dk1"/>
                </a:solidFill>
              </a:rPr>
              <a:t> is a value that you pass to a function, and a </a:t>
            </a:r>
            <a:r>
              <a:rPr b="1" i="1" lang="en" sz="2000">
                <a:solidFill>
                  <a:schemeClr val="dk1"/>
                </a:solidFill>
              </a:rPr>
              <a:t>parameter</a:t>
            </a:r>
            <a:r>
              <a:rPr lang="en" sz="2000">
                <a:solidFill>
                  <a:schemeClr val="dk1"/>
                </a:solidFill>
              </a:rPr>
              <a:t> is the variable within the function that receives the argument. In common usage these terms are often used interchangeably, but it’s important to know the difference.</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idx="2" type="body"/>
          </p:nvPr>
        </p:nvSpPr>
        <p:spPr>
          <a:xfrm>
            <a:off x="4939450" y="854925"/>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A function can return a value using the return statement followed by a value. Keyword </a:t>
            </a:r>
            <a:r>
              <a:rPr b="1" lang="en" sz="1400"/>
              <a:t>return</a:t>
            </a:r>
            <a:r>
              <a:rPr lang="en" sz="1400"/>
              <a:t> stops the execution of the function </a:t>
            </a:r>
            <a:r>
              <a:rPr b="1" i="1" lang="en" sz="1400"/>
              <a:t>immediately</a:t>
            </a:r>
            <a:r>
              <a:rPr lang="en" sz="1400"/>
              <a:t> and sends the value back to where the function was called. This makes a function call an </a:t>
            </a:r>
            <a:r>
              <a:rPr b="1" i="1" lang="en" sz="1400"/>
              <a:t>expression</a:t>
            </a:r>
            <a:r>
              <a:rPr lang="en" sz="1400"/>
              <a:t>. If a function doesn’t return a value, its return value is implicitly </a:t>
            </a:r>
            <a:r>
              <a:rPr b="1" lang="en" sz="1400">
                <a:latin typeface="Consolas"/>
                <a:ea typeface="Consolas"/>
                <a:cs typeface="Consolas"/>
                <a:sym typeface="Consolas"/>
              </a:rPr>
              <a:t>undefined</a:t>
            </a:r>
            <a:r>
              <a:rPr lang="en" sz="1400"/>
              <a:t>.</a:t>
            </a:r>
            <a:br>
              <a:rPr lang="en" sz="1400"/>
            </a:br>
            <a:br>
              <a:rPr lang="en" sz="1400"/>
            </a:br>
            <a:r>
              <a:rPr lang="en" sz="1400"/>
              <a:t>This example takes two number parameters and add them together and then returns their sum to the calling program. Note that return keyword is used to return a value from a function. After the function ends, the function call is “replaced” with the value that the function returned (in this example, </a:t>
            </a:r>
            <a:r>
              <a:rPr b="1" lang="en" sz="1400">
                <a:solidFill>
                  <a:srgbClr val="313131"/>
                </a:solidFill>
                <a:latin typeface="Consolas"/>
                <a:ea typeface="Consolas"/>
                <a:cs typeface="Consolas"/>
                <a:sym typeface="Consolas"/>
              </a:rPr>
              <a:t>getSum(15, 10)</a:t>
            </a:r>
            <a:r>
              <a:rPr lang="en" sz="1400">
                <a:solidFill>
                  <a:srgbClr val="313131"/>
                </a:solidFill>
                <a:latin typeface="Consolas"/>
                <a:ea typeface="Consolas"/>
                <a:cs typeface="Consolas"/>
                <a:sym typeface="Consolas"/>
              </a:rPr>
              <a:t> </a:t>
            </a:r>
            <a:r>
              <a:rPr lang="en" sz="1400"/>
              <a:t>is replaced with the value</a:t>
            </a:r>
            <a:r>
              <a:rPr lang="en" sz="1400">
                <a:solidFill>
                  <a:srgbClr val="313131"/>
                </a:solidFill>
                <a:latin typeface="Consolas"/>
                <a:ea typeface="Consolas"/>
                <a:cs typeface="Consolas"/>
                <a:sym typeface="Consolas"/>
              </a:rPr>
              <a:t> </a:t>
            </a:r>
            <a:r>
              <a:rPr b="1" lang="en" sz="1400">
                <a:solidFill>
                  <a:srgbClr val="313131"/>
                </a:solidFill>
                <a:latin typeface="Consolas"/>
                <a:ea typeface="Consolas"/>
                <a:cs typeface="Consolas"/>
                <a:sym typeface="Consolas"/>
              </a:rPr>
              <a:t>25</a:t>
            </a:r>
            <a:r>
              <a:rPr lang="en" sz="1400"/>
              <a:t>.</a:t>
            </a:r>
            <a:endParaRPr sz="1400"/>
          </a:p>
        </p:txBody>
      </p:sp>
      <p:sp>
        <p:nvSpPr>
          <p:cNvPr id="93" name="Google Shape;93;p7"/>
          <p:cNvSpPr txBox="1"/>
          <p:nvPr>
            <p:ph type="title"/>
          </p:nvPr>
        </p:nvSpPr>
        <p:spPr>
          <a:xfrm>
            <a:off x="159300" y="208350"/>
            <a:ext cx="5266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300"/>
              <a:t>Functions returning a value</a:t>
            </a:r>
            <a:endParaRPr sz="2300"/>
          </a:p>
        </p:txBody>
      </p:sp>
      <p:sp>
        <p:nvSpPr>
          <p:cNvPr id="94" name="Google Shape;94;p7"/>
          <p:cNvSpPr txBox="1"/>
          <p:nvPr>
            <p:ph idx="1" type="subTitle"/>
          </p:nvPr>
        </p:nvSpPr>
        <p:spPr>
          <a:xfrm>
            <a:off x="159300" y="625275"/>
            <a:ext cx="4380000" cy="41544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Clr>
                <a:schemeClr val="dk1"/>
              </a:buClr>
              <a:buSzPts val="1100"/>
              <a:buFont typeface="Arial"/>
              <a:buNone/>
            </a:pPr>
            <a:r>
              <a:rPr lang="en" sz="1300">
                <a:solidFill>
                  <a:srgbClr val="999999"/>
                </a:solidFill>
                <a:latin typeface="Consolas"/>
                <a:ea typeface="Consolas"/>
                <a:cs typeface="Consolas"/>
                <a:sym typeface="Consolas"/>
              </a:rPr>
              <a:t>// Defining a function</a:t>
            </a:r>
            <a:endParaRPr sz="1300">
              <a:solidFill>
                <a:srgbClr val="999999"/>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function getSum(num1, num2)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    var sum = num1 + num2;</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    </a:t>
            </a:r>
            <a:r>
              <a:rPr b="1" lang="en" sz="1300">
                <a:solidFill>
                  <a:srgbClr val="313131"/>
                </a:solidFill>
                <a:latin typeface="Consolas"/>
                <a:ea typeface="Consolas"/>
                <a:cs typeface="Consolas"/>
                <a:sym typeface="Consolas"/>
              </a:rPr>
              <a:t>return</a:t>
            </a:r>
            <a:r>
              <a:rPr lang="en" sz="1300">
                <a:solidFill>
                  <a:srgbClr val="313131"/>
                </a:solidFill>
                <a:latin typeface="Consolas"/>
                <a:ea typeface="Consolas"/>
                <a:cs typeface="Consolas"/>
                <a:sym typeface="Consolas"/>
              </a:rPr>
              <a:t> sum;</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999999"/>
                </a:solidFill>
                <a:latin typeface="Consolas"/>
                <a:ea typeface="Consolas"/>
                <a:cs typeface="Consolas"/>
                <a:sym typeface="Consolas"/>
              </a:rPr>
              <a:t>// Assigning the returned value</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var sum = getSum(15, 10);</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console.log(sum);</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999999"/>
                </a:solidFill>
                <a:latin typeface="Consolas"/>
                <a:ea typeface="Consolas"/>
                <a:cs typeface="Consolas"/>
                <a:sym typeface="Consolas"/>
              </a:rPr>
              <a:t>// Printing the returned value</a:t>
            </a:r>
            <a:endParaRPr sz="1300">
              <a:solidFill>
                <a:srgbClr val="999999"/>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console.log(getSum(5, 10));</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idx="2" type="body"/>
          </p:nvPr>
        </p:nvSpPr>
        <p:spPr>
          <a:xfrm>
            <a:off x="4939450" y="657225"/>
            <a:ext cx="3837000" cy="4090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A very important concept in programming is </a:t>
            </a:r>
            <a:r>
              <a:rPr b="1" i="1" lang="en" sz="1400"/>
              <a:t>variable scope</a:t>
            </a:r>
            <a:r>
              <a:rPr lang="en" sz="1400"/>
              <a:t>. Not all variables are visible in the entire program; for example, </a:t>
            </a:r>
            <a:r>
              <a:rPr b="1" lang="en" sz="1400">
                <a:latin typeface="Consolas"/>
                <a:ea typeface="Consolas"/>
                <a:cs typeface="Consolas"/>
                <a:sym typeface="Consolas"/>
              </a:rPr>
              <a:t>num1</a:t>
            </a:r>
            <a:r>
              <a:rPr lang="en" sz="1400"/>
              <a:t> and </a:t>
            </a:r>
            <a:r>
              <a:rPr b="1" lang="en" sz="1400">
                <a:latin typeface="Consolas"/>
                <a:ea typeface="Consolas"/>
                <a:cs typeface="Consolas"/>
                <a:sym typeface="Consolas"/>
              </a:rPr>
              <a:t>num2</a:t>
            </a:r>
            <a:r>
              <a:rPr lang="en" sz="1400"/>
              <a:t> are valid only inside the function, and trying to access them from outside will cause an error. In fact, they stop existing once the function ends; they are created when it’s called, and removed when the function returns.</a:t>
            </a:r>
            <a:endParaRPr sz="1400"/>
          </a:p>
          <a:p>
            <a:pPr indent="0" lvl="0" marL="0" rtl="0" algn="l">
              <a:lnSpc>
                <a:spcPct val="115000"/>
              </a:lnSpc>
              <a:spcBef>
                <a:spcPts val="1600"/>
              </a:spcBef>
              <a:spcAft>
                <a:spcPts val="1600"/>
              </a:spcAft>
              <a:buSzPts val="1800"/>
              <a:buNone/>
            </a:pPr>
            <a:r>
              <a:rPr lang="en" sz="1400"/>
              <a:t>Also, if we have multiple variables with the same name in different scopes, they are </a:t>
            </a:r>
            <a:r>
              <a:rPr i="1" lang="en" sz="1400"/>
              <a:t>separate variables</a:t>
            </a:r>
            <a:r>
              <a:rPr lang="en" sz="1400"/>
              <a:t> regardless of their names. In our example, we have two separate variables called </a:t>
            </a:r>
            <a:r>
              <a:rPr b="1" lang="en" sz="1400">
                <a:latin typeface="Consolas"/>
                <a:ea typeface="Consolas"/>
                <a:cs typeface="Consolas"/>
                <a:sym typeface="Consolas"/>
              </a:rPr>
              <a:t>sum</a:t>
            </a:r>
            <a:r>
              <a:rPr lang="en" sz="1400"/>
              <a:t> - one inside the function and one outside.</a:t>
            </a:r>
            <a:endParaRPr sz="1400"/>
          </a:p>
        </p:txBody>
      </p:sp>
      <p:sp>
        <p:nvSpPr>
          <p:cNvPr id="100" name="Google Shape;100;p8"/>
          <p:cNvSpPr txBox="1"/>
          <p:nvPr>
            <p:ph type="title"/>
          </p:nvPr>
        </p:nvSpPr>
        <p:spPr>
          <a:xfrm>
            <a:off x="159300" y="208350"/>
            <a:ext cx="5266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300"/>
              <a:t>Variable scope</a:t>
            </a:r>
            <a:endParaRPr sz="2300"/>
          </a:p>
        </p:txBody>
      </p:sp>
      <p:sp>
        <p:nvSpPr>
          <p:cNvPr id="101" name="Google Shape;101;p8"/>
          <p:cNvSpPr txBox="1"/>
          <p:nvPr>
            <p:ph idx="1" type="subTitle"/>
          </p:nvPr>
        </p:nvSpPr>
        <p:spPr>
          <a:xfrm>
            <a:off x="159300" y="625275"/>
            <a:ext cx="4380000" cy="415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0000"/>
              </a:lnSpc>
              <a:spcBef>
                <a:spcPts val="0"/>
              </a:spcBef>
              <a:spcAft>
                <a:spcPts val="0"/>
              </a:spcAft>
              <a:buClr>
                <a:schemeClr val="dk1"/>
              </a:buClr>
              <a:buSzPts val="1100"/>
              <a:buFont typeface="Arial"/>
              <a:buNone/>
            </a:pPr>
            <a:r>
              <a:rPr lang="en" sz="1300">
                <a:solidFill>
                  <a:srgbClr val="999999"/>
                </a:solidFill>
                <a:latin typeface="Consolas"/>
                <a:ea typeface="Consolas"/>
                <a:cs typeface="Consolas"/>
                <a:sym typeface="Consolas"/>
              </a:rPr>
              <a:t>// Defining a function</a:t>
            </a:r>
            <a:endParaRPr sz="1300">
              <a:solidFill>
                <a:srgbClr val="999999"/>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function getSum(num1, num2)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	</a:t>
            </a:r>
            <a:r>
              <a:rPr lang="en" sz="1300">
                <a:solidFill>
                  <a:srgbClr val="999999"/>
                </a:solidFill>
                <a:latin typeface="Consolas"/>
                <a:ea typeface="Consolas"/>
                <a:cs typeface="Consolas"/>
                <a:sym typeface="Consolas"/>
              </a:rPr>
              <a:t>// This `sum` exists only in function</a:t>
            </a:r>
            <a:endParaRPr sz="1300">
              <a:solidFill>
                <a:srgbClr val="313131"/>
              </a:solidFill>
              <a:latin typeface="Consolas"/>
              <a:ea typeface="Consolas"/>
              <a:cs typeface="Consolas"/>
              <a:sym typeface="Consolas"/>
            </a:endParaRPr>
          </a:p>
          <a:p>
            <a:pPr indent="40640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var</a:t>
            </a:r>
            <a:r>
              <a:rPr lang="en" sz="1300">
                <a:solidFill>
                  <a:srgbClr val="313131"/>
                </a:solidFill>
                <a:latin typeface="Consolas"/>
                <a:ea typeface="Consolas"/>
                <a:cs typeface="Consolas"/>
                <a:sym typeface="Consolas"/>
              </a:rPr>
              <a:t> sum = num1 + num2;</a:t>
            </a:r>
            <a:endParaRPr sz="1300">
              <a:solidFill>
                <a:srgbClr val="313131"/>
              </a:solidFill>
              <a:latin typeface="Consolas"/>
              <a:ea typeface="Consolas"/>
              <a:cs typeface="Consolas"/>
              <a:sym typeface="Consolas"/>
            </a:endParaRPr>
          </a:p>
          <a:p>
            <a:pPr indent="406400" lvl="0" marL="50800" marR="50800" rtl="0" algn="l">
              <a:lnSpc>
                <a:spcPct val="100000"/>
              </a:lnSpc>
              <a:spcBef>
                <a:spcPts val="0"/>
              </a:spcBef>
              <a:spcAft>
                <a:spcPts val="0"/>
              </a:spcAft>
              <a:buClr>
                <a:schemeClr val="dk1"/>
              </a:buClr>
              <a:buSzPts val="1100"/>
              <a:buFont typeface="Arial"/>
              <a:buNone/>
            </a:pPr>
            <a:r>
              <a:rPr b="1" lang="en" sz="1300">
                <a:solidFill>
                  <a:srgbClr val="313131"/>
                </a:solidFill>
                <a:latin typeface="Consolas"/>
                <a:ea typeface="Consolas"/>
                <a:cs typeface="Consolas"/>
                <a:sym typeface="Consolas"/>
              </a:rPr>
              <a:t>return</a:t>
            </a:r>
            <a:r>
              <a:rPr lang="en" sz="1300">
                <a:solidFill>
                  <a:srgbClr val="313131"/>
                </a:solidFill>
                <a:latin typeface="Consolas"/>
                <a:ea typeface="Consolas"/>
                <a:cs typeface="Consolas"/>
                <a:sym typeface="Consolas"/>
              </a:rPr>
              <a:t> sum;</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999999"/>
                </a:solidFill>
                <a:latin typeface="Consolas"/>
                <a:ea typeface="Consolas"/>
                <a:cs typeface="Consolas"/>
                <a:sym typeface="Consolas"/>
              </a:rPr>
              <a:t>// This `sum` is a distinct variable</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var sum = getSum(15, 10);</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console.log(sum);</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999999"/>
                </a:solidFill>
                <a:latin typeface="Consolas"/>
                <a:ea typeface="Consolas"/>
                <a:cs typeface="Consolas"/>
                <a:sym typeface="Consolas"/>
              </a:rPr>
              <a:t>// This causes an error:</a:t>
            </a:r>
            <a:endParaRPr sz="1300">
              <a:solidFill>
                <a:srgbClr val="999999"/>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console.log(num1);</a:t>
            </a:r>
            <a:endParaRPr sz="1300">
              <a:solidFill>
                <a:srgbClr val="999999"/>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idx="2" type="body"/>
          </p:nvPr>
        </p:nvSpPr>
        <p:spPr>
          <a:xfrm>
            <a:off x="4939450" y="854925"/>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On the other hand, variables declared </a:t>
            </a:r>
            <a:r>
              <a:rPr i="1" lang="en" sz="1400"/>
              <a:t>outside</a:t>
            </a:r>
            <a:r>
              <a:rPr lang="en" sz="1400"/>
              <a:t> a function are still visible inside, as long as we don’t create a separate variable with the same name inside. If we do that, we “shadow” the outside variable and we can’t access it anymore.</a:t>
            </a:r>
            <a:endParaRPr sz="1400"/>
          </a:p>
        </p:txBody>
      </p:sp>
      <p:sp>
        <p:nvSpPr>
          <p:cNvPr id="107" name="Google Shape;107;p9"/>
          <p:cNvSpPr txBox="1"/>
          <p:nvPr>
            <p:ph type="title"/>
          </p:nvPr>
        </p:nvSpPr>
        <p:spPr>
          <a:xfrm>
            <a:off x="159300" y="208350"/>
            <a:ext cx="5266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300"/>
              <a:t>Variable scope</a:t>
            </a:r>
            <a:endParaRPr sz="2300"/>
          </a:p>
        </p:txBody>
      </p:sp>
      <p:sp>
        <p:nvSpPr>
          <p:cNvPr id="108" name="Google Shape;108;p9"/>
          <p:cNvSpPr txBox="1"/>
          <p:nvPr>
            <p:ph idx="1" type="subTitle"/>
          </p:nvPr>
        </p:nvSpPr>
        <p:spPr>
          <a:xfrm>
            <a:off x="159300" y="625275"/>
            <a:ext cx="4380000" cy="41544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euroExchangeRate = 117.5388;</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function exchange(euroAmount)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	return euroAmount * euroExchangeRate;</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999999"/>
                </a:solidFill>
                <a:latin typeface="Consolas"/>
                <a:ea typeface="Consolas"/>
                <a:cs typeface="Consolas"/>
                <a:sym typeface="Consolas"/>
              </a:rPr>
              <a:t>// "shadowing" an outside variable</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function exchange(euroAmount) {</a:t>
            </a:r>
            <a:endParaRPr sz="1300">
              <a:solidFill>
                <a:srgbClr val="313131"/>
              </a:solidFill>
              <a:latin typeface="Consolas"/>
              <a:ea typeface="Consolas"/>
              <a:cs typeface="Consolas"/>
              <a:sym typeface="Consolas"/>
            </a:endParaRPr>
          </a:p>
          <a:p>
            <a:pPr indent="45720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var euroExchangeRate = 118;</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	return euroAmount * euroExchangeRate;</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