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8" roundtripDataSignature="AMtx7mjgK/v7bEKnq8Sk+ZSr+oqYxHuZ6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6" Type="http://schemas.openxmlformats.org/officeDocument/2006/relationships/slide" Target="slides/slide2.xml"/><Relationship Id="rId18" Type="http://customschemas.google.com/relationships/presentationmetadata" Target="meta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9" name="Google Shape;109;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1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4" name="Google Shape;114;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1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1" name="Google Shape;121;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8" name="Google Shape;128;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 name="Google Shape;5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 name="Google Shape;63;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9" name="Google Shape;69;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 name="Google Shape;76;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3" name="Google Shape;83;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0" name="Google Shape;90;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5" name="Google Shape;95;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2" name="Google Shape;102;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blipFill>
          <a:blip r:embed="rId2">
            <a:alphaModFix/>
          </a:blip>
          <a:stretch>
            <a:fillRect/>
          </a:stretch>
        </a:blipFill>
      </p:bgPr>
    </p:bg>
    <p:spTree>
      <p:nvGrpSpPr>
        <p:cNvPr id="9" name="Shape 9"/>
        <p:cNvGrpSpPr/>
        <p:nvPr/>
      </p:nvGrpSpPr>
      <p:grpSpPr>
        <a:xfrm>
          <a:off x="0" y="0"/>
          <a:ext cx="0" cy="0"/>
          <a:chOff x="0" y="0"/>
          <a:chExt cx="0" cy="0"/>
        </a:xfrm>
      </p:grpSpPr>
      <p:sp>
        <p:nvSpPr>
          <p:cNvPr id="10" name="Google Shape;10;p15"/>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FFFFFF"/>
              </a:buClr>
              <a:buSzPts val="5200"/>
              <a:buNone/>
              <a:defRPr sz="5200">
                <a:solidFill>
                  <a:srgbClr val="FFFFFF"/>
                </a:solidFill>
              </a:defRPr>
            </a:lvl1pPr>
            <a:lvl2pPr lvl="1" algn="ctr">
              <a:lnSpc>
                <a:spcPct val="100000"/>
              </a:lnSpc>
              <a:spcBef>
                <a:spcPts val="0"/>
              </a:spcBef>
              <a:spcAft>
                <a:spcPts val="0"/>
              </a:spcAft>
              <a:buClr>
                <a:srgbClr val="FFFFFF"/>
              </a:buClr>
              <a:buSzPts val="5200"/>
              <a:buNone/>
              <a:defRPr sz="5200">
                <a:solidFill>
                  <a:srgbClr val="FFFFFF"/>
                </a:solidFill>
              </a:defRPr>
            </a:lvl2pPr>
            <a:lvl3pPr lvl="2" algn="ctr">
              <a:lnSpc>
                <a:spcPct val="100000"/>
              </a:lnSpc>
              <a:spcBef>
                <a:spcPts val="0"/>
              </a:spcBef>
              <a:spcAft>
                <a:spcPts val="0"/>
              </a:spcAft>
              <a:buClr>
                <a:srgbClr val="FFFFFF"/>
              </a:buClr>
              <a:buSzPts val="5200"/>
              <a:buNone/>
              <a:defRPr sz="5200">
                <a:solidFill>
                  <a:srgbClr val="FFFFFF"/>
                </a:solidFill>
              </a:defRPr>
            </a:lvl3pPr>
            <a:lvl4pPr lvl="3" algn="ctr">
              <a:lnSpc>
                <a:spcPct val="100000"/>
              </a:lnSpc>
              <a:spcBef>
                <a:spcPts val="0"/>
              </a:spcBef>
              <a:spcAft>
                <a:spcPts val="0"/>
              </a:spcAft>
              <a:buClr>
                <a:srgbClr val="FFFFFF"/>
              </a:buClr>
              <a:buSzPts val="5200"/>
              <a:buNone/>
              <a:defRPr sz="5200">
                <a:solidFill>
                  <a:srgbClr val="FFFFFF"/>
                </a:solidFill>
              </a:defRPr>
            </a:lvl4pPr>
            <a:lvl5pPr lvl="4" algn="ctr">
              <a:lnSpc>
                <a:spcPct val="100000"/>
              </a:lnSpc>
              <a:spcBef>
                <a:spcPts val="0"/>
              </a:spcBef>
              <a:spcAft>
                <a:spcPts val="0"/>
              </a:spcAft>
              <a:buClr>
                <a:srgbClr val="FFFFFF"/>
              </a:buClr>
              <a:buSzPts val="5200"/>
              <a:buNone/>
              <a:defRPr sz="5200">
                <a:solidFill>
                  <a:srgbClr val="FFFFFF"/>
                </a:solidFill>
              </a:defRPr>
            </a:lvl5pPr>
            <a:lvl6pPr lvl="5" algn="ctr">
              <a:lnSpc>
                <a:spcPct val="100000"/>
              </a:lnSpc>
              <a:spcBef>
                <a:spcPts val="0"/>
              </a:spcBef>
              <a:spcAft>
                <a:spcPts val="0"/>
              </a:spcAft>
              <a:buClr>
                <a:srgbClr val="FFFFFF"/>
              </a:buClr>
              <a:buSzPts val="5200"/>
              <a:buNone/>
              <a:defRPr sz="5200">
                <a:solidFill>
                  <a:srgbClr val="FFFFFF"/>
                </a:solidFill>
              </a:defRPr>
            </a:lvl6pPr>
            <a:lvl7pPr lvl="6" algn="ctr">
              <a:lnSpc>
                <a:spcPct val="100000"/>
              </a:lnSpc>
              <a:spcBef>
                <a:spcPts val="0"/>
              </a:spcBef>
              <a:spcAft>
                <a:spcPts val="0"/>
              </a:spcAft>
              <a:buClr>
                <a:srgbClr val="FFFFFF"/>
              </a:buClr>
              <a:buSzPts val="5200"/>
              <a:buNone/>
              <a:defRPr sz="5200">
                <a:solidFill>
                  <a:srgbClr val="FFFFFF"/>
                </a:solidFill>
              </a:defRPr>
            </a:lvl7pPr>
            <a:lvl8pPr lvl="7" algn="ctr">
              <a:lnSpc>
                <a:spcPct val="100000"/>
              </a:lnSpc>
              <a:spcBef>
                <a:spcPts val="0"/>
              </a:spcBef>
              <a:spcAft>
                <a:spcPts val="0"/>
              </a:spcAft>
              <a:buClr>
                <a:srgbClr val="FFFFFF"/>
              </a:buClr>
              <a:buSzPts val="5200"/>
              <a:buNone/>
              <a:defRPr sz="5200">
                <a:solidFill>
                  <a:srgbClr val="FFFFFF"/>
                </a:solidFill>
              </a:defRPr>
            </a:lvl8pPr>
            <a:lvl9pPr lvl="8" algn="ctr">
              <a:lnSpc>
                <a:spcPct val="100000"/>
              </a:lnSpc>
              <a:spcBef>
                <a:spcPts val="0"/>
              </a:spcBef>
              <a:spcAft>
                <a:spcPts val="0"/>
              </a:spcAft>
              <a:buClr>
                <a:srgbClr val="FFFFFF"/>
              </a:buClr>
              <a:buSzPts val="5200"/>
              <a:buNone/>
              <a:defRPr sz="5200">
                <a:solidFill>
                  <a:srgbClr val="FFFFFF"/>
                </a:solidFill>
              </a:defRPr>
            </a:lvl9pPr>
          </a:lstStyle>
          <a:p/>
        </p:txBody>
      </p:sp>
      <p:sp>
        <p:nvSpPr>
          <p:cNvPr id="11" name="Google Shape;11;p15"/>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F3F3F3"/>
              </a:buClr>
              <a:buSzPts val="2800"/>
              <a:buNone/>
              <a:defRPr sz="2800">
                <a:solidFill>
                  <a:srgbClr val="F3F3F3"/>
                </a:solidFill>
              </a:defRPr>
            </a:lvl1pPr>
            <a:lvl2pPr lvl="1" algn="ctr">
              <a:lnSpc>
                <a:spcPct val="100000"/>
              </a:lnSpc>
              <a:spcBef>
                <a:spcPts val="0"/>
              </a:spcBef>
              <a:spcAft>
                <a:spcPts val="0"/>
              </a:spcAft>
              <a:buClr>
                <a:srgbClr val="F3F3F3"/>
              </a:buClr>
              <a:buSzPts val="2800"/>
              <a:buNone/>
              <a:defRPr sz="2800">
                <a:solidFill>
                  <a:srgbClr val="F3F3F3"/>
                </a:solidFill>
              </a:defRPr>
            </a:lvl2pPr>
            <a:lvl3pPr lvl="2" algn="ctr">
              <a:lnSpc>
                <a:spcPct val="100000"/>
              </a:lnSpc>
              <a:spcBef>
                <a:spcPts val="0"/>
              </a:spcBef>
              <a:spcAft>
                <a:spcPts val="0"/>
              </a:spcAft>
              <a:buClr>
                <a:srgbClr val="F3F3F3"/>
              </a:buClr>
              <a:buSzPts val="2800"/>
              <a:buNone/>
              <a:defRPr sz="2800">
                <a:solidFill>
                  <a:srgbClr val="F3F3F3"/>
                </a:solidFill>
              </a:defRPr>
            </a:lvl3pPr>
            <a:lvl4pPr lvl="3" algn="ctr">
              <a:lnSpc>
                <a:spcPct val="100000"/>
              </a:lnSpc>
              <a:spcBef>
                <a:spcPts val="0"/>
              </a:spcBef>
              <a:spcAft>
                <a:spcPts val="0"/>
              </a:spcAft>
              <a:buClr>
                <a:srgbClr val="F3F3F3"/>
              </a:buClr>
              <a:buSzPts val="2800"/>
              <a:buNone/>
              <a:defRPr sz="2800">
                <a:solidFill>
                  <a:srgbClr val="F3F3F3"/>
                </a:solidFill>
              </a:defRPr>
            </a:lvl4pPr>
            <a:lvl5pPr lvl="4" algn="ctr">
              <a:lnSpc>
                <a:spcPct val="100000"/>
              </a:lnSpc>
              <a:spcBef>
                <a:spcPts val="0"/>
              </a:spcBef>
              <a:spcAft>
                <a:spcPts val="0"/>
              </a:spcAft>
              <a:buClr>
                <a:srgbClr val="F3F3F3"/>
              </a:buClr>
              <a:buSzPts val="2800"/>
              <a:buNone/>
              <a:defRPr sz="2800">
                <a:solidFill>
                  <a:srgbClr val="F3F3F3"/>
                </a:solidFill>
              </a:defRPr>
            </a:lvl5pPr>
            <a:lvl6pPr lvl="5" algn="ctr">
              <a:lnSpc>
                <a:spcPct val="100000"/>
              </a:lnSpc>
              <a:spcBef>
                <a:spcPts val="0"/>
              </a:spcBef>
              <a:spcAft>
                <a:spcPts val="0"/>
              </a:spcAft>
              <a:buClr>
                <a:srgbClr val="F3F3F3"/>
              </a:buClr>
              <a:buSzPts val="2800"/>
              <a:buNone/>
              <a:defRPr sz="2800">
                <a:solidFill>
                  <a:srgbClr val="F3F3F3"/>
                </a:solidFill>
              </a:defRPr>
            </a:lvl6pPr>
            <a:lvl7pPr lvl="6" algn="ctr">
              <a:lnSpc>
                <a:spcPct val="100000"/>
              </a:lnSpc>
              <a:spcBef>
                <a:spcPts val="0"/>
              </a:spcBef>
              <a:spcAft>
                <a:spcPts val="0"/>
              </a:spcAft>
              <a:buClr>
                <a:srgbClr val="F3F3F3"/>
              </a:buClr>
              <a:buSzPts val="2800"/>
              <a:buNone/>
              <a:defRPr sz="2800">
                <a:solidFill>
                  <a:srgbClr val="F3F3F3"/>
                </a:solidFill>
              </a:defRPr>
            </a:lvl7pPr>
            <a:lvl8pPr lvl="7" algn="ctr">
              <a:lnSpc>
                <a:spcPct val="100000"/>
              </a:lnSpc>
              <a:spcBef>
                <a:spcPts val="0"/>
              </a:spcBef>
              <a:spcAft>
                <a:spcPts val="0"/>
              </a:spcAft>
              <a:buClr>
                <a:srgbClr val="F3F3F3"/>
              </a:buClr>
              <a:buSzPts val="2800"/>
              <a:buNone/>
              <a:defRPr sz="2800">
                <a:solidFill>
                  <a:srgbClr val="F3F3F3"/>
                </a:solidFill>
              </a:defRPr>
            </a:lvl8pPr>
            <a:lvl9pPr lvl="8" algn="ctr">
              <a:lnSpc>
                <a:spcPct val="100000"/>
              </a:lnSpc>
              <a:spcBef>
                <a:spcPts val="0"/>
              </a:spcBef>
              <a:spcAft>
                <a:spcPts val="0"/>
              </a:spcAft>
              <a:buClr>
                <a:srgbClr val="F3F3F3"/>
              </a:buClr>
              <a:buSzPts val="2800"/>
              <a:buNone/>
              <a:defRPr sz="2800">
                <a:solidFill>
                  <a:srgbClr val="F3F3F3"/>
                </a:solidFill>
              </a:defRPr>
            </a:lvl9pPr>
          </a:lstStyle>
          <a:p/>
        </p:txBody>
      </p:sp>
      <p:sp>
        <p:nvSpPr>
          <p:cNvPr id="12" name="Google Shape;12;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24"/>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24"/>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47" name="Google Shape;47;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1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1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6" name="Google Shape;16;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7" name="Shape 17"/>
        <p:cNvGrpSpPr/>
        <p:nvPr/>
      </p:nvGrpSpPr>
      <p:grpSpPr>
        <a:xfrm>
          <a:off x="0" y="0"/>
          <a:ext cx="0" cy="0"/>
          <a:chOff x="0" y="0"/>
          <a:chExt cx="0" cy="0"/>
        </a:xfrm>
      </p:grpSpPr>
      <p:sp>
        <p:nvSpPr>
          <p:cNvPr id="18" name="Google Shape;18;p17"/>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17"/>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20" name="Google Shape;20;p17"/>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21" name="Google Shape;21;p17"/>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22" name="Google Shape;22;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blipFill>
          <a:blip r:embed="rId2">
            <a:alphaModFix/>
          </a:blip>
          <a:stretch>
            <a:fillRect/>
          </a:stretch>
        </a:blipFill>
      </p:bgPr>
    </p:bg>
    <p:spTree>
      <p:nvGrpSpPr>
        <p:cNvPr id="23" name="Shape 23"/>
        <p:cNvGrpSpPr/>
        <p:nvPr/>
      </p:nvGrpSpPr>
      <p:grpSpPr>
        <a:xfrm>
          <a:off x="0" y="0"/>
          <a:ext cx="0" cy="0"/>
          <a:chOff x="0" y="0"/>
          <a:chExt cx="0" cy="0"/>
        </a:xfrm>
      </p:grpSpPr>
      <p:sp>
        <p:nvSpPr>
          <p:cNvPr id="24" name="Google Shape;24;p18"/>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rgbClr val="FFFFFF"/>
              </a:buClr>
              <a:buSzPts val="3600"/>
              <a:buNone/>
              <a:defRPr sz="3600">
                <a:solidFill>
                  <a:srgbClr val="FFFFFF"/>
                </a:solidFill>
              </a:defRPr>
            </a:lvl1pPr>
            <a:lvl2pPr lvl="1" algn="ctr">
              <a:lnSpc>
                <a:spcPct val="100000"/>
              </a:lnSpc>
              <a:spcBef>
                <a:spcPts val="0"/>
              </a:spcBef>
              <a:spcAft>
                <a:spcPts val="0"/>
              </a:spcAft>
              <a:buClr>
                <a:srgbClr val="FFFFFF"/>
              </a:buClr>
              <a:buSzPts val="3600"/>
              <a:buNone/>
              <a:defRPr sz="3600">
                <a:solidFill>
                  <a:srgbClr val="FFFFFF"/>
                </a:solidFill>
              </a:defRPr>
            </a:lvl2pPr>
            <a:lvl3pPr lvl="2" algn="ctr">
              <a:lnSpc>
                <a:spcPct val="100000"/>
              </a:lnSpc>
              <a:spcBef>
                <a:spcPts val="0"/>
              </a:spcBef>
              <a:spcAft>
                <a:spcPts val="0"/>
              </a:spcAft>
              <a:buClr>
                <a:srgbClr val="FFFFFF"/>
              </a:buClr>
              <a:buSzPts val="3600"/>
              <a:buNone/>
              <a:defRPr sz="3600">
                <a:solidFill>
                  <a:srgbClr val="FFFFFF"/>
                </a:solidFill>
              </a:defRPr>
            </a:lvl3pPr>
            <a:lvl4pPr lvl="3" algn="ctr">
              <a:lnSpc>
                <a:spcPct val="100000"/>
              </a:lnSpc>
              <a:spcBef>
                <a:spcPts val="0"/>
              </a:spcBef>
              <a:spcAft>
                <a:spcPts val="0"/>
              </a:spcAft>
              <a:buClr>
                <a:srgbClr val="FFFFFF"/>
              </a:buClr>
              <a:buSzPts val="3600"/>
              <a:buNone/>
              <a:defRPr sz="3600">
                <a:solidFill>
                  <a:srgbClr val="FFFFFF"/>
                </a:solidFill>
              </a:defRPr>
            </a:lvl4pPr>
            <a:lvl5pPr lvl="4" algn="ctr">
              <a:lnSpc>
                <a:spcPct val="100000"/>
              </a:lnSpc>
              <a:spcBef>
                <a:spcPts val="0"/>
              </a:spcBef>
              <a:spcAft>
                <a:spcPts val="0"/>
              </a:spcAft>
              <a:buClr>
                <a:srgbClr val="FFFFFF"/>
              </a:buClr>
              <a:buSzPts val="3600"/>
              <a:buNone/>
              <a:defRPr sz="3600">
                <a:solidFill>
                  <a:srgbClr val="FFFFFF"/>
                </a:solidFill>
              </a:defRPr>
            </a:lvl5pPr>
            <a:lvl6pPr lvl="5" algn="ctr">
              <a:lnSpc>
                <a:spcPct val="100000"/>
              </a:lnSpc>
              <a:spcBef>
                <a:spcPts val="0"/>
              </a:spcBef>
              <a:spcAft>
                <a:spcPts val="0"/>
              </a:spcAft>
              <a:buClr>
                <a:srgbClr val="FFFFFF"/>
              </a:buClr>
              <a:buSzPts val="3600"/>
              <a:buNone/>
              <a:defRPr sz="3600">
                <a:solidFill>
                  <a:srgbClr val="FFFFFF"/>
                </a:solidFill>
              </a:defRPr>
            </a:lvl6pPr>
            <a:lvl7pPr lvl="6" algn="ctr">
              <a:lnSpc>
                <a:spcPct val="100000"/>
              </a:lnSpc>
              <a:spcBef>
                <a:spcPts val="0"/>
              </a:spcBef>
              <a:spcAft>
                <a:spcPts val="0"/>
              </a:spcAft>
              <a:buClr>
                <a:srgbClr val="FFFFFF"/>
              </a:buClr>
              <a:buSzPts val="3600"/>
              <a:buNone/>
              <a:defRPr sz="3600">
                <a:solidFill>
                  <a:srgbClr val="FFFFFF"/>
                </a:solidFill>
              </a:defRPr>
            </a:lvl7pPr>
            <a:lvl8pPr lvl="7" algn="ctr">
              <a:lnSpc>
                <a:spcPct val="100000"/>
              </a:lnSpc>
              <a:spcBef>
                <a:spcPts val="0"/>
              </a:spcBef>
              <a:spcAft>
                <a:spcPts val="0"/>
              </a:spcAft>
              <a:buClr>
                <a:srgbClr val="FFFFFF"/>
              </a:buClr>
              <a:buSzPts val="3600"/>
              <a:buNone/>
              <a:defRPr sz="3600">
                <a:solidFill>
                  <a:srgbClr val="FFFFFF"/>
                </a:solidFill>
              </a:defRPr>
            </a:lvl8pPr>
            <a:lvl9pPr lvl="8" algn="ctr">
              <a:lnSpc>
                <a:spcPct val="100000"/>
              </a:lnSpc>
              <a:spcBef>
                <a:spcPts val="0"/>
              </a:spcBef>
              <a:spcAft>
                <a:spcPts val="0"/>
              </a:spcAft>
              <a:buClr>
                <a:srgbClr val="FFFFFF"/>
              </a:buClr>
              <a:buSzPts val="3600"/>
              <a:buNone/>
              <a:defRPr sz="3600">
                <a:solidFill>
                  <a:srgbClr val="FFFFFF"/>
                </a:solidFill>
              </a:defRPr>
            </a:lvl9pPr>
          </a:lstStyle>
          <a:p/>
        </p:txBody>
      </p:sp>
      <p:sp>
        <p:nvSpPr>
          <p:cNvPr id="25" name="Google Shape;25;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1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8" name="Google Shape;28;p19"/>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9" name="Google Shape;29;p19"/>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0" name="Google Shape;30;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2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3" name="Google Shape;33;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sp>
        <p:nvSpPr>
          <p:cNvPr id="35" name="Google Shape;35;p21"/>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6" name="Google Shape;36;p21"/>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7" name="Google Shape;37;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8" name="Shape 38"/>
        <p:cNvGrpSpPr/>
        <p:nvPr/>
      </p:nvGrpSpPr>
      <p:grpSpPr>
        <a:xfrm>
          <a:off x="0" y="0"/>
          <a:ext cx="0" cy="0"/>
          <a:chOff x="0" y="0"/>
          <a:chExt cx="0" cy="0"/>
        </a:xfrm>
      </p:grpSpPr>
      <p:sp>
        <p:nvSpPr>
          <p:cNvPr id="39" name="Google Shape;39;p22"/>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40" name="Google Shape;40;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23"/>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3" name="Google Shape;43;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lang="en" sz="6000"/>
              <a:t>Programming Basics</a:t>
            </a:r>
            <a:endParaRPr sz="6000"/>
          </a:p>
        </p:txBody>
      </p:sp>
      <p:sp>
        <p:nvSpPr>
          <p:cNvPr id="55" name="Google Shape;55;p1"/>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t>Vivify Academy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0"/>
          <p:cNvSpPr txBox="1"/>
          <p:nvPr>
            <p:ph type="ctrTitle"/>
          </p:nvPr>
        </p:nvSpPr>
        <p:spPr>
          <a:xfrm>
            <a:off x="510450" y="1333500"/>
            <a:ext cx="8123100" cy="15885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lang="en" sz="4000"/>
              <a:t>Events</a:t>
            </a:r>
            <a:endParaRPr sz="40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1"/>
          <p:cNvSpPr txBox="1"/>
          <p:nvPr>
            <p:ph idx="2" type="body"/>
          </p:nvPr>
        </p:nvSpPr>
        <p:spPr>
          <a:xfrm>
            <a:off x="4919100" y="574575"/>
            <a:ext cx="3837000" cy="42690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SzPts val="1800"/>
              <a:buNone/>
            </a:pPr>
            <a:r>
              <a:rPr lang="en" sz="1400"/>
              <a:t>Callbacks are very important in Javascript, because they allow event handling. When we want to execute some code whenever some event occurs, we call the </a:t>
            </a:r>
            <a:r>
              <a:rPr lang="en" sz="1200">
                <a:solidFill>
                  <a:srgbClr val="313131"/>
                </a:solidFill>
                <a:latin typeface="Consolas"/>
                <a:ea typeface="Consolas"/>
                <a:cs typeface="Consolas"/>
                <a:sym typeface="Consolas"/>
              </a:rPr>
              <a:t>addEventListener </a:t>
            </a:r>
            <a:r>
              <a:rPr lang="en" sz="1400"/>
              <a:t>method on the relevant object and pass it the event name and callback.</a:t>
            </a:r>
            <a:endParaRPr sz="1400"/>
          </a:p>
          <a:p>
            <a:pPr indent="0" lvl="0" marL="0" rtl="0" algn="l">
              <a:lnSpc>
                <a:spcPct val="115000"/>
              </a:lnSpc>
              <a:spcBef>
                <a:spcPts val="1600"/>
              </a:spcBef>
              <a:spcAft>
                <a:spcPts val="1600"/>
              </a:spcAft>
              <a:buSzPts val="1800"/>
              <a:buNone/>
            </a:pPr>
            <a:r>
              <a:rPr lang="en" sz="1400"/>
              <a:t>Thanks to this mechanism, we can respond to any relevant events with any code we want, and that allows us to make the application interactive.</a:t>
            </a:r>
            <a:endParaRPr sz="1400"/>
          </a:p>
        </p:txBody>
      </p:sp>
      <p:sp>
        <p:nvSpPr>
          <p:cNvPr id="117" name="Google Shape;117;p11"/>
          <p:cNvSpPr txBox="1"/>
          <p:nvPr>
            <p:ph type="title"/>
          </p:nvPr>
        </p:nvSpPr>
        <p:spPr>
          <a:xfrm>
            <a:off x="117750" y="59175"/>
            <a:ext cx="45120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200"/>
              <a:buNone/>
            </a:pPr>
            <a:r>
              <a:rPr lang="en" sz="2400"/>
              <a:t>Events</a:t>
            </a:r>
            <a:endParaRPr sz="2400"/>
          </a:p>
        </p:txBody>
      </p:sp>
      <p:sp>
        <p:nvSpPr>
          <p:cNvPr id="118" name="Google Shape;118;p11"/>
          <p:cNvSpPr txBox="1"/>
          <p:nvPr>
            <p:ph idx="1" type="subTitle"/>
          </p:nvPr>
        </p:nvSpPr>
        <p:spPr>
          <a:xfrm>
            <a:off x="183750" y="631875"/>
            <a:ext cx="4380000" cy="4154400"/>
          </a:xfrm>
          <a:prstGeom prst="rect">
            <a:avLst/>
          </a:prstGeom>
          <a:noFill/>
          <a:ln>
            <a:noFill/>
          </a:ln>
        </p:spPr>
        <p:txBody>
          <a:bodyPr anchorCtr="0" anchor="ctr" bIns="91425" lIns="91425" spcFirstLastPara="1" rIns="91425" wrap="square" tIns="91425">
            <a:noAutofit/>
          </a:bodyPr>
          <a:lstStyle/>
          <a:p>
            <a:pPr indent="0" lvl="0" marL="50800" marR="50800" rtl="0" algn="l">
              <a:lnSpc>
                <a:spcPct val="100000"/>
              </a:lnSpc>
              <a:spcBef>
                <a:spcPts val="0"/>
              </a:spcBef>
              <a:spcAft>
                <a:spcPts val="0"/>
              </a:spcAft>
              <a:buSzPts val="2100"/>
              <a:buNone/>
            </a:pPr>
            <a:r>
              <a:rPr lang="en" sz="1200">
                <a:solidFill>
                  <a:srgbClr val="313131"/>
                </a:solidFill>
                <a:latin typeface="Consolas"/>
                <a:ea typeface="Consolas"/>
                <a:cs typeface="Consolas"/>
                <a:sym typeface="Consolas"/>
              </a:rPr>
              <a:t>var button = document.querySelector('button');</a:t>
            </a:r>
            <a:endParaRPr sz="1200">
              <a:solidFill>
                <a:srgbClr val="313131"/>
              </a:solidFill>
              <a:latin typeface="Consolas"/>
              <a:ea typeface="Consolas"/>
              <a:cs typeface="Consolas"/>
              <a:sym typeface="Consolas"/>
            </a:endParaRPr>
          </a:p>
          <a:p>
            <a:pPr indent="0" lvl="0" marL="50800" marR="50800" rtl="0" algn="l">
              <a:lnSpc>
                <a:spcPct val="100000"/>
              </a:lnSpc>
              <a:spcBef>
                <a:spcPts val="0"/>
              </a:spcBef>
              <a:spcAft>
                <a:spcPts val="0"/>
              </a:spcAft>
              <a:buSzPts val="2100"/>
              <a:buNone/>
            </a:pPr>
            <a:r>
              <a:rPr lang="en" sz="1200">
                <a:solidFill>
                  <a:srgbClr val="313131"/>
                </a:solidFill>
                <a:latin typeface="Consolas"/>
                <a:ea typeface="Consolas"/>
                <a:cs typeface="Consolas"/>
                <a:sym typeface="Consolas"/>
              </a:rPr>
              <a:t>;</a:t>
            </a:r>
            <a:endParaRPr sz="1200">
              <a:solidFill>
                <a:srgbClr val="313131"/>
              </a:solidFill>
              <a:latin typeface="Consolas"/>
              <a:ea typeface="Consolas"/>
              <a:cs typeface="Consolas"/>
              <a:sym typeface="Consolas"/>
            </a:endParaRPr>
          </a:p>
          <a:p>
            <a:pPr indent="0" lvl="0" marL="50800" marR="50800" rtl="0" algn="l">
              <a:lnSpc>
                <a:spcPct val="100000"/>
              </a:lnSpc>
              <a:spcBef>
                <a:spcPts val="0"/>
              </a:spcBef>
              <a:spcAft>
                <a:spcPts val="0"/>
              </a:spcAft>
              <a:buSzPts val="2100"/>
              <a:buNone/>
            </a:pPr>
            <a:r>
              <a:t/>
            </a:r>
            <a:endParaRPr sz="1200">
              <a:solidFill>
                <a:srgbClr val="313131"/>
              </a:solidFill>
              <a:latin typeface="Consolas"/>
              <a:ea typeface="Consolas"/>
              <a:cs typeface="Consolas"/>
              <a:sym typeface="Consolas"/>
            </a:endParaRPr>
          </a:p>
          <a:p>
            <a:pPr indent="0" lvl="0" marL="50800" marR="50800" rtl="0" algn="l">
              <a:lnSpc>
                <a:spcPct val="100000"/>
              </a:lnSpc>
              <a:spcBef>
                <a:spcPts val="0"/>
              </a:spcBef>
              <a:spcAft>
                <a:spcPts val="0"/>
              </a:spcAft>
              <a:buSzPts val="2100"/>
              <a:buNone/>
            </a:pPr>
            <a:r>
              <a:t/>
            </a:r>
            <a:endParaRPr sz="1200">
              <a:solidFill>
                <a:srgbClr val="313131"/>
              </a:solidFill>
              <a:latin typeface="Consolas"/>
              <a:ea typeface="Consolas"/>
              <a:cs typeface="Consolas"/>
              <a:sym typeface="Consolas"/>
            </a:endParaRPr>
          </a:p>
          <a:p>
            <a:pPr indent="0" lvl="0" marL="50800" marR="50800" rtl="0" algn="l">
              <a:lnSpc>
                <a:spcPct val="100000"/>
              </a:lnSpc>
              <a:spcBef>
                <a:spcPts val="0"/>
              </a:spcBef>
              <a:spcAft>
                <a:spcPts val="0"/>
              </a:spcAft>
              <a:buSzPts val="2100"/>
              <a:buNone/>
            </a:pPr>
            <a:r>
              <a:rPr lang="en" sz="1200">
                <a:solidFill>
                  <a:srgbClr val="313131"/>
                </a:solidFill>
                <a:latin typeface="Consolas"/>
                <a:ea typeface="Consolas"/>
                <a:cs typeface="Consolas"/>
                <a:sym typeface="Consolas"/>
              </a:rPr>
              <a:t>var input = document.querySelector('input');</a:t>
            </a:r>
            <a:endParaRPr sz="1200">
              <a:solidFill>
                <a:srgbClr val="313131"/>
              </a:solidFill>
              <a:latin typeface="Consolas"/>
              <a:ea typeface="Consolas"/>
              <a:cs typeface="Consolas"/>
              <a:sym typeface="Consolas"/>
            </a:endParaRPr>
          </a:p>
          <a:p>
            <a:pPr indent="0" lvl="0" marL="50800" marR="50800" rtl="0" algn="l">
              <a:lnSpc>
                <a:spcPct val="100000"/>
              </a:lnSpc>
              <a:spcBef>
                <a:spcPts val="0"/>
              </a:spcBef>
              <a:spcAft>
                <a:spcPts val="0"/>
              </a:spcAft>
              <a:buSzPts val="2100"/>
              <a:buNone/>
            </a:pPr>
            <a:r>
              <a:rPr lang="en" sz="1200">
                <a:solidFill>
                  <a:srgbClr val="313131"/>
                </a:solidFill>
                <a:latin typeface="Consolas"/>
                <a:ea typeface="Consolas"/>
                <a:cs typeface="Consolas"/>
                <a:sym typeface="Consolas"/>
              </a:rPr>
              <a:t>input.addEventListener('change', function() {</a:t>
            </a:r>
            <a:endParaRPr sz="1200">
              <a:solidFill>
                <a:srgbClr val="313131"/>
              </a:solidFill>
              <a:latin typeface="Consolas"/>
              <a:ea typeface="Consolas"/>
              <a:cs typeface="Consolas"/>
              <a:sym typeface="Consolas"/>
            </a:endParaRPr>
          </a:p>
          <a:p>
            <a:pPr indent="0" lvl="0" marL="50800" marR="50800" rtl="0" algn="l">
              <a:lnSpc>
                <a:spcPct val="100000"/>
              </a:lnSpc>
              <a:spcBef>
                <a:spcPts val="0"/>
              </a:spcBef>
              <a:spcAft>
                <a:spcPts val="0"/>
              </a:spcAft>
              <a:buSzPts val="2100"/>
              <a:buNone/>
            </a:pPr>
            <a:r>
              <a:rPr lang="en" sz="1200">
                <a:solidFill>
                  <a:srgbClr val="313131"/>
                </a:solidFill>
                <a:latin typeface="Consolas"/>
                <a:ea typeface="Consolas"/>
                <a:cs typeface="Consolas"/>
                <a:sym typeface="Consolas"/>
              </a:rPr>
              <a:t>	console.log('input value changed!');</a:t>
            </a:r>
            <a:endParaRPr sz="1200">
              <a:solidFill>
                <a:srgbClr val="313131"/>
              </a:solidFill>
              <a:latin typeface="Consolas"/>
              <a:ea typeface="Consolas"/>
              <a:cs typeface="Consolas"/>
              <a:sym typeface="Consolas"/>
            </a:endParaRPr>
          </a:p>
          <a:p>
            <a:pPr indent="0" lvl="0" marL="50800" marR="50800" rtl="0" algn="l">
              <a:lnSpc>
                <a:spcPct val="100000"/>
              </a:lnSpc>
              <a:spcBef>
                <a:spcPts val="0"/>
              </a:spcBef>
              <a:spcAft>
                <a:spcPts val="0"/>
              </a:spcAft>
              <a:buSzPts val="2100"/>
              <a:buNone/>
            </a:pPr>
            <a:r>
              <a:rPr lang="en" sz="1200">
                <a:solidFill>
                  <a:srgbClr val="313131"/>
                </a:solidFill>
                <a:latin typeface="Consolas"/>
                <a:ea typeface="Consolas"/>
                <a:cs typeface="Consolas"/>
                <a:sym typeface="Consolas"/>
              </a:rPr>
              <a:t>	console.log(input.value);</a:t>
            </a:r>
            <a:endParaRPr sz="1200">
              <a:solidFill>
                <a:srgbClr val="313131"/>
              </a:solidFill>
              <a:latin typeface="Consolas"/>
              <a:ea typeface="Consolas"/>
              <a:cs typeface="Consolas"/>
              <a:sym typeface="Consolas"/>
            </a:endParaRPr>
          </a:p>
          <a:p>
            <a:pPr indent="0" lvl="0" marL="50800" marR="50800" rtl="0" algn="l">
              <a:lnSpc>
                <a:spcPct val="100000"/>
              </a:lnSpc>
              <a:spcBef>
                <a:spcPts val="0"/>
              </a:spcBef>
              <a:spcAft>
                <a:spcPts val="0"/>
              </a:spcAft>
              <a:buSzPts val="2100"/>
              <a:buNone/>
            </a:pPr>
            <a:r>
              <a:rPr lang="en" sz="1200">
                <a:solidFill>
                  <a:srgbClr val="313131"/>
                </a:solidFill>
                <a:latin typeface="Consolas"/>
                <a:ea typeface="Consolas"/>
                <a:cs typeface="Consolas"/>
                <a:sym typeface="Consolas"/>
              </a:rPr>
              <a:t>});</a:t>
            </a:r>
            <a:endParaRPr sz="1200">
              <a:solidFill>
                <a:srgbClr val="313131"/>
              </a:solidFill>
              <a:latin typeface="Consolas"/>
              <a:ea typeface="Consolas"/>
              <a:cs typeface="Consolas"/>
              <a:sym typeface="Consolas"/>
            </a:endParaRPr>
          </a:p>
          <a:p>
            <a:pPr indent="0" lvl="0" marL="50800" marR="50800" rtl="0" algn="l">
              <a:lnSpc>
                <a:spcPct val="100000"/>
              </a:lnSpc>
              <a:spcBef>
                <a:spcPts val="0"/>
              </a:spcBef>
              <a:spcAft>
                <a:spcPts val="0"/>
              </a:spcAft>
              <a:buSzPts val="2100"/>
              <a:buNone/>
            </a:pPr>
            <a:r>
              <a:t/>
            </a:r>
            <a:endParaRPr sz="1200">
              <a:solidFill>
                <a:srgbClr val="313131"/>
              </a:solidFill>
              <a:latin typeface="Consolas"/>
              <a:ea typeface="Consolas"/>
              <a:cs typeface="Consolas"/>
              <a:sym typeface="Consolas"/>
            </a:endParaRPr>
          </a:p>
          <a:p>
            <a:pPr indent="0" lvl="0" marL="50800" marR="50800" rtl="0" algn="l">
              <a:lnSpc>
                <a:spcPct val="100000"/>
              </a:lnSpc>
              <a:spcBef>
                <a:spcPts val="0"/>
              </a:spcBef>
              <a:spcAft>
                <a:spcPts val="0"/>
              </a:spcAft>
              <a:buSzPts val="2100"/>
              <a:buNone/>
            </a:pPr>
            <a:r>
              <a:t/>
            </a:r>
            <a:endParaRPr sz="1200">
              <a:solidFill>
                <a:srgbClr val="313131"/>
              </a:solidFill>
              <a:latin typeface="Consolas"/>
              <a:ea typeface="Consolas"/>
              <a:cs typeface="Consolas"/>
              <a:sym typeface="Consolas"/>
            </a:endParaRPr>
          </a:p>
          <a:p>
            <a:pPr indent="0" lvl="0" marL="50800" marR="50800" rtl="0" algn="l">
              <a:lnSpc>
                <a:spcPct val="100000"/>
              </a:lnSpc>
              <a:spcBef>
                <a:spcPts val="0"/>
              </a:spcBef>
              <a:spcAft>
                <a:spcPts val="0"/>
              </a:spcAft>
              <a:buSzPts val="2100"/>
              <a:buNone/>
            </a:pPr>
            <a:r>
              <a:rPr lang="en" sz="1200">
                <a:solidFill>
                  <a:srgbClr val="313131"/>
                </a:solidFill>
                <a:latin typeface="Consolas"/>
                <a:ea typeface="Consolas"/>
                <a:cs typeface="Consolas"/>
                <a:sym typeface="Consolas"/>
              </a:rPr>
              <a:t>document.addEventListener('click', function() {</a:t>
            </a:r>
            <a:endParaRPr sz="1200">
              <a:solidFill>
                <a:srgbClr val="313131"/>
              </a:solidFill>
              <a:latin typeface="Consolas"/>
              <a:ea typeface="Consolas"/>
              <a:cs typeface="Consolas"/>
              <a:sym typeface="Consolas"/>
            </a:endParaRPr>
          </a:p>
          <a:p>
            <a:pPr indent="0" lvl="0" marL="50800" marR="50800" rtl="0" algn="l">
              <a:lnSpc>
                <a:spcPct val="100000"/>
              </a:lnSpc>
              <a:spcBef>
                <a:spcPts val="0"/>
              </a:spcBef>
              <a:spcAft>
                <a:spcPts val="0"/>
              </a:spcAft>
              <a:buSzPts val="2100"/>
              <a:buNone/>
            </a:pPr>
            <a:r>
              <a:rPr lang="en" sz="1200">
                <a:solidFill>
                  <a:srgbClr val="313131"/>
                </a:solidFill>
                <a:latin typeface="Consolas"/>
                <a:ea typeface="Consolas"/>
                <a:cs typeface="Consolas"/>
                <a:sym typeface="Consolas"/>
              </a:rPr>
              <a:t>	console.log('page clicked!');</a:t>
            </a:r>
            <a:endParaRPr sz="1200">
              <a:solidFill>
                <a:srgbClr val="313131"/>
              </a:solidFill>
              <a:latin typeface="Consolas"/>
              <a:ea typeface="Consolas"/>
              <a:cs typeface="Consolas"/>
              <a:sym typeface="Consolas"/>
            </a:endParaRPr>
          </a:p>
          <a:p>
            <a:pPr indent="0" lvl="0" marL="50800" marR="50800" rtl="0" algn="l">
              <a:lnSpc>
                <a:spcPct val="100000"/>
              </a:lnSpc>
              <a:spcBef>
                <a:spcPts val="0"/>
              </a:spcBef>
              <a:spcAft>
                <a:spcPts val="0"/>
              </a:spcAft>
              <a:buSzPts val="2100"/>
              <a:buNone/>
            </a:pPr>
            <a:r>
              <a:rPr lang="en" sz="1200">
                <a:solidFill>
                  <a:srgbClr val="313131"/>
                </a:solidFill>
                <a:latin typeface="Consolas"/>
                <a:ea typeface="Consolas"/>
                <a:cs typeface="Consolas"/>
                <a:sym typeface="Consolas"/>
              </a:rPr>
              <a:t>});button.addEventListener('click', function() {</a:t>
            </a:r>
            <a:endParaRPr sz="1200">
              <a:solidFill>
                <a:srgbClr val="313131"/>
              </a:solidFill>
              <a:latin typeface="Consolas"/>
              <a:ea typeface="Consolas"/>
              <a:cs typeface="Consolas"/>
              <a:sym typeface="Consolas"/>
            </a:endParaRPr>
          </a:p>
          <a:p>
            <a:pPr indent="0" lvl="0" marL="50800" marR="50800" rtl="0" algn="l">
              <a:lnSpc>
                <a:spcPct val="100000"/>
              </a:lnSpc>
              <a:spcBef>
                <a:spcPts val="0"/>
              </a:spcBef>
              <a:spcAft>
                <a:spcPts val="0"/>
              </a:spcAft>
              <a:buSzPts val="2100"/>
              <a:buNone/>
            </a:pPr>
            <a:r>
              <a:rPr lang="en" sz="1200">
                <a:solidFill>
                  <a:srgbClr val="313131"/>
                </a:solidFill>
                <a:latin typeface="Consolas"/>
                <a:ea typeface="Consolas"/>
                <a:cs typeface="Consolas"/>
                <a:sym typeface="Consolas"/>
              </a:rPr>
              <a:t>	console.log('button clicked!');</a:t>
            </a:r>
            <a:endParaRPr sz="1200">
              <a:solidFill>
                <a:srgbClr val="313131"/>
              </a:solidFill>
              <a:latin typeface="Consolas"/>
              <a:ea typeface="Consolas"/>
              <a:cs typeface="Consolas"/>
              <a:sym typeface="Consolas"/>
            </a:endParaRPr>
          </a:p>
          <a:p>
            <a:pPr indent="0" lvl="0" marL="50800" marR="50800" rtl="0" algn="l">
              <a:lnSpc>
                <a:spcPct val="100000"/>
              </a:lnSpc>
              <a:spcBef>
                <a:spcPts val="0"/>
              </a:spcBef>
              <a:spcAft>
                <a:spcPts val="0"/>
              </a:spcAft>
              <a:buSzPts val="2100"/>
              <a:buNone/>
            </a:pPr>
            <a:r>
              <a:rPr lang="en" sz="1200">
                <a:solidFill>
                  <a:srgbClr val="313131"/>
                </a:solidFill>
                <a:latin typeface="Consolas"/>
                <a:ea typeface="Consolas"/>
                <a:cs typeface="Consolas"/>
                <a:sym typeface="Consolas"/>
              </a:rPr>
              <a:t>})</a:t>
            </a:r>
            <a:endParaRPr sz="1200">
              <a:solidFill>
                <a:srgbClr val="313131"/>
              </a:solidFill>
              <a:latin typeface="Consolas"/>
              <a:ea typeface="Consolas"/>
              <a:cs typeface="Consolas"/>
              <a:sym typeface="Consola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2"/>
          <p:cNvSpPr txBox="1"/>
          <p:nvPr>
            <p:ph idx="2" type="body"/>
          </p:nvPr>
        </p:nvSpPr>
        <p:spPr>
          <a:xfrm>
            <a:off x="4919100" y="574575"/>
            <a:ext cx="3837000" cy="42690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SzPts val="1800"/>
              <a:buNone/>
            </a:pPr>
            <a:r>
              <a:rPr lang="en" sz="1400"/>
              <a:t>Every event listener receives an </a:t>
            </a:r>
            <a:r>
              <a:rPr i="1" lang="en" sz="1400"/>
              <a:t>event object</a:t>
            </a:r>
            <a:r>
              <a:rPr b="1" lang="en" sz="1400"/>
              <a:t>, </a:t>
            </a:r>
            <a:r>
              <a:rPr lang="en" sz="1400"/>
              <a:t>which contains more information about the event. For each event type this information is slightly different, for example click event objects will have the coordinates, keypress events will contain the key that was pressed etc.</a:t>
            </a:r>
            <a:endParaRPr sz="1400"/>
          </a:p>
          <a:p>
            <a:pPr indent="0" lvl="0" marL="0" rtl="0" algn="l">
              <a:lnSpc>
                <a:spcPct val="115000"/>
              </a:lnSpc>
              <a:spcBef>
                <a:spcPts val="1600"/>
              </a:spcBef>
              <a:spcAft>
                <a:spcPts val="1600"/>
              </a:spcAft>
              <a:buSzPts val="1800"/>
              <a:buNone/>
            </a:pPr>
            <a:r>
              <a:rPr lang="en" sz="1400"/>
              <a:t>Every event has a </a:t>
            </a:r>
            <a:r>
              <a:rPr lang="en" sz="1400">
                <a:solidFill>
                  <a:srgbClr val="313131"/>
                </a:solidFill>
                <a:latin typeface="Consolas"/>
                <a:ea typeface="Consolas"/>
                <a:cs typeface="Consolas"/>
                <a:sym typeface="Consolas"/>
              </a:rPr>
              <a:t>preventDefault</a:t>
            </a:r>
            <a:r>
              <a:rPr lang="en" sz="1400"/>
              <a:t> method, which allows us to stop the default behavior that the event triggers. For example, if we call it on a click event on a link, it will prevent the browser from navigating to that link. It doesn’t stop other Javascript event handlers, and some events are not cancellable.</a:t>
            </a:r>
            <a:endParaRPr sz="1400"/>
          </a:p>
        </p:txBody>
      </p:sp>
      <p:sp>
        <p:nvSpPr>
          <p:cNvPr id="124" name="Google Shape;124;p12"/>
          <p:cNvSpPr txBox="1"/>
          <p:nvPr>
            <p:ph type="title"/>
          </p:nvPr>
        </p:nvSpPr>
        <p:spPr>
          <a:xfrm>
            <a:off x="117750" y="59175"/>
            <a:ext cx="45120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200"/>
              <a:buNone/>
            </a:pPr>
            <a:r>
              <a:rPr lang="en" sz="2400"/>
              <a:t>Events</a:t>
            </a:r>
            <a:endParaRPr sz="2400"/>
          </a:p>
        </p:txBody>
      </p:sp>
      <p:sp>
        <p:nvSpPr>
          <p:cNvPr id="125" name="Google Shape;125;p12"/>
          <p:cNvSpPr txBox="1"/>
          <p:nvPr>
            <p:ph idx="1" type="subTitle"/>
          </p:nvPr>
        </p:nvSpPr>
        <p:spPr>
          <a:xfrm>
            <a:off x="51750" y="631875"/>
            <a:ext cx="4512000" cy="4154400"/>
          </a:xfrm>
          <a:prstGeom prst="rect">
            <a:avLst/>
          </a:prstGeom>
          <a:noFill/>
          <a:ln>
            <a:noFill/>
          </a:ln>
        </p:spPr>
        <p:txBody>
          <a:bodyPr anchorCtr="0" anchor="ctr" bIns="91425" lIns="91425" spcFirstLastPara="1" rIns="91425" wrap="square" tIns="91425">
            <a:noAutofit/>
          </a:bodyPr>
          <a:lstStyle/>
          <a:p>
            <a:pPr indent="0" lvl="0" marL="50800" marR="50800" rtl="0" algn="l">
              <a:lnSpc>
                <a:spcPct val="100000"/>
              </a:lnSpc>
              <a:spcBef>
                <a:spcPts val="0"/>
              </a:spcBef>
              <a:spcAft>
                <a:spcPts val="0"/>
              </a:spcAft>
              <a:buClr>
                <a:srgbClr val="000000"/>
              </a:buClr>
              <a:buSzPts val="1100"/>
              <a:buFont typeface="Arial"/>
              <a:buNone/>
            </a:pPr>
            <a:r>
              <a:rPr lang="en" sz="1200">
                <a:solidFill>
                  <a:srgbClr val="313131"/>
                </a:solidFill>
                <a:latin typeface="Consolas"/>
                <a:ea typeface="Consolas"/>
                <a:cs typeface="Consolas"/>
                <a:sym typeface="Consolas"/>
              </a:rPr>
              <a:t>var link = document.querySelector('a');</a:t>
            </a:r>
            <a:endParaRPr sz="1200">
              <a:solidFill>
                <a:srgbClr val="313131"/>
              </a:solidFill>
              <a:latin typeface="Consolas"/>
              <a:ea typeface="Consolas"/>
              <a:cs typeface="Consolas"/>
              <a:sym typeface="Consolas"/>
            </a:endParaRPr>
          </a:p>
          <a:p>
            <a:pPr indent="0" lvl="0" marL="50800" marR="50800" rtl="0" algn="l">
              <a:lnSpc>
                <a:spcPct val="100000"/>
              </a:lnSpc>
              <a:spcBef>
                <a:spcPts val="0"/>
              </a:spcBef>
              <a:spcAft>
                <a:spcPts val="0"/>
              </a:spcAft>
              <a:buClr>
                <a:srgbClr val="000000"/>
              </a:buClr>
              <a:buSzPts val="1100"/>
              <a:buFont typeface="Arial"/>
              <a:buNone/>
            </a:pPr>
            <a:r>
              <a:rPr lang="en" sz="1200">
                <a:solidFill>
                  <a:srgbClr val="313131"/>
                </a:solidFill>
                <a:latin typeface="Consolas"/>
                <a:ea typeface="Consolas"/>
                <a:cs typeface="Consolas"/>
                <a:sym typeface="Consolas"/>
              </a:rPr>
              <a:t>link.addEventListener('click', function(e) {</a:t>
            </a:r>
            <a:endParaRPr sz="1200">
              <a:solidFill>
                <a:srgbClr val="313131"/>
              </a:solidFill>
              <a:latin typeface="Consolas"/>
              <a:ea typeface="Consolas"/>
              <a:cs typeface="Consolas"/>
              <a:sym typeface="Consolas"/>
            </a:endParaRPr>
          </a:p>
          <a:p>
            <a:pPr indent="0" lvl="0" marL="50800" marR="50800" rtl="0" algn="l">
              <a:lnSpc>
                <a:spcPct val="100000"/>
              </a:lnSpc>
              <a:spcBef>
                <a:spcPts val="0"/>
              </a:spcBef>
              <a:spcAft>
                <a:spcPts val="0"/>
              </a:spcAft>
              <a:buSzPts val="2100"/>
              <a:buNone/>
            </a:pPr>
            <a:r>
              <a:rPr lang="en" sz="1200">
                <a:solidFill>
                  <a:srgbClr val="313131"/>
                </a:solidFill>
                <a:latin typeface="Consolas"/>
                <a:ea typeface="Consolas"/>
                <a:cs typeface="Consolas"/>
                <a:sym typeface="Consolas"/>
              </a:rPr>
              <a:t>	console.log('Link clicked!');</a:t>
            </a:r>
            <a:endParaRPr sz="1200">
              <a:solidFill>
                <a:srgbClr val="313131"/>
              </a:solidFill>
              <a:latin typeface="Consolas"/>
              <a:ea typeface="Consolas"/>
              <a:cs typeface="Consolas"/>
              <a:sym typeface="Consolas"/>
            </a:endParaRPr>
          </a:p>
          <a:p>
            <a:pPr indent="0" lvl="0" marL="50800" marR="50800" rtl="0" algn="l">
              <a:lnSpc>
                <a:spcPct val="100000"/>
              </a:lnSpc>
              <a:spcBef>
                <a:spcPts val="0"/>
              </a:spcBef>
              <a:spcAft>
                <a:spcPts val="0"/>
              </a:spcAft>
              <a:buSzPts val="2100"/>
              <a:buNone/>
            </a:pPr>
            <a:r>
              <a:rPr lang="en" sz="1200">
                <a:solidFill>
                  <a:srgbClr val="313131"/>
                </a:solidFill>
                <a:latin typeface="Consolas"/>
                <a:ea typeface="Consolas"/>
                <a:cs typeface="Consolas"/>
                <a:sym typeface="Consolas"/>
              </a:rPr>
              <a:t>	console.log(e);</a:t>
            </a:r>
            <a:endParaRPr sz="1200">
              <a:solidFill>
                <a:srgbClr val="313131"/>
              </a:solidFill>
              <a:latin typeface="Consolas"/>
              <a:ea typeface="Consolas"/>
              <a:cs typeface="Consolas"/>
              <a:sym typeface="Consolas"/>
            </a:endParaRPr>
          </a:p>
          <a:p>
            <a:pPr indent="0" lvl="0" marL="50800" marR="50800" rtl="0" algn="l">
              <a:lnSpc>
                <a:spcPct val="100000"/>
              </a:lnSpc>
              <a:spcBef>
                <a:spcPts val="0"/>
              </a:spcBef>
              <a:spcAft>
                <a:spcPts val="0"/>
              </a:spcAft>
              <a:buClr>
                <a:schemeClr val="dk1"/>
              </a:buClr>
              <a:buSzPts val="1100"/>
              <a:buFont typeface="Arial"/>
              <a:buNone/>
            </a:pPr>
            <a:r>
              <a:rPr lang="en" sz="1200">
                <a:solidFill>
                  <a:srgbClr val="313131"/>
                </a:solidFill>
                <a:latin typeface="Consolas"/>
                <a:ea typeface="Consolas"/>
                <a:cs typeface="Consolas"/>
                <a:sym typeface="Consolas"/>
              </a:rPr>
              <a:t>	console.log(e.target);</a:t>
            </a:r>
            <a:endParaRPr sz="1200">
              <a:solidFill>
                <a:srgbClr val="313131"/>
              </a:solidFill>
              <a:latin typeface="Consolas"/>
              <a:ea typeface="Consolas"/>
              <a:cs typeface="Consolas"/>
              <a:sym typeface="Consolas"/>
            </a:endParaRPr>
          </a:p>
          <a:p>
            <a:pPr indent="0" lvl="0" marL="50800" marR="50800" rtl="0" algn="l">
              <a:lnSpc>
                <a:spcPct val="100000"/>
              </a:lnSpc>
              <a:spcBef>
                <a:spcPts val="0"/>
              </a:spcBef>
              <a:spcAft>
                <a:spcPts val="0"/>
              </a:spcAft>
              <a:buSzPts val="2100"/>
              <a:buNone/>
            </a:pPr>
            <a:r>
              <a:t/>
            </a:r>
            <a:endParaRPr sz="1200">
              <a:solidFill>
                <a:srgbClr val="313131"/>
              </a:solidFill>
              <a:latin typeface="Consolas"/>
              <a:ea typeface="Consolas"/>
              <a:cs typeface="Consolas"/>
              <a:sym typeface="Consolas"/>
            </a:endParaRPr>
          </a:p>
          <a:p>
            <a:pPr indent="0" lvl="0" marL="50800" marR="50800" rtl="0" algn="l">
              <a:lnSpc>
                <a:spcPct val="100000"/>
              </a:lnSpc>
              <a:spcBef>
                <a:spcPts val="0"/>
              </a:spcBef>
              <a:spcAft>
                <a:spcPts val="0"/>
              </a:spcAft>
              <a:buSzPts val="2100"/>
              <a:buNone/>
            </a:pPr>
            <a:r>
              <a:rPr lang="en" sz="1200">
                <a:solidFill>
                  <a:srgbClr val="313131"/>
                </a:solidFill>
                <a:latin typeface="Consolas"/>
                <a:ea typeface="Consolas"/>
                <a:cs typeface="Consolas"/>
                <a:sym typeface="Consolas"/>
              </a:rPr>
              <a:t>	e.preventDefault();</a:t>
            </a:r>
            <a:endParaRPr sz="1200">
              <a:solidFill>
                <a:srgbClr val="313131"/>
              </a:solidFill>
              <a:latin typeface="Consolas"/>
              <a:ea typeface="Consolas"/>
              <a:cs typeface="Consolas"/>
              <a:sym typeface="Consolas"/>
            </a:endParaRPr>
          </a:p>
          <a:p>
            <a:pPr indent="0" lvl="0" marL="50800" marR="50800" rtl="0" algn="l">
              <a:lnSpc>
                <a:spcPct val="100000"/>
              </a:lnSpc>
              <a:spcBef>
                <a:spcPts val="0"/>
              </a:spcBef>
              <a:spcAft>
                <a:spcPts val="0"/>
              </a:spcAft>
              <a:buSzPts val="2100"/>
              <a:buNone/>
            </a:pPr>
            <a:r>
              <a:rPr lang="en" sz="1200">
                <a:solidFill>
                  <a:srgbClr val="313131"/>
                </a:solidFill>
                <a:latin typeface="Consolas"/>
                <a:ea typeface="Consolas"/>
                <a:cs typeface="Consolas"/>
                <a:sym typeface="Consolas"/>
              </a:rPr>
              <a:t>});</a:t>
            </a:r>
            <a:endParaRPr sz="1200">
              <a:solidFill>
                <a:srgbClr val="313131"/>
              </a:solidFill>
              <a:latin typeface="Consolas"/>
              <a:ea typeface="Consolas"/>
              <a:cs typeface="Consolas"/>
              <a:sym typeface="Consolas"/>
            </a:endParaRPr>
          </a:p>
          <a:p>
            <a:pPr indent="0" lvl="0" marL="50800" marR="50800" rtl="0" algn="l">
              <a:lnSpc>
                <a:spcPct val="100000"/>
              </a:lnSpc>
              <a:spcBef>
                <a:spcPts val="0"/>
              </a:spcBef>
              <a:spcAft>
                <a:spcPts val="0"/>
              </a:spcAft>
              <a:buSzPts val="2100"/>
              <a:buNone/>
            </a:pPr>
            <a:r>
              <a:t/>
            </a:r>
            <a:endParaRPr sz="1200">
              <a:solidFill>
                <a:srgbClr val="313131"/>
              </a:solidFill>
              <a:latin typeface="Consolas"/>
              <a:ea typeface="Consolas"/>
              <a:cs typeface="Consolas"/>
              <a:sym typeface="Consolas"/>
            </a:endParaRPr>
          </a:p>
          <a:p>
            <a:pPr indent="0" lvl="0" marL="50800" marR="50800" rtl="0" algn="l">
              <a:lnSpc>
                <a:spcPct val="100000"/>
              </a:lnSpc>
              <a:spcBef>
                <a:spcPts val="0"/>
              </a:spcBef>
              <a:spcAft>
                <a:spcPts val="0"/>
              </a:spcAft>
              <a:buSzPts val="2100"/>
              <a:buNone/>
            </a:pPr>
            <a:r>
              <a:t/>
            </a:r>
            <a:endParaRPr sz="1200">
              <a:solidFill>
                <a:srgbClr val="313131"/>
              </a:solidFill>
              <a:latin typeface="Consolas"/>
              <a:ea typeface="Consolas"/>
              <a:cs typeface="Consolas"/>
              <a:sym typeface="Consolas"/>
            </a:endParaRPr>
          </a:p>
          <a:p>
            <a:pPr indent="0" lvl="0" marL="50800" marR="50800" rtl="0" algn="l">
              <a:lnSpc>
                <a:spcPct val="100000"/>
              </a:lnSpc>
              <a:spcBef>
                <a:spcPts val="0"/>
              </a:spcBef>
              <a:spcAft>
                <a:spcPts val="0"/>
              </a:spcAft>
              <a:buSzPts val="2100"/>
              <a:buNone/>
            </a:pPr>
            <a:r>
              <a:rPr lang="en" sz="1200">
                <a:solidFill>
                  <a:srgbClr val="313131"/>
                </a:solidFill>
                <a:latin typeface="Consolas"/>
                <a:ea typeface="Consolas"/>
                <a:cs typeface="Consolas"/>
                <a:sym typeface="Consolas"/>
              </a:rPr>
              <a:t>document.addEventListener('keydown', function(e) {</a:t>
            </a:r>
            <a:endParaRPr sz="1200">
              <a:solidFill>
                <a:srgbClr val="313131"/>
              </a:solidFill>
              <a:latin typeface="Consolas"/>
              <a:ea typeface="Consolas"/>
              <a:cs typeface="Consolas"/>
              <a:sym typeface="Consolas"/>
            </a:endParaRPr>
          </a:p>
          <a:p>
            <a:pPr indent="0" lvl="0" marL="50800" marR="50800" rtl="0" algn="l">
              <a:lnSpc>
                <a:spcPct val="100000"/>
              </a:lnSpc>
              <a:spcBef>
                <a:spcPts val="0"/>
              </a:spcBef>
              <a:spcAft>
                <a:spcPts val="0"/>
              </a:spcAft>
              <a:buSzPts val="2100"/>
              <a:buNone/>
            </a:pPr>
            <a:r>
              <a:rPr lang="en" sz="1200">
                <a:solidFill>
                  <a:srgbClr val="313131"/>
                </a:solidFill>
                <a:latin typeface="Consolas"/>
                <a:ea typeface="Consolas"/>
                <a:cs typeface="Consolas"/>
                <a:sym typeface="Consolas"/>
              </a:rPr>
              <a:t>	console.log('Key pressed!');</a:t>
            </a:r>
            <a:endParaRPr sz="1200">
              <a:solidFill>
                <a:srgbClr val="313131"/>
              </a:solidFill>
              <a:latin typeface="Consolas"/>
              <a:ea typeface="Consolas"/>
              <a:cs typeface="Consolas"/>
              <a:sym typeface="Consolas"/>
            </a:endParaRPr>
          </a:p>
          <a:p>
            <a:pPr indent="0" lvl="0" marL="50800" marR="50800" rtl="0" algn="l">
              <a:lnSpc>
                <a:spcPct val="100000"/>
              </a:lnSpc>
              <a:spcBef>
                <a:spcPts val="0"/>
              </a:spcBef>
              <a:spcAft>
                <a:spcPts val="0"/>
              </a:spcAft>
              <a:buSzPts val="2100"/>
              <a:buNone/>
            </a:pPr>
            <a:r>
              <a:rPr lang="en" sz="1200">
                <a:solidFill>
                  <a:srgbClr val="313131"/>
                </a:solidFill>
                <a:latin typeface="Consolas"/>
                <a:ea typeface="Consolas"/>
                <a:cs typeface="Consolas"/>
                <a:sym typeface="Consolas"/>
              </a:rPr>
              <a:t>	console.log(e);</a:t>
            </a:r>
            <a:endParaRPr sz="1200">
              <a:solidFill>
                <a:srgbClr val="313131"/>
              </a:solidFill>
              <a:latin typeface="Consolas"/>
              <a:ea typeface="Consolas"/>
              <a:cs typeface="Consolas"/>
              <a:sym typeface="Consolas"/>
            </a:endParaRPr>
          </a:p>
          <a:p>
            <a:pPr indent="0" lvl="0" marL="50800" marR="50800" rtl="0" algn="l">
              <a:lnSpc>
                <a:spcPct val="100000"/>
              </a:lnSpc>
              <a:spcBef>
                <a:spcPts val="0"/>
              </a:spcBef>
              <a:spcAft>
                <a:spcPts val="0"/>
              </a:spcAft>
              <a:buSzPts val="2100"/>
              <a:buNone/>
            </a:pPr>
            <a:r>
              <a:rPr lang="en" sz="1200">
                <a:solidFill>
                  <a:srgbClr val="313131"/>
                </a:solidFill>
                <a:latin typeface="Consolas"/>
                <a:ea typeface="Consolas"/>
                <a:cs typeface="Consolas"/>
                <a:sym typeface="Consolas"/>
              </a:rPr>
              <a:t>});</a:t>
            </a:r>
            <a:endParaRPr sz="1200">
              <a:solidFill>
                <a:srgbClr val="313131"/>
              </a:solidFill>
              <a:latin typeface="Consolas"/>
              <a:ea typeface="Consolas"/>
              <a:cs typeface="Consolas"/>
              <a:sym typeface="Consola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29" name="Shape 129"/>
        <p:cNvGrpSpPr/>
        <p:nvPr/>
      </p:nvGrpSpPr>
      <p:grpSpPr>
        <a:xfrm>
          <a:off x="0" y="0"/>
          <a:ext cx="0" cy="0"/>
          <a:chOff x="0" y="0"/>
          <a:chExt cx="0" cy="0"/>
        </a:xfrm>
      </p:grpSpPr>
      <p:sp>
        <p:nvSpPr>
          <p:cNvPr id="130" name="Google Shape;130;p13"/>
          <p:cNvSpPr txBox="1"/>
          <p:nvPr>
            <p:ph type="title"/>
          </p:nvPr>
        </p:nvSpPr>
        <p:spPr>
          <a:xfrm>
            <a:off x="311700" y="19495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3000"/>
              <a:t>Example</a:t>
            </a:r>
            <a:endParaRPr sz="3000"/>
          </a:p>
        </p:txBody>
      </p:sp>
      <p:sp>
        <p:nvSpPr>
          <p:cNvPr id="131" name="Google Shape;131;p13"/>
          <p:cNvSpPr txBox="1"/>
          <p:nvPr>
            <p:ph idx="4294967295" type="subTitle"/>
          </p:nvPr>
        </p:nvSpPr>
        <p:spPr>
          <a:xfrm>
            <a:off x="183750" y="813150"/>
            <a:ext cx="8648400" cy="3973200"/>
          </a:xfrm>
          <a:prstGeom prst="rect">
            <a:avLst/>
          </a:prstGeom>
          <a:noFill/>
          <a:ln>
            <a:noFill/>
          </a:ln>
        </p:spPr>
        <p:txBody>
          <a:bodyPr anchorCtr="0" anchor="ctr" bIns="91425" lIns="91425" spcFirstLastPara="1" rIns="91425" wrap="square" tIns="91425">
            <a:noAutofit/>
          </a:bodyPr>
          <a:lstStyle/>
          <a:p>
            <a:pPr indent="0" lvl="0" marL="50800" marR="50800" rtl="0" algn="l">
              <a:lnSpc>
                <a:spcPct val="115000"/>
              </a:lnSpc>
              <a:spcBef>
                <a:spcPts val="0"/>
              </a:spcBef>
              <a:spcAft>
                <a:spcPts val="0"/>
              </a:spcAft>
              <a:buClr>
                <a:schemeClr val="dk2"/>
              </a:buClr>
              <a:buSzPts val="1800"/>
              <a:buFont typeface="Arial"/>
              <a:buNone/>
            </a:pPr>
            <a:r>
              <a:t/>
            </a:r>
            <a:endParaRPr b="0" i="0" sz="1400" u="none" cap="none" strike="noStrike">
              <a:solidFill>
                <a:srgbClr val="313131"/>
              </a:solidFill>
              <a:latin typeface="Consolas"/>
              <a:ea typeface="Consolas"/>
              <a:cs typeface="Consolas"/>
              <a:sym typeface="Consolas"/>
            </a:endParaRPr>
          </a:p>
          <a:p>
            <a:pPr indent="0" lvl="0" marL="50800" marR="50800" rtl="0" algn="l">
              <a:lnSpc>
                <a:spcPct val="115000"/>
              </a:lnSpc>
              <a:spcBef>
                <a:spcPts val="0"/>
              </a:spcBef>
              <a:spcAft>
                <a:spcPts val="0"/>
              </a:spcAft>
              <a:buClr>
                <a:schemeClr val="dk2"/>
              </a:buClr>
              <a:buSzPts val="1800"/>
              <a:buFont typeface="Arial"/>
              <a:buNone/>
            </a:pPr>
            <a:r>
              <a:rPr b="0" i="0" lang="en" sz="1400" u="none" cap="none" strike="noStrike">
                <a:solidFill>
                  <a:srgbClr val="313131"/>
                </a:solidFill>
                <a:latin typeface="Consolas"/>
                <a:ea typeface="Consolas"/>
                <a:cs typeface="Consolas"/>
                <a:sym typeface="Consolas"/>
              </a:rPr>
              <a:t>var textInput = document.querySelector('input');</a:t>
            </a:r>
            <a:endParaRPr b="0" i="0" sz="1400" u="none" cap="none" strike="noStrike">
              <a:solidFill>
                <a:srgbClr val="313131"/>
              </a:solidFill>
              <a:latin typeface="Consolas"/>
              <a:ea typeface="Consolas"/>
              <a:cs typeface="Consolas"/>
              <a:sym typeface="Consolas"/>
            </a:endParaRPr>
          </a:p>
          <a:p>
            <a:pPr indent="0" lvl="0" marL="50800" marR="50800" rtl="0" algn="l">
              <a:lnSpc>
                <a:spcPct val="115000"/>
              </a:lnSpc>
              <a:spcBef>
                <a:spcPts val="0"/>
              </a:spcBef>
              <a:spcAft>
                <a:spcPts val="0"/>
              </a:spcAft>
              <a:buClr>
                <a:schemeClr val="dk2"/>
              </a:buClr>
              <a:buSzPts val="1800"/>
              <a:buFont typeface="Arial"/>
              <a:buNone/>
            </a:pPr>
            <a:r>
              <a:rPr b="0" i="0" lang="en" sz="1400" u="none" cap="none" strike="noStrike">
                <a:solidFill>
                  <a:srgbClr val="313131"/>
                </a:solidFill>
                <a:latin typeface="Consolas"/>
                <a:ea typeface="Consolas"/>
                <a:cs typeface="Consolas"/>
                <a:sym typeface="Consolas"/>
              </a:rPr>
              <a:t>var outputSpan = document.querySelector('span');</a:t>
            </a:r>
            <a:endParaRPr b="0" i="0" sz="1400" u="none" cap="none" strike="noStrike">
              <a:solidFill>
                <a:srgbClr val="313131"/>
              </a:solidFill>
              <a:latin typeface="Consolas"/>
              <a:ea typeface="Consolas"/>
              <a:cs typeface="Consolas"/>
              <a:sym typeface="Consolas"/>
            </a:endParaRPr>
          </a:p>
          <a:p>
            <a:pPr indent="0" lvl="0" marL="50800" marR="50800" rtl="0" algn="l">
              <a:lnSpc>
                <a:spcPct val="115000"/>
              </a:lnSpc>
              <a:spcBef>
                <a:spcPts val="0"/>
              </a:spcBef>
              <a:spcAft>
                <a:spcPts val="0"/>
              </a:spcAft>
              <a:buClr>
                <a:schemeClr val="dk2"/>
              </a:buClr>
              <a:buSzPts val="1800"/>
              <a:buFont typeface="Arial"/>
              <a:buNone/>
            </a:pPr>
            <a:r>
              <a:rPr b="0" i="0" lang="en" sz="1400" u="none" cap="none" strike="noStrike">
                <a:solidFill>
                  <a:srgbClr val="313131"/>
                </a:solidFill>
                <a:latin typeface="Consolas"/>
                <a:ea typeface="Consolas"/>
                <a:cs typeface="Consolas"/>
                <a:sym typeface="Consolas"/>
              </a:rPr>
              <a:t>var updateButton = document.querySelector('button');</a:t>
            </a:r>
            <a:endParaRPr b="0" i="0" sz="1400" u="none" cap="none" strike="noStrike">
              <a:solidFill>
                <a:srgbClr val="313131"/>
              </a:solidFill>
              <a:latin typeface="Consolas"/>
              <a:ea typeface="Consolas"/>
              <a:cs typeface="Consolas"/>
              <a:sym typeface="Consolas"/>
            </a:endParaRPr>
          </a:p>
          <a:p>
            <a:pPr indent="0" lvl="0" marL="50800" marR="50800" rtl="0" algn="l">
              <a:lnSpc>
                <a:spcPct val="115000"/>
              </a:lnSpc>
              <a:spcBef>
                <a:spcPts val="0"/>
              </a:spcBef>
              <a:spcAft>
                <a:spcPts val="0"/>
              </a:spcAft>
              <a:buClr>
                <a:schemeClr val="dk2"/>
              </a:buClr>
              <a:buSzPts val="1800"/>
              <a:buFont typeface="Arial"/>
              <a:buNone/>
            </a:pPr>
            <a:r>
              <a:t/>
            </a:r>
            <a:endParaRPr b="0" i="0" sz="1400" u="none" cap="none" strike="noStrike">
              <a:solidFill>
                <a:srgbClr val="313131"/>
              </a:solidFill>
              <a:latin typeface="Consolas"/>
              <a:ea typeface="Consolas"/>
              <a:cs typeface="Consolas"/>
              <a:sym typeface="Consolas"/>
            </a:endParaRPr>
          </a:p>
          <a:p>
            <a:pPr indent="0" lvl="0" marL="50800" marR="50800" rtl="0" algn="l">
              <a:lnSpc>
                <a:spcPct val="115000"/>
              </a:lnSpc>
              <a:spcBef>
                <a:spcPts val="0"/>
              </a:spcBef>
              <a:spcAft>
                <a:spcPts val="0"/>
              </a:spcAft>
              <a:buClr>
                <a:schemeClr val="dk2"/>
              </a:buClr>
              <a:buSzPts val="1800"/>
              <a:buFont typeface="Arial"/>
              <a:buNone/>
            </a:pPr>
            <a:r>
              <a:rPr b="0" i="0" lang="en" sz="1400" u="none" cap="none" strike="noStrike">
                <a:solidFill>
                  <a:srgbClr val="313131"/>
                </a:solidFill>
                <a:latin typeface="Consolas"/>
                <a:ea typeface="Consolas"/>
                <a:cs typeface="Consolas"/>
                <a:sym typeface="Consolas"/>
              </a:rPr>
              <a:t>updateButton.addEventListener('click', function() {</a:t>
            </a:r>
            <a:endParaRPr b="0" i="0" sz="1400" u="none" cap="none" strike="noStrike">
              <a:solidFill>
                <a:srgbClr val="313131"/>
              </a:solidFill>
              <a:latin typeface="Consolas"/>
              <a:ea typeface="Consolas"/>
              <a:cs typeface="Consolas"/>
              <a:sym typeface="Consolas"/>
            </a:endParaRPr>
          </a:p>
          <a:p>
            <a:pPr indent="0" lvl="0" marL="50800" marR="50800" rtl="0" algn="l">
              <a:lnSpc>
                <a:spcPct val="115000"/>
              </a:lnSpc>
              <a:spcBef>
                <a:spcPts val="0"/>
              </a:spcBef>
              <a:spcAft>
                <a:spcPts val="0"/>
              </a:spcAft>
              <a:buClr>
                <a:schemeClr val="dk2"/>
              </a:buClr>
              <a:buSzPts val="1800"/>
              <a:buFont typeface="Arial"/>
              <a:buNone/>
            </a:pPr>
            <a:r>
              <a:rPr b="0" i="0" lang="en" sz="1400" u="none" cap="none" strike="noStrike">
                <a:solidFill>
                  <a:srgbClr val="313131"/>
                </a:solidFill>
                <a:latin typeface="Consolas"/>
                <a:ea typeface="Consolas"/>
                <a:cs typeface="Consolas"/>
                <a:sym typeface="Consolas"/>
              </a:rPr>
              <a:t>	outputSpan.textContent = textInput.value;</a:t>
            </a:r>
            <a:endParaRPr b="0" i="0" sz="1400" u="none" cap="none" strike="noStrike">
              <a:solidFill>
                <a:srgbClr val="313131"/>
              </a:solidFill>
              <a:latin typeface="Consolas"/>
              <a:ea typeface="Consolas"/>
              <a:cs typeface="Consolas"/>
              <a:sym typeface="Consolas"/>
            </a:endParaRPr>
          </a:p>
          <a:p>
            <a:pPr indent="0" lvl="0" marL="50800" marR="50800" rtl="0" algn="l">
              <a:lnSpc>
                <a:spcPct val="115000"/>
              </a:lnSpc>
              <a:spcBef>
                <a:spcPts val="0"/>
              </a:spcBef>
              <a:spcAft>
                <a:spcPts val="0"/>
              </a:spcAft>
              <a:buClr>
                <a:schemeClr val="dk2"/>
              </a:buClr>
              <a:buSzPts val="1800"/>
              <a:buFont typeface="Arial"/>
              <a:buNone/>
            </a:pPr>
            <a:r>
              <a:rPr b="0" i="0" lang="en" sz="1400" u="none" cap="none" strike="noStrike">
                <a:solidFill>
                  <a:srgbClr val="313131"/>
                </a:solidFill>
                <a:latin typeface="Consolas"/>
                <a:ea typeface="Consolas"/>
                <a:cs typeface="Consolas"/>
                <a:sym typeface="Consolas"/>
              </a:rPr>
              <a:t>});</a:t>
            </a:r>
            <a:endParaRPr b="0" i="0" sz="1400" u="none" cap="none" strike="noStrike">
              <a:solidFill>
                <a:srgbClr val="313131"/>
              </a:solidFill>
              <a:latin typeface="Consolas"/>
              <a:ea typeface="Consolas"/>
              <a:cs typeface="Consolas"/>
              <a:sym typeface="Consola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2"/>
          <p:cNvSpPr txBox="1"/>
          <p:nvPr>
            <p:ph type="ctrTitle"/>
          </p:nvPr>
        </p:nvSpPr>
        <p:spPr>
          <a:xfrm>
            <a:off x="510450" y="1333500"/>
            <a:ext cx="8123100" cy="15885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lang="en" sz="4000"/>
              <a:t>First-class functions</a:t>
            </a:r>
            <a:endParaRPr sz="4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64" name="Shape 64"/>
        <p:cNvGrpSpPr/>
        <p:nvPr/>
      </p:nvGrpSpPr>
      <p:grpSpPr>
        <a:xfrm>
          <a:off x="0" y="0"/>
          <a:ext cx="0" cy="0"/>
          <a:chOff x="0" y="0"/>
          <a:chExt cx="0" cy="0"/>
        </a:xfrm>
      </p:grpSpPr>
      <p:sp>
        <p:nvSpPr>
          <p:cNvPr id="65" name="Google Shape;65;p3"/>
          <p:cNvSpPr txBox="1"/>
          <p:nvPr>
            <p:ph type="title"/>
          </p:nvPr>
        </p:nvSpPr>
        <p:spPr>
          <a:xfrm>
            <a:off x="311700" y="32280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3600"/>
              <a:t>Functions as values</a:t>
            </a:r>
            <a:endParaRPr sz="3600"/>
          </a:p>
        </p:txBody>
      </p:sp>
      <p:sp>
        <p:nvSpPr>
          <p:cNvPr id="66" name="Google Shape;66;p3"/>
          <p:cNvSpPr txBox="1"/>
          <p:nvPr>
            <p:ph idx="1" type="body"/>
          </p:nvPr>
        </p:nvSpPr>
        <p:spPr>
          <a:xfrm>
            <a:off x="311700" y="1111200"/>
            <a:ext cx="8520600" cy="3950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1500">
                <a:solidFill>
                  <a:schemeClr val="dk1"/>
                </a:solidFill>
              </a:rPr>
              <a:t>In Javascript functions are not just code, they are valid </a:t>
            </a:r>
            <a:r>
              <a:rPr i="1" lang="en" sz="1500">
                <a:solidFill>
                  <a:schemeClr val="dk1"/>
                </a:solidFill>
              </a:rPr>
              <a:t>values</a:t>
            </a:r>
            <a:r>
              <a:rPr lang="en" sz="1500">
                <a:solidFill>
                  <a:schemeClr val="dk1"/>
                </a:solidFill>
              </a:rPr>
              <a:t> as well. They can be assigned to variables or even passed as arguments to other functions. The term that signifies this is </a:t>
            </a:r>
            <a:r>
              <a:rPr i="1" lang="en" sz="1500">
                <a:solidFill>
                  <a:schemeClr val="dk1"/>
                </a:solidFill>
              </a:rPr>
              <a:t>first-class functions</a:t>
            </a:r>
            <a:r>
              <a:rPr lang="en" sz="1500">
                <a:solidFill>
                  <a:schemeClr val="dk1"/>
                </a:solidFill>
              </a:rPr>
              <a:t> - meaning that functions are “first-class citizens”, equally important as other values. In fact, all function names can be used in the same way as variable names.</a:t>
            </a:r>
            <a:endParaRPr sz="1500">
              <a:solidFill>
                <a:schemeClr val="dk1"/>
              </a:solidFill>
            </a:endParaRPr>
          </a:p>
          <a:p>
            <a:pPr indent="0" lvl="0" marL="0" rtl="0" algn="l">
              <a:lnSpc>
                <a:spcPct val="115000"/>
              </a:lnSpc>
              <a:spcBef>
                <a:spcPts val="1600"/>
              </a:spcBef>
              <a:spcAft>
                <a:spcPts val="1600"/>
              </a:spcAft>
              <a:buSzPts val="1800"/>
              <a:buNone/>
            </a:pPr>
            <a:r>
              <a:rPr lang="en" sz="1500">
                <a:solidFill>
                  <a:schemeClr val="dk1"/>
                </a:solidFill>
              </a:rPr>
              <a:t>This feature allows many powerful applications to be written in a simple way. We can define a function we want called under some circumstances, and let the language take care of the rest. This is the basic mechanism by which Javascript responds to events - such as a mouse click, completion of page load, receiving data from the network etc.</a:t>
            </a:r>
            <a:endParaRPr sz="15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4"/>
          <p:cNvSpPr txBox="1"/>
          <p:nvPr>
            <p:ph idx="2" type="body"/>
          </p:nvPr>
        </p:nvSpPr>
        <p:spPr>
          <a:xfrm>
            <a:off x="4919100" y="574575"/>
            <a:ext cx="3837000" cy="4473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SzPts val="1800"/>
              <a:buNone/>
            </a:pPr>
            <a:r>
              <a:rPr lang="en" sz="1300"/>
              <a:t>When a function is defined, Javascript basically creates a variable which holds the function </a:t>
            </a:r>
            <a:r>
              <a:rPr i="1" lang="en" sz="1300"/>
              <a:t>value</a:t>
            </a:r>
            <a:r>
              <a:rPr lang="en" sz="1300"/>
              <a:t>. Because of this, we can use any function name to refer to it as a value - we can log it, assign it to another variables, pass it to other functions etc.</a:t>
            </a:r>
            <a:endParaRPr sz="1300"/>
          </a:p>
          <a:p>
            <a:pPr indent="0" lvl="0" marL="0" rtl="0" algn="l">
              <a:lnSpc>
                <a:spcPct val="115000"/>
              </a:lnSpc>
              <a:spcBef>
                <a:spcPts val="1600"/>
              </a:spcBef>
              <a:spcAft>
                <a:spcPts val="0"/>
              </a:spcAft>
              <a:buSzPts val="1800"/>
              <a:buNone/>
            </a:pPr>
            <a:r>
              <a:rPr lang="en" sz="1300"/>
              <a:t>In our case, we first log the value of </a:t>
            </a:r>
            <a:r>
              <a:rPr lang="en" sz="1300">
                <a:solidFill>
                  <a:srgbClr val="313131"/>
                </a:solidFill>
                <a:latin typeface="Consolas"/>
                <a:ea typeface="Consolas"/>
                <a:cs typeface="Consolas"/>
                <a:sym typeface="Consolas"/>
              </a:rPr>
              <a:t>exampleFunction</a:t>
            </a:r>
            <a:r>
              <a:rPr lang="en" sz="1300">
                <a:solidFill>
                  <a:srgbClr val="313131"/>
                </a:solidFill>
              </a:rPr>
              <a:t>,</a:t>
            </a:r>
            <a:r>
              <a:rPr lang="en" sz="1300"/>
              <a:t> by passing it to console.log as an argument. Parentheses () after a function value signify a function </a:t>
            </a:r>
            <a:r>
              <a:rPr i="1" lang="en" sz="1300"/>
              <a:t>call</a:t>
            </a:r>
            <a:r>
              <a:rPr lang="en" sz="1300"/>
              <a:t>, so if there’s no parentheses immediately after the function it doesn’t get called.</a:t>
            </a:r>
            <a:endParaRPr sz="1300"/>
          </a:p>
          <a:p>
            <a:pPr indent="0" lvl="0" marL="0" rtl="0" algn="l">
              <a:lnSpc>
                <a:spcPct val="115000"/>
              </a:lnSpc>
              <a:spcBef>
                <a:spcPts val="1600"/>
              </a:spcBef>
              <a:spcAft>
                <a:spcPts val="1600"/>
              </a:spcAft>
              <a:buSzPts val="1800"/>
              <a:buNone/>
            </a:pPr>
            <a:r>
              <a:rPr lang="en" sz="1300"/>
              <a:t>We also pass the value of the function to another variable and call it via that variable. The name is not strictly attached to a function. When we put parentheses after a name, it’s the value that’s important, not the name itself.</a:t>
            </a:r>
            <a:endParaRPr sz="1300"/>
          </a:p>
        </p:txBody>
      </p:sp>
      <p:sp>
        <p:nvSpPr>
          <p:cNvPr id="72" name="Google Shape;72;p4"/>
          <p:cNvSpPr txBox="1"/>
          <p:nvPr>
            <p:ph type="title"/>
          </p:nvPr>
        </p:nvSpPr>
        <p:spPr>
          <a:xfrm>
            <a:off x="235500" y="208350"/>
            <a:ext cx="42765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200"/>
              <a:buNone/>
            </a:pPr>
            <a:r>
              <a:rPr lang="en" sz="2600"/>
              <a:t>Using a function as a value</a:t>
            </a:r>
            <a:endParaRPr sz="2600"/>
          </a:p>
        </p:txBody>
      </p:sp>
      <p:sp>
        <p:nvSpPr>
          <p:cNvPr id="73" name="Google Shape;73;p4"/>
          <p:cNvSpPr txBox="1"/>
          <p:nvPr>
            <p:ph idx="1" type="subTitle"/>
          </p:nvPr>
        </p:nvSpPr>
        <p:spPr>
          <a:xfrm>
            <a:off x="132400" y="631875"/>
            <a:ext cx="4431300" cy="4154400"/>
          </a:xfrm>
          <a:prstGeom prst="rect">
            <a:avLst/>
          </a:prstGeom>
          <a:noFill/>
          <a:ln>
            <a:noFill/>
          </a:ln>
        </p:spPr>
        <p:txBody>
          <a:bodyPr anchorCtr="0" anchor="ctr" bIns="91425" lIns="91425" spcFirstLastPara="1" rIns="91425" wrap="square" tIns="91425">
            <a:noAutofit/>
          </a:bodyPr>
          <a:lstStyle/>
          <a:p>
            <a:pPr indent="0" lvl="0" marL="50800" marR="50800" rtl="0" algn="l">
              <a:lnSpc>
                <a:spcPct val="100000"/>
              </a:lnSpc>
              <a:spcBef>
                <a:spcPts val="0"/>
              </a:spcBef>
              <a:spcAft>
                <a:spcPts val="0"/>
              </a:spcAft>
              <a:buSzPts val="2100"/>
              <a:buNone/>
            </a:pPr>
            <a:r>
              <a:rPr lang="en" sz="1300">
                <a:solidFill>
                  <a:srgbClr val="313131"/>
                </a:solidFill>
                <a:latin typeface="Consolas"/>
                <a:ea typeface="Consolas"/>
                <a:cs typeface="Consolas"/>
                <a:sym typeface="Consolas"/>
              </a:rPr>
              <a:t>function exampleFunction() {</a:t>
            </a:r>
            <a:endParaRPr sz="1300">
              <a:solidFill>
                <a:srgbClr val="313131"/>
              </a:solidFill>
              <a:latin typeface="Consolas"/>
              <a:ea typeface="Consolas"/>
              <a:cs typeface="Consolas"/>
              <a:sym typeface="Consolas"/>
            </a:endParaRPr>
          </a:p>
          <a:p>
            <a:pPr indent="0" lvl="0" marL="50800" marR="50800" rtl="0" algn="l">
              <a:lnSpc>
                <a:spcPct val="100000"/>
              </a:lnSpc>
              <a:spcBef>
                <a:spcPts val="0"/>
              </a:spcBef>
              <a:spcAft>
                <a:spcPts val="0"/>
              </a:spcAft>
              <a:buSzPts val="2100"/>
              <a:buNone/>
            </a:pPr>
            <a:r>
              <a:rPr lang="en" sz="1300">
                <a:solidFill>
                  <a:srgbClr val="313131"/>
                </a:solidFill>
                <a:latin typeface="Consolas"/>
                <a:ea typeface="Consolas"/>
                <a:cs typeface="Consolas"/>
                <a:sym typeface="Consolas"/>
              </a:rPr>
              <a:t>	console.log('Example function');</a:t>
            </a:r>
            <a:endParaRPr sz="1300">
              <a:solidFill>
                <a:srgbClr val="313131"/>
              </a:solidFill>
              <a:latin typeface="Consolas"/>
              <a:ea typeface="Consolas"/>
              <a:cs typeface="Consolas"/>
              <a:sym typeface="Consolas"/>
            </a:endParaRPr>
          </a:p>
          <a:p>
            <a:pPr indent="0" lvl="0" marL="50800" marR="50800" rtl="0" algn="l">
              <a:lnSpc>
                <a:spcPct val="100000"/>
              </a:lnSpc>
              <a:spcBef>
                <a:spcPts val="0"/>
              </a:spcBef>
              <a:spcAft>
                <a:spcPts val="0"/>
              </a:spcAft>
              <a:buSzPts val="2100"/>
              <a:buNone/>
            </a:pPr>
            <a:r>
              <a:rPr lang="en" sz="1300">
                <a:solidFill>
                  <a:srgbClr val="313131"/>
                </a:solidFill>
                <a:latin typeface="Consolas"/>
                <a:ea typeface="Consolas"/>
                <a:cs typeface="Consolas"/>
                <a:sym typeface="Consolas"/>
              </a:rPr>
              <a:t>}</a:t>
            </a:r>
            <a:endParaRPr sz="1300">
              <a:solidFill>
                <a:srgbClr val="313131"/>
              </a:solidFill>
              <a:latin typeface="Consolas"/>
              <a:ea typeface="Consolas"/>
              <a:cs typeface="Consolas"/>
              <a:sym typeface="Consolas"/>
            </a:endParaRPr>
          </a:p>
          <a:p>
            <a:pPr indent="0" lvl="0" marL="50800" marR="50800" rtl="0" algn="l">
              <a:lnSpc>
                <a:spcPct val="100000"/>
              </a:lnSpc>
              <a:spcBef>
                <a:spcPts val="0"/>
              </a:spcBef>
              <a:spcAft>
                <a:spcPts val="0"/>
              </a:spcAft>
              <a:buSzPts val="2100"/>
              <a:buNone/>
            </a:pPr>
            <a:r>
              <a:t/>
            </a:r>
            <a:endParaRPr sz="1300">
              <a:solidFill>
                <a:srgbClr val="313131"/>
              </a:solidFill>
              <a:latin typeface="Consolas"/>
              <a:ea typeface="Consolas"/>
              <a:cs typeface="Consolas"/>
              <a:sym typeface="Consolas"/>
            </a:endParaRPr>
          </a:p>
          <a:p>
            <a:pPr indent="0" lvl="0" marL="50800" marR="50800" rtl="0" algn="l">
              <a:lnSpc>
                <a:spcPct val="100000"/>
              </a:lnSpc>
              <a:spcBef>
                <a:spcPts val="0"/>
              </a:spcBef>
              <a:spcAft>
                <a:spcPts val="0"/>
              </a:spcAft>
              <a:buSzPts val="2100"/>
              <a:buNone/>
            </a:pPr>
            <a:r>
              <a:t/>
            </a:r>
            <a:endParaRPr sz="1300">
              <a:solidFill>
                <a:srgbClr val="313131"/>
              </a:solidFill>
              <a:latin typeface="Consolas"/>
              <a:ea typeface="Consolas"/>
              <a:cs typeface="Consolas"/>
              <a:sym typeface="Consolas"/>
            </a:endParaRPr>
          </a:p>
          <a:p>
            <a:pPr indent="0" lvl="0" marL="50800" marR="50800" rtl="0" algn="l">
              <a:lnSpc>
                <a:spcPct val="100000"/>
              </a:lnSpc>
              <a:spcBef>
                <a:spcPts val="0"/>
              </a:spcBef>
              <a:spcAft>
                <a:spcPts val="0"/>
              </a:spcAft>
              <a:buSzPts val="2100"/>
              <a:buNone/>
            </a:pPr>
            <a:r>
              <a:rPr lang="en" sz="1300">
                <a:solidFill>
                  <a:srgbClr val="313131"/>
                </a:solidFill>
                <a:latin typeface="Consolas"/>
                <a:ea typeface="Consolas"/>
                <a:cs typeface="Consolas"/>
                <a:sym typeface="Consolas"/>
              </a:rPr>
              <a:t>console.log(exampleFunction);</a:t>
            </a:r>
            <a:endParaRPr sz="1300">
              <a:solidFill>
                <a:srgbClr val="313131"/>
              </a:solidFill>
              <a:latin typeface="Consolas"/>
              <a:ea typeface="Consolas"/>
              <a:cs typeface="Consolas"/>
              <a:sym typeface="Consolas"/>
            </a:endParaRPr>
          </a:p>
          <a:p>
            <a:pPr indent="0" lvl="0" marL="50800" marR="50800" rtl="0" algn="l">
              <a:lnSpc>
                <a:spcPct val="100000"/>
              </a:lnSpc>
              <a:spcBef>
                <a:spcPts val="0"/>
              </a:spcBef>
              <a:spcAft>
                <a:spcPts val="0"/>
              </a:spcAft>
              <a:buSzPts val="2100"/>
              <a:buNone/>
            </a:pPr>
            <a:r>
              <a:rPr lang="en" sz="1300">
                <a:solidFill>
                  <a:srgbClr val="313131"/>
                </a:solidFill>
                <a:latin typeface="Consolas"/>
                <a:ea typeface="Consolas"/>
                <a:cs typeface="Consolas"/>
                <a:sym typeface="Consolas"/>
              </a:rPr>
              <a:t>exampleFunction();</a:t>
            </a:r>
            <a:endParaRPr sz="1300">
              <a:solidFill>
                <a:srgbClr val="313131"/>
              </a:solidFill>
              <a:latin typeface="Consolas"/>
              <a:ea typeface="Consolas"/>
              <a:cs typeface="Consolas"/>
              <a:sym typeface="Consolas"/>
            </a:endParaRPr>
          </a:p>
          <a:p>
            <a:pPr indent="0" lvl="0" marL="50800" marR="50800" rtl="0" algn="l">
              <a:lnSpc>
                <a:spcPct val="100000"/>
              </a:lnSpc>
              <a:spcBef>
                <a:spcPts val="0"/>
              </a:spcBef>
              <a:spcAft>
                <a:spcPts val="0"/>
              </a:spcAft>
              <a:buSzPts val="2100"/>
              <a:buNone/>
            </a:pPr>
            <a:r>
              <a:rPr lang="en" sz="1300">
                <a:solidFill>
                  <a:srgbClr val="313131"/>
                </a:solidFill>
                <a:latin typeface="Consolas"/>
                <a:ea typeface="Consolas"/>
                <a:cs typeface="Consolas"/>
                <a:sym typeface="Consolas"/>
              </a:rPr>
              <a:t>console.log(exampleFunction());</a:t>
            </a:r>
            <a:endParaRPr sz="1300">
              <a:solidFill>
                <a:srgbClr val="313131"/>
              </a:solidFill>
              <a:latin typeface="Consolas"/>
              <a:ea typeface="Consolas"/>
              <a:cs typeface="Consolas"/>
              <a:sym typeface="Consolas"/>
            </a:endParaRPr>
          </a:p>
          <a:p>
            <a:pPr indent="0" lvl="0" marL="50800" marR="50800" rtl="0" algn="l">
              <a:lnSpc>
                <a:spcPct val="100000"/>
              </a:lnSpc>
              <a:spcBef>
                <a:spcPts val="0"/>
              </a:spcBef>
              <a:spcAft>
                <a:spcPts val="0"/>
              </a:spcAft>
              <a:buSzPts val="2100"/>
              <a:buNone/>
            </a:pPr>
            <a:r>
              <a:t/>
            </a:r>
            <a:endParaRPr sz="1300">
              <a:solidFill>
                <a:srgbClr val="313131"/>
              </a:solidFill>
              <a:latin typeface="Consolas"/>
              <a:ea typeface="Consolas"/>
              <a:cs typeface="Consolas"/>
              <a:sym typeface="Consolas"/>
            </a:endParaRPr>
          </a:p>
          <a:p>
            <a:pPr indent="0" lvl="0" marL="50800" marR="50800" rtl="0" algn="l">
              <a:lnSpc>
                <a:spcPct val="100000"/>
              </a:lnSpc>
              <a:spcBef>
                <a:spcPts val="0"/>
              </a:spcBef>
              <a:spcAft>
                <a:spcPts val="0"/>
              </a:spcAft>
              <a:buSzPts val="2100"/>
              <a:buNone/>
            </a:pPr>
            <a:r>
              <a:t/>
            </a:r>
            <a:endParaRPr sz="1300">
              <a:solidFill>
                <a:srgbClr val="313131"/>
              </a:solidFill>
              <a:latin typeface="Consolas"/>
              <a:ea typeface="Consolas"/>
              <a:cs typeface="Consolas"/>
              <a:sym typeface="Consolas"/>
            </a:endParaRPr>
          </a:p>
          <a:p>
            <a:pPr indent="0" lvl="0" marL="50800" marR="50800" rtl="0" algn="l">
              <a:lnSpc>
                <a:spcPct val="100000"/>
              </a:lnSpc>
              <a:spcBef>
                <a:spcPts val="0"/>
              </a:spcBef>
              <a:spcAft>
                <a:spcPts val="0"/>
              </a:spcAft>
              <a:buSzPts val="2100"/>
              <a:buNone/>
            </a:pPr>
            <a:r>
              <a:rPr lang="en" sz="1300">
                <a:solidFill>
                  <a:srgbClr val="313131"/>
                </a:solidFill>
                <a:latin typeface="Consolas"/>
                <a:ea typeface="Consolas"/>
                <a:cs typeface="Consolas"/>
                <a:sym typeface="Consolas"/>
              </a:rPr>
              <a:t>var exampleFunctionCopy = exampleFunction;</a:t>
            </a:r>
            <a:endParaRPr sz="1300">
              <a:solidFill>
                <a:srgbClr val="313131"/>
              </a:solidFill>
              <a:latin typeface="Consolas"/>
              <a:ea typeface="Consolas"/>
              <a:cs typeface="Consolas"/>
              <a:sym typeface="Consolas"/>
            </a:endParaRPr>
          </a:p>
          <a:p>
            <a:pPr indent="0" lvl="0" marL="50800" marR="50800" rtl="0" algn="l">
              <a:lnSpc>
                <a:spcPct val="100000"/>
              </a:lnSpc>
              <a:spcBef>
                <a:spcPts val="0"/>
              </a:spcBef>
              <a:spcAft>
                <a:spcPts val="0"/>
              </a:spcAft>
              <a:buSzPts val="2100"/>
              <a:buNone/>
            </a:pPr>
            <a:r>
              <a:rPr lang="en" sz="1300">
                <a:solidFill>
                  <a:srgbClr val="313131"/>
                </a:solidFill>
                <a:latin typeface="Consolas"/>
                <a:ea typeface="Consolas"/>
                <a:cs typeface="Consolas"/>
                <a:sym typeface="Consolas"/>
              </a:rPr>
              <a:t>exampleFunctionCopy();</a:t>
            </a:r>
            <a:endParaRPr sz="1300">
              <a:solidFill>
                <a:srgbClr val="313131"/>
              </a:solidFill>
              <a:latin typeface="Consolas"/>
              <a:ea typeface="Consolas"/>
              <a:cs typeface="Consolas"/>
              <a:sym typeface="Consola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5"/>
          <p:cNvSpPr txBox="1"/>
          <p:nvPr>
            <p:ph idx="2" type="body"/>
          </p:nvPr>
        </p:nvSpPr>
        <p:spPr>
          <a:xfrm>
            <a:off x="4919100" y="574575"/>
            <a:ext cx="3837000" cy="42690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1600"/>
              </a:spcAft>
              <a:buSzPts val="1800"/>
              <a:buNone/>
            </a:pPr>
            <a:r>
              <a:rPr lang="en" sz="1400"/>
              <a:t>Functions are valid values, and Javascript allows us to define unnamed, or </a:t>
            </a:r>
            <a:r>
              <a:rPr b="1" i="1" lang="en" sz="1400"/>
              <a:t>anonymous</a:t>
            </a:r>
            <a:r>
              <a:rPr lang="en" sz="1400"/>
              <a:t> functions, which we can then use. This example has the same behavior as the previous one - there is no fundamental difference between functions defined with the “regular” syntax, or as variables. We can even overwrite a variable that holds a function</a:t>
            </a:r>
            <a:endParaRPr sz="1400"/>
          </a:p>
        </p:txBody>
      </p:sp>
      <p:sp>
        <p:nvSpPr>
          <p:cNvPr id="79" name="Google Shape;79;p5"/>
          <p:cNvSpPr txBox="1"/>
          <p:nvPr>
            <p:ph type="title"/>
          </p:nvPr>
        </p:nvSpPr>
        <p:spPr>
          <a:xfrm>
            <a:off x="235500" y="208350"/>
            <a:ext cx="42765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200"/>
              <a:buNone/>
            </a:pPr>
            <a:r>
              <a:rPr lang="en" sz="2600"/>
              <a:t>Using a function as a value</a:t>
            </a:r>
            <a:endParaRPr sz="2600"/>
          </a:p>
        </p:txBody>
      </p:sp>
      <p:sp>
        <p:nvSpPr>
          <p:cNvPr id="80" name="Google Shape;80;p5"/>
          <p:cNvSpPr txBox="1"/>
          <p:nvPr>
            <p:ph idx="1" type="subTitle"/>
          </p:nvPr>
        </p:nvSpPr>
        <p:spPr>
          <a:xfrm>
            <a:off x="183750" y="631875"/>
            <a:ext cx="4380000" cy="4154400"/>
          </a:xfrm>
          <a:prstGeom prst="rect">
            <a:avLst/>
          </a:prstGeom>
          <a:noFill/>
          <a:ln>
            <a:noFill/>
          </a:ln>
        </p:spPr>
        <p:txBody>
          <a:bodyPr anchorCtr="0" anchor="ctr" bIns="91425" lIns="91425" spcFirstLastPara="1" rIns="91425" wrap="square" tIns="91425">
            <a:noAutofit/>
          </a:bodyPr>
          <a:lstStyle/>
          <a:p>
            <a:pPr indent="0" lvl="0" marL="50800" marR="50800" rtl="0" algn="l">
              <a:lnSpc>
                <a:spcPct val="100000"/>
              </a:lnSpc>
              <a:spcBef>
                <a:spcPts val="0"/>
              </a:spcBef>
              <a:spcAft>
                <a:spcPts val="0"/>
              </a:spcAft>
              <a:buClr>
                <a:schemeClr val="dk1"/>
              </a:buClr>
              <a:buSzPts val="1100"/>
              <a:buFont typeface="Arial"/>
              <a:buNone/>
            </a:pPr>
            <a:r>
              <a:rPr lang="en" sz="1300">
                <a:solidFill>
                  <a:srgbClr val="313131"/>
                </a:solidFill>
                <a:latin typeface="Consolas"/>
                <a:ea typeface="Consolas"/>
                <a:cs typeface="Consolas"/>
                <a:sym typeface="Consolas"/>
              </a:rPr>
              <a:t>var exampleFunction2 = function() {</a:t>
            </a:r>
            <a:endParaRPr sz="1300">
              <a:solidFill>
                <a:srgbClr val="313131"/>
              </a:solidFill>
              <a:latin typeface="Consolas"/>
              <a:ea typeface="Consolas"/>
              <a:cs typeface="Consolas"/>
              <a:sym typeface="Consolas"/>
            </a:endParaRPr>
          </a:p>
          <a:p>
            <a:pPr indent="0" lvl="0" marL="50800" marR="50800" rtl="0" algn="l">
              <a:lnSpc>
                <a:spcPct val="100000"/>
              </a:lnSpc>
              <a:spcBef>
                <a:spcPts val="0"/>
              </a:spcBef>
              <a:spcAft>
                <a:spcPts val="0"/>
              </a:spcAft>
              <a:buClr>
                <a:schemeClr val="dk1"/>
              </a:buClr>
              <a:buSzPts val="1100"/>
              <a:buFont typeface="Arial"/>
              <a:buNone/>
            </a:pPr>
            <a:r>
              <a:rPr lang="en" sz="1300">
                <a:solidFill>
                  <a:srgbClr val="313131"/>
                </a:solidFill>
                <a:latin typeface="Consolas"/>
                <a:ea typeface="Consolas"/>
                <a:cs typeface="Consolas"/>
                <a:sym typeface="Consolas"/>
              </a:rPr>
              <a:t>	console.log('Example function');</a:t>
            </a:r>
            <a:endParaRPr sz="1300">
              <a:solidFill>
                <a:srgbClr val="313131"/>
              </a:solidFill>
              <a:latin typeface="Consolas"/>
              <a:ea typeface="Consolas"/>
              <a:cs typeface="Consolas"/>
              <a:sym typeface="Consolas"/>
            </a:endParaRPr>
          </a:p>
          <a:p>
            <a:pPr indent="0" lvl="0" marL="50800" marR="50800" rtl="0" algn="l">
              <a:lnSpc>
                <a:spcPct val="100000"/>
              </a:lnSpc>
              <a:spcBef>
                <a:spcPts val="0"/>
              </a:spcBef>
              <a:spcAft>
                <a:spcPts val="0"/>
              </a:spcAft>
              <a:buClr>
                <a:schemeClr val="dk1"/>
              </a:buClr>
              <a:buSzPts val="1100"/>
              <a:buFont typeface="Arial"/>
              <a:buNone/>
            </a:pPr>
            <a:r>
              <a:rPr lang="en" sz="1300">
                <a:solidFill>
                  <a:srgbClr val="313131"/>
                </a:solidFill>
                <a:latin typeface="Consolas"/>
                <a:ea typeface="Consolas"/>
                <a:cs typeface="Consolas"/>
                <a:sym typeface="Consolas"/>
              </a:rPr>
              <a:t>};</a:t>
            </a:r>
            <a:endParaRPr sz="1300">
              <a:solidFill>
                <a:srgbClr val="313131"/>
              </a:solidFill>
              <a:latin typeface="Consolas"/>
              <a:ea typeface="Consolas"/>
              <a:cs typeface="Consolas"/>
              <a:sym typeface="Consolas"/>
            </a:endParaRPr>
          </a:p>
          <a:p>
            <a:pPr indent="0" lvl="0" marL="50800" marR="50800" rtl="0" algn="l">
              <a:lnSpc>
                <a:spcPct val="100000"/>
              </a:lnSpc>
              <a:spcBef>
                <a:spcPts val="0"/>
              </a:spcBef>
              <a:spcAft>
                <a:spcPts val="0"/>
              </a:spcAft>
              <a:buClr>
                <a:schemeClr val="dk1"/>
              </a:buClr>
              <a:buSzPts val="1100"/>
              <a:buFont typeface="Arial"/>
              <a:buNone/>
            </a:pPr>
            <a:r>
              <a:t/>
            </a:r>
            <a:endParaRPr sz="1300">
              <a:solidFill>
                <a:srgbClr val="313131"/>
              </a:solidFill>
              <a:latin typeface="Consolas"/>
              <a:ea typeface="Consolas"/>
              <a:cs typeface="Consolas"/>
              <a:sym typeface="Consolas"/>
            </a:endParaRPr>
          </a:p>
          <a:p>
            <a:pPr indent="0" lvl="0" marL="50800" marR="50800" rtl="0" algn="l">
              <a:lnSpc>
                <a:spcPct val="100000"/>
              </a:lnSpc>
              <a:spcBef>
                <a:spcPts val="0"/>
              </a:spcBef>
              <a:spcAft>
                <a:spcPts val="0"/>
              </a:spcAft>
              <a:buClr>
                <a:schemeClr val="dk1"/>
              </a:buClr>
              <a:buSzPts val="1100"/>
              <a:buFont typeface="Arial"/>
              <a:buNone/>
            </a:pPr>
            <a:r>
              <a:t/>
            </a:r>
            <a:endParaRPr sz="1300">
              <a:solidFill>
                <a:srgbClr val="313131"/>
              </a:solidFill>
              <a:latin typeface="Consolas"/>
              <a:ea typeface="Consolas"/>
              <a:cs typeface="Consolas"/>
              <a:sym typeface="Consolas"/>
            </a:endParaRPr>
          </a:p>
          <a:p>
            <a:pPr indent="0" lvl="0" marL="50800" marR="50800" rtl="0" algn="l">
              <a:lnSpc>
                <a:spcPct val="100000"/>
              </a:lnSpc>
              <a:spcBef>
                <a:spcPts val="0"/>
              </a:spcBef>
              <a:spcAft>
                <a:spcPts val="0"/>
              </a:spcAft>
              <a:buClr>
                <a:schemeClr val="dk1"/>
              </a:buClr>
              <a:buSzPts val="1100"/>
              <a:buFont typeface="Arial"/>
              <a:buNone/>
            </a:pPr>
            <a:r>
              <a:rPr lang="en" sz="1300">
                <a:solidFill>
                  <a:srgbClr val="313131"/>
                </a:solidFill>
                <a:latin typeface="Consolas"/>
                <a:ea typeface="Consolas"/>
                <a:cs typeface="Consolas"/>
                <a:sym typeface="Consolas"/>
              </a:rPr>
              <a:t>console.log(exampleFunction2);</a:t>
            </a:r>
            <a:endParaRPr sz="1300">
              <a:solidFill>
                <a:srgbClr val="313131"/>
              </a:solidFill>
              <a:latin typeface="Consolas"/>
              <a:ea typeface="Consolas"/>
              <a:cs typeface="Consolas"/>
              <a:sym typeface="Consolas"/>
            </a:endParaRPr>
          </a:p>
          <a:p>
            <a:pPr indent="0" lvl="0" marL="50800" marR="50800" rtl="0" algn="l">
              <a:lnSpc>
                <a:spcPct val="100000"/>
              </a:lnSpc>
              <a:spcBef>
                <a:spcPts val="0"/>
              </a:spcBef>
              <a:spcAft>
                <a:spcPts val="0"/>
              </a:spcAft>
              <a:buClr>
                <a:schemeClr val="dk1"/>
              </a:buClr>
              <a:buSzPts val="1100"/>
              <a:buFont typeface="Arial"/>
              <a:buNone/>
            </a:pPr>
            <a:r>
              <a:rPr lang="en" sz="1300">
                <a:solidFill>
                  <a:srgbClr val="313131"/>
                </a:solidFill>
                <a:latin typeface="Consolas"/>
                <a:ea typeface="Consolas"/>
                <a:cs typeface="Consolas"/>
                <a:sym typeface="Consolas"/>
              </a:rPr>
              <a:t>exampleFunction2();</a:t>
            </a:r>
            <a:endParaRPr sz="1300">
              <a:solidFill>
                <a:srgbClr val="313131"/>
              </a:solidFill>
              <a:latin typeface="Consolas"/>
              <a:ea typeface="Consolas"/>
              <a:cs typeface="Consolas"/>
              <a:sym typeface="Consolas"/>
            </a:endParaRPr>
          </a:p>
          <a:p>
            <a:pPr indent="0" lvl="0" marL="50800" marR="50800" rtl="0" algn="l">
              <a:lnSpc>
                <a:spcPct val="100000"/>
              </a:lnSpc>
              <a:spcBef>
                <a:spcPts val="0"/>
              </a:spcBef>
              <a:spcAft>
                <a:spcPts val="0"/>
              </a:spcAft>
              <a:buClr>
                <a:schemeClr val="dk1"/>
              </a:buClr>
              <a:buSzPts val="1100"/>
              <a:buFont typeface="Arial"/>
              <a:buNone/>
            </a:pPr>
            <a:r>
              <a:rPr lang="en" sz="1300">
                <a:solidFill>
                  <a:srgbClr val="313131"/>
                </a:solidFill>
                <a:latin typeface="Consolas"/>
                <a:ea typeface="Consolas"/>
                <a:cs typeface="Consolas"/>
                <a:sym typeface="Consolas"/>
              </a:rPr>
              <a:t>console.log(exampleFunction2());</a:t>
            </a:r>
            <a:endParaRPr sz="1300">
              <a:solidFill>
                <a:srgbClr val="313131"/>
              </a:solidFill>
              <a:latin typeface="Consolas"/>
              <a:ea typeface="Consolas"/>
              <a:cs typeface="Consolas"/>
              <a:sym typeface="Consolas"/>
            </a:endParaRPr>
          </a:p>
          <a:p>
            <a:pPr indent="0" lvl="0" marL="50800" marR="50800" rtl="0" algn="l">
              <a:lnSpc>
                <a:spcPct val="100000"/>
              </a:lnSpc>
              <a:spcBef>
                <a:spcPts val="0"/>
              </a:spcBef>
              <a:spcAft>
                <a:spcPts val="0"/>
              </a:spcAft>
              <a:buClr>
                <a:schemeClr val="dk1"/>
              </a:buClr>
              <a:buSzPts val="1100"/>
              <a:buFont typeface="Arial"/>
              <a:buNone/>
            </a:pPr>
            <a:r>
              <a:t/>
            </a:r>
            <a:endParaRPr sz="1300">
              <a:solidFill>
                <a:srgbClr val="313131"/>
              </a:solidFill>
              <a:latin typeface="Consolas"/>
              <a:ea typeface="Consolas"/>
              <a:cs typeface="Consolas"/>
              <a:sym typeface="Consolas"/>
            </a:endParaRPr>
          </a:p>
          <a:p>
            <a:pPr indent="0" lvl="0" marL="50800" marR="50800" rtl="0" algn="l">
              <a:lnSpc>
                <a:spcPct val="100000"/>
              </a:lnSpc>
              <a:spcBef>
                <a:spcPts val="0"/>
              </a:spcBef>
              <a:spcAft>
                <a:spcPts val="0"/>
              </a:spcAft>
              <a:buClr>
                <a:schemeClr val="dk1"/>
              </a:buClr>
              <a:buSzPts val="1100"/>
              <a:buFont typeface="Arial"/>
              <a:buNone/>
            </a:pPr>
            <a:r>
              <a:t/>
            </a:r>
            <a:endParaRPr sz="1300">
              <a:solidFill>
                <a:srgbClr val="313131"/>
              </a:solidFill>
              <a:latin typeface="Consolas"/>
              <a:ea typeface="Consolas"/>
              <a:cs typeface="Consolas"/>
              <a:sym typeface="Consolas"/>
            </a:endParaRPr>
          </a:p>
          <a:p>
            <a:pPr indent="0" lvl="0" marL="50800" marR="50800" rtl="0" algn="l">
              <a:lnSpc>
                <a:spcPct val="100000"/>
              </a:lnSpc>
              <a:spcBef>
                <a:spcPts val="0"/>
              </a:spcBef>
              <a:spcAft>
                <a:spcPts val="0"/>
              </a:spcAft>
              <a:buSzPts val="2100"/>
              <a:buNone/>
            </a:pPr>
            <a:r>
              <a:rPr lang="en" sz="1300">
                <a:solidFill>
                  <a:srgbClr val="313131"/>
                </a:solidFill>
                <a:latin typeface="Consolas"/>
                <a:ea typeface="Consolas"/>
                <a:cs typeface="Consolas"/>
                <a:sym typeface="Consolas"/>
              </a:rPr>
              <a:t>function exampleFunction3() {</a:t>
            </a:r>
            <a:endParaRPr sz="1300">
              <a:solidFill>
                <a:srgbClr val="313131"/>
              </a:solidFill>
              <a:latin typeface="Consolas"/>
              <a:ea typeface="Consolas"/>
              <a:cs typeface="Consolas"/>
              <a:sym typeface="Consolas"/>
            </a:endParaRPr>
          </a:p>
          <a:p>
            <a:pPr indent="0" lvl="0" marL="50800" marR="50800" rtl="0" algn="l">
              <a:lnSpc>
                <a:spcPct val="100000"/>
              </a:lnSpc>
              <a:spcBef>
                <a:spcPts val="0"/>
              </a:spcBef>
              <a:spcAft>
                <a:spcPts val="0"/>
              </a:spcAft>
              <a:buClr>
                <a:schemeClr val="dk1"/>
              </a:buClr>
              <a:buSzPts val="1100"/>
              <a:buFont typeface="Arial"/>
              <a:buNone/>
            </a:pPr>
            <a:r>
              <a:rPr lang="en" sz="1300">
                <a:solidFill>
                  <a:srgbClr val="313131"/>
                </a:solidFill>
                <a:latin typeface="Consolas"/>
                <a:ea typeface="Consolas"/>
                <a:cs typeface="Consolas"/>
                <a:sym typeface="Consolas"/>
              </a:rPr>
              <a:t>	console.log('Example function');</a:t>
            </a:r>
            <a:endParaRPr sz="1300">
              <a:solidFill>
                <a:srgbClr val="313131"/>
              </a:solidFill>
              <a:latin typeface="Consolas"/>
              <a:ea typeface="Consolas"/>
              <a:cs typeface="Consolas"/>
              <a:sym typeface="Consolas"/>
            </a:endParaRPr>
          </a:p>
          <a:p>
            <a:pPr indent="0" lvl="0" marL="50800" marR="50800" rtl="0" algn="l">
              <a:lnSpc>
                <a:spcPct val="100000"/>
              </a:lnSpc>
              <a:spcBef>
                <a:spcPts val="0"/>
              </a:spcBef>
              <a:spcAft>
                <a:spcPts val="0"/>
              </a:spcAft>
              <a:buSzPts val="2100"/>
              <a:buNone/>
            </a:pPr>
            <a:r>
              <a:rPr lang="en" sz="1300">
                <a:solidFill>
                  <a:srgbClr val="313131"/>
                </a:solidFill>
                <a:latin typeface="Consolas"/>
                <a:ea typeface="Consolas"/>
                <a:cs typeface="Consolas"/>
                <a:sym typeface="Consolas"/>
              </a:rPr>
              <a:t>}</a:t>
            </a:r>
            <a:endParaRPr sz="1300">
              <a:solidFill>
                <a:srgbClr val="313131"/>
              </a:solidFill>
              <a:latin typeface="Consolas"/>
              <a:ea typeface="Consolas"/>
              <a:cs typeface="Consolas"/>
              <a:sym typeface="Consolas"/>
            </a:endParaRPr>
          </a:p>
          <a:p>
            <a:pPr indent="0" lvl="0" marL="50800" marR="50800" rtl="0" algn="l">
              <a:lnSpc>
                <a:spcPct val="100000"/>
              </a:lnSpc>
              <a:spcBef>
                <a:spcPts val="0"/>
              </a:spcBef>
              <a:spcAft>
                <a:spcPts val="0"/>
              </a:spcAft>
              <a:buSzPts val="2100"/>
              <a:buNone/>
            </a:pPr>
            <a:r>
              <a:rPr lang="en" sz="1300">
                <a:solidFill>
                  <a:srgbClr val="313131"/>
                </a:solidFill>
                <a:latin typeface="Consolas"/>
                <a:ea typeface="Consolas"/>
                <a:cs typeface="Consolas"/>
                <a:sym typeface="Consolas"/>
              </a:rPr>
              <a:t>exampleFunction3 = 'Replaced!';</a:t>
            </a:r>
            <a:endParaRPr sz="1300">
              <a:solidFill>
                <a:srgbClr val="313131"/>
              </a:solidFill>
              <a:latin typeface="Consolas"/>
              <a:ea typeface="Consolas"/>
              <a:cs typeface="Consolas"/>
              <a:sym typeface="Consolas"/>
            </a:endParaRPr>
          </a:p>
          <a:p>
            <a:pPr indent="0" lvl="0" marL="50800" marR="50800" rtl="0" algn="l">
              <a:lnSpc>
                <a:spcPct val="100000"/>
              </a:lnSpc>
              <a:spcBef>
                <a:spcPts val="0"/>
              </a:spcBef>
              <a:spcAft>
                <a:spcPts val="0"/>
              </a:spcAft>
              <a:buClr>
                <a:schemeClr val="dk1"/>
              </a:buClr>
              <a:buSzPts val="1100"/>
              <a:buFont typeface="Arial"/>
              <a:buNone/>
            </a:pPr>
            <a:r>
              <a:rPr lang="en" sz="1300">
                <a:solidFill>
                  <a:srgbClr val="313131"/>
                </a:solidFill>
                <a:latin typeface="Consolas"/>
                <a:ea typeface="Consolas"/>
                <a:cs typeface="Consolas"/>
                <a:sym typeface="Consolas"/>
              </a:rPr>
              <a:t>exampleFunction3();		</a:t>
            </a:r>
            <a:r>
              <a:rPr lang="en" sz="1300">
                <a:solidFill>
                  <a:srgbClr val="999999"/>
                </a:solidFill>
                <a:latin typeface="Consolas"/>
                <a:ea typeface="Consolas"/>
                <a:cs typeface="Consolas"/>
                <a:sym typeface="Consolas"/>
              </a:rPr>
              <a:t>// Error</a:t>
            </a:r>
            <a:endParaRPr sz="1300">
              <a:solidFill>
                <a:srgbClr val="999999"/>
              </a:solidFill>
              <a:latin typeface="Consolas"/>
              <a:ea typeface="Consolas"/>
              <a:cs typeface="Consolas"/>
              <a:sym typeface="Consola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6"/>
          <p:cNvSpPr txBox="1"/>
          <p:nvPr>
            <p:ph idx="2" type="body"/>
          </p:nvPr>
        </p:nvSpPr>
        <p:spPr>
          <a:xfrm>
            <a:off x="4919100" y="574575"/>
            <a:ext cx="3837000" cy="42690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SzPts val="1800"/>
              <a:buNone/>
            </a:pPr>
            <a:r>
              <a:rPr lang="en" sz="1400"/>
              <a:t>Methods are just functions that are properties of an object. The way we call them is by accessing the object property and calling its value.</a:t>
            </a:r>
            <a:endParaRPr sz="1400"/>
          </a:p>
          <a:p>
            <a:pPr indent="0" lvl="0" marL="0" rtl="0" algn="l">
              <a:lnSpc>
                <a:spcPct val="115000"/>
              </a:lnSpc>
              <a:spcBef>
                <a:spcPts val="1600"/>
              </a:spcBef>
              <a:spcAft>
                <a:spcPts val="1600"/>
              </a:spcAft>
              <a:buSzPts val="1800"/>
              <a:buNone/>
            </a:pPr>
            <a:r>
              <a:rPr lang="en" sz="1400"/>
              <a:t>This is not special syntax - it follows naturally from the behavior of dot (or square brackets) and “parentheses” operators.</a:t>
            </a:r>
            <a:endParaRPr sz="1400"/>
          </a:p>
        </p:txBody>
      </p:sp>
      <p:sp>
        <p:nvSpPr>
          <p:cNvPr id="86" name="Google Shape;86;p6"/>
          <p:cNvSpPr txBox="1"/>
          <p:nvPr>
            <p:ph type="title"/>
          </p:nvPr>
        </p:nvSpPr>
        <p:spPr>
          <a:xfrm>
            <a:off x="235500" y="208350"/>
            <a:ext cx="42765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200"/>
              <a:buNone/>
            </a:pPr>
            <a:r>
              <a:rPr lang="en" sz="2600"/>
              <a:t>Methods</a:t>
            </a:r>
            <a:endParaRPr sz="2600"/>
          </a:p>
        </p:txBody>
      </p:sp>
      <p:sp>
        <p:nvSpPr>
          <p:cNvPr id="87" name="Google Shape;87;p6"/>
          <p:cNvSpPr txBox="1"/>
          <p:nvPr>
            <p:ph idx="1" type="subTitle"/>
          </p:nvPr>
        </p:nvSpPr>
        <p:spPr>
          <a:xfrm>
            <a:off x="183750" y="631875"/>
            <a:ext cx="4380000" cy="4154400"/>
          </a:xfrm>
          <a:prstGeom prst="rect">
            <a:avLst/>
          </a:prstGeom>
          <a:noFill/>
          <a:ln>
            <a:noFill/>
          </a:ln>
        </p:spPr>
        <p:txBody>
          <a:bodyPr anchorCtr="0" anchor="ctr" bIns="91425" lIns="91425" spcFirstLastPara="1" rIns="91425" wrap="square" tIns="91425">
            <a:noAutofit/>
          </a:bodyPr>
          <a:lstStyle/>
          <a:p>
            <a:pPr indent="0" lvl="0" marL="50800" marR="50800" rtl="0" algn="l">
              <a:lnSpc>
                <a:spcPct val="100000"/>
              </a:lnSpc>
              <a:spcBef>
                <a:spcPts val="0"/>
              </a:spcBef>
              <a:spcAft>
                <a:spcPts val="0"/>
              </a:spcAft>
              <a:buSzPts val="2100"/>
              <a:buNone/>
            </a:pPr>
            <a:r>
              <a:rPr lang="en" sz="1400">
                <a:solidFill>
                  <a:srgbClr val="313131"/>
                </a:solidFill>
                <a:latin typeface="Consolas"/>
                <a:ea typeface="Consolas"/>
                <a:cs typeface="Consolas"/>
                <a:sym typeface="Consolas"/>
              </a:rPr>
              <a:t>var exampleObject = {</a:t>
            </a:r>
            <a:endParaRPr sz="1400">
              <a:solidFill>
                <a:srgbClr val="313131"/>
              </a:solidFill>
              <a:latin typeface="Consolas"/>
              <a:ea typeface="Consolas"/>
              <a:cs typeface="Consolas"/>
              <a:sym typeface="Consolas"/>
            </a:endParaRPr>
          </a:p>
          <a:p>
            <a:pPr indent="0" lvl="0" marL="50800" marR="50800" rtl="0" algn="l">
              <a:lnSpc>
                <a:spcPct val="100000"/>
              </a:lnSpc>
              <a:spcBef>
                <a:spcPts val="0"/>
              </a:spcBef>
              <a:spcAft>
                <a:spcPts val="0"/>
              </a:spcAft>
              <a:buSzPts val="2100"/>
              <a:buNone/>
            </a:pPr>
            <a:r>
              <a:rPr lang="en" sz="1400">
                <a:solidFill>
                  <a:srgbClr val="313131"/>
                </a:solidFill>
                <a:latin typeface="Consolas"/>
                <a:ea typeface="Consolas"/>
                <a:cs typeface="Consolas"/>
                <a:sym typeface="Consolas"/>
              </a:rPr>
              <a:t>	data: 'Some string',</a:t>
            </a:r>
            <a:endParaRPr sz="1400">
              <a:solidFill>
                <a:srgbClr val="313131"/>
              </a:solidFill>
              <a:latin typeface="Consolas"/>
              <a:ea typeface="Consolas"/>
              <a:cs typeface="Consolas"/>
              <a:sym typeface="Consolas"/>
            </a:endParaRPr>
          </a:p>
          <a:p>
            <a:pPr indent="0" lvl="0" marL="50800" marR="50800" rtl="0" algn="l">
              <a:lnSpc>
                <a:spcPct val="100000"/>
              </a:lnSpc>
              <a:spcBef>
                <a:spcPts val="0"/>
              </a:spcBef>
              <a:spcAft>
                <a:spcPts val="0"/>
              </a:spcAft>
              <a:buSzPts val="2100"/>
              <a:buNone/>
            </a:pPr>
            <a:r>
              <a:rPr lang="en" sz="1400">
                <a:solidFill>
                  <a:srgbClr val="313131"/>
                </a:solidFill>
                <a:latin typeface="Consolas"/>
                <a:ea typeface="Consolas"/>
                <a:cs typeface="Consolas"/>
                <a:sym typeface="Consolas"/>
              </a:rPr>
              <a:t>	method: function() {</a:t>
            </a:r>
            <a:endParaRPr sz="1400">
              <a:solidFill>
                <a:srgbClr val="313131"/>
              </a:solidFill>
              <a:latin typeface="Consolas"/>
              <a:ea typeface="Consolas"/>
              <a:cs typeface="Consolas"/>
              <a:sym typeface="Consolas"/>
            </a:endParaRPr>
          </a:p>
          <a:p>
            <a:pPr indent="0" lvl="0" marL="50800" marR="50800" rtl="0" algn="l">
              <a:lnSpc>
                <a:spcPct val="100000"/>
              </a:lnSpc>
              <a:spcBef>
                <a:spcPts val="0"/>
              </a:spcBef>
              <a:spcAft>
                <a:spcPts val="0"/>
              </a:spcAft>
              <a:buSzPts val="2100"/>
              <a:buNone/>
            </a:pPr>
            <a:r>
              <a:rPr lang="en" sz="1400">
                <a:solidFill>
                  <a:srgbClr val="313131"/>
                </a:solidFill>
                <a:latin typeface="Consolas"/>
                <a:ea typeface="Consolas"/>
                <a:cs typeface="Consolas"/>
                <a:sym typeface="Consolas"/>
              </a:rPr>
              <a:t>		console.log('Method called');</a:t>
            </a:r>
            <a:endParaRPr sz="1400">
              <a:solidFill>
                <a:srgbClr val="313131"/>
              </a:solidFill>
              <a:latin typeface="Consolas"/>
              <a:ea typeface="Consolas"/>
              <a:cs typeface="Consolas"/>
              <a:sym typeface="Consolas"/>
            </a:endParaRPr>
          </a:p>
          <a:p>
            <a:pPr indent="0" lvl="0" marL="50800" marR="50800" rtl="0" algn="l">
              <a:lnSpc>
                <a:spcPct val="100000"/>
              </a:lnSpc>
              <a:spcBef>
                <a:spcPts val="0"/>
              </a:spcBef>
              <a:spcAft>
                <a:spcPts val="0"/>
              </a:spcAft>
              <a:buSzPts val="2100"/>
              <a:buNone/>
            </a:pPr>
            <a:r>
              <a:rPr lang="en" sz="1400">
                <a:solidFill>
                  <a:srgbClr val="313131"/>
                </a:solidFill>
                <a:latin typeface="Consolas"/>
                <a:ea typeface="Consolas"/>
                <a:cs typeface="Consolas"/>
                <a:sym typeface="Consolas"/>
              </a:rPr>
              <a:t>	}</a:t>
            </a:r>
            <a:endParaRPr sz="1400">
              <a:solidFill>
                <a:srgbClr val="313131"/>
              </a:solidFill>
              <a:latin typeface="Consolas"/>
              <a:ea typeface="Consolas"/>
              <a:cs typeface="Consolas"/>
              <a:sym typeface="Consolas"/>
            </a:endParaRPr>
          </a:p>
          <a:p>
            <a:pPr indent="0" lvl="0" marL="50800" marR="50800" rtl="0" algn="l">
              <a:lnSpc>
                <a:spcPct val="100000"/>
              </a:lnSpc>
              <a:spcBef>
                <a:spcPts val="0"/>
              </a:spcBef>
              <a:spcAft>
                <a:spcPts val="0"/>
              </a:spcAft>
              <a:buSzPts val="2100"/>
              <a:buNone/>
            </a:pPr>
            <a:r>
              <a:rPr lang="en" sz="1400">
                <a:solidFill>
                  <a:srgbClr val="313131"/>
                </a:solidFill>
                <a:latin typeface="Consolas"/>
                <a:ea typeface="Consolas"/>
                <a:cs typeface="Consolas"/>
                <a:sym typeface="Consolas"/>
              </a:rPr>
              <a:t>};</a:t>
            </a:r>
            <a:endParaRPr sz="1400">
              <a:solidFill>
                <a:srgbClr val="313131"/>
              </a:solidFill>
              <a:latin typeface="Consolas"/>
              <a:ea typeface="Consolas"/>
              <a:cs typeface="Consolas"/>
              <a:sym typeface="Consolas"/>
            </a:endParaRPr>
          </a:p>
          <a:p>
            <a:pPr indent="0" lvl="0" marL="50800" marR="50800" rtl="0" algn="l">
              <a:lnSpc>
                <a:spcPct val="100000"/>
              </a:lnSpc>
              <a:spcBef>
                <a:spcPts val="0"/>
              </a:spcBef>
              <a:spcAft>
                <a:spcPts val="0"/>
              </a:spcAft>
              <a:buSzPts val="2100"/>
              <a:buNone/>
            </a:pPr>
            <a:r>
              <a:t/>
            </a:r>
            <a:endParaRPr sz="1400">
              <a:solidFill>
                <a:srgbClr val="313131"/>
              </a:solidFill>
              <a:latin typeface="Consolas"/>
              <a:ea typeface="Consolas"/>
              <a:cs typeface="Consolas"/>
              <a:sym typeface="Consolas"/>
            </a:endParaRPr>
          </a:p>
          <a:p>
            <a:pPr indent="0" lvl="0" marL="50800" marR="50800" rtl="0" algn="l">
              <a:lnSpc>
                <a:spcPct val="100000"/>
              </a:lnSpc>
              <a:spcBef>
                <a:spcPts val="0"/>
              </a:spcBef>
              <a:spcAft>
                <a:spcPts val="0"/>
              </a:spcAft>
              <a:buSzPts val="2100"/>
              <a:buNone/>
            </a:pPr>
            <a:r>
              <a:t/>
            </a:r>
            <a:endParaRPr sz="1400">
              <a:solidFill>
                <a:srgbClr val="313131"/>
              </a:solidFill>
              <a:latin typeface="Consolas"/>
              <a:ea typeface="Consolas"/>
              <a:cs typeface="Consolas"/>
              <a:sym typeface="Consolas"/>
            </a:endParaRPr>
          </a:p>
          <a:p>
            <a:pPr indent="0" lvl="0" marL="50800" marR="50800" rtl="0" algn="l">
              <a:lnSpc>
                <a:spcPct val="100000"/>
              </a:lnSpc>
              <a:spcBef>
                <a:spcPts val="0"/>
              </a:spcBef>
              <a:spcAft>
                <a:spcPts val="0"/>
              </a:spcAft>
              <a:buSzPts val="2100"/>
              <a:buNone/>
            </a:pPr>
            <a:r>
              <a:rPr lang="en" sz="1400">
                <a:solidFill>
                  <a:srgbClr val="313131"/>
                </a:solidFill>
                <a:latin typeface="Consolas"/>
                <a:ea typeface="Consolas"/>
                <a:cs typeface="Consolas"/>
                <a:sym typeface="Consolas"/>
              </a:rPr>
              <a:t>exampleObject.method();</a:t>
            </a:r>
            <a:endParaRPr sz="1400">
              <a:solidFill>
                <a:srgbClr val="313131"/>
              </a:solidFill>
              <a:latin typeface="Consolas"/>
              <a:ea typeface="Consolas"/>
              <a:cs typeface="Consolas"/>
              <a:sym typeface="Consolas"/>
            </a:endParaRPr>
          </a:p>
          <a:p>
            <a:pPr indent="0" lvl="0" marL="50800" marR="50800" rtl="0" algn="l">
              <a:lnSpc>
                <a:spcPct val="100000"/>
              </a:lnSpc>
              <a:spcBef>
                <a:spcPts val="0"/>
              </a:spcBef>
              <a:spcAft>
                <a:spcPts val="0"/>
              </a:spcAft>
              <a:buSzPts val="2100"/>
              <a:buNone/>
            </a:pPr>
            <a:r>
              <a:t/>
            </a:r>
            <a:endParaRPr sz="1400">
              <a:solidFill>
                <a:srgbClr val="313131"/>
              </a:solidFill>
              <a:latin typeface="Consolas"/>
              <a:ea typeface="Consolas"/>
              <a:cs typeface="Consolas"/>
              <a:sym typeface="Consolas"/>
            </a:endParaRPr>
          </a:p>
          <a:p>
            <a:pPr indent="0" lvl="0" marL="50800" marR="50800" rtl="0" algn="l">
              <a:lnSpc>
                <a:spcPct val="100000"/>
              </a:lnSpc>
              <a:spcBef>
                <a:spcPts val="0"/>
              </a:spcBef>
              <a:spcAft>
                <a:spcPts val="0"/>
              </a:spcAft>
              <a:buClr>
                <a:schemeClr val="dk1"/>
              </a:buClr>
              <a:buSzPts val="1100"/>
              <a:buFont typeface="Arial"/>
              <a:buNone/>
            </a:pPr>
            <a:r>
              <a:rPr lang="en" sz="1400">
                <a:solidFill>
                  <a:srgbClr val="313131"/>
                </a:solidFill>
                <a:latin typeface="Consolas"/>
                <a:ea typeface="Consolas"/>
                <a:cs typeface="Consolas"/>
                <a:sym typeface="Consolas"/>
              </a:rPr>
              <a:t>(exampleObject.method)(); </a:t>
            </a:r>
            <a:r>
              <a:rPr lang="en" sz="1300">
                <a:solidFill>
                  <a:srgbClr val="999999"/>
                </a:solidFill>
                <a:latin typeface="Consolas"/>
                <a:ea typeface="Consolas"/>
                <a:cs typeface="Consolas"/>
                <a:sym typeface="Consolas"/>
              </a:rPr>
              <a:t>// same behavior</a:t>
            </a:r>
            <a:endParaRPr sz="1300">
              <a:solidFill>
                <a:srgbClr val="999999"/>
              </a:solidFill>
              <a:latin typeface="Consolas"/>
              <a:ea typeface="Consolas"/>
              <a:cs typeface="Consolas"/>
              <a:sym typeface="Consola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7"/>
          <p:cNvSpPr txBox="1"/>
          <p:nvPr>
            <p:ph type="ctrTitle"/>
          </p:nvPr>
        </p:nvSpPr>
        <p:spPr>
          <a:xfrm>
            <a:off x="510450" y="1333500"/>
            <a:ext cx="8123100" cy="15885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lang="en" sz="4000"/>
              <a:t>Callbacks</a:t>
            </a:r>
            <a:endParaRPr sz="40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8"/>
          <p:cNvSpPr txBox="1"/>
          <p:nvPr>
            <p:ph idx="2" type="body"/>
          </p:nvPr>
        </p:nvSpPr>
        <p:spPr>
          <a:xfrm>
            <a:off x="4939425" y="517275"/>
            <a:ext cx="3837000" cy="42690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1600"/>
              </a:spcAft>
              <a:buSzPts val="1800"/>
              <a:buNone/>
            </a:pPr>
            <a:r>
              <a:rPr lang="en" sz="1400"/>
              <a:t>In Javascript, functions that receive other functions as parameters are very common. Functions that are passed to other functions are called </a:t>
            </a:r>
            <a:r>
              <a:rPr i="1" lang="en" sz="1400"/>
              <a:t>callback function</a:t>
            </a:r>
            <a:r>
              <a:rPr lang="en" sz="1400"/>
              <a:t> or just </a:t>
            </a:r>
            <a:r>
              <a:rPr i="1" lang="en" sz="1400"/>
              <a:t>callbacks</a:t>
            </a:r>
            <a:r>
              <a:rPr lang="en" sz="1400"/>
              <a:t>.</a:t>
            </a:r>
            <a:endParaRPr sz="1400"/>
          </a:p>
        </p:txBody>
      </p:sp>
      <p:sp>
        <p:nvSpPr>
          <p:cNvPr id="98" name="Google Shape;98;p8"/>
          <p:cNvSpPr txBox="1"/>
          <p:nvPr>
            <p:ph type="title"/>
          </p:nvPr>
        </p:nvSpPr>
        <p:spPr>
          <a:xfrm>
            <a:off x="0" y="106500"/>
            <a:ext cx="45120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200"/>
              <a:buNone/>
            </a:pPr>
            <a:r>
              <a:rPr lang="en" sz="2400"/>
              <a:t>Passing functions as arguments</a:t>
            </a:r>
            <a:endParaRPr sz="2400"/>
          </a:p>
        </p:txBody>
      </p:sp>
      <p:sp>
        <p:nvSpPr>
          <p:cNvPr id="99" name="Google Shape;99;p8"/>
          <p:cNvSpPr txBox="1"/>
          <p:nvPr>
            <p:ph idx="1" type="subTitle"/>
          </p:nvPr>
        </p:nvSpPr>
        <p:spPr>
          <a:xfrm>
            <a:off x="183750" y="631875"/>
            <a:ext cx="4380000" cy="4154400"/>
          </a:xfrm>
          <a:prstGeom prst="rect">
            <a:avLst/>
          </a:prstGeom>
          <a:noFill/>
          <a:ln>
            <a:noFill/>
          </a:ln>
        </p:spPr>
        <p:txBody>
          <a:bodyPr anchorCtr="0" anchor="ctr" bIns="91425" lIns="91425" spcFirstLastPara="1" rIns="91425" wrap="square" tIns="91425">
            <a:noAutofit/>
          </a:bodyPr>
          <a:lstStyle/>
          <a:p>
            <a:pPr indent="0" lvl="0" marL="50800" marR="50800" rtl="0" algn="l">
              <a:lnSpc>
                <a:spcPct val="100000"/>
              </a:lnSpc>
              <a:spcBef>
                <a:spcPts val="0"/>
              </a:spcBef>
              <a:spcAft>
                <a:spcPts val="0"/>
              </a:spcAft>
              <a:buSzPts val="2100"/>
              <a:buNone/>
            </a:pPr>
            <a:r>
              <a:rPr lang="en" sz="1300">
                <a:solidFill>
                  <a:srgbClr val="313131"/>
                </a:solidFill>
                <a:latin typeface="Consolas"/>
                <a:ea typeface="Consolas"/>
                <a:cs typeface="Consolas"/>
                <a:sym typeface="Consolas"/>
              </a:rPr>
              <a:t>function exampleFunction() {</a:t>
            </a:r>
            <a:endParaRPr sz="1300">
              <a:solidFill>
                <a:srgbClr val="313131"/>
              </a:solidFill>
              <a:latin typeface="Consolas"/>
              <a:ea typeface="Consolas"/>
              <a:cs typeface="Consolas"/>
              <a:sym typeface="Consolas"/>
            </a:endParaRPr>
          </a:p>
          <a:p>
            <a:pPr indent="0" lvl="0" marL="50800" marR="50800" rtl="0" algn="l">
              <a:lnSpc>
                <a:spcPct val="100000"/>
              </a:lnSpc>
              <a:spcBef>
                <a:spcPts val="0"/>
              </a:spcBef>
              <a:spcAft>
                <a:spcPts val="0"/>
              </a:spcAft>
              <a:buSzPts val="2100"/>
              <a:buNone/>
            </a:pPr>
            <a:r>
              <a:rPr lang="en" sz="1300">
                <a:solidFill>
                  <a:srgbClr val="313131"/>
                </a:solidFill>
                <a:latin typeface="Consolas"/>
                <a:ea typeface="Consolas"/>
                <a:cs typeface="Consolas"/>
                <a:sym typeface="Consolas"/>
              </a:rPr>
              <a:t>	console.log('Example function');</a:t>
            </a:r>
            <a:endParaRPr sz="1300">
              <a:solidFill>
                <a:srgbClr val="313131"/>
              </a:solidFill>
              <a:latin typeface="Consolas"/>
              <a:ea typeface="Consolas"/>
              <a:cs typeface="Consolas"/>
              <a:sym typeface="Consolas"/>
            </a:endParaRPr>
          </a:p>
          <a:p>
            <a:pPr indent="0" lvl="0" marL="50800" marR="50800" rtl="0" algn="l">
              <a:lnSpc>
                <a:spcPct val="100000"/>
              </a:lnSpc>
              <a:spcBef>
                <a:spcPts val="0"/>
              </a:spcBef>
              <a:spcAft>
                <a:spcPts val="0"/>
              </a:spcAft>
              <a:buSzPts val="2100"/>
              <a:buNone/>
            </a:pPr>
            <a:r>
              <a:rPr lang="en" sz="1300">
                <a:solidFill>
                  <a:srgbClr val="313131"/>
                </a:solidFill>
                <a:latin typeface="Consolas"/>
                <a:ea typeface="Consolas"/>
                <a:cs typeface="Consolas"/>
                <a:sym typeface="Consolas"/>
              </a:rPr>
              <a:t>}</a:t>
            </a:r>
            <a:endParaRPr sz="1300">
              <a:solidFill>
                <a:srgbClr val="313131"/>
              </a:solidFill>
              <a:latin typeface="Consolas"/>
              <a:ea typeface="Consolas"/>
              <a:cs typeface="Consolas"/>
              <a:sym typeface="Consolas"/>
            </a:endParaRPr>
          </a:p>
          <a:p>
            <a:pPr indent="0" lvl="0" marL="0" marR="50800" rtl="0" algn="l">
              <a:lnSpc>
                <a:spcPct val="100000"/>
              </a:lnSpc>
              <a:spcBef>
                <a:spcPts val="0"/>
              </a:spcBef>
              <a:spcAft>
                <a:spcPts val="0"/>
              </a:spcAft>
              <a:buSzPts val="2100"/>
              <a:buNone/>
            </a:pPr>
            <a:r>
              <a:t/>
            </a:r>
            <a:endParaRPr sz="1300">
              <a:solidFill>
                <a:srgbClr val="313131"/>
              </a:solidFill>
              <a:latin typeface="Consolas"/>
              <a:ea typeface="Consolas"/>
              <a:cs typeface="Consolas"/>
              <a:sym typeface="Consolas"/>
            </a:endParaRPr>
          </a:p>
          <a:p>
            <a:pPr indent="0" lvl="0" marL="50800" marR="50800" rtl="0" algn="l">
              <a:lnSpc>
                <a:spcPct val="100000"/>
              </a:lnSpc>
              <a:spcBef>
                <a:spcPts val="0"/>
              </a:spcBef>
              <a:spcAft>
                <a:spcPts val="0"/>
              </a:spcAft>
              <a:buSzPts val="2100"/>
              <a:buNone/>
            </a:pPr>
            <a:r>
              <a:t/>
            </a:r>
            <a:endParaRPr sz="1300">
              <a:solidFill>
                <a:srgbClr val="313131"/>
              </a:solidFill>
              <a:latin typeface="Consolas"/>
              <a:ea typeface="Consolas"/>
              <a:cs typeface="Consolas"/>
              <a:sym typeface="Consolas"/>
            </a:endParaRPr>
          </a:p>
          <a:p>
            <a:pPr indent="0" lvl="0" marL="50800" marR="50800" rtl="0" algn="l">
              <a:lnSpc>
                <a:spcPct val="100000"/>
              </a:lnSpc>
              <a:spcBef>
                <a:spcPts val="0"/>
              </a:spcBef>
              <a:spcAft>
                <a:spcPts val="0"/>
              </a:spcAft>
              <a:buSzPts val="2100"/>
              <a:buNone/>
            </a:pPr>
            <a:r>
              <a:rPr lang="en" sz="1300">
                <a:solidFill>
                  <a:srgbClr val="313131"/>
                </a:solidFill>
                <a:latin typeface="Consolas"/>
                <a:ea typeface="Consolas"/>
                <a:cs typeface="Consolas"/>
                <a:sym typeface="Consolas"/>
              </a:rPr>
              <a:t>setTimeout(exampleFunction, 5000);</a:t>
            </a:r>
            <a:endParaRPr sz="1300">
              <a:solidFill>
                <a:srgbClr val="313131"/>
              </a:solidFill>
              <a:latin typeface="Consolas"/>
              <a:ea typeface="Consolas"/>
              <a:cs typeface="Consolas"/>
              <a:sym typeface="Consolas"/>
            </a:endParaRPr>
          </a:p>
          <a:p>
            <a:pPr indent="0" lvl="0" marL="50800" marR="50800" rtl="0" algn="l">
              <a:lnSpc>
                <a:spcPct val="100000"/>
              </a:lnSpc>
              <a:spcBef>
                <a:spcPts val="0"/>
              </a:spcBef>
              <a:spcAft>
                <a:spcPts val="0"/>
              </a:spcAft>
              <a:buSzPts val="2100"/>
              <a:buNone/>
            </a:pPr>
            <a:r>
              <a:t/>
            </a:r>
            <a:endParaRPr sz="1300">
              <a:solidFill>
                <a:srgbClr val="313131"/>
              </a:solidFill>
              <a:latin typeface="Consolas"/>
              <a:ea typeface="Consolas"/>
              <a:cs typeface="Consolas"/>
              <a:sym typeface="Consolas"/>
            </a:endParaRPr>
          </a:p>
          <a:p>
            <a:pPr indent="0" lvl="0" marL="50800" marR="50800" rtl="0" algn="l">
              <a:lnSpc>
                <a:spcPct val="100000"/>
              </a:lnSpc>
              <a:spcBef>
                <a:spcPts val="0"/>
              </a:spcBef>
              <a:spcAft>
                <a:spcPts val="0"/>
              </a:spcAft>
              <a:buSzPts val="2100"/>
              <a:buNone/>
            </a:pPr>
            <a:r>
              <a:rPr lang="en" sz="1300">
                <a:solidFill>
                  <a:srgbClr val="313131"/>
                </a:solidFill>
                <a:latin typeface="Consolas"/>
                <a:ea typeface="Consolas"/>
                <a:cs typeface="Consolas"/>
                <a:sym typeface="Consolas"/>
              </a:rPr>
              <a:t>var button = document.querySelector('button');</a:t>
            </a:r>
            <a:endParaRPr sz="1300">
              <a:solidFill>
                <a:srgbClr val="313131"/>
              </a:solidFill>
              <a:latin typeface="Consolas"/>
              <a:ea typeface="Consolas"/>
              <a:cs typeface="Consolas"/>
              <a:sym typeface="Consolas"/>
            </a:endParaRPr>
          </a:p>
          <a:p>
            <a:pPr indent="0" lvl="0" marL="50800" marR="50800" rtl="0" algn="l">
              <a:lnSpc>
                <a:spcPct val="100000"/>
              </a:lnSpc>
              <a:spcBef>
                <a:spcPts val="0"/>
              </a:spcBef>
              <a:spcAft>
                <a:spcPts val="0"/>
              </a:spcAft>
              <a:buSzPts val="2100"/>
              <a:buNone/>
            </a:pPr>
            <a:r>
              <a:rPr lang="en" sz="1300">
                <a:solidFill>
                  <a:srgbClr val="313131"/>
                </a:solidFill>
                <a:latin typeface="Consolas"/>
                <a:ea typeface="Consolas"/>
                <a:cs typeface="Consolas"/>
                <a:sym typeface="Consolas"/>
              </a:rPr>
              <a:t>button.addEventListener('click',</a:t>
            </a:r>
            <a:endParaRPr sz="1300">
              <a:solidFill>
                <a:srgbClr val="313131"/>
              </a:solidFill>
              <a:latin typeface="Consolas"/>
              <a:ea typeface="Consolas"/>
              <a:cs typeface="Consolas"/>
              <a:sym typeface="Consolas"/>
            </a:endParaRPr>
          </a:p>
          <a:p>
            <a:pPr indent="0" lvl="0" marL="50800" marR="50800" rtl="0" algn="l">
              <a:lnSpc>
                <a:spcPct val="100000"/>
              </a:lnSpc>
              <a:spcBef>
                <a:spcPts val="0"/>
              </a:spcBef>
              <a:spcAft>
                <a:spcPts val="0"/>
              </a:spcAft>
              <a:buSzPts val="2100"/>
              <a:buNone/>
            </a:pPr>
            <a:r>
              <a:rPr lang="en" sz="1300">
                <a:solidFill>
                  <a:srgbClr val="313131"/>
                </a:solidFill>
                <a:latin typeface="Consolas"/>
                <a:ea typeface="Consolas"/>
                <a:cs typeface="Consolas"/>
                <a:sym typeface="Consolas"/>
              </a:rPr>
              <a:t>	exampleFunction);</a:t>
            </a:r>
            <a:endParaRPr sz="1300">
              <a:solidFill>
                <a:srgbClr val="313131"/>
              </a:solidFill>
              <a:latin typeface="Consolas"/>
              <a:ea typeface="Consolas"/>
              <a:cs typeface="Consolas"/>
              <a:sym typeface="Consola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9"/>
          <p:cNvSpPr txBox="1"/>
          <p:nvPr>
            <p:ph idx="2" type="body"/>
          </p:nvPr>
        </p:nvSpPr>
        <p:spPr>
          <a:xfrm>
            <a:off x="4919100" y="574575"/>
            <a:ext cx="3837000" cy="42690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SzPts val="1800"/>
              <a:buNone/>
            </a:pPr>
            <a:r>
              <a:rPr lang="en" sz="1400"/>
              <a:t>Possibly the most common way of iterating through an array is using the </a:t>
            </a:r>
            <a:r>
              <a:rPr lang="en" sz="1300">
                <a:solidFill>
                  <a:srgbClr val="313131"/>
                </a:solidFill>
                <a:latin typeface="Consolas"/>
                <a:ea typeface="Consolas"/>
                <a:cs typeface="Consolas"/>
                <a:sym typeface="Consolas"/>
              </a:rPr>
              <a:t>forEach</a:t>
            </a:r>
            <a:r>
              <a:rPr lang="en" sz="1400"/>
              <a:t> method on the array. This method receives a callback, which it then calls once for each element of the array. Our callback receives the element as a parameter.</a:t>
            </a:r>
            <a:endParaRPr sz="1400"/>
          </a:p>
          <a:p>
            <a:pPr indent="0" lvl="0" marL="0" rtl="0" algn="l">
              <a:lnSpc>
                <a:spcPct val="115000"/>
              </a:lnSpc>
              <a:spcBef>
                <a:spcPts val="1600"/>
              </a:spcBef>
              <a:spcAft>
                <a:spcPts val="1600"/>
              </a:spcAft>
              <a:buSzPts val="1800"/>
              <a:buNone/>
            </a:pPr>
            <a:r>
              <a:rPr lang="en" sz="1400"/>
              <a:t>Just as with the for-of loop, we don’t need to manually keep track of the index, we can just receive an element and perform any operation with it. However, if we need the index we can get it, as the second parameter.</a:t>
            </a:r>
            <a:endParaRPr sz="1400"/>
          </a:p>
        </p:txBody>
      </p:sp>
      <p:sp>
        <p:nvSpPr>
          <p:cNvPr id="105" name="Google Shape;105;p9"/>
          <p:cNvSpPr txBox="1"/>
          <p:nvPr>
            <p:ph type="title"/>
          </p:nvPr>
        </p:nvSpPr>
        <p:spPr>
          <a:xfrm>
            <a:off x="0" y="106500"/>
            <a:ext cx="45120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200"/>
              <a:buNone/>
            </a:pPr>
            <a:r>
              <a:rPr lang="en" sz="2400"/>
              <a:t>Passing functions as arguments</a:t>
            </a:r>
            <a:endParaRPr sz="2400"/>
          </a:p>
        </p:txBody>
      </p:sp>
      <p:sp>
        <p:nvSpPr>
          <p:cNvPr id="106" name="Google Shape;106;p9"/>
          <p:cNvSpPr txBox="1"/>
          <p:nvPr>
            <p:ph idx="1" type="subTitle"/>
          </p:nvPr>
        </p:nvSpPr>
        <p:spPr>
          <a:xfrm>
            <a:off x="169200" y="679200"/>
            <a:ext cx="4380000" cy="4154400"/>
          </a:xfrm>
          <a:prstGeom prst="rect">
            <a:avLst/>
          </a:prstGeom>
          <a:noFill/>
          <a:ln>
            <a:noFill/>
          </a:ln>
        </p:spPr>
        <p:txBody>
          <a:bodyPr anchorCtr="0" anchor="ctr" bIns="91425" lIns="91425" spcFirstLastPara="1" rIns="91425" wrap="square" tIns="91425">
            <a:noAutofit/>
          </a:bodyPr>
          <a:lstStyle/>
          <a:p>
            <a:pPr indent="0" lvl="0" marL="50800" marR="50800" rtl="0" algn="l">
              <a:lnSpc>
                <a:spcPct val="100000"/>
              </a:lnSpc>
              <a:spcBef>
                <a:spcPts val="0"/>
              </a:spcBef>
              <a:spcAft>
                <a:spcPts val="0"/>
              </a:spcAft>
              <a:buSzPts val="2100"/>
              <a:buNone/>
            </a:pPr>
            <a:r>
              <a:rPr lang="en" sz="1300">
                <a:solidFill>
                  <a:srgbClr val="313131"/>
                </a:solidFill>
                <a:latin typeface="Consolas"/>
                <a:ea typeface="Consolas"/>
                <a:cs typeface="Consolas"/>
                <a:sym typeface="Consolas"/>
              </a:rPr>
              <a:t>var array = [1, 2, 3, 4, 5];</a:t>
            </a:r>
            <a:endParaRPr sz="1300">
              <a:solidFill>
                <a:srgbClr val="313131"/>
              </a:solidFill>
              <a:latin typeface="Consolas"/>
              <a:ea typeface="Consolas"/>
              <a:cs typeface="Consolas"/>
              <a:sym typeface="Consolas"/>
            </a:endParaRPr>
          </a:p>
          <a:p>
            <a:pPr indent="0" lvl="0" marL="50800" marR="50800" rtl="0" algn="l">
              <a:lnSpc>
                <a:spcPct val="100000"/>
              </a:lnSpc>
              <a:spcBef>
                <a:spcPts val="0"/>
              </a:spcBef>
              <a:spcAft>
                <a:spcPts val="0"/>
              </a:spcAft>
              <a:buSzPts val="2100"/>
              <a:buNone/>
            </a:pPr>
            <a:r>
              <a:t/>
            </a:r>
            <a:endParaRPr sz="1300">
              <a:solidFill>
                <a:srgbClr val="313131"/>
              </a:solidFill>
              <a:latin typeface="Consolas"/>
              <a:ea typeface="Consolas"/>
              <a:cs typeface="Consolas"/>
              <a:sym typeface="Consolas"/>
            </a:endParaRPr>
          </a:p>
          <a:p>
            <a:pPr indent="0" lvl="0" marL="50800" marR="50800" rtl="0" algn="l">
              <a:lnSpc>
                <a:spcPct val="100000"/>
              </a:lnSpc>
              <a:spcBef>
                <a:spcPts val="0"/>
              </a:spcBef>
              <a:spcAft>
                <a:spcPts val="0"/>
              </a:spcAft>
              <a:buSzPts val="2100"/>
              <a:buNone/>
            </a:pPr>
            <a:r>
              <a:rPr lang="en" sz="1300">
                <a:solidFill>
                  <a:srgbClr val="313131"/>
                </a:solidFill>
                <a:latin typeface="Consolas"/>
                <a:ea typeface="Consolas"/>
                <a:cs typeface="Consolas"/>
                <a:sym typeface="Consolas"/>
              </a:rPr>
              <a:t>array.forEach(function(element) {</a:t>
            </a:r>
            <a:endParaRPr sz="1300">
              <a:solidFill>
                <a:srgbClr val="313131"/>
              </a:solidFill>
              <a:latin typeface="Consolas"/>
              <a:ea typeface="Consolas"/>
              <a:cs typeface="Consolas"/>
              <a:sym typeface="Consolas"/>
            </a:endParaRPr>
          </a:p>
          <a:p>
            <a:pPr indent="0" lvl="0" marL="50800" marR="50800" rtl="0" algn="l">
              <a:lnSpc>
                <a:spcPct val="100000"/>
              </a:lnSpc>
              <a:spcBef>
                <a:spcPts val="0"/>
              </a:spcBef>
              <a:spcAft>
                <a:spcPts val="0"/>
              </a:spcAft>
              <a:buSzPts val="2100"/>
              <a:buNone/>
            </a:pPr>
            <a:r>
              <a:rPr lang="en" sz="1300">
                <a:solidFill>
                  <a:srgbClr val="313131"/>
                </a:solidFill>
                <a:latin typeface="Consolas"/>
                <a:ea typeface="Consolas"/>
                <a:cs typeface="Consolas"/>
                <a:sym typeface="Consolas"/>
              </a:rPr>
              <a:t>	console.log(element);</a:t>
            </a:r>
            <a:endParaRPr sz="1300">
              <a:solidFill>
                <a:srgbClr val="313131"/>
              </a:solidFill>
              <a:latin typeface="Consolas"/>
              <a:ea typeface="Consolas"/>
              <a:cs typeface="Consolas"/>
              <a:sym typeface="Consolas"/>
            </a:endParaRPr>
          </a:p>
          <a:p>
            <a:pPr indent="0" lvl="0" marL="50800" marR="50800" rtl="0" algn="l">
              <a:lnSpc>
                <a:spcPct val="100000"/>
              </a:lnSpc>
              <a:spcBef>
                <a:spcPts val="0"/>
              </a:spcBef>
              <a:spcAft>
                <a:spcPts val="0"/>
              </a:spcAft>
              <a:buSzPts val="2100"/>
              <a:buNone/>
            </a:pPr>
            <a:r>
              <a:rPr lang="en" sz="1300">
                <a:solidFill>
                  <a:srgbClr val="313131"/>
                </a:solidFill>
                <a:latin typeface="Consolas"/>
                <a:ea typeface="Consolas"/>
                <a:cs typeface="Consolas"/>
                <a:sym typeface="Consolas"/>
              </a:rPr>
              <a:t>});</a:t>
            </a:r>
            <a:endParaRPr sz="1300">
              <a:solidFill>
                <a:srgbClr val="313131"/>
              </a:solidFill>
              <a:latin typeface="Consolas"/>
              <a:ea typeface="Consolas"/>
              <a:cs typeface="Consolas"/>
              <a:sym typeface="Consolas"/>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