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9.33</c:v>
                </c:pt>
                <c:pt idx="1">
                  <c:v>24.04</c:v>
                </c:pt>
                <c:pt idx="2">
                  <c:v>36.28</c:v>
                </c:pt>
                <c:pt idx="3">
                  <c:v>10.4</c:v>
                </c:pt>
                <c:pt idx="4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F-4633-968B-218C7EF28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Path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GBFS</c:v>
                </c:pt>
                <c:pt idx="1">
                  <c:v>Scaled GBFS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63.44</c:v>
                </c:pt>
                <c:pt idx="1">
                  <c:v>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A-4F15-AF70-65129662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82872"/>
        <c:axId val="494685168"/>
      </c:barChart>
      <c:catAx>
        <c:axId val="49468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5168"/>
        <c:crosses val="autoZero"/>
        <c:auto val="1"/>
        <c:lblAlgn val="ctr"/>
        <c:lblOffset val="100"/>
        <c:noMultiLvlLbl val="0"/>
      </c:catAx>
      <c:valAx>
        <c:axId val="4946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 Path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GBFS</c:v>
                </c:pt>
                <c:pt idx="1">
                  <c:v>Scaled GBFS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24.04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2-485D-BDB4-70960E994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82872"/>
        <c:axId val="494685168"/>
      </c:barChart>
      <c:catAx>
        <c:axId val="49468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5168"/>
        <c:crosses val="autoZero"/>
        <c:auto val="1"/>
        <c:lblAlgn val="ctr"/>
        <c:lblOffset val="100"/>
        <c:noMultiLvlLbl val="0"/>
      </c:catAx>
      <c:valAx>
        <c:axId val="4946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GBFS</c:v>
                </c:pt>
                <c:pt idx="1">
                  <c:v>Scaled GBFS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38.159999999999997</c:v>
                </c:pt>
                <c:pt idx="1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2-4BC7-A285-472CDFCE6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82872"/>
        <c:axId val="494685168"/>
      </c:barChart>
      <c:catAx>
        <c:axId val="49468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5168"/>
        <c:crosses val="autoZero"/>
        <c:auto val="1"/>
        <c:lblAlgn val="ctr"/>
        <c:lblOffset val="100"/>
        <c:noMultiLvlLbl val="0"/>
      </c:catAx>
      <c:valAx>
        <c:axId val="4946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GBFS</c:v>
                </c:pt>
                <c:pt idx="1">
                  <c:v>Scaled GBFS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4.6299999999999996E-3</c:v>
                </c:pt>
                <c:pt idx="1">
                  <c:v>19.534500000000001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2-4601-9432-7299B6480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82872"/>
        <c:axId val="494685168"/>
      </c:barChart>
      <c:catAx>
        <c:axId val="49468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5168"/>
        <c:crosses val="autoZero"/>
        <c:auto val="1"/>
        <c:lblAlgn val="ctr"/>
        <c:lblOffset val="100"/>
        <c:noMultiLvlLbl val="0"/>
      </c:catAx>
      <c:valAx>
        <c:axId val="4946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8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</c:v>
                </c:pt>
                <c:pt idx="1">
                  <c:v>1202</c:v>
                </c:pt>
                <c:pt idx="2">
                  <c:v>1814</c:v>
                </c:pt>
                <c:pt idx="3">
                  <c:v>520</c:v>
                </c:pt>
                <c:pt idx="4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782.12</c:v>
                </c:pt>
                <c:pt idx="1">
                  <c:v>63.44</c:v>
                </c:pt>
                <c:pt idx="2">
                  <c:v>276.72000000000003</c:v>
                </c:pt>
                <c:pt idx="3">
                  <c:v>1775.78</c:v>
                </c:pt>
                <c:pt idx="4">
                  <c:v>1565.32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F-4D80-B936-718A2B05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2514296"/>
        <c:axId val="542514624"/>
      </c:barChart>
      <c:catAx>
        <c:axId val="54251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14624"/>
        <c:crosses val="autoZero"/>
        <c:auto val="1"/>
        <c:lblAlgn val="ctr"/>
        <c:lblOffset val="100"/>
        <c:noMultiLvlLbl val="0"/>
      </c:catAx>
      <c:valAx>
        <c:axId val="54251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1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40510623026322"/>
          <c:y val="0.16069827014140536"/>
          <c:w val="0.83059489376973672"/>
          <c:h val="0.63121915989741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39106</c:v>
                </c:pt>
                <c:pt idx="1">
                  <c:v>3172</c:v>
                </c:pt>
                <c:pt idx="2">
                  <c:v>13836</c:v>
                </c:pt>
                <c:pt idx="3">
                  <c:v>88789</c:v>
                </c:pt>
                <c:pt idx="4">
                  <c:v>73266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F-4CDB-8B4C-1FC741B38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745440"/>
        <c:axId val="653745768"/>
      </c:barChart>
      <c:catAx>
        <c:axId val="6537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45768"/>
        <c:crosses val="autoZero"/>
        <c:auto val="1"/>
        <c:lblAlgn val="ctr"/>
        <c:lblOffset val="100"/>
        <c:noMultiLvlLbl val="0"/>
      </c:catAx>
      <c:valAx>
        <c:axId val="6537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4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solutions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F-45A7-9DFD-87CC1EF24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718632"/>
        <c:axId val="549881272"/>
      </c:barChart>
      <c:catAx>
        <c:axId val="27671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881272"/>
        <c:crosses val="autoZero"/>
        <c:auto val="1"/>
        <c:lblAlgn val="ctr"/>
        <c:lblOffset val="100"/>
        <c:noMultiLvlLbl val="0"/>
      </c:catAx>
      <c:valAx>
        <c:axId val="54988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71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10.53</c:v>
                </c:pt>
                <c:pt idx="1">
                  <c:v>38.159999999999997</c:v>
                </c:pt>
                <c:pt idx="2">
                  <c:v>56.6</c:v>
                </c:pt>
                <c:pt idx="3">
                  <c:v>14.56</c:v>
                </c:pt>
                <c:pt idx="4">
                  <c:v>13.82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9-44D5-A6C3-D822D6D88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</c:v>
                </c:pt>
                <c:pt idx="1">
                  <c:v>1908</c:v>
                </c:pt>
                <c:pt idx="2">
                  <c:v>2830</c:v>
                </c:pt>
                <c:pt idx="3">
                  <c:v>728</c:v>
                </c:pt>
                <c:pt idx="4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D-42E1-A731-6733BB94C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48.131680000000003</c:v>
                </c:pt>
                <c:pt idx="1">
                  <c:v>4.6299999999999996E-3</c:v>
                </c:pt>
                <c:pt idx="2">
                  <c:v>3.5000000000000003E-2</c:v>
                </c:pt>
                <c:pt idx="3">
                  <c:v>9.4190000000000005</c:v>
                </c:pt>
                <c:pt idx="4">
                  <c:v>21.075050000000001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8-4181-A11D-C3209EC3B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2406.5844200000001</c:v>
                </c:pt>
                <c:pt idx="1">
                  <c:v>0.23169999999999999</c:v>
                </c:pt>
                <c:pt idx="2">
                  <c:v>1.7501800000000001</c:v>
                </c:pt>
                <c:pt idx="3">
                  <c:v>470.95022999999998</c:v>
                </c:pt>
                <c:pt idx="4">
                  <c:v>1053.7529300000001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4-4D48-9DD8-24CB951F6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DA73-B63E-4CC3-BA61-F5CB6D5D7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length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5CFDD3D-7F83-4E97-89AB-9FC5CC42F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631411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196924"/>
              </p:ext>
            </p:extLst>
          </p:nvPr>
        </p:nvGraphicFramePr>
        <p:xfrm>
          <a:off x="6095999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6F5D-9E70-46D1-BC9E-6BE3FA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Length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C5A5D76-D45B-4974-9C0A-963DA8B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697915"/>
              </p:ext>
            </p:extLst>
          </p:nvPr>
        </p:nvGraphicFramePr>
        <p:xfrm>
          <a:off x="1070947" y="2743200"/>
          <a:ext cx="5628433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EA22D8-E40F-4C82-9BE7-6A0D8E46B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630485"/>
              </p:ext>
            </p:extLst>
          </p:nvPr>
        </p:nvGraphicFramePr>
        <p:xfrm>
          <a:off x="6699380" y="2743200"/>
          <a:ext cx="5121469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071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B778-3956-458C-B90C-31F01BD4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solutions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9403A4-9DB6-4313-A74B-53B39FDCA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84949"/>
              </p:ext>
            </p:extLst>
          </p:nvPr>
        </p:nvGraphicFramePr>
        <p:xfrm>
          <a:off x="2284963" y="2304661"/>
          <a:ext cx="7622073" cy="379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6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1FD4-DB80-408F-8272-5662D7F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C747A2-4C6A-4A67-AFB5-6329AFB2F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386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A7575B-D16D-4837-AE02-FACE60319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833549"/>
              </p:ext>
            </p:extLst>
          </p:nvPr>
        </p:nvGraphicFramePr>
        <p:xfrm>
          <a:off x="6248400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53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42C-0D57-4ECF-B74B-B27D6D8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B4519-A697-4C36-8979-862D3CF84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690519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1412B2-2822-4597-91B7-660116858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44707"/>
              </p:ext>
            </p:extLst>
          </p:nvPr>
        </p:nvGraphicFramePr>
        <p:xfrm>
          <a:off x="6096000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04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6D22-7E4A-4986-8E6B-BC8D147A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4FE3-B29E-4D89-B01D-DE1D197B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UCS -&gt; shortest solution length and smallest cost, but longest execution time</a:t>
            </a:r>
          </a:p>
          <a:p>
            <a:r>
              <a:rPr lang="en-US" dirty="0"/>
              <a:t>GBFS -&gt; shortest execution time by far, but poor cost and solution length</a:t>
            </a:r>
          </a:p>
          <a:p>
            <a:r>
              <a:rPr lang="en-US" dirty="0"/>
              <a:t>A* -&gt; Slower than GBFS, but similar quality results as UCS in less time</a:t>
            </a:r>
          </a:p>
          <a:p>
            <a:r>
              <a:rPr lang="en-US" dirty="0"/>
              <a:t>h2 slower than h1, but produces slightly better results with A*. Much worse results with GBFS while still being slower.</a:t>
            </a:r>
          </a:p>
        </p:txBody>
      </p:sp>
    </p:spTree>
    <p:extLst>
      <p:ext uri="{BB962C8B-B14F-4D97-AF65-F5344CB8AC3E}">
        <p14:creationId xmlns:p14="http://schemas.microsoft.com/office/powerpoint/2010/main" val="214096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27CB-D6F4-461D-9115-05CB4E0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Up GBFS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5FD-269C-42D4-BC5A-B3CB3E453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06" y="2234385"/>
            <a:ext cx="3727439" cy="825500"/>
          </a:xfrm>
        </p:spPr>
        <p:txBody>
          <a:bodyPr/>
          <a:lstStyle/>
          <a:p>
            <a:r>
              <a:rPr lang="en-US" dirty="0"/>
              <a:t>2x8 puzzle</a:t>
            </a:r>
          </a:p>
          <a:p>
            <a:r>
              <a:rPr lang="en-US" dirty="0"/>
              <a:t>Hamming distance heuristic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A1E65A-6A69-46C8-9EA5-A3D1D1597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97949"/>
              </p:ext>
            </p:extLst>
          </p:nvPr>
        </p:nvGraphicFramePr>
        <p:xfrm>
          <a:off x="811007" y="3313651"/>
          <a:ext cx="2745925" cy="30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27C7DA-9E89-4BA4-BEF7-590EB88E6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379289"/>
              </p:ext>
            </p:extLst>
          </p:nvPr>
        </p:nvGraphicFramePr>
        <p:xfrm>
          <a:off x="3556932" y="3313651"/>
          <a:ext cx="2745925" cy="30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10D41FC-7718-4CC2-91F7-4E18B3867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1543"/>
              </p:ext>
            </p:extLst>
          </p:nvPr>
        </p:nvGraphicFramePr>
        <p:xfrm>
          <a:off x="6096000" y="3313651"/>
          <a:ext cx="2745925" cy="30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D30394-782A-463A-97AF-4E74EDFAE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67047"/>
              </p:ext>
            </p:extLst>
          </p:nvPr>
        </p:nvGraphicFramePr>
        <p:xfrm>
          <a:off x="8841925" y="3313651"/>
          <a:ext cx="2745925" cy="30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0931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</TotalTime>
  <Words>110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Assignment 2 analysis</vt:lpstr>
      <vt:lpstr>Solution length</vt:lpstr>
      <vt:lpstr>Search Length</vt:lpstr>
      <vt:lpstr>No solutions</vt:lpstr>
      <vt:lpstr>Cost</vt:lpstr>
      <vt:lpstr>Execution time</vt:lpstr>
      <vt:lpstr>Conclusion</vt:lpstr>
      <vt:lpstr>Scaled Up GBFS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10</cp:revision>
  <dcterms:created xsi:type="dcterms:W3CDTF">2020-11-16T21:20:14Z</dcterms:created>
  <dcterms:modified xsi:type="dcterms:W3CDTF">2020-11-17T18:19:18Z</dcterms:modified>
</cp:coreProperties>
</file>