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UCS</c:v>
                </c:pt>
                <c:pt idx="1">
                  <c:v>GBFS h1</c:v>
                </c:pt>
                <c:pt idx="2">
                  <c:v>GBFS h2</c:v>
                </c:pt>
                <c:pt idx="3">
                  <c:v>A* h1</c:v>
                </c:pt>
                <c:pt idx="4">
                  <c:v>A* h2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9.33</c:v>
                </c:pt>
                <c:pt idx="1">
                  <c:v>24.04</c:v>
                </c:pt>
                <c:pt idx="2">
                  <c:v>36.28</c:v>
                </c:pt>
                <c:pt idx="3">
                  <c:v>10.4</c:v>
                </c:pt>
                <c:pt idx="4">
                  <c:v>10.46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DF-4633-968B-218C7EF28E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6642208"/>
        <c:axId val="546641880"/>
      </c:barChart>
      <c:catAx>
        <c:axId val="546642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641880"/>
        <c:crosses val="autoZero"/>
        <c:auto val="1"/>
        <c:lblAlgn val="ctr"/>
        <c:lblOffset val="100"/>
        <c:noMultiLvlLbl val="0"/>
      </c:catAx>
      <c:valAx>
        <c:axId val="546641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642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UCS</c:v>
                </c:pt>
                <c:pt idx="1">
                  <c:v>GBFS h1</c:v>
                </c:pt>
                <c:pt idx="2">
                  <c:v>GBFS h2</c:v>
                </c:pt>
                <c:pt idx="3">
                  <c:v>A* h1</c:v>
                </c:pt>
                <c:pt idx="4">
                  <c:v>A* h2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140</c:v>
                </c:pt>
                <c:pt idx="1">
                  <c:v>1202</c:v>
                </c:pt>
                <c:pt idx="2">
                  <c:v>1814</c:v>
                </c:pt>
                <c:pt idx="3">
                  <c:v>520</c:v>
                </c:pt>
                <c:pt idx="4">
                  <c:v>408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3A-4190-B79C-B57A3A142A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6642208"/>
        <c:axId val="546641880"/>
      </c:barChart>
      <c:catAx>
        <c:axId val="546642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641880"/>
        <c:crosses val="autoZero"/>
        <c:auto val="1"/>
        <c:lblAlgn val="ctr"/>
        <c:lblOffset val="100"/>
        <c:noMultiLvlLbl val="0"/>
      </c:catAx>
      <c:valAx>
        <c:axId val="546641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642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UCS</c:v>
                </c:pt>
                <c:pt idx="1">
                  <c:v>GBFS h1</c:v>
                </c:pt>
                <c:pt idx="2">
                  <c:v>GBFS h2</c:v>
                </c:pt>
                <c:pt idx="3">
                  <c:v>A* h1</c:v>
                </c:pt>
                <c:pt idx="4">
                  <c:v>A* h2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782.12</c:v>
                </c:pt>
                <c:pt idx="1">
                  <c:v>63.44</c:v>
                </c:pt>
                <c:pt idx="2">
                  <c:v>276.72000000000003</c:v>
                </c:pt>
                <c:pt idx="3">
                  <c:v>1775.78</c:v>
                </c:pt>
                <c:pt idx="4">
                  <c:v>1565.32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1F-4D80-B936-718A2B0528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42514296"/>
        <c:axId val="542514624"/>
      </c:barChart>
      <c:catAx>
        <c:axId val="542514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514624"/>
        <c:crosses val="autoZero"/>
        <c:auto val="1"/>
        <c:lblAlgn val="ctr"/>
        <c:lblOffset val="100"/>
        <c:noMultiLvlLbl val="0"/>
      </c:catAx>
      <c:valAx>
        <c:axId val="542514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514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940510623026322"/>
          <c:y val="0.16069827014140536"/>
          <c:w val="0.83059489376973672"/>
          <c:h val="0.6312191598974178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UCS</c:v>
                </c:pt>
                <c:pt idx="1">
                  <c:v>GBFS h1</c:v>
                </c:pt>
                <c:pt idx="2">
                  <c:v>GBFS h2</c:v>
                </c:pt>
                <c:pt idx="3">
                  <c:v>A* h1</c:v>
                </c:pt>
                <c:pt idx="4">
                  <c:v>A* h2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39106</c:v>
                </c:pt>
                <c:pt idx="1">
                  <c:v>3172</c:v>
                </c:pt>
                <c:pt idx="2">
                  <c:v>13836</c:v>
                </c:pt>
                <c:pt idx="3">
                  <c:v>88789</c:v>
                </c:pt>
                <c:pt idx="4">
                  <c:v>73266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9F-4CDB-8B4C-1FC741B388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3745440"/>
        <c:axId val="653745768"/>
      </c:barChart>
      <c:catAx>
        <c:axId val="653745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3745768"/>
        <c:crosses val="autoZero"/>
        <c:auto val="1"/>
        <c:lblAlgn val="ctr"/>
        <c:lblOffset val="100"/>
        <c:noMultiLvlLbl val="0"/>
      </c:catAx>
      <c:valAx>
        <c:axId val="653745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3745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solutions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UCS</c:v>
                </c:pt>
                <c:pt idx="1">
                  <c:v>GBFS h1</c:v>
                </c:pt>
                <c:pt idx="2">
                  <c:v>GBFS h2</c:v>
                </c:pt>
                <c:pt idx="3">
                  <c:v>A* h1</c:v>
                </c:pt>
                <c:pt idx="4">
                  <c:v>A* h2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5F-45A7-9DFD-87CC1EF24D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6718632"/>
        <c:axId val="549881272"/>
      </c:barChart>
      <c:catAx>
        <c:axId val="276718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881272"/>
        <c:crosses val="autoZero"/>
        <c:auto val="1"/>
        <c:lblAlgn val="ctr"/>
        <c:lblOffset val="100"/>
        <c:noMultiLvlLbl val="0"/>
      </c:catAx>
      <c:valAx>
        <c:axId val="549881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6718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UCS</c:v>
                </c:pt>
                <c:pt idx="1">
                  <c:v>GBFS h1</c:v>
                </c:pt>
                <c:pt idx="2">
                  <c:v>GBFS h2</c:v>
                </c:pt>
                <c:pt idx="3">
                  <c:v>A* h1</c:v>
                </c:pt>
                <c:pt idx="4">
                  <c:v>A* h2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10.53</c:v>
                </c:pt>
                <c:pt idx="1">
                  <c:v>38.159999999999997</c:v>
                </c:pt>
                <c:pt idx="2">
                  <c:v>56.6</c:v>
                </c:pt>
                <c:pt idx="3">
                  <c:v>14.56</c:v>
                </c:pt>
                <c:pt idx="4">
                  <c:v>13.82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C9-44D5-A6C3-D822D6D88D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6642208"/>
        <c:axId val="546641880"/>
      </c:barChart>
      <c:catAx>
        <c:axId val="546642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641880"/>
        <c:crosses val="autoZero"/>
        <c:auto val="1"/>
        <c:lblAlgn val="ctr"/>
        <c:lblOffset val="100"/>
        <c:noMultiLvlLbl val="0"/>
      </c:catAx>
      <c:valAx>
        <c:axId val="546641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642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UCS</c:v>
                </c:pt>
                <c:pt idx="1">
                  <c:v>GBFS h1</c:v>
                </c:pt>
                <c:pt idx="2">
                  <c:v>GBFS h2</c:v>
                </c:pt>
                <c:pt idx="3">
                  <c:v>A* h1</c:v>
                </c:pt>
                <c:pt idx="4">
                  <c:v>A* h2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158</c:v>
                </c:pt>
                <c:pt idx="1">
                  <c:v>1908</c:v>
                </c:pt>
                <c:pt idx="2">
                  <c:v>2830</c:v>
                </c:pt>
                <c:pt idx="3">
                  <c:v>728</c:v>
                </c:pt>
                <c:pt idx="4">
                  <c:v>539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5D-42E1-A731-6733BB94CB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6642208"/>
        <c:axId val="546641880"/>
      </c:barChart>
      <c:catAx>
        <c:axId val="546642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641880"/>
        <c:crosses val="autoZero"/>
        <c:auto val="1"/>
        <c:lblAlgn val="ctr"/>
        <c:lblOffset val="100"/>
        <c:noMultiLvlLbl val="0"/>
      </c:catAx>
      <c:valAx>
        <c:axId val="546641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642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UCS</c:v>
                </c:pt>
                <c:pt idx="1">
                  <c:v>GBFS h1</c:v>
                </c:pt>
                <c:pt idx="2">
                  <c:v>GBFS h2</c:v>
                </c:pt>
                <c:pt idx="3">
                  <c:v>A* h1</c:v>
                </c:pt>
                <c:pt idx="4">
                  <c:v>A* h2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48.131680000000003</c:v>
                </c:pt>
                <c:pt idx="1">
                  <c:v>4.6299999999999996E-3</c:v>
                </c:pt>
                <c:pt idx="2">
                  <c:v>3.5000000000000003E-2</c:v>
                </c:pt>
                <c:pt idx="3">
                  <c:v>9.4190000000000005</c:v>
                </c:pt>
                <c:pt idx="4">
                  <c:v>21.075050000000001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78-4181-A11D-C3209EC3BB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6642208"/>
        <c:axId val="546641880"/>
      </c:barChart>
      <c:catAx>
        <c:axId val="546642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641880"/>
        <c:crosses val="autoZero"/>
        <c:auto val="1"/>
        <c:lblAlgn val="ctr"/>
        <c:lblOffset val="100"/>
        <c:noMultiLvlLbl val="0"/>
      </c:catAx>
      <c:valAx>
        <c:axId val="546641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642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UCS</c:v>
                </c:pt>
                <c:pt idx="1">
                  <c:v>GBFS h1</c:v>
                </c:pt>
                <c:pt idx="2">
                  <c:v>GBFS h2</c:v>
                </c:pt>
                <c:pt idx="3">
                  <c:v>A* h1</c:v>
                </c:pt>
                <c:pt idx="4">
                  <c:v>A* h2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2406.5844200000001</c:v>
                </c:pt>
                <c:pt idx="1">
                  <c:v>0.23169999999999999</c:v>
                </c:pt>
                <c:pt idx="2">
                  <c:v>1.7501800000000001</c:v>
                </c:pt>
                <c:pt idx="3">
                  <c:v>470.95022999999998</c:v>
                </c:pt>
                <c:pt idx="4">
                  <c:v>1053.7529300000001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D4-4D48-9DD8-24CB951F69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6642208"/>
        <c:axId val="546641880"/>
      </c:barChart>
      <c:catAx>
        <c:axId val="546642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641880"/>
        <c:crosses val="autoZero"/>
        <c:auto val="1"/>
        <c:lblAlgn val="ctr"/>
        <c:lblOffset val="100"/>
        <c:noMultiLvlLbl val="0"/>
      </c:catAx>
      <c:valAx>
        <c:axId val="546641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642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16-Nov-20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16-Nov-20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16-Nov-20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16-Nov-20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16-Nov-20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16-Nov-20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16-Nov-20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16-Nov-20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16-Nov-20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16-Nov-20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16-Nov-20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16-Nov-20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16-Nov-20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16-Nov-20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16-Nov-20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16-Nov-20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16-Nov-20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16-Nov-20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B4A0-1A81-4514-9AF9-CB9B3A8BBB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2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8DA73-B63E-4CC3-BA61-F5CB6D5D79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6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FF775-2307-49F3-9628-14C97EA3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length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15CFDD3D-7F83-4E97-89AB-9FC5CC42FD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1631411"/>
              </p:ext>
            </p:extLst>
          </p:nvPr>
        </p:nvGraphicFramePr>
        <p:xfrm>
          <a:off x="1026367" y="2593909"/>
          <a:ext cx="5069634" cy="3544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F89F80ED-40F1-44D5-833F-3045A00078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5196924"/>
              </p:ext>
            </p:extLst>
          </p:nvPr>
        </p:nvGraphicFramePr>
        <p:xfrm>
          <a:off x="6095999" y="2593909"/>
          <a:ext cx="5069634" cy="3544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3292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86F5D-9E70-46D1-BC9E-6BE3FAEC0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Length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3C5A5D76-D45B-4974-9C0A-963DA8BEF4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4697915"/>
              </p:ext>
            </p:extLst>
          </p:nvPr>
        </p:nvGraphicFramePr>
        <p:xfrm>
          <a:off x="1070947" y="2743200"/>
          <a:ext cx="5628433" cy="3395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0CEA22D8-E40F-4C82-9BE7-6A0D8E46BE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0630485"/>
              </p:ext>
            </p:extLst>
          </p:nvPr>
        </p:nvGraphicFramePr>
        <p:xfrm>
          <a:off x="6699380" y="2743200"/>
          <a:ext cx="5121469" cy="3395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80716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AB778-3956-458C-B90C-31F01BD4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solutions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C9403A4-9DB6-4313-A74B-53B39FDCAE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2384949"/>
              </p:ext>
            </p:extLst>
          </p:nvPr>
        </p:nvGraphicFramePr>
        <p:xfrm>
          <a:off x="2284963" y="2304661"/>
          <a:ext cx="7622073" cy="3796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5641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B1FD4-DB80-408F-8272-5662D7F9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CC747A2-4C6A-4A67-AFB5-6329AFB2F9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84386"/>
              </p:ext>
            </p:extLst>
          </p:nvPr>
        </p:nvGraphicFramePr>
        <p:xfrm>
          <a:off x="1026367" y="2593909"/>
          <a:ext cx="5069634" cy="3544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6A7575B-D16D-4837-AE02-FACE603195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1833549"/>
              </p:ext>
            </p:extLst>
          </p:nvPr>
        </p:nvGraphicFramePr>
        <p:xfrm>
          <a:off x="6248400" y="2593909"/>
          <a:ext cx="5069634" cy="3544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7539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1642C-0D57-4ECF-B74B-B27D6D895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time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48B4519-A697-4C36-8979-862D3CF849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8690519"/>
              </p:ext>
            </p:extLst>
          </p:nvPr>
        </p:nvGraphicFramePr>
        <p:xfrm>
          <a:off x="1026367" y="2593909"/>
          <a:ext cx="5069634" cy="3544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51412B2-2822-4597-91B7-6601168584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8844707"/>
              </p:ext>
            </p:extLst>
          </p:nvPr>
        </p:nvGraphicFramePr>
        <p:xfrm>
          <a:off x="6096000" y="2593909"/>
          <a:ext cx="5069634" cy="3544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43048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76D22-7E4A-4986-8E6B-BC8D147A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B4FE3-B29E-4D89-B01D-DE1D197B1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UCS -&gt; shortest solution length and smallest cost, but longest execution time</a:t>
            </a:r>
          </a:p>
          <a:p>
            <a:r>
              <a:rPr lang="en-US" dirty="0"/>
              <a:t>GBFS -&gt; shortest execution time by far, but poor cost and solution length</a:t>
            </a:r>
          </a:p>
          <a:p>
            <a:r>
              <a:rPr lang="en-US" dirty="0"/>
              <a:t>A* -&gt; Slower than GBFS, but similar quality results as UCS in less time</a:t>
            </a:r>
          </a:p>
          <a:p>
            <a:r>
              <a:rPr lang="en-US" dirty="0"/>
              <a:t>h2 slower than h1, but produces slightly better results with A*. Much worse results with GBFS while still being slower.</a:t>
            </a:r>
          </a:p>
        </p:txBody>
      </p:sp>
    </p:spTree>
    <p:extLst>
      <p:ext uri="{BB962C8B-B14F-4D97-AF65-F5344CB8AC3E}">
        <p14:creationId xmlns:p14="http://schemas.microsoft.com/office/powerpoint/2010/main" val="2140964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45</TotalTime>
  <Words>89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Assignment 2 analysis</vt:lpstr>
      <vt:lpstr>Solution length</vt:lpstr>
      <vt:lpstr>Search Length</vt:lpstr>
      <vt:lpstr>No solutions</vt:lpstr>
      <vt:lpstr>Cost</vt:lpstr>
      <vt:lpstr>Execution time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 analysis</dc:title>
  <dc:creator>Bojan Srbinoski</dc:creator>
  <cp:lastModifiedBy>Bojan Srbinoski</cp:lastModifiedBy>
  <cp:revision>9</cp:revision>
  <dcterms:created xsi:type="dcterms:W3CDTF">2020-11-16T21:20:14Z</dcterms:created>
  <dcterms:modified xsi:type="dcterms:W3CDTF">2020-11-16T22:05:44Z</dcterms:modified>
</cp:coreProperties>
</file>