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69" r:id="rId16"/>
    <p:sldId id="271" r:id="rId17"/>
    <p:sldId id="272" r:id="rId18"/>
    <p:sldId id="278" r:id="rId19"/>
    <p:sldId id="279" r:id="rId20"/>
    <p:sldId id="273" r:id="rId21"/>
    <p:sldId id="274" r:id="rId22"/>
    <p:sldId id="275" r:id="rId23"/>
    <p:sldId id="277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su.edu/index.html" TargetMode="External"/><Relationship Id="rId2" Type="http://schemas.openxmlformats.org/officeDocument/2006/relationships/hyperlink" Target="http://www.fsu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2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receives and returns up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bufsize</a:t>
            </a:r>
            <a:r>
              <a:rPr lang="en-US" dirty="0" smtClean="0"/>
              <a:t> bytes of data from the address to which the socket is currently connected.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closes the connection. </a:t>
            </a:r>
            <a:r>
              <a:rPr lang="en-US" dirty="0" smtClean="0"/>
              <a:t>Sockets are also automatically closed when garbage collected.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connect()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en-US" dirty="0" smtClean="0"/>
              <a:t> functions are all we need to write a simple TCP client. Clients simply create connections as necessary, send and receive data, and then close when they are finished with a transaction. Your browser is a client program – it connects to a server when it needs to and loses the connection when it’s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6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we’re not only sending a page request, but we receive 2048 bytes of data (in reality – the page is much bigger) and close the connection. The contents of data is simply 2048 bytes of the html of the page we requested.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8851" y="3500045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"www.fsu.edu"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80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send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"GET /index.html 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HTTP/1.0\n\n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data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recv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2048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close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498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server, we can also use socket objects. We will just treat them as if they’re the other endpoint of the connection.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binds the socket object to an address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 smtClean="0"/>
              <a:t>. As before,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 smtClean="0"/>
              <a:t> is a tuple containing the hostname and port.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s.listen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/>
              <a:t>tells the socket to begin listening for connections.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backlog</a:t>
            </a:r>
            <a:r>
              <a:rPr lang="en-US" dirty="0" smtClean="0"/>
              <a:t> argument specifies how many connections to queue before connections become refused (default is zero).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socket.gethostname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returns a string containing the local machine’s </a:t>
            </a:r>
            <a:r>
              <a:rPr lang="en-US" dirty="0" smtClean="0"/>
              <a:t>primary public hostname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7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are creating a simple TCP server which is listening for connections on port 9000. If our server is already connected to another machine, we will queue up to 5 connections before we start refusing connections.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1771" y="346113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h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socket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gethostname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bind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h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9000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listen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527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are creating a simple TCP server which is listening for connections on port 9000. If our server is already connected to another machine, we will queue up to 5 connections before we start refusing connections.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1771" y="346113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h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socket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gethostname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b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bind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h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9000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listen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9123" y="3578942"/>
            <a:ext cx="51471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listen on a relatively high port number like 9000 </a:t>
            </a:r>
            <a:br>
              <a:rPr lang="en-US" dirty="0" smtClean="0"/>
            </a:br>
            <a:r>
              <a:rPr lang="en-US" dirty="0" smtClean="0"/>
              <a:t>because it is not reserved. Well-known services (HTTP, </a:t>
            </a:r>
            <a:br>
              <a:rPr lang="en-US" dirty="0" smtClean="0"/>
            </a:br>
            <a:r>
              <a:rPr lang="en-US" dirty="0" smtClean="0"/>
              <a:t>SFTP, </a:t>
            </a:r>
            <a:r>
              <a:rPr lang="en-US" dirty="0" err="1" smtClean="0"/>
              <a:t>etc</a:t>
            </a:r>
            <a:r>
              <a:rPr lang="en-US" dirty="0" smtClean="0"/>
              <a:t>) should listen on conventional port numbers.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could also bind to localhost: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bind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localhost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9000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bind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127.0.0.1"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9000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 smtClean="0"/>
              <a:t>Or bind to any address the machine has:</a:t>
            </a:r>
            <a:endParaRPr lang="en-US" b="1" dirty="0" smtClean="0">
              <a:solidFill>
                <a:srgbClr val="FFCC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bind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""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9000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</a:p>
          <a:p>
            <a:endParaRPr lang="en-US" b="1" dirty="0" smtClean="0">
              <a:solidFill>
                <a:srgbClr val="FFCC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4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s.accept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passively waits until a connection is made</a:t>
            </a:r>
            <a:r>
              <a:rPr lang="en-US" dirty="0"/>
              <a:t>. The return value is a pair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(conn, address)</a:t>
            </a:r>
            <a:r>
              <a:rPr lang="en-US" dirty="0"/>
              <a:t> 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en-US" dirty="0"/>
              <a:t> is a new socket object usable to send and receive data on the connection,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dirty="0"/>
              <a:t> is the address bound to the socket on the other end of the </a:t>
            </a:r>
            <a:r>
              <a:rPr lang="en-US" dirty="0" smtClean="0"/>
              <a:t>connection.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1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77447"/>
          </a:xfrm>
        </p:spPr>
        <p:txBody>
          <a:bodyPr>
            <a:normAutofit/>
          </a:bodyPr>
          <a:lstStyle/>
          <a:p>
            <a:r>
              <a:rPr lang="en-US" dirty="0" smtClean="0"/>
              <a:t>Here we’re creating a simple TCP</a:t>
            </a:r>
            <a:br>
              <a:rPr lang="en-US" dirty="0" smtClean="0"/>
            </a:br>
            <a:r>
              <a:rPr lang="en-US" dirty="0" smtClean="0"/>
              <a:t>echo server. </a:t>
            </a:r>
          </a:p>
          <a:p>
            <a:r>
              <a:rPr lang="en-US" dirty="0" smtClean="0"/>
              <a:t>The empty string argument to bind</a:t>
            </a:r>
            <a:br>
              <a:rPr lang="en-US" dirty="0" smtClean="0"/>
            </a:br>
            <a:r>
              <a:rPr lang="en-US" dirty="0" smtClean="0"/>
              <a:t>signifies that we’re listening for </a:t>
            </a:r>
            <a:br>
              <a:rPr lang="en-US" dirty="0" smtClean="0"/>
            </a:br>
            <a:r>
              <a:rPr lang="en-US" dirty="0" smtClean="0"/>
              <a:t>connections to every hostname the </a:t>
            </a:r>
            <a:br>
              <a:rPr lang="en-US" dirty="0" smtClean="0"/>
            </a:br>
            <a:r>
              <a:rPr lang="en-US" dirty="0" smtClean="0"/>
              <a:t>machine happens to have.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Notice that we use a new, unique </a:t>
            </a:r>
            <a:br>
              <a:rPr lang="en-US" dirty="0" smtClean="0"/>
            </a:br>
            <a:r>
              <a:rPr lang="en-US" dirty="0" smtClean="0"/>
              <a:t>socket object </a:t>
            </a:r>
            <a:r>
              <a:rPr lang="en-US" i="1" dirty="0" smtClean="0"/>
              <a:t>c</a:t>
            </a:r>
            <a:r>
              <a:rPr lang="en-US" dirty="0" smtClean="0"/>
              <a:t> to communicate with </a:t>
            </a:r>
            <a:br>
              <a:rPr lang="en-US" dirty="0" smtClean="0"/>
            </a:br>
            <a:r>
              <a:rPr lang="en-US" dirty="0" smtClean="0"/>
              <a:t>the client.</a:t>
            </a:r>
          </a:p>
          <a:p>
            <a:r>
              <a:rPr lang="en-US" dirty="0" smtClean="0"/>
              <a:t>We have a major practical problem</a:t>
            </a:r>
            <a:br>
              <a:rPr lang="en-US" dirty="0" smtClean="0"/>
            </a:br>
            <a:r>
              <a:rPr lang="en-US" dirty="0" smtClean="0"/>
              <a:t>however. What do you think it is?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51770" y="2712630"/>
            <a:ext cx="6400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AF_INET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SOCK_STREAM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bind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9000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listen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accept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"Received connection from"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send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"Hello 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+ 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]))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close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189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Clients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Connect when they need and close after a transaction.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connect()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send()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Servers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Listen for connections and communicate with each client using a new, unique socket object.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bind()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listen()</a:t>
            </a:r>
            <a:r>
              <a:rPr lang="en-US" dirty="0" smtClean="0"/>
              <a:t>, loop: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accept()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send()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</a:p>
          <a:p>
            <a:pPr marL="128016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8016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8016" lvl="1" indent="0">
              <a:buNone/>
            </a:pPr>
            <a:r>
              <a:rPr lang="en-US" sz="2200" dirty="0" smtClean="0">
                <a:cs typeface="Courier New" panose="02070309020205020404" pitchFamily="49" charset="0"/>
              </a:rPr>
              <a:t>Some useful utility functions: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socket.gethostbyname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("www.python.org")</a:t>
            </a:r>
            <a:r>
              <a:rPr lang="en-US" sz="2200" dirty="0" smtClean="0"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200" dirty="0" smtClean="0">
                <a:cs typeface="Courier New" panose="02070309020205020404" pitchFamily="49" charset="0"/>
              </a:rPr>
              <a:t>returns 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socket.gethostbyaddr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("82.94.237.218")</a:t>
            </a:r>
            <a:r>
              <a:rPr lang="en-US" sz="2200" dirty="0" smtClean="0"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200" dirty="0" smtClean="0">
                <a:cs typeface="Courier New" panose="02070309020205020404" pitchFamily="49" charset="0"/>
              </a:rPr>
              <a:t>returns </a:t>
            </a:r>
            <a:r>
              <a:rPr lang="en-US" sz="2200" dirty="0">
                <a:cs typeface="Courier New" panose="02070309020205020404" pitchFamily="49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68839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 and receiving data is often done in stages – these functions are bound to the capacity of the network buffers.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r>
              <a:rPr lang="en-US" dirty="0" smtClean="0"/>
              <a:t> returns the number of bytes sent.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(max)</a:t>
            </a:r>
            <a:r>
              <a:rPr lang="en-US" dirty="0" smtClean="0"/>
              <a:t> may receive fewer bytes than the specified max. Returns an empty string when the connection is closed.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s.sendall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r>
              <a:rPr lang="en-US" dirty="0" smtClean="0"/>
              <a:t> blocks until all data has been transmitted. </a:t>
            </a:r>
            <a:r>
              <a:rPr lang="en-US" dirty="0" smtClean="0"/>
              <a:t>None is returned on success.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11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additional options you can specify.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s.setblocking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uses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en-US" dirty="0" smtClean="0"/>
              <a:t> to determine whether socket operations should be blocking or not. By default, all socket operations are blocking because they will wait for </a:t>
            </a:r>
            <a:r>
              <a:rPr lang="en-US" i="1" dirty="0" smtClean="0"/>
              <a:t>something</a:t>
            </a:r>
            <a:r>
              <a:rPr lang="en-US" dirty="0" smtClean="0"/>
              <a:t> to happen. For example,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/>
              <a:t>will block until some data comes in.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s.settimeout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sets a timeout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 seconds on all blocking socket operations.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 &gt; 0, socket operations that exceed their time will raise a timeout exception.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 smtClean="0"/>
              <a:t>, the socket operation never times 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s.makefile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returns a file object which can be used to read and write to the socket object as a file object</a:t>
            </a:r>
            <a:r>
              <a:rPr lang="en-US" dirty="0" smtClean="0"/>
              <a:t>. VERY useful!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3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Python applications include networking – the ability to communicate between multiple machines. We are going to turn our attention now to the many methods of network programming available in Python.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Sockets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SocketServer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Twisted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first, we must start with some networking fundamentals.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14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77447"/>
          </a:xfrm>
        </p:spPr>
        <p:txBody>
          <a:bodyPr>
            <a:normAutofit/>
          </a:bodyPr>
          <a:lstStyle/>
          <a:p>
            <a:r>
              <a:rPr lang="en-US" dirty="0" smtClean="0"/>
              <a:t>So, we’ve already mentioned that</a:t>
            </a:r>
            <a:br>
              <a:rPr lang="en-US" dirty="0" smtClean="0"/>
            </a:br>
            <a:r>
              <a:rPr lang="en-US" dirty="0" smtClean="0"/>
              <a:t>there’s an issue with this code.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Practically speaking, this isn’t a</a:t>
            </a:r>
            <a:br>
              <a:rPr lang="en-US" dirty="0" smtClean="0"/>
            </a:br>
            <a:r>
              <a:rPr lang="en-US" dirty="0" smtClean="0"/>
              <a:t>good server because it can only</a:t>
            </a:r>
            <a:br>
              <a:rPr lang="en-US" dirty="0" smtClean="0"/>
            </a:br>
            <a:r>
              <a:rPr lang="en-US" dirty="0" smtClean="0"/>
              <a:t>handle one connection at a time.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Incoming connections must wait for</a:t>
            </a:r>
            <a:br>
              <a:rPr lang="en-US" dirty="0" smtClean="0"/>
            </a:br>
            <a:r>
              <a:rPr lang="en-US" dirty="0" smtClean="0"/>
              <a:t>the previous connection request to </a:t>
            </a:r>
            <a:br>
              <a:rPr lang="en-US" dirty="0" smtClean="0"/>
            </a:br>
            <a:r>
              <a:rPr lang="en-US" dirty="0" smtClean="0"/>
              <a:t>be serviced before they are </a:t>
            </a:r>
            <a:br>
              <a:rPr lang="en-US" dirty="0" smtClean="0"/>
            </a:br>
            <a:r>
              <a:rPr lang="en-US" dirty="0" smtClean="0"/>
              <a:t>accepted. They might get refused </a:t>
            </a:r>
            <a:br>
              <a:rPr lang="en-US" dirty="0" smtClean="0"/>
            </a:br>
            <a:r>
              <a:rPr lang="en-US" dirty="0" smtClean="0"/>
              <a:t>outright, which is even worse.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51770" y="2712630"/>
            <a:ext cx="6400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AF_INET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SOCK_STREAM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bind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9000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listen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accept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"Received connection from"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send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"Hello </a:t>
            </a:r>
            <a:r>
              <a:rPr lang="en-US" sz="2000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+ 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str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]))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close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0432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threading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solve this one-connection-at-a-time issue, we’ll introduce some concurrency tools.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Python standard library includes a nice threading module which allows us to implement threading – running multiple operations concurrently within the same program space. </a:t>
            </a:r>
          </a:p>
          <a:p>
            <a:r>
              <a:rPr lang="en-US" dirty="0" smtClean="0"/>
              <a:t>Simplest usage: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a thread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 which will execute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worker_function</a:t>
            </a:r>
            <a:r>
              <a:rPr lang="en-US" dirty="0" smtClean="0"/>
              <a:t> with arguments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 smtClean="0"/>
              <a:t> when the thread is started.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1105" y="4523761"/>
            <a:ext cx="96660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threading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threading</a:t>
            </a:r>
            <a:r>
              <a:rPr lang="en-US" sz="20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target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worker_function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arg1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arg2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318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Threaded </a:t>
            </a:r>
            <a:r>
              <a:rPr lang="en-US" dirty="0" err="1" smtClean="0"/>
              <a:t>tcp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128" y="2226200"/>
            <a:ext cx="8751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threading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socket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handle_client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whatever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close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socket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AF_INET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SOCK_STREAM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bind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9000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listen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accept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threading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Thread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target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handle_client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start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7259" y="2205311"/>
            <a:ext cx="51347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This threaded version of a our simple TCP</a:t>
            </a:r>
            <a:br>
              <a:rPr lang="en-US" sz="2000" dirty="0" smtClean="0"/>
            </a:br>
            <a:r>
              <a:rPr lang="en-US" sz="2000" dirty="0" smtClean="0"/>
              <a:t>server can handle multiple connections at once.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As soon as a connection is accepted, the socket </a:t>
            </a:r>
            <a:br>
              <a:rPr lang="en-US" sz="2000" dirty="0" smtClean="0"/>
            </a:br>
            <a:r>
              <a:rPr lang="en-US" sz="2000" dirty="0" smtClean="0"/>
              <a:t>object is passed to a handling function in another</a:t>
            </a:r>
            <a:br>
              <a:rPr lang="en-US" sz="2000" dirty="0" smtClean="0"/>
            </a:br>
            <a:r>
              <a:rPr lang="en-US" sz="2000" dirty="0" smtClean="0"/>
              <a:t>thread. This allows the main thread to continue </a:t>
            </a:r>
            <a:br>
              <a:rPr lang="en-US" sz="2000" dirty="0" smtClean="0"/>
            </a:br>
            <a:r>
              <a:rPr lang="en-US" sz="2000" dirty="0" smtClean="0"/>
              <a:t>accepting new connections even when the first </a:t>
            </a:r>
            <a:br>
              <a:rPr lang="en-US" sz="2000" dirty="0" smtClean="0"/>
            </a:br>
            <a:r>
              <a:rPr lang="en-US" sz="2000" dirty="0" smtClean="0"/>
              <a:t>connection is still being served.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3765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Blackjack_server.py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create a threaded TCP server which allows a client to play Blackjack. </a:t>
            </a:r>
          </a:p>
          <a:p>
            <a:r>
              <a:rPr lang="en-US" dirty="0" smtClean="0"/>
              <a:t>Our little Blackjack game using the following simple rules: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Dealer and Player both start with two cards in their hand. One of the dealer’s cards is hidden, the other is visible.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Player must try to add cards to their hand until they are as close to a combined value of 21 without going over. This is done by successively “hitting” until they are satisfied with their hand.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Afterwards, the Dealer must add cards to his hand while the combined value is less than 17.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winner is the one whose cards have a combined total closest to 21 without going over.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67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TELNET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test out your server applications, you do not need to build a client application to interface with it. Instead, use the telnet tool.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telnet hostname port</a:t>
            </a:r>
          </a:p>
          <a:p>
            <a:r>
              <a:rPr lang="en-US" dirty="0">
                <a:cs typeface="Courier New" panose="02070309020205020404" pitchFamily="49" charset="0"/>
              </a:rPr>
              <a:t>w</a:t>
            </a:r>
            <a:r>
              <a:rPr lang="en-US" dirty="0" smtClean="0">
                <a:cs typeface="Courier New" panose="02070309020205020404" pitchFamily="49" charset="0"/>
              </a:rPr>
              <a:t>ill connect you to the server listening on </a:t>
            </a:r>
            <a:r>
              <a:rPr lang="en-US" dirty="0" err="1" smtClean="0">
                <a:cs typeface="Courier New" panose="02070309020205020404" pitchFamily="49" charset="0"/>
              </a:rPr>
              <a:t>hostname:port</a:t>
            </a:r>
            <a:r>
              <a:rPr lang="en-US" dirty="0" smtClean="0">
                <a:cs typeface="Courier New" panose="02070309020205020404" pitchFamily="49" charset="0"/>
              </a:rPr>
              <a:t> and you can interact with it as if you were a client application. </a:t>
            </a:r>
            <a:r>
              <a:rPr lang="en-US" dirty="0" smtClean="0">
                <a:cs typeface="Courier New" panose="02070309020205020404" pitchFamily="49" charset="0"/>
              </a:rPr>
              <a:t>For example, 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/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telnet localhost 9000</a:t>
            </a:r>
            <a:r>
              <a:rPr lang="en-US" dirty="0" smtClean="0">
                <a:cs typeface="Courier New" panose="02070309020205020404" pitchFamily="49" charset="0"/>
              </a:rPr>
              <a:t/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/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will allow you to connect and send information to a server listening locally on port 9000. 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2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b="1" dirty="0" smtClean="0"/>
              <a:t>client-server</a:t>
            </a:r>
            <a:r>
              <a:rPr lang="en-US" dirty="0" smtClean="0"/>
              <a:t> model, the client sends</a:t>
            </a:r>
            <a:br>
              <a:rPr lang="en-US" dirty="0" smtClean="0"/>
            </a:br>
            <a:r>
              <a:rPr lang="en-US" dirty="0" smtClean="0"/>
              <a:t>out a request to a server. The server processes</a:t>
            </a:r>
            <a:br>
              <a:rPr lang="en-US" dirty="0" smtClean="0"/>
            </a:br>
            <a:r>
              <a:rPr lang="en-US" dirty="0" smtClean="0"/>
              <a:t>the request and sends a response back to the </a:t>
            </a:r>
            <a:br>
              <a:rPr lang="en-US" dirty="0" smtClean="0"/>
            </a:br>
            <a:r>
              <a:rPr lang="en-US" dirty="0" smtClean="0"/>
              <a:t>client. </a:t>
            </a:r>
          </a:p>
          <a:p>
            <a:endParaRPr lang="en-US" dirty="0"/>
          </a:p>
          <a:p>
            <a:r>
              <a:rPr lang="en-US" dirty="0" smtClean="0"/>
              <a:t>The classic example is a web browser</a:t>
            </a:r>
            <a:br>
              <a:rPr lang="en-US" dirty="0" smtClean="0"/>
            </a:br>
            <a:r>
              <a:rPr lang="en-US" dirty="0" smtClean="0"/>
              <a:t>sending a request for a webpage to a</a:t>
            </a:r>
            <a:br>
              <a:rPr lang="en-US" dirty="0" smtClean="0"/>
            </a:br>
            <a:r>
              <a:rPr lang="en-US" dirty="0" smtClean="0"/>
              <a:t>webserver. The webserver processes the</a:t>
            </a:r>
            <a:br>
              <a:rPr lang="en-US" dirty="0" smtClean="0"/>
            </a:br>
            <a:r>
              <a:rPr lang="en-US" dirty="0" smtClean="0"/>
              <a:t>request and returns the webpage to the </a:t>
            </a:r>
            <a:br>
              <a:rPr lang="en-US" dirty="0" smtClean="0"/>
            </a:br>
            <a:r>
              <a:rPr lang="en-US" dirty="0" smtClean="0"/>
              <a:t>browser. </a:t>
            </a:r>
            <a:endParaRPr lang="en-US" dirty="0"/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422" y="3457575"/>
            <a:ext cx="11334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647" y="3457574"/>
            <a:ext cx="11334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4" y="1974715"/>
            <a:ext cx="11334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3" y="4940433"/>
            <a:ext cx="11334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1030" idx="2"/>
          </p:cNvCxnSpPr>
          <p:nvPr/>
        </p:nvCxnSpPr>
        <p:spPr>
          <a:xfrm>
            <a:off x="7794322" y="3146290"/>
            <a:ext cx="2041677" cy="897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794320" y="4138246"/>
            <a:ext cx="1986142" cy="7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492247" y="4240712"/>
            <a:ext cx="1343752" cy="1362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18888" y="300225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02224" y="453403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56570" y="602601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019422" y="4534034"/>
            <a:ext cx="75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8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coordination of the communication process is</a:t>
            </a:r>
            <a:br>
              <a:rPr lang="en-US" dirty="0" smtClean="0"/>
            </a:br>
            <a:r>
              <a:rPr lang="en-US" dirty="0" smtClean="0"/>
              <a:t>defined by the </a:t>
            </a:r>
            <a:r>
              <a:rPr lang="en-US" i="1" dirty="0" smtClean="0"/>
              <a:t>protocol</a:t>
            </a:r>
            <a:r>
              <a:rPr lang="en-US" dirty="0" smtClean="0"/>
              <a:t> being used. </a:t>
            </a:r>
          </a:p>
          <a:p>
            <a:r>
              <a:rPr lang="en-US" dirty="0" smtClean="0"/>
              <a:t>For example, the web browser and </a:t>
            </a:r>
            <a:br>
              <a:rPr lang="en-US" dirty="0" smtClean="0"/>
            </a:br>
            <a:r>
              <a:rPr lang="en-US" dirty="0" smtClean="0"/>
              <a:t>webserver communication is defined by </a:t>
            </a:r>
            <a:br>
              <a:rPr lang="en-US" dirty="0" smtClean="0"/>
            </a:br>
            <a:r>
              <a:rPr lang="en-US" dirty="0" smtClean="0"/>
              <a:t>the TCP/IP communication protocol. This </a:t>
            </a:r>
            <a:br>
              <a:rPr lang="en-US" dirty="0" smtClean="0"/>
            </a:br>
            <a:r>
              <a:rPr lang="en-US" dirty="0" smtClean="0"/>
              <a:t>protocol defines how data should be </a:t>
            </a:r>
            <a:br>
              <a:rPr lang="en-US" dirty="0" smtClean="0"/>
            </a:br>
            <a:r>
              <a:rPr lang="en-US" dirty="0" smtClean="0"/>
              <a:t>packetized, addressed, transmitted, </a:t>
            </a:r>
            <a:br>
              <a:rPr lang="en-US" dirty="0" smtClean="0"/>
            </a:br>
            <a:r>
              <a:rPr lang="en-US" dirty="0" smtClean="0"/>
              <a:t>routed, and received over the Internet. </a:t>
            </a:r>
            <a:endParaRPr lang="en-US" dirty="0"/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422" y="3457575"/>
            <a:ext cx="11334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647" y="3457574"/>
            <a:ext cx="11334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4" y="1974715"/>
            <a:ext cx="11334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83" y="4940433"/>
            <a:ext cx="11334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1030" idx="2"/>
          </p:cNvCxnSpPr>
          <p:nvPr/>
        </p:nvCxnSpPr>
        <p:spPr>
          <a:xfrm>
            <a:off x="7794322" y="3146290"/>
            <a:ext cx="2041677" cy="897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794320" y="4138246"/>
            <a:ext cx="1986142" cy="7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492247" y="4240712"/>
            <a:ext cx="1343752" cy="1362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18888" y="300225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02224" y="453403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56570" y="602601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019422" y="4534034"/>
            <a:ext cx="75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8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socket is simply an endpoint of communication.</a:t>
            </a:r>
          </a:p>
          <a:p>
            <a:r>
              <a:rPr lang="en-US" dirty="0" smtClean="0"/>
              <a:t>They provide an abstraction for the details of </a:t>
            </a:r>
            <a:br>
              <a:rPr lang="en-US" dirty="0" smtClean="0"/>
            </a:br>
            <a:r>
              <a:rPr lang="en-US" dirty="0" smtClean="0"/>
              <a:t>communication. An application can interface </a:t>
            </a:r>
            <a:br>
              <a:rPr lang="en-US" dirty="0" smtClean="0"/>
            </a:br>
            <a:r>
              <a:rPr lang="en-US" dirty="0" smtClean="0"/>
              <a:t>with a socket object, which hides the details</a:t>
            </a:r>
            <a:br>
              <a:rPr lang="en-US" dirty="0" smtClean="0"/>
            </a:br>
            <a:r>
              <a:rPr lang="en-US" dirty="0" smtClean="0"/>
              <a:t>of the lower level network protocols. </a:t>
            </a:r>
          </a:p>
          <a:p>
            <a:r>
              <a:rPr lang="en-US" dirty="0" smtClean="0"/>
              <a:t>Python has a socket module which provides</a:t>
            </a:r>
            <a:br>
              <a:rPr lang="en-US" dirty="0" smtClean="0"/>
            </a:br>
            <a:r>
              <a:rPr lang="en-US" dirty="0" smtClean="0"/>
              <a:t>access to the BSD socket interface. We will</a:t>
            </a:r>
            <a:br>
              <a:rPr lang="en-US" dirty="0" smtClean="0"/>
            </a:br>
            <a:r>
              <a:rPr lang="en-US" dirty="0" smtClean="0"/>
              <a:t>start with this simple, low-level way of creating</a:t>
            </a:r>
            <a:br>
              <a:rPr lang="en-US" dirty="0" smtClean="0"/>
            </a:br>
            <a:r>
              <a:rPr lang="en-US" dirty="0" smtClean="0"/>
              <a:t>a networked application.</a:t>
            </a:r>
          </a:p>
        </p:txBody>
      </p:sp>
      <p:pic>
        <p:nvPicPr>
          <p:cNvPr id="4" name="Picture 4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65" y="3457575"/>
            <a:ext cx="11334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ndefined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422" y="3457575"/>
            <a:ext cx="11334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19351" y="453403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19422" y="4534034"/>
            <a:ext cx="75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854060" y="4138247"/>
            <a:ext cx="1987177" cy="616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6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2351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socket.socket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  <a:r>
              <a:rPr lang="en-US" dirty="0" smtClean="0"/>
              <a:t> creates a socket object. Remember, this is one endpoint of a two-way communication link.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en-US" dirty="0" smtClean="0"/>
              <a:t> argument is the address family. The default </a:t>
            </a:r>
            <a:r>
              <a:rPr lang="en-US" dirty="0" smtClean="0">
                <a:cs typeface="Courier New" panose="02070309020205020404" pitchFamily="49" charset="0"/>
              </a:rPr>
              <a:t>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socket.AF_INET</a:t>
            </a:r>
            <a:r>
              <a:rPr lang="en-US" dirty="0" smtClean="0"/>
              <a:t>, which tells the socket to support the IPv4 protocol (32-bit IP addresses). Other choices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socket.AF_INET6</a:t>
            </a:r>
            <a:r>
              <a:rPr lang="en-US" dirty="0" smtClean="0"/>
              <a:t> for IPv6 protocol (128-bit IP address).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socket.AF_UNIX</a:t>
            </a:r>
            <a:r>
              <a:rPr lang="en-US" dirty="0" smtClean="0"/>
              <a:t> for Unix Domain Sockets.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argument is the type of socket.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socket.SOCK_STREAM</a:t>
            </a:r>
            <a:r>
              <a:rPr lang="en-US" dirty="0" smtClean="0"/>
              <a:t> for connection-oriented sockets (TCP).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socket.SOCK_DGRAM</a:t>
            </a:r>
            <a:r>
              <a:rPr lang="en-US" dirty="0" smtClean="0"/>
              <a:t> for datagram sockets (UDP).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In this class, we will only deal with TCP/IPv4 sockets. These are the default arguments. 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3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let’s create our first socket.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we have an IPv4 TCP socket which we can use to connect to other machines.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2336" y="3089793"/>
            <a:ext cx="80210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AF_INET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SOCK_STREAM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rgbClr val="00FF00"/>
                </a:solidFill>
                <a:latin typeface="Courier New" panose="02070309020205020404" pitchFamily="49" charset="0"/>
              </a:rPr>
              <a:t># or socket()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931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We’ve just created a socket object, which has a selection of standard methods available.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s.connect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creates a connection between the socket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and the specified address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 smtClean="0"/>
              <a:t>.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dirty="0" smtClean="0"/>
              <a:t> argument is a tuple containing the host name </a:t>
            </a:r>
            <a:r>
              <a:rPr lang="en-US" dirty="0" smtClean="0"/>
              <a:t>(as a string) and </a:t>
            </a:r>
            <a:r>
              <a:rPr lang="en-US" dirty="0" smtClean="0"/>
              <a:t>port </a:t>
            </a:r>
            <a:r>
              <a:rPr lang="en-US" dirty="0" smtClean="0"/>
              <a:t>number (as an </a:t>
            </a:r>
            <a:r>
              <a:rPr lang="en-US" dirty="0" err="1" smtClean="0"/>
              <a:t>int</a:t>
            </a:r>
            <a:r>
              <a:rPr lang="en-US" dirty="0" smtClean="0"/>
              <a:t>).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sends a string to the address to which the socket is currently connected. The return value is the number of bytes sent. There is no guarantee that the whole message was sent – you should double check the return </a:t>
            </a:r>
            <a:r>
              <a:rPr lang="en-US" dirty="0" smtClean="0"/>
              <a:t>value</a:t>
            </a:r>
            <a:r>
              <a:rPr lang="en-US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7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socket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code connects to the </a:t>
            </a:r>
            <a:r>
              <a:rPr lang="en-US" dirty="0" smtClean="0">
                <a:hlinkClick r:id="rId2"/>
              </a:rPr>
              <a:t>www.fsu.edu</a:t>
            </a:r>
            <a:r>
              <a:rPr lang="en-US" dirty="0" smtClean="0"/>
              <a:t> server and requests the page index.html. This is essentially what happens behind the scenes when you enter the address </a:t>
            </a:r>
            <a:r>
              <a:rPr lang="en-US" dirty="0" smtClean="0">
                <a:hlinkClick r:id="rId3"/>
              </a:rPr>
              <a:t>www.fsu.edu/index.html</a:t>
            </a:r>
            <a:r>
              <a:rPr lang="en-US" dirty="0" smtClean="0"/>
              <a:t> into your browser. The port number 80 is standard for http requests and the string we constructed is just a simple http GET request.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7762" y="387942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 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socket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"www.fsu.edu"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80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send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66FF00"/>
                </a:solidFill>
                <a:latin typeface="Courier New" panose="02070309020205020404" pitchFamily="49" charset="0"/>
              </a:rPr>
              <a:t>"GET /index.html HTTP/1.0\n\n"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sz="2000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5600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1354</TotalTime>
  <Words>1305</Words>
  <Application>Microsoft Office PowerPoint</Application>
  <PresentationFormat>Widescreen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Lecture 10</vt:lpstr>
      <vt:lpstr>Networking in python</vt:lpstr>
      <vt:lpstr>Networking fundamentals</vt:lpstr>
      <vt:lpstr>Networking fundamentals</vt:lpstr>
      <vt:lpstr>Networking fundamentals</vt:lpstr>
      <vt:lpstr>The socket module</vt:lpstr>
      <vt:lpstr>The socket module</vt:lpstr>
      <vt:lpstr>The socket module</vt:lpstr>
      <vt:lpstr>The socket module</vt:lpstr>
      <vt:lpstr>The socket module</vt:lpstr>
      <vt:lpstr>The socket module</vt:lpstr>
      <vt:lpstr>The socket module</vt:lpstr>
      <vt:lpstr>The socket module</vt:lpstr>
      <vt:lpstr>The socket module</vt:lpstr>
      <vt:lpstr>The socket module</vt:lpstr>
      <vt:lpstr>The socket module</vt:lpstr>
      <vt:lpstr>The socket module</vt:lpstr>
      <vt:lpstr>The socket module</vt:lpstr>
      <vt:lpstr>The socket module</vt:lpstr>
      <vt:lpstr>The socket module</vt:lpstr>
      <vt:lpstr>The threading module</vt:lpstr>
      <vt:lpstr>Threaded tcp server</vt:lpstr>
      <vt:lpstr>Blackjack_server.py</vt:lpstr>
      <vt:lpstr>TELNET tool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Atiya, Yasser</dc:creator>
  <cp:lastModifiedBy>Carnahan, Caitlin</cp:lastModifiedBy>
  <cp:revision>72</cp:revision>
  <dcterms:created xsi:type="dcterms:W3CDTF">2015-06-15T21:49:28Z</dcterms:created>
  <dcterms:modified xsi:type="dcterms:W3CDTF">2017-02-26T16:14:21Z</dcterms:modified>
</cp:coreProperties>
</file>