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 id="260" r:id="rId6"/>
    <p:sldId id="261" r:id="rId7"/>
    <p:sldId id="262" r:id="rId8"/>
    <p:sldId id="263" r:id="rId9"/>
    <p:sldId id="294" r:id="rId10"/>
    <p:sldId id="295" r:id="rId11"/>
    <p:sldId id="265" r:id="rId12"/>
    <p:sldId id="270" r:id="rId13"/>
    <p:sldId id="296" r:id="rId14"/>
    <p:sldId id="297" r:id="rId15"/>
    <p:sldId id="298" r:id="rId16"/>
    <p:sldId id="299" r:id="rId17"/>
    <p:sldId id="300" r:id="rId18"/>
    <p:sldId id="301" r:id="rId19"/>
    <p:sldId id="302" r:id="rId20"/>
    <p:sldId id="303" r:id="rId21"/>
    <p:sldId id="286" r:id="rId22"/>
    <p:sldId id="29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0" d="100"/>
          <a:sy n="120" d="100"/>
        </p:scale>
        <p:origin x="12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592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8594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5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3887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677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055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993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9120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7536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822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0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3/27/2017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99839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ia.gov/robots.tx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ia.gov/library/publications/the-world-factboo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13</a:t>
            </a:r>
            <a:endParaRPr lang="en-US" dirty="0"/>
          </a:p>
        </p:txBody>
      </p:sp>
      <p:sp>
        <p:nvSpPr>
          <p:cNvPr id="3" name="Subtitle 2"/>
          <p:cNvSpPr>
            <a:spLocks noGrp="1"/>
          </p:cNvSpPr>
          <p:nvPr>
            <p:ph type="subTitle" idx="1"/>
          </p:nvPr>
        </p:nvSpPr>
        <p:spPr/>
        <p:txBody>
          <a:bodyPr/>
          <a:lstStyle/>
          <a:p>
            <a:r>
              <a:rPr lang="en-US" dirty="0" smtClean="0"/>
              <a:t>Intro to Web Development</a:t>
            </a:r>
            <a:endParaRPr lang="en-US" dirty="0"/>
          </a:p>
        </p:txBody>
      </p:sp>
    </p:spTree>
    <p:extLst>
      <p:ext uri="{BB962C8B-B14F-4D97-AF65-F5344CB8AC3E}">
        <p14:creationId xmlns:p14="http://schemas.microsoft.com/office/powerpoint/2010/main" val="3704834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3" name="Content Placeholder 2"/>
          <p:cNvSpPr>
            <a:spLocks noGrp="1"/>
          </p:cNvSpPr>
          <p:nvPr>
            <p:ph idx="1"/>
          </p:nvPr>
        </p:nvSpPr>
        <p:spPr/>
        <p:txBody>
          <a:bodyPr/>
          <a:lstStyle/>
          <a:p>
            <a:r>
              <a:rPr lang="en-US" dirty="0" smtClean="0"/>
              <a:t>If the search term provided is found in this drop-down list, we only need to navigate to its corresponding page and pull the information on that country.</a:t>
            </a:r>
            <a:br>
              <a:rPr lang="en-US" dirty="0" smtClean="0"/>
            </a:br>
            <a:r>
              <a:rPr lang="en-US" dirty="0" smtClean="0"/>
              <a:t/>
            </a:r>
            <a:br>
              <a:rPr lang="en-US" dirty="0" smtClean="0"/>
            </a:br>
            <a:r>
              <a:rPr lang="en-US" dirty="0" smtClean="0"/>
              <a:t>If the search term is one of the approved keywords, we need to navigate to every one of these pages and pull the corresponding information. Note the approved keywords must be mapped to the actual keywords used on the website.</a:t>
            </a:r>
            <a:br>
              <a:rPr lang="en-US" dirty="0" smtClean="0"/>
            </a:br>
            <a:r>
              <a:rPr lang="en-US" dirty="0" smtClean="0"/>
              <a:t/>
            </a:r>
            <a:br>
              <a:rPr lang="en-US" dirty="0" smtClean="0"/>
            </a:br>
            <a:r>
              <a:rPr lang="en-US" dirty="0" smtClean="0"/>
              <a:t>Otherwise, we have to report an error. </a:t>
            </a:r>
            <a:endParaRPr lang="en-US" dirty="0"/>
          </a:p>
        </p:txBody>
      </p:sp>
      <p:sp>
        <p:nvSpPr>
          <p:cNvPr id="4" name="Rectangle 3"/>
          <p:cNvSpPr/>
          <p:nvPr/>
        </p:nvSpPr>
        <p:spPr>
          <a:xfrm>
            <a:off x="1565953" y="5084214"/>
            <a:ext cx="8338335" cy="923330"/>
          </a:xfrm>
          <a:prstGeom prst="rect">
            <a:avLst/>
          </a:prstGeom>
          <a:ln>
            <a:solidFill>
              <a:schemeClr val="tx1">
                <a:lumMod val="95000"/>
              </a:schemeClr>
            </a:solidFill>
          </a:ln>
        </p:spPr>
        <p:txBody>
          <a:bodyPr wrap="square">
            <a:spAutoFit/>
          </a:bodyPr>
          <a:lstStyle/>
          <a:p>
            <a:r>
              <a:rPr lang="en-US" dirty="0">
                <a:solidFill>
                  <a:srgbClr val="FFFFFF"/>
                </a:solidFill>
                <a:latin typeface="Courier New" panose="02070309020205020404" pitchFamily="49" charset="0"/>
              </a:rPr>
              <a:t>keywords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"Area"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"Area"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"Population</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a:t>
            </a:r>
            <a:r>
              <a:rPr lang="en-US" dirty="0">
                <a:solidFill>
                  <a:srgbClr val="66FF00"/>
                </a:solidFill>
                <a:latin typeface="Courier New" panose="02070309020205020404" pitchFamily="49" charset="0"/>
              </a:rPr>
              <a:t>Population"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"Capital"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"Capital"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"Languages"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"Languages"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a:t>
            </a:r>
            <a:r>
              <a:rPr lang="en-US" dirty="0">
                <a:solidFill>
                  <a:srgbClr val="66FF00"/>
                </a:solidFill>
                <a:latin typeface="Courier New" panose="02070309020205020404" pitchFamily="49" charset="0"/>
              </a:rPr>
              <a:t>Currency"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"Exchange rates"</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404275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grpSp>
        <p:nvGrpSpPr>
          <p:cNvPr id="6" name="Group 5"/>
          <p:cNvGrpSpPr/>
          <p:nvPr/>
        </p:nvGrpSpPr>
        <p:grpSpPr>
          <a:xfrm>
            <a:off x="1024128" y="1900477"/>
            <a:ext cx="10356317" cy="4062651"/>
            <a:chOff x="6766560" y="1715500"/>
            <a:chExt cx="5120640" cy="4062651"/>
          </a:xfrm>
        </p:grpSpPr>
        <p:sp>
          <p:nvSpPr>
            <p:cNvPr id="4" name="Rectangle 3"/>
            <p:cNvSpPr/>
            <p:nvPr/>
          </p:nvSpPr>
          <p:spPr>
            <a:xfrm>
              <a:off x="6766560" y="2084832"/>
              <a:ext cx="5120640" cy="3693319"/>
            </a:xfrm>
            <a:prstGeom prst="rect">
              <a:avLst/>
            </a:prstGeom>
            <a:ln>
              <a:solidFill>
                <a:schemeClr val="tx1">
                  <a:lumMod val="65000"/>
                </a:schemeClr>
              </a:solidFill>
            </a:ln>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requests</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url</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"https://www.cia.gov/library/publications/the-world-factbook</a:t>
              </a:r>
              <a:r>
                <a:rPr lang="en-US" dirty="0" smtClean="0">
                  <a:solidFill>
                    <a:srgbClr val="66FF00"/>
                  </a:solidFill>
                  <a:latin typeface="Courier New" panose="02070309020205020404" pitchFamily="49" charset="0"/>
                </a:rPr>
                <a:t>/"</a:t>
              </a:r>
              <a:r>
                <a:rPr lang="en-US" b="1" dirty="0" smtClean="0">
                  <a:solidFill>
                    <a:srgbClr val="FF6600"/>
                  </a:solidFill>
                  <a:latin typeface="Courier New" panose="02070309020205020404" pitchFamily="49" charset="0"/>
                </a:rPr>
                <a:t/>
              </a:r>
              <a:br>
                <a:rPr lang="en-US" b="1" dirty="0" smtClean="0">
                  <a:solidFill>
                    <a:srgbClr val="FF6600"/>
                  </a:solidFill>
                  <a:latin typeface="Courier New" panose="02070309020205020404" pitchFamily="49" charset="0"/>
                </a:rPr>
              </a:br>
              <a:r>
                <a:rPr lang="en-US" dirty="0">
                  <a:solidFill>
                    <a:srgbClr val="FFFFFF"/>
                  </a:solidFill>
                  <a:latin typeface="Courier New" panose="02070309020205020404" pitchFamily="49" charset="0"/>
                </a:rPr>
                <a:t>keywords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"Area"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"Area"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"Population"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"Population"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"Capital"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"Capital"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"Languages"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"Languages"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a:t>
              </a:r>
              <a:r>
                <a:rPr lang="en-US" dirty="0">
                  <a:solidFill>
                    <a:srgbClr val="66FF00"/>
                  </a:solidFill>
                  <a:latin typeface="Courier New" panose="02070309020205020404" pitchFamily="49" charset="0"/>
                </a:rPr>
                <a:t>Currency"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"Exchange rates</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r>
                <a:rPr lang="en-US" b="1" dirty="0" smtClean="0">
                  <a:solidFill>
                    <a:srgbClr val="FF6600"/>
                  </a:solidFill>
                  <a:latin typeface="Courier New" panose="02070309020205020404" pitchFamily="49" charset="0"/>
                </a:rPr>
                <a:t/>
              </a:r>
              <a:br>
                <a:rPr lang="en-US" b="1" dirty="0" smtClean="0">
                  <a:solidFill>
                    <a:srgbClr val="FF6600"/>
                  </a:solidFill>
                  <a:latin typeface="Courier New" panose="02070309020205020404" pitchFamily="49" charset="0"/>
                </a:rPr>
              </a:br>
              <a:r>
                <a:rPr lang="en-US" b="1" dirty="0" smtClean="0">
                  <a:solidFill>
                    <a:srgbClr val="FF6600"/>
                  </a:solidFill>
                  <a:latin typeface="Courier New" panose="02070309020205020404" pitchFamily="49" charset="0"/>
                </a:rPr>
                <a:t/>
              </a:r>
              <a:br>
                <a:rPr lang="en-US" b="1" dirty="0" smtClean="0">
                  <a:solidFill>
                    <a:srgbClr val="FF6600"/>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get_info</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search_term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main_page</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requests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url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search_term</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keywords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 </a:t>
              </a:r>
              <a:r>
                <a:rPr lang="en-US" dirty="0" err="1" smtClean="0">
                  <a:solidFill>
                    <a:srgbClr val="FFFFFF"/>
                  </a:solidFill>
                  <a:latin typeface="Courier New" panose="02070309020205020404" pitchFamily="49" charset="0"/>
                </a:rPr>
                <a:t>get_keyword</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search_term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main_page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i="1" dirty="0" smtClean="0">
                  <a:solidFill>
                    <a:srgbClr val="00FF00"/>
                  </a:solidFill>
                  <a:latin typeface="Courier New" panose="02070309020205020404" pitchFamily="49" charset="0"/>
                </a:rPr>
                <a:t># </a:t>
              </a:r>
              <a:r>
                <a:rPr lang="en-US" i="1" dirty="0">
                  <a:solidFill>
                    <a:srgbClr val="00FF00"/>
                  </a:solidFill>
                  <a:latin typeface="Courier New" panose="02070309020205020404" pitchFamily="49" charset="0"/>
                </a:rPr>
                <a:t>Look for country name on main page!</a:t>
              </a:r>
              <a:r>
                <a:rPr lang="en-US" dirty="0">
                  <a:solidFill>
                    <a:srgbClr val="FFFFFF"/>
                  </a:solidFill>
                  <a:latin typeface="Courier New" panose="02070309020205020404" pitchFamily="49" charset="0"/>
                </a:rPr>
                <a:t> </a:t>
              </a:r>
              <a:endParaRPr lang="en-US" dirty="0">
                <a:effectLst/>
              </a:endParaRPr>
            </a:p>
          </p:txBody>
        </p:sp>
        <p:sp>
          <p:nvSpPr>
            <p:cNvPr id="5" name="TextBox 4"/>
            <p:cNvSpPr txBox="1"/>
            <p:nvPr/>
          </p:nvSpPr>
          <p:spPr>
            <a:xfrm>
              <a:off x="6766560" y="1715500"/>
              <a:ext cx="1021660" cy="369332"/>
            </a:xfrm>
            <a:prstGeom prst="rect">
              <a:avLst/>
            </a:prstGeom>
            <a:noFill/>
          </p:spPr>
          <p:txBody>
            <a:bodyPr wrap="none" rtlCol="0">
              <a:spAutoFit/>
            </a:bodyPr>
            <a:lstStyle/>
            <a:p>
              <a:r>
                <a:rPr lang="en-US" dirty="0" smtClean="0"/>
                <a:t>factbook_scraper.py</a:t>
              </a:r>
              <a:endParaRPr lang="en-US" dirty="0"/>
            </a:p>
          </p:txBody>
        </p:sp>
      </p:grpSp>
      <p:sp>
        <p:nvSpPr>
          <p:cNvPr id="3" name="Rectangle 2"/>
          <p:cNvSpPr/>
          <p:nvPr/>
        </p:nvSpPr>
        <p:spPr>
          <a:xfrm>
            <a:off x="5284445" y="1069169"/>
            <a:ext cx="6096000" cy="1015663"/>
          </a:xfrm>
          <a:prstGeom prst="rect">
            <a:avLst/>
          </a:prstGeom>
        </p:spPr>
        <p:txBody>
          <a:bodyPr>
            <a:spAutoFit/>
          </a:bodyPr>
          <a:lstStyle/>
          <a:p>
            <a:pPr lvl="0"/>
            <a:r>
              <a:rPr lang="en-US" sz="2000" dirty="0" err="1">
                <a:solidFill>
                  <a:prstClr val="white"/>
                </a:solidFill>
                <a:latin typeface="Courier New" panose="02070309020205020404" pitchFamily="49" charset="0"/>
                <a:cs typeface="Courier New" panose="02070309020205020404" pitchFamily="49" charset="0"/>
              </a:rPr>
              <a:t>requests.get</a:t>
            </a:r>
            <a:r>
              <a:rPr lang="en-US" sz="2000" dirty="0">
                <a:solidFill>
                  <a:prstClr val="white"/>
                </a:solidFill>
                <a:latin typeface="Courier New" panose="02070309020205020404" pitchFamily="49" charset="0"/>
                <a:cs typeface="Courier New" panose="02070309020205020404" pitchFamily="49" charset="0"/>
              </a:rPr>
              <a:t>(</a:t>
            </a:r>
            <a:r>
              <a:rPr lang="en-US" sz="2000" dirty="0" err="1">
                <a:solidFill>
                  <a:prstClr val="white"/>
                </a:solidFill>
                <a:latin typeface="Courier New" panose="02070309020205020404" pitchFamily="49" charset="0"/>
                <a:cs typeface="Courier New" panose="02070309020205020404" pitchFamily="49" charset="0"/>
              </a:rPr>
              <a:t>url</a:t>
            </a:r>
            <a:r>
              <a:rPr lang="en-US" sz="2000" dirty="0">
                <a:solidFill>
                  <a:prstClr val="white"/>
                </a:solidFill>
                <a:latin typeface="Courier New" panose="02070309020205020404" pitchFamily="49" charset="0"/>
                <a:cs typeface="Courier New" panose="02070309020205020404" pitchFamily="49" charset="0"/>
              </a:rPr>
              <a:t>)</a:t>
            </a:r>
            <a:r>
              <a:rPr lang="en-US" sz="2000" dirty="0">
                <a:solidFill>
                  <a:prstClr val="white"/>
                </a:solidFill>
              </a:rPr>
              <a:t> returns a Response object with all of the important info about the page including its source. </a:t>
            </a:r>
          </a:p>
        </p:txBody>
      </p:sp>
    </p:spTree>
    <p:extLst>
      <p:ext uri="{BB962C8B-B14F-4D97-AF65-F5344CB8AC3E}">
        <p14:creationId xmlns:p14="http://schemas.microsoft.com/office/powerpoint/2010/main" val="189833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 craigslist</a:t>
            </a:r>
            <a:endParaRPr lang="en-US" dirty="0"/>
          </a:p>
        </p:txBody>
      </p:sp>
      <p:sp>
        <p:nvSpPr>
          <p:cNvPr id="3" name="Content Placeholder 2"/>
          <p:cNvSpPr>
            <a:spLocks noGrp="1"/>
          </p:cNvSpPr>
          <p:nvPr>
            <p:ph idx="1"/>
          </p:nvPr>
        </p:nvSpPr>
        <p:spPr/>
        <p:txBody>
          <a:bodyPr/>
          <a:lstStyle/>
          <a:p>
            <a:r>
              <a:rPr lang="en-US" dirty="0" smtClean="0"/>
              <a:t>To search the country names, we’ll need to know a bit about the source. After viewing the source on the page, we find the following:</a:t>
            </a:r>
            <a:endParaRPr lang="en-US" dirty="0"/>
          </a:p>
        </p:txBody>
      </p:sp>
      <p:sp>
        <p:nvSpPr>
          <p:cNvPr id="6" name="Rectangle 5"/>
          <p:cNvSpPr/>
          <p:nvPr/>
        </p:nvSpPr>
        <p:spPr>
          <a:xfrm>
            <a:off x="1332215" y="3314948"/>
            <a:ext cx="9311812" cy="2862322"/>
          </a:xfrm>
          <a:prstGeom prst="rect">
            <a:avLst/>
          </a:prstGeom>
          <a:ln>
            <a:solidFill>
              <a:schemeClr val="tx1">
                <a:lumMod val="95000"/>
              </a:schemeClr>
            </a:solidFill>
          </a:ln>
        </p:spPr>
        <p:txBody>
          <a:bodyPr wrap="square">
            <a:spAutoFit/>
          </a:bodyPr>
          <a:lstStyle/>
          <a:p>
            <a:r>
              <a:rPr lang="en-US" dirty="0">
                <a:latin typeface="Courier New" panose="02070309020205020404" pitchFamily="49" charset="0"/>
                <a:cs typeface="Courier New" panose="02070309020205020404" pitchFamily="49" charset="0"/>
              </a:rPr>
              <a:t>&lt;div class="</a:t>
            </a:r>
            <a:r>
              <a:rPr lang="en-US" dirty="0" err="1">
                <a:latin typeface="Courier New" panose="02070309020205020404" pitchFamily="49" charset="0"/>
                <a:cs typeface="Courier New" panose="02070309020205020404" pitchFamily="49" charset="0"/>
              </a:rPr>
              <a:t>option_table_wrapper</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&lt;form action="#" method="GET"&gt;</a:t>
            </a:r>
          </a:p>
          <a:p>
            <a:r>
              <a:rPr lang="en-US" dirty="0">
                <a:latin typeface="Courier New" panose="02070309020205020404" pitchFamily="49" charset="0"/>
                <a:cs typeface="Courier New" panose="02070309020205020404" pitchFamily="49" charset="0"/>
              </a:rPr>
              <a:t>		&lt;select name="</a:t>
            </a:r>
            <a:r>
              <a:rPr lang="en-US" dirty="0" err="1">
                <a:latin typeface="Courier New" panose="02070309020205020404" pitchFamily="49" charset="0"/>
                <a:cs typeface="Courier New" panose="02070309020205020404" pitchFamily="49" charset="0"/>
              </a:rPr>
              <a:t>selecter_links</a:t>
            </a:r>
            <a:r>
              <a:rPr lang="en-US" dirty="0">
                <a:latin typeface="Courier New" panose="02070309020205020404" pitchFamily="49" charset="0"/>
                <a:cs typeface="Courier New" panose="02070309020205020404" pitchFamily="49" charset="0"/>
              </a:rPr>
              <a:t>" class="</a:t>
            </a:r>
            <a:r>
              <a:rPr lang="en-US" dirty="0" err="1">
                <a:latin typeface="Courier New" panose="02070309020205020404" pitchFamily="49" charset="0"/>
                <a:cs typeface="Courier New" panose="02070309020205020404" pitchFamily="49" charset="0"/>
              </a:rPr>
              <a:t>selecter_links</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&lt;option value=""&gt;Please select a country to view&lt;/option</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&lt;option value="geos/xx.html"&gt; World &lt;/option</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&lt;option value="geos/af.html"&gt; Afghanistan &lt;/option</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&lt;option value="geos/ax.html"&gt; </a:t>
            </a:r>
            <a:r>
              <a:rPr lang="en-US" dirty="0" err="1">
                <a:latin typeface="Courier New" panose="02070309020205020404" pitchFamily="49" charset="0"/>
                <a:cs typeface="Courier New" panose="02070309020205020404" pitchFamily="49" charset="0"/>
              </a:rPr>
              <a:t>Akrotiri</a:t>
            </a:r>
            <a:r>
              <a:rPr lang="en-US" dirty="0">
                <a:latin typeface="Courier New" panose="02070309020205020404" pitchFamily="49" charset="0"/>
                <a:cs typeface="Courier New" panose="02070309020205020404" pitchFamily="49" charset="0"/>
              </a:rPr>
              <a:t> &lt;/option</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&lt;option value="geos/al.html"&gt; Albania &lt;/option</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&lt;option value="geos/ag.html"&gt; Algeria &lt;/option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685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 craigslist</a:t>
            </a:r>
            <a:endParaRPr lang="en-US" dirty="0"/>
          </a:p>
        </p:txBody>
      </p:sp>
      <p:sp>
        <p:nvSpPr>
          <p:cNvPr id="3" name="Content Placeholder 2"/>
          <p:cNvSpPr>
            <a:spLocks noGrp="1"/>
          </p:cNvSpPr>
          <p:nvPr>
            <p:ph idx="1"/>
          </p:nvPr>
        </p:nvSpPr>
        <p:spPr/>
        <p:txBody>
          <a:bodyPr/>
          <a:lstStyle/>
          <a:p>
            <a:r>
              <a:rPr lang="en-US" dirty="0" smtClean="0"/>
              <a:t>The structure of a link to a country page is very systematic. We can take advantage of this to pull out the information we need.   </a:t>
            </a:r>
            <a:endParaRPr lang="en-US" dirty="0"/>
          </a:p>
          <a:p>
            <a:endParaRPr lang="en-US" dirty="0"/>
          </a:p>
        </p:txBody>
      </p:sp>
      <p:sp>
        <p:nvSpPr>
          <p:cNvPr id="6" name="Rectangle 5"/>
          <p:cNvSpPr/>
          <p:nvPr/>
        </p:nvSpPr>
        <p:spPr>
          <a:xfrm>
            <a:off x="1332215" y="3314948"/>
            <a:ext cx="9311812" cy="2862322"/>
          </a:xfrm>
          <a:prstGeom prst="rect">
            <a:avLst/>
          </a:prstGeom>
          <a:ln>
            <a:solidFill>
              <a:schemeClr val="tx1">
                <a:lumMod val="95000"/>
              </a:schemeClr>
            </a:solidFill>
          </a:ln>
        </p:spPr>
        <p:txBody>
          <a:bodyPr wrap="square">
            <a:spAutoFit/>
          </a:bodyPr>
          <a:lstStyle/>
          <a:p>
            <a:r>
              <a:rPr lang="en-US" dirty="0">
                <a:solidFill>
                  <a:srgbClr val="FFFF00"/>
                </a:solidFill>
                <a:latin typeface="Courier New" panose="02070309020205020404" pitchFamily="49" charset="0"/>
                <a:cs typeface="Courier New" panose="02070309020205020404" pitchFamily="49" charset="0"/>
              </a:rPr>
              <a:t>&lt;div class="</a:t>
            </a:r>
            <a:r>
              <a:rPr lang="en-US" dirty="0" err="1">
                <a:solidFill>
                  <a:srgbClr val="FFFF00"/>
                </a:solidFill>
                <a:latin typeface="Courier New" panose="02070309020205020404" pitchFamily="49" charset="0"/>
                <a:cs typeface="Courier New" panose="02070309020205020404" pitchFamily="49" charset="0"/>
              </a:rPr>
              <a:t>option_table_wrapper</a:t>
            </a:r>
            <a:r>
              <a:rPr lang="en-US" dirty="0">
                <a:solidFill>
                  <a:srgbClr val="FFFF00"/>
                </a:solidFill>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a:t>
            </a:r>
            <a:r>
              <a:rPr lang="en-US" dirty="0">
                <a:solidFill>
                  <a:srgbClr val="92D050"/>
                </a:solidFill>
                <a:latin typeface="Courier New" panose="02070309020205020404" pitchFamily="49" charset="0"/>
                <a:cs typeface="Courier New" panose="02070309020205020404" pitchFamily="49" charset="0"/>
              </a:rPr>
              <a:t>&lt;form action="#" method="GET"&gt;</a:t>
            </a:r>
          </a:p>
          <a:p>
            <a:r>
              <a:rPr lang="en-US" dirty="0">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&lt;select name="</a:t>
            </a:r>
            <a:r>
              <a:rPr lang="en-US" dirty="0" err="1">
                <a:solidFill>
                  <a:srgbClr val="00B050"/>
                </a:solidFill>
                <a:latin typeface="Courier New" panose="02070309020205020404" pitchFamily="49" charset="0"/>
                <a:cs typeface="Courier New" panose="02070309020205020404" pitchFamily="49" charset="0"/>
              </a:rPr>
              <a:t>selecter_links</a:t>
            </a:r>
            <a:r>
              <a:rPr lang="en-US" dirty="0">
                <a:solidFill>
                  <a:srgbClr val="00B050"/>
                </a:solidFill>
                <a:latin typeface="Courier New" panose="02070309020205020404" pitchFamily="49" charset="0"/>
                <a:cs typeface="Courier New" panose="02070309020205020404" pitchFamily="49" charset="0"/>
              </a:rPr>
              <a:t>" class="</a:t>
            </a:r>
            <a:r>
              <a:rPr lang="en-US" dirty="0" err="1">
                <a:solidFill>
                  <a:srgbClr val="00B050"/>
                </a:solidFill>
                <a:latin typeface="Courier New" panose="02070309020205020404" pitchFamily="49" charset="0"/>
                <a:cs typeface="Courier New" panose="02070309020205020404" pitchFamily="49" charset="0"/>
              </a:rPr>
              <a:t>selecter_links</a:t>
            </a:r>
            <a:r>
              <a:rPr lang="en-US" dirty="0">
                <a:solidFill>
                  <a:srgbClr val="00B050"/>
                </a:solidFill>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&lt;option value=""&gt;Please select a country to view&lt;/option</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&lt;option value="geos/xx.html"&gt; </a:t>
            </a:r>
            <a:r>
              <a:rPr lang="en-US" dirty="0">
                <a:latin typeface="Courier New" panose="02070309020205020404" pitchFamily="49" charset="0"/>
                <a:cs typeface="Courier New" panose="02070309020205020404" pitchFamily="49" charset="0"/>
              </a:rPr>
              <a:t>World &lt;/option</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&lt;option value="geos/af.html"&gt; Afghanistan &lt;/option</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&lt;option value="geos/ax.html"&gt; </a:t>
            </a:r>
            <a:r>
              <a:rPr lang="en-US" dirty="0" err="1">
                <a:latin typeface="Courier New" panose="02070309020205020404" pitchFamily="49" charset="0"/>
                <a:cs typeface="Courier New" panose="02070309020205020404" pitchFamily="49" charset="0"/>
              </a:rPr>
              <a:t>Akrotiri</a:t>
            </a:r>
            <a:r>
              <a:rPr lang="en-US" dirty="0">
                <a:latin typeface="Courier New" panose="02070309020205020404" pitchFamily="49" charset="0"/>
                <a:cs typeface="Courier New" panose="02070309020205020404" pitchFamily="49" charset="0"/>
              </a:rPr>
              <a:t> &lt;/option</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&lt;option value="geos/al.html"&gt; Albania &lt;/option</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&lt;option value="geos/ag.html"&gt; Algeria &lt;/option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431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4" name="Rectangle 3"/>
          <p:cNvSpPr/>
          <p:nvPr/>
        </p:nvSpPr>
        <p:spPr>
          <a:xfrm>
            <a:off x="602749" y="2218396"/>
            <a:ext cx="11140612" cy="4247317"/>
          </a:xfrm>
          <a:prstGeom prst="rect">
            <a:avLst/>
          </a:prstGeom>
          <a:ln>
            <a:solidFill>
              <a:schemeClr val="tx1">
                <a:lumMod val="85000"/>
              </a:schemeClr>
            </a:solidFill>
          </a:ln>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requests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sys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get_info</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search_term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main_page</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requests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url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search_term</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keywords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 return </a:t>
            </a:r>
            <a:r>
              <a:rPr lang="en-US" dirty="0" err="1" smtClean="0">
                <a:solidFill>
                  <a:srgbClr val="FFFFFF"/>
                </a:solidFill>
                <a:latin typeface="Courier New" panose="02070309020205020404" pitchFamily="49" charset="0"/>
              </a:rPr>
              <a:t>get_keyword</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search_term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main_page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link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search</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r'&lt;option value</a:t>
            </a:r>
            <a:r>
              <a:rPr lang="en-US" dirty="0">
                <a:solidFill>
                  <a:srgbClr val="66FF00"/>
                </a:solidFill>
                <a:latin typeface="Courier New" panose="02070309020205020404" pitchFamily="49" charset="0"/>
              </a:rPr>
              <a:t>="([^"]+)"&gt; </a:t>
            </a:r>
            <a:r>
              <a:rPr lang="en-US" dirty="0">
                <a:solidFill>
                  <a:srgbClr val="66FF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search_term</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capitalize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 &lt;/option&gt;'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main_page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text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link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i="1" dirty="0" smtClean="0">
                <a:solidFill>
                  <a:srgbClr val="00FF00"/>
                </a:solidFill>
                <a:latin typeface="Courier New" panose="02070309020205020404" pitchFamily="49" charset="0"/>
              </a:rPr>
              <a:t># </a:t>
            </a:r>
            <a:r>
              <a:rPr lang="en-US" i="1" dirty="0">
                <a:solidFill>
                  <a:srgbClr val="00FF00"/>
                </a:solidFill>
                <a:latin typeface="Courier New" panose="02070309020205020404" pitchFamily="49" charset="0"/>
              </a:rPr>
              <a:t>Country link found!</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pass</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None</a:t>
            </a:r>
            <a:endParaRPr lang="en-US" dirty="0">
              <a:effectLst/>
            </a:endParaRPr>
          </a:p>
        </p:txBody>
      </p:sp>
      <p:sp>
        <p:nvSpPr>
          <p:cNvPr id="5" name="TextBox 4"/>
          <p:cNvSpPr txBox="1"/>
          <p:nvPr/>
        </p:nvSpPr>
        <p:spPr>
          <a:xfrm>
            <a:off x="7736440" y="2454907"/>
            <a:ext cx="3772508" cy="1200329"/>
          </a:xfrm>
          <a:prstGeom prst="rect">
            <a:avLst/>
          </a:prstGeom>
          <a:solidFill>
            <a:schemeClr val="bg1"/>
          </a:solidFill>
          <a:ln>
            <a:solidFill>
              <a:schemeClr val="tx1">
                <a:lumMod val="85000"/>
              </a:schemeClr>
            </a:solidFill>
          </a:ln>
        </p:spPr>
        <p:txBody>
          <a:bodyPr wrap="none" rtlCol="0">
            <a:spAutoFit/>
          </a:bodyPr>
          <a:lstStyle/>
          <a:p>
            <a:r>
              <a:rPr lang="en-US" dirty="0" smtClean="0"/>
              <a:t>We will use regular expressions to pull</a:t>
            </a:r>
            <a:br>
              <a:rPr lang="en-US" dirty="0" smtClean="0"/>
            </a:br>
            <a:r>
              <a:rPr lang="en-US" dirty="0" smtClean="0"/>
              <a:t>out the link associated with the search</a:t>
            </a:r>
            <a:br>
              <a:rPr lang="en-US" dirty="0" smtClean="0"/>
            </a:br>
            <a:r>
              <a:rPr lang="en-US" dirty="0" smtClean="0"/>
              <a:t>term, but only if it can be found as a </a:t>
            </a:r>
            <a:br>
              <a:rPr lang="en-US" dirty="0" smtClean="0"/>
            </a:br>
            <a:r>
              <a:rPr lang="en-US" dirty="0" smtClean="0"/>
              <a:t>country name. </a:t>
            </a:r>
            <a:endParaRPr lang="en-US" dirty="0"/>
          </a:p>
        </p:txBody>
      </p:sp>
    </p:spTree>
    <p:extLst>
      <p:ext uri="{BB962C8B-B14F-4D97-AF65-F5344CB8AC3E}">
        <p14:creationId xmlns:p14="http://schemas.microsoft.com/office/powerpoint/2010/main" val="1491687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4" name="Rectangle 3"/>
          <p:cNvSpPr/>
          <p:nvPr/>
        </p:nvSpPr>
        <p:spPr>
          <a:xfrm>
            <a:off x="602749" y="2218396"/>
            <a:ext cx="11140612" cy="4247317"/>
          </a:xfrm>
          <a:prstGeom prst="rect">
            <a:avLst/>
          </a:prstGeom>
          <a:ln>
            <a:solidFill>
              <a:schemeClr val="tx1">
                <a:lumMod val="85000"/>
              </a:schemeClr>
            </a:solidFill>
          </a:ln>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requests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sys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get_info</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search_term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main_page</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requests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url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search_term</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keywords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 return </a:t>
            </a:r>
            <a:r>
              <a:rPr lang="en-US" dirty="0" err="1" smtClean="0">
                <a:solidFill>
                  <a:srgbClr val="FFFFFF"/>
                </a:solidFill>
                <a:latin typeface="Courier New" panose="02070309020205020404" pitchFamily="49" charset="0"/>
              </a:rPr>
              <a:t>get_keyword</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search_term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main_page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link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search</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r'&lt;option value="([^&gt;]+)"&gt; '</a:t>
            </a:r>
            <a:r>
              <a:rPr lang="en-US" dirty="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search_term</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capitalize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 &lt;/option&gt;'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main_page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text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link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country_page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requests</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get</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url</a:t>
            </a: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 </a:t>
            </a:r>
            <a:r>
              <a:rPr lang="en-US" dirty="0" err="1" smtClean="0">
                <a:solidFill>
                  <a:srgbClr val="FFFFFF"/>
                </a:solidFill>
                <a:latin typeface="Courier New" panose="02070309020205020404" pitchFamily="49" charset="0"/>
              </a:rPr>
              <a:t>link</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group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 </a:t>
            </a:r>
            <a:r>
              <a:rPr lang="en-US" dirty="0" err="1" smtClean="0">
                <a:solidFill>
                  <a:srgbClr val="FFFFFF"/>
                </a:solidFill>
                <a:latin typeface="Courier New" panose="02070309020205020404" pitchFamily="49" charset="0"/>
              </a:rPr>
              <a:t>get_country</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country_page</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None</a:t>
            </a:r>
            <a:endParaRPr lang="en-US" dirty="0">
              <a:effectLst/>
            </a:endParaRPr>
          </a:p>
        </p:txBody>
      </p:sp>
      <p:sp>
        <p:nvSpPr>
          <p:cNvPr id="5" name="TextBox 4"/>
          <p:cNvSpPr txBox="1"/>
          <p:nvPr/>
        </p:nvSpPr>
        <p:spPr>
          <a:xfrm>
            <a:off x="7736440" y="2454907"/>
            <a:ext cx="3875356" cy="923330"/>
          </a:xfrm>
          <a:prstGeom prst="rect">
            <a:avLst/>
          </a:prstGeom>
          <a:solidFill>
            <a:schemeClr val="bg1"/>
          </a:solidFill>
          <a:ln>
            <a:solidFill>
              <a:schemeClr val="tx1">
                <a:lumMod val="85000"/>
              </a:schemeClr>
            </a:solidFill>
          </a:ln>
        </p:spPr>
        <p:txBody>
          <a:bodyPr wrap="none" rtlCol="0">
            <a:spAutoFit/>
          </a:bodyPr>
          <a:lstStyle/>
          <a:p>
            <a:r>
              <a:rPr lang="en-US" dirty="0" smtClean="0"/>
              <a:t>Now, we build the URL of the country’s</a:t>
            </a:r>
            <a:br>
              <a:rPr lang="en-US" dirty="0" smtClean="0"/>
            </a:br>
            <a:r>
              <a:rPr lang="en-US" dirty="0" smtClean="0"/>
              <a:t>page, if it exists, and request that </a:t>
            </a:r>
            <a:r>
              <a:rPr lang="en-US" dirty="0" err="1" smtClean="0"/>
              <a:t>url</a:t>
            </a:r>
            <a:r>
              <a:rPr lang="en-US" dirty="0" smtClean="0"/>
              <a:t> to </a:t>
            </a:r>
            <a:br>
              <a:rPr lang="en-US" dirty="0" smtClean="0"/>
            </a:br>
            <a:r>
              <a:rPr lang="en-US" dirty="0" smtClean="0"/>
              <a:t>be passed into our </a:t>
            </a:r>
            <a:r>
              <a:rPr lang="en-US" dirty="0" err="1" smtClean="0"/>
              <a:t>get_country</a:t>
            </a:r>
            <a:r>
              <a:rPr lang="en-US" dirty="0" smtClean="0"/>
              <a:t> function.</a:t>
            </a:r>
            <a:endParaRPr lang="en-US" dirty="0"/>
          </a:p>
        </p:txBody>
      </p:sp>
    </p:spTree>
    <p:extLst>
      <p:ext uri="{BB962C8B-B14F-4D97-AF65-F5344CB8AC3E}">
        <p14:creationId xmlns:p14="http://schemas.microsoft.com/office/powerpoint/2010/main" val="58625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3" name="Content Placeholder 2"/>
          <p:cNvSpPr>
            <a:spLocks noGrp="1"/>
          </p:cNvSpPr>
          <p:nvPr>
            <p:ph idx="1"/>
          </p:nvPr>
        </p:nvSpPr>
        <p:spPr/>
        <p:txBody>
          <a:bodyPr>
            <a:normAutofit lnSpcReduction="10000"/>
          </a:bodyPr>
          <a:lstStyle/>
          <a:p>
            <a:r>
              <a:rPr lang="en-US" dirty="0" smtClean="0"/>
              <a:t>Now, how does the data appear on a country’s page?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Essentially, the keyword appears within a div tag with class “category </a:t>
            </a:r>
            <a:r>
              <a:rPr lang="en-US" dirty="0" err="1" smtClean="0"/>
              <a:t>sas_light</a:t>
            </a:r>
            <a:r>
              <a:rPr lang="en-US" dirty="0" smtClean="0"/>
              <a:t>” while the data associated with the keyword appears in the subsequent div tag with class “</a:t>
            </a:r>
            <a:r>
              <a:rPr lang="en-US" dirty="0" err="1" smtClean="0"/>
              <a:t>category_data</a:t>
            </a:r>
            <a:r>
              <a:rPr lang="en-US" dirty="0" smtClean="0"/>
              <a:t>”. </a:t>
            </a:r>
            <a:br>
              <a:rPr lang="en-US" dirty="0" smtClean="0"/>
            </a:br>
            <a:r>
              <a:rPr lang="en-US" dirty="0" smtClean="0"/>
              <a:t/>
            </a:r>
            <a:br>
              <a:rPr lang="en-US" dirty="0" smtClean="0"/>
            </a:br>
            <a:r>
              <a:rPr lang="en-US" dirty="0" smtClean="0"/>
              <a:t>This is a little inconvenient because the data is not nested </a:t>
            </a:r>
            <a:r>
              <a:rPr lang="en-US" i="1" dirty="0" smtClean="0"/>
              <a:t>within</a:t>
            </a:r>
            <a:r>
              <a:rPr lang="en-US" dirty="0" smtClean="0"/>
              <a:t> some identifying header or attribute. It simply appears </a:t>
            </a:r>
            <a:r>
              <a:rPr lang="en-US" i="1" dirty="0" smtClean="0"/>
              <a:t>after</a:t>
            </a:r>
            <a:r>
              <a:rPr lang="en-US" dirty="0" smtClean="0"/>
              <a:t> the corresponding keyword identifier. </a:t>
            </a:r>
            <a:endParaRPr lang="en-US" dirty="0"/>
          </a:p>
        </p:txBody>
      </p:sp>
      <p:sp>
        <p:nvSpPr>
          <p:cNvPr id="4" name="Rectangle 3"/>
          <p:cNvSpPr/>
          <p:nvPr/>
        </p:nvSpPr>
        <p:spPr>
          <a:xfrm>
            <a:off x="304937" y="2820352"/>
            <a:ext cx="11671306" cy="1477328"/>
          </a:xfrm>
          <a:prstGeom prst="rect">
            <a:avLst/>
          </a:prstGeom>
          <a:ln>
            <a:solidFill>
              <a:schemeClr val="tx1">
                <a:lumMod val="95000"/>
              </a:schemeClr>
            </a:solidFill>
          </a:ln>
        </p:spPr>
        <p:txBody>
          <a:bodyPr wrap="square">
            <a:spAutoFit/>
          </a:bodyPr>
          <a:lstStyle/>
          <a:p>
            <a:r>
              <a:rPr lang="en-US" dirty="0">
                <a:solidFill>
                  <a:srgbClr val="00B050"/>
                </a:solidFill>
                <a:latin typeface="Courier New" panose="02070309020205020404" pitchFamily="49" charset="0"/>
                <a:cs typeface="Courier New" panose="02070309020205020404" pitchFamily="49" charset="0"/>
              </a:rPr>
              <a:t>&lt;div id='field' class='category </a:t>
            </a:r>
            <a:r>
              <a:rPr lang="en-US" dirty="0" err="1">
                <a:solidFill>
                  <a:srgbClr val="00B050"/>
                </a:solidFill>
                <a:latin typeface="Courier New" panose="02070309020205020404" pitchFamily="49" charset="0"/>
                <a:cs typeface="Courier New" panose="02070309020205020404" pitchFamily="49" charset="0"/>
              </a:rPr>
              <a:t>sas_light</a:t>
            </a:r>
            <a:r>
              <a:rPr lang="en-US" dirty="0">
                <a:solidFill>
                  <a:srgbClr val="00B050"/>
                </a:solidFill>
                <a:latin typeface="Courier New" panose="02070309020205020404" pitchFamily="49" charset="0"/>
                <a:cs typeface="Courier New" panose="02070309020205020404" pitchFamily="49" charset="0"/>
              </a:rPr>
              <a:t>' style='padding-left:5px</a:t>
            </a:r>
            <a:r>
              <a:rPr lang="en-US" dirty="0" smtClean="0">
                <a:solidFill>
                  <a:srgbClr val="00B050"/>
                </a:solidFill>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solidFill>
                  <a:srgbClr val="92D050"/>
                </a:solidFill>
                <a:latin typeface="Courier New" panose="02070309020205020404" pitchFamily="49" charset="0"/>
                <a:cs typeface="Courier New" panose="02070309020205020404" pitchFamily="49" charset="0"/>
              </a:rPr>
              <a:t>  &lt;</a:t>
            </a:r>
            <a:r>
              <a:rPr lang="en-US" dirty="0">
                <a:solidFill>
                  <a:srgbClr val="92D050"/>
                </a:solidFill>
                <a:latin typeface="Courier New" panose="02070309020205020404" pitchFamily="49" charset="0"/>
                <a:cs typeface="Courier New" panose="02070309020205020404" pitchFamily="49" charset="0"/>
              </a:rPr>
              <a:t>a </a:t>
            </a:r>
            <a:r>
              <a:rPr lang="en-US" dirty="0" err="1">
                <a:solidFill>
                  <a:srgbClr val="92D050"/>
                </a:solidFill>
                <a:latin typeface="Courier New" panose="02070309020205020404" pitchFamily="49" charset="0"/>
                <a:cs typeface="Courier New" panose="02070309020205020404" pitchFamily="49" charset="0"/>
              </a:rPr>
              <a:t>href</a:t>
            </a:r>
            <a:r>
              <a:rPr lang="en-US" dirty="0">
                <a:solidFill>
                  <a:srgbClr val="92D050"/>
                </a:solidFill>
                <a:latin typeface="Courier New" panose="02070309020205020404" pitchFamily="49" charset="0"/>
                <a:cs typeface="Courier New" panose="02070309020205020404" pitchFamily="49" charset="0"/>
              </a:rPr>
              <a:t>='../docs/</a:t>
            </a:r>
            <a:r>
              <a:rPr lang="en-US" dirty="0" err="1">
                <a:solidFill>
                  <a:srgbClr val="92D050"/>
                </a:solidFill>
                <a:latin typeface="Courier New" panose="02070309020205020404" pitchFamily="49" charset="0"/>
                <a:cs typeface="Courier New" panose="02070309020205020404" pitchFamily="49" charset="0"/>
              </a:rPr>
              <a:t>notesanddefs.html?fieldkey</a:t>
            </a:r>
            <a:r>
              <a:rPr lang="en-US" dirty="0">
                <a:solidFill>
                  <a:srgbClr val="92D050"/>
                </a:solidFill>
                <a:latin typeface="Courier New" panose="02070309020205020404" pitchFamily="49" charset="0"/>
                <a:cs typeface="Courier New" panose="02070309020205020404" pitchFamily="49" charset="0"/>
              </a:rPr>
              <a:t>=2119&amp;term=Population'&gt;Population:&lt;/a</a:t>
            </a:r>
            <a:r>
              <a:rPr lang="en-US" dirty="0" smtClean="0">
                <a:solidFill>
                  <a:srgbClr val="92D050"/>
                </a:solidFill>
                <a:latin typeface="Courier New" panose="02070309020205020404" pitchFamily="49" charset="0"/>
                <a:cs typeface="Courier New" panose="02070309020205020404" pitchFamily="49" charset="0"/>
              </a:rPr>
              <a:t>&gt;</a:t>
            </a:r>
            <a:br>
              <a:rPr lang="en-US" dirty="0" smtClean="0">
                <a:solidFill>
                  <a:srgbClr val="92D050"/>
                </a:solidFill>
                <a:latin typeface="Courier New" panose="02070309020205020404" pitchFamily="49" charset="0"/>
                <a:cs typeface="Courier New" panose="02070309020205020404" pitchFamily="49" charset="0"/>
              </a:rPr>
            </a:br>
            <a:r>
              <a:rPr lang="en-US" dirty="0" smtClean="0">
                <a:solidFill>
                  <a:srgbClr val="92D050"/>
                </a:solidFill>
                <a:latin typeface="Courier New" panose="02070309020205020404" pitchFamily="49" charset="0"/>
                <a:cs typeface="Courier New" panose="02070309020205020404" pitchFamily="49" charset="0"/>
              </a:rPr>
              <a:t>  &lt;</a:t>
            </a:r>
            <a:r>
              <a:rPr lang="en-US" dirty="0">
                <a:solidFill>
                  <a:srgbClr val="92D050"/>
                </a:solidFill>
                <a:latin typeface="Courier New" panose="02070309020205020404" pitchFamily="49" charset="0"/>
                <a:cs typeface="Courier New" panose="02070309020205020404" pitchFamily="49" charset="0"/>
              </a:rPr>
              <a:t>a </a:t>
            </a:r>
            <a:r>
              <a:rPr lang="en-US" dirty="0" err="1">
                <a:solidFill>
                  <a:srgbClr val="92D050"/>
                </a:solidFill>
                <a:latin typeface="Courier New" panose="02070309020205020404" pitchFamily="49" charset="0"/>
                <a:cs typeface="Courier New" panose="02070309020205020404" pitchFamily="49" charset="0"/>
              </a:rPr>
              <a:t>href</a:t>
            </a:r>
            <a:r>
              <a:rPr lang="en-US" dirty="0">
                <a:solidFill>
                  <a:srgbClr val="92D050"/>
                </a:solidFill>
                <a:latin typeface="Courier New" panose="02070309020205020404" pitchFamily="49" charset="0"/>
                <a:cs typeface="Courier New" panose="02070309020205020404" pitchFamily="49" charset="0"/>
              </a:rPr>
              <a:t>='../fields/2119.html#af'&gt;&lt;</a:t>
            </a:r>
            <a:r>
              <a:rPr lang="en-US" dirty="0" err="1">
                <a:solidFill>
                  <a:srgbClr val="92D050"/>
                </a:solidFill>
                <a:latin typeface="Courier New" panose="02070309020205020404" pitchFamily="49" charset="0"/>
                <a:cs typeface="Courier New" panose="02070309020205020404" pitchFamily="49" charset="0"/>
              </a:rPr>
              <a:t>img</a:t>
            </a:r>
            <a:r>
              <a:rPr lang="en-US" dirty="0">
                <a:solidFill>
                  <a:srgbClr val="92D050"/>
                </a:solidFill>
                <a:latin typeface="Courier New" panose="02070309020205020404" pitchFamily="49" charset="0"/>
                <a:cs typeface="Courier New" panose="02070309020205020404" pitchFamily="49" charset="0"/>
              </a:rPr>
              <a:t> </a:t>
            </a:r>
            <a:r>
              <a:rPr lang="en-US" dirty="0" err="1" smtClean="0">
                <a:solidFill>
                  <a:srgbClr val="92D050"/>
                </a:solidFill>
                <a:latin typeface="Courier New" panose="02070309020205020404" pitchFamily="49" charset="0"/>
                <a:cs typeface="Courier New" panose="02070309020205020404" pitchFamily="49" charset="0"/>
              </a:rPr>
              <a:t>src</a:t>
            </a:r>
            <a:r>
              <a:rPr lang="en-US" dirty="0">
                <a:solidFill>
                  <a:srgbClr val="92D050"/>
                </a:solidFill>
                <a:latin typeface="Courier New" panose="02070309020205020404" pitchFamily="49" charset="0"/>
                <a:cs typeface="Courier New" panose="02070309020205020404" pitchFamily="49" charset="0"/>
              </a:rPr>
              <a:t>='../graphics/field_listing_on.gif'&gt;&lt;/a</a:t>
            </a:r>
            <a:r>
              <a:rPr lang="en-US" dirty="0" smtClean="0">
                <a:solidFill>
                  <a:srgbClr val="92D050"/>
                </a:solidFill>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solidFill>
                  <a:srgbClr val="00B050"/>
                </a:solidFill>
                <a:latin typeface="Courier New" panose="02070309020205020404" pitchFamily="49" charset="0"/>
                <a:cs typeface="Courier New" panose="02070309020205020404" pitchFamily="49" charset="0"/>
              </a:rPr>
              <a:t>&lt;/</a:t>
            </a:r>
            <a:r>
              <a:rPr lang="en-US" dirty="0">
                <a:solidFill>
                  <a:srgbClr val="00B050"/>
                </a:solidFill>
                <a:latin typeface="Courier New" panose="02070309020205020404" pitchFamily="49" charset="0"/>
                <a:cs typeface="Courier New" panose="02070309020205020404" pitchFamily="49" charset="0"/>
              </a:rPr>
              <a:t>div&gt;</a:t>
            </a:r>
          </a:p>
          <a:p>
            <a:r>
              <a:rPr lang="en-US" dirty="0">
                <a:solidFill>
                  <a:srgbClr val="FFFF00"/>
                </a:solidFill>
                <a:latin typeface="Courier New" panose="02070309020205020404" pitchFamily="49" charset="0"/>
                <a:cs typeface="Courier New" panose="02070309020205020404" pitchFamily="49" charset="0"/>
              </a:rPr>
              <a:t>&lt;div class=</a:t>
            </a:r>
            <a:r>
              <a:rPr lang="en-US" dirty="0" err="1">
                <a:solidFill>
                  <a:srgbClr val="FFFF00"/>
                </a:solidFill>
                <a:latin typeface="Courier New" panose="02070309020205020404" pitchFamily="49" charset="0"/>
                <a:cs typeface="Courier New" panose="02070309020205020404" pitchFamily="49" charset="0"/>
              </a:rPr>
              <a:t>category_data</a:t>
            </a:r>
            <a:r>
              <a:rPr lang="en-US" dirty="0">
                <a:solidFill>
                  <a:srgbClr val="FFFF00"/>
                </a:solidFill>
                <a:latin typeface="Courier New" panose="02070309020205020404" pitchFamily="49" charset="0"/>
                <a:cs typeface="Courier New" panose="02070309020205020404" pitchFamily="49" charset="0"/>
              </a:rPr>
              <a:t>&gt;32,564,342 (July 2015 est.)&lt;/div&gt;</a:t>
            </a:r>
          </a:p>
        </p:txBody>
      </p:sp>
    </p:spTree>
    <p:extLst>
      <p:ext uri="{BB962C8B-B14F-4D97-AF65-F5344CB8AC3E}">
        <p14:creationId xmlns:p14="http://schemas.microsoft.com/office/powerpoint/2010/main" val="268258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3" name="Content Placeholder 2"/>
          <p:cNvSpPr>
            <a:spLocks noGrp="1"/>
          </p:cNvSpPr>
          <p:nvPr>
            <p:ph idx="1"/>
          </p:nvPr>
        </p:nvSpPr>
        <p:spPr/>
        <p:txBody>
          <a:bodyPr/>
          <a:lstStyle/>
          <a:p>
            <a:r>
              <a:rPr lang="en-US" dirty="0" smtClean="0"/>
              <a:t>Now, how does the data appear on a country’s page?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We can try to use regular expressions here to describe the data pattern. </a:t>
            </a:r>
            <a:br>
              <a:rPr lang="en-US" dirty="0" smtClean="0"/>
            </a:br>
            <a:endParaRPr lang="en-US" dirty="0"/>
          </a:p>
        </p:txBody>
      </p:sp>
      <p:sp>
        <p:nvSpPr>
          <p:cNvPr id="4" name="Rectangle 3"/>
          <p:cNvSpPr/>
          <p:nvPr/>
        </p:nvSpPr>
        <p:spPr>
          <a:xfrm>
            <a:off x="304937" y="2953244"/>
            <a:ext cx="11671306" cy="1477328"/>
          </a:xfrm>
          <a:prstGeom prst="rect">
            <a:avLst/>
          </a:prstGeom>
          <a:ln>
            <a:solidFill>
              <a:schemeClr val="tx1">
                <a:lumMod val="95000"/>
              </a:schemeClr>
            </a:solidFill>
          </a:ln>
        </p:spPr>
        <p:txBody>
          <a:bodyPr wrap="square">
            <a:spAutoFit/>
          </a:bodyPr>
          <a:lstStyle/>
          <a:p>
            <a:r>
              <a:rPr lang="en-US" dirty="0">
                <a:solidFill>
                  <a:srgbClr val="00B050"/>
                </a:solidFill>
                <a:latin typeface="Courier New" panose="02070309020205020404" pitchFamily="49" charset="0"/>
                <a:cs typeface="Courier New" panose="02070309020205020404" pitchFamily="49" charset="0"/>
              </a:rPr>
              <a:t>&lt;div id='field' class='category </a:t>
            </a:r>
            <a:r>
              <a:rPr lang="en-US" dirty="0" err="1">
                <a:solidFill>
                  <a:srgbClr val="00B050"/>
                </a:solidFill>
                <a:latin typeface="Courier New" panose="02070309020205020404" pitchFamily="49" charset="0"/>
                <a:cs typeface="Courier New" panose="02070309020205020404" pitchFamily="49" charset="0"/>
              </a:rPr>
              <a:t>sas_light</a:t>
            </a:r>
            <a:r>
              <a:rPr lang="en-US" dirty="0">
                <a:solidFill>
                  <a:srgbClr val="00B050"/>
                </a:solidFill>
                <a:latin typeface="Courier New" panose="02070309020205020404" pitchFamily="49" charset="0"/>
                <a:cs typeface="Courier New" panose="02070309020205020404" pitchFamily="49" charset="0"/>
              </a:rPr>
              <a:t>' style='padding-left:5px</a:t>
            </a:r>
            <a:r>
              <a:rPr lang="en-US" dirty="0" smtClean="0">
                <a:solidFill>
                  <a:srgbClr val="00B050"/>
                </a:solidFill>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solidFill>
                  <a:srgbClr val="92D050"/>
                </a:solidFill>
                <a:latin typeface="Courier New" panose="02070309020205020404" pitchFamily="49" charset="0"/>
                <a:cs typeface="Courier New" panose="02070309020205020404" pitchFamily="49" charset="0"/>
              </a:rPr>
              <a:t>  &lt;</a:t>
            </a:r>
            <a:r>
              <a:rPr lang="en-US" dirty="0">
                <a:solidFill>
                  <a:srgbClr val="92D050"/>
                </a:solidFill>
                <a:latin typeface="Courier New" panose="02070309020205020404" pitchFamily="49" charset="0"/>
                <a:cs typeface="Courier New" panose="02070309020205020404" pitchFamily="49" charset="0"/>
              </a:rPr>
              <a:t>a </a:t>
            </a:r>
            <a:r>
              <a:rPr lang="en-US" dirty="0" err="1">
                <a:solidFill>
                  <a:srgbClr val="92D050"/>
                </a:solidFill>
                <a:latin typeface="Courier New" panose="02070309020205020404" pitchFamily="49" charset="0"/>
                <a:cs typeface="Courier New" panose="02070309020205020404" pitchFamily="49" charset="0"/>
              </a:rPr>
              <a:t>href</a:t>
            </a:r>
            <a:r>
              <a:rPr lang="en-US" dirty="0">
                <a:solidFill>
                  <a:srgbClr val="92D050"/>
                </a:solidFill>
                <a:latin typeface="Courier New" panose="02070309020205020404" pitchFamily="49" charset="0"/>
                <a:cs typeface="Courier New" panose="02070309020205020404" pitchFamily="49" charset="0"/>
              </a:rPr>
              <a:t>='../docs/</a:t>
            </a:r>
            <a:r>
              <a:rPr lang="en-US" dirty="0" err="1">
                <a:solidFill>
                  <a:srgbClr val="92D050"/>
                </a:solidFill>
                <a:latin typeface="Courier New" panose="02070309020205020404" pitchFamily="49" charset="0"/>
                <a:cs typeface="Courier New" panose="02070309020205020404" pitchFamily="49" charset="0"/>
              </a:rPr>
              <a:t>notesanddefs.html?fieldkey</a:t>
            </a:r>
            <a:r>
              <a:rPr lang="en-US" dirty="0">
                <a:solidFill>
                  <a:srgbClr val="92D050"/>
                </a:solidFill>
                <a:latin typeface="Courier New" panose="02070309020205020404" pitchFamily="49" charset="0"/>
                <a:cs typeface="Courier New" panose="02070309020205020404" pitchFamily="49" charset="0"/>
              </a:rPr>
              <a:t>=2119&amp;term=Population'&gt;Population:&lt;/a</a:t>
            </a:r>
            <a:r>
              <a:rPr lang="en-US" dirty="0" smtClean="0">
                <a:solidFill>
                  <a:srgbClr val="92D050"/>
                </a:solidFill>
                <a:latin typeface="Courier New" panose="02070309020205020404" pitchFamily="49" charset="0"/>
                <a:cs typeface="Courier New" panose="02070309020205020404" pitchFamily="49" charset="0"/>
              </a:rPr>
              <a:t>&gt;</a:t>
            </a:r>
            <a:br>
              <a:rPr lang="en-US" dirty="0" smtClean="0">
                <a:solidFill>
                  <a:srgbClr val="92D050"/>
                </a:solidFill>
                <a:latin typeface="Courier New" panose="02070309020205020404" pitchFamily="49" charset="0"/>
                <a:cs typeface="Courier New" panose="02070309020205020404" pitchFamily="49" charset="0"/>
              </a:rPr>
            </a:br>
            <a:r>
              <a:rPr lang="en-US" dirty="0" smtClean="0">
                <a:solidFill>
                  <a:srgbClr val="92D050"/>
                </a:solidFill>
                <a:latin typeface="Courier New" panose="02070309020205020404" pitchFamily="49" charset="0"/>
                <a:cs typeface="Courier New" panose="02070309020205020404" pitchFamily="49" charset="0"/>
              </a:rPr>
              <a:t>  &lt;</a:t>
            </a:r>
            <a:r>
              <a:rPr lang="en-US" dirty="0">
                <a:solidFill>
                  <a:srgbClr val="92D050"/>
                </a:solidFill>
                <a:latin typeface="Courier New" panose="02070309020205020404" pitchFamily="49" charset="0"/>
                <a:cs typeface="Courier New" panose="02070309020205020404" pitchFamily="49" charset="0"/>
              </a:rPr>
              <a:t>a </a:t>
            </a:r>
            <a:r>
              <a:rPr lang="en-US" dirty="0" err="1">
                <a:solidFill>
                  <a:srgbClr val="92D050"/>
                </a:solidFill>
                <a:latin typeface="Courier New" panose="02070309020205020404" pitchFamily="49" charset="0"/>
                <a:cs typeface="Courier New" panose="02070309020205020404" pitchFamily="49" charset="0"/>
              </a:rPr>
              <a:t>href</a:t>
            </a:r>
            <a:r>
              <a:rPr lang="en-US" dirty="0">
                <a:solidFill>
                  <a:srgbClr val="92D050"/>
                </a:solidFill>
                <a:latin typeface="Courier New" panose="02070309020205020404" pitchFamily="49" charset="0"/>
                <a:cs typeface="Courier New" panose="02070309020205020404" pitchFamily="49" charset="0"/>
              </a:rPr>
              <a:t>='../fields/2119.html#af'&gt;&lt;</a:t>
            </a:r>
            <a:r>
              <a:rPr lang="en-US" dirty="0" err="1">
                <a:solidFill>
                  <a:srgbClr val="92D050"/>
                </a:solidFill>
                <a:latin typeface="Courier New" panose="02070309020205020404" pitchFamily="49" charset="0"/>
                <a:cs typeface="Courier New" panose="02070309020205020404" pitchFamily="49" charset="0"/>
              </a:rPr>
              <a:t>img</a:t>
            </a:r>
            <a:r>
              <a:rPr lang="en-US" dirty="0">
                <a:solidFill>
                  <a:srgbClr val="92D050"/>
                </a:solidFill>
                <a:latin typeface="Courier New" panose="02070309020205020404" pitchFamily="49" charset="0"/>
                <a:cs typeface="Courier New" panose="02070309020205020404" pitchFamily="49" charset="0"/>
              </a:rPr>
              <a:t> </a:t>
            </a:r>
            <a:r>
              <a:rPr lang="en-US" dirty="0" err="1" smtClean="0">
                <a:solidFill>
                  <a:srgbClr val="92D050"/>
                </a:solidFill>
                <a:latin typeface="Courier New" panose="02070309020205020404" pitchFamily="49" charset="0"/>
                <a:cs typeface="Courier New" panose="02070309020205020404" pitchFamily="49" charset="0"/>
              </a:rPr>
              <a:t>src</a:t>
            </a:r>
            <a:r>
              <a:rPr lang="en-US" dirty="0">
                <a:solidFill>
                  <a:srgbClr val="92D050"/>
                </a:solidFill>
                <a:latin typeface="Courier New" panose="02070309020205020404" pitchFamily="49" charset="0"/>
                <a:cs typeface="Courier New" panose="02070309020205020404" pitchFamily="49" charset="0"/>
              </a:rPr>
              <a:t>='../graphics/field_listing_on.gif'&gt;&lt;/a</a:t>
            </a:r>
            <a:r>
              <a:rPr lang="en-US" dirty="0" smtClean="0">
                <a:solidFill>
                  <a:srgbClr val="92D050"/>
                </a:solidFill>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solidFill>
                  <a:srgbClr val="00B050"/>
                </a:solidFill>
                <a:latin typeface="Courier New" panose="02070309020205020404" pitchFamily="49" charset="0"/>
                <a:cs typeface="Courier New" panose="02070309020205020404" pitchFamily="49" charset="0"/>
              </a:rPr>
              <a:t>&lt;/</a:t>
            </a:r>
            <a:r>
              <a:rPr lang="en-US" dirty="0">
                <a:solidFill>
                  <a:srgbClr val="00B050"/>
                </a:solidFill>
                <a:latin typeface="Courier New" panose="02070309020205020404" pitchFamily="49" charset="0"/>
                <a:cs typeface="Courier New" panose="02070309020205020404" pitchFamily="49" charset="0"/>
              </a:rPr>
              <a:t>div&gt;</a:t>
            </a:r>
          </a:p>
          <a:p>
            <a:r>
              <a:rPr lang="en-US" dirty="0">
                <a:solidFill>
                  <a:srgbClr val="FFFF00"/>
                </a:solidFill>
                <a:latin typeface="Courier New" panose="02070309020205020404" pitchFamily="49" charset="0"/>
                <a:cs typeface="Courier New" panose="02070309020205020404" pitchFamily="49" charset="0"/>
              </a:rPr>
              <a:t>&lt;div class=</a:t>
            </a:r>
            <a:r>
              <a:rPr lang="en-US" dirty="0" err="1">
                <a:solidFill>
                  <a:srgbClr val="FFFF00"/>
                </a:solidFill>
                <a:latin typeface="Courier New" panose="02070309020205020404" pitchFamily="49" charset="0"/>
                <a:cs typeface="Courier New" panose="02070309020205020404" pitchFamily="49" charset="0"/>
              </a:rPr>
              <a:t>category_data</a:t>
            </a:r>
            <a:r>
              <a:rPr lang="en-US" dirty="0">
                <a:solidFill>
                  <a:srgbClr val="FFFF00"/>
                </a:solidFill>
                <a:latin typeface="Courier New" panose="02070309020205020404" pitchFamily="49" charset="0"/>
                <a:cs typeface="Courier New" panose="02070309020205020404" pitchFamily="49" charset="0"/>
              </a:rPr>
              <a:t>&gt;32,564,342 (July 2015 est.)&lt;/div&gt;</a:t>
            </a:r>
          </a:p>
        </p:txBody>
      </p:sp>
      <p:sp>
        <p:nvSpPr>
          <p:cNvPr id="5" name="TextBox 4"/>
          <p:cNvSpPr txBox="1"/>
          <p:nvPr/>
        </p:nvSpPr>
        <p:spPr>
          <a:xfrm>
            <a:off x="973577" y="5436728"/>
            <a:ext cx="9954969"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k</a:t>
            </a:r>
            <a:r>
              <a:rPr lang="en-US" sz="2400" dirty="0" smtClean="0">
                <a:latin typeface="Courier New" panose="02070309020205020404" pitchFamily="49" charset="0"/>
                <a:cs typeface="Courier New" panose="02070309020205020404" pitchFamily="49" charset="0"/>
              </a:rPr>
              <a:t>eyword + r</a:t>
            </a:r>
            <a:r>
              <a:rPr lang="en-US" sz="2400" dirty="0" smtClean="0">
                <a:latin typeface="Courier New" panose="02070309020205020404" pitchFamily="49" charset="0"/>
                <a:cs typeface="Courier New" panose="02070309020205020404" pitchFamily="49" charset="0"/>
              </a:rPr>
              <a:t>“:.*?&lt;</a:t>
            </a:r>
            <a:r>
              <a:rPr lang="en-US" sz="2400" dirty="0" smtClean="0">
                <a:latin typeface="Courier New" panose="02070309020205020404" pitchFamily="49" charset="0"/>
                <a:cs typeface="Courier New" panose="02070309020205020404" pitchFamily="49" charset="0"/>
              </a:rPr>
              <a:t>div class=</a:t>
            </a:r>
            <a:r>
              <a:rPr lang="en-US" sz="2400" dirty="0" err="1" smtClean="0">
                <a:latin typeface="Courier New" panose="02070309020205020404" pitchFamily="49" charset="0"/>
                <a:cs typeface="Courier New" panose="02070309020205020404" pitchFamily="49" charset="0"/>
              </a:rPr>
              <a:t>category_data</a:t>
            </a:r>
            <a:r>
              <a:rPr lang="en-US" sz="2400" dirty="0" smtClean="0">
                <a:latin typeface="Courier New" panose="02070309020205020404" pitchFamily="49" charset="0"/>
                <a:cs typeface="Courier New" panose="02070309020205020404" pitchFamily="49" charset="0"/>
              </a:rPr>
              <a:t>&gt;(.+?)&lt;/div&gt;”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9655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4" name="Rectangle 3"/>
          <p:cNvSpPr/>
          <p:nvPr/>
        </p:nvSpPr>
        <p:spPr>
          <a:xfrm>
            <a:off x="1038118" y="2788142"/>
            <a:ext cx="8921393" cy="2031325"/>
          </a:xfrm>
          <a:prstGeom prst="rect">
            <a:avLst/>
          </a:prstGeom>
          <a:ln>
            <a:solidFill>
              <a:schemeClr val="tx1">
                <a:lumMod val="95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get_country</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country_page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results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keyword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keywords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values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data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get_country_by_keyword</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country_page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keyword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results</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keyword</a:t>
            </a:r>
            <a:r>
              <a:rPr lang="en-US" b="1" dirty="0" smtClean="0">
                <a:solidFill>
                  <a:srgbClr val="FFCC00"/>
                </a:solidFill>
                <a:latin typeface="Courier New" panose="02070309020205020404" pitchFamily="49" charset="0"/>
              </a:rPr>
              <a:t>, </a:t>
            </a:r>
            <a:r>
              <a:rPr lang="en-US" dirty="0" smtClean="0">
                <a:solidFill>
                  <a:srgbClr val="FFFFFF"/>
                </a:solidFill>
                <a:latin typeface="Courier New" panose="02070309020205020404" pitchFamily="49" charset="0"/>
              </a:rPr>
              <a:t>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results</a:t>
            </a:r>
            <a:endParaRPr lang="en-US" dirty="0">
              <a:effectLst/>
            </a:endParaRPr>
          </a:p>
        </p:txBody>
      </p:sp>
      <p:sp>
        <p:nvSpPr>
          <p:cNvPr id="3" name="Content Placeholder 2"/>
          <p:cNvSpPr>
            <a:spLocks noGrp="1"/>
          </p:cNvSpPr>
          <p:nvPr>
            <p:ph idx="1"/>
          </p:nvPr>
        </p:nvSpPr>
        <p:spPr>
          <a:xfrm>
            <a:off x="8548099" y="4508204"/>
            <a:ext cx="3315985" cy="2029146"/>
          </a:xfrm>
          <a:solidFill>
            <a:schemeClr val="bg1"/>
          </a:solidFill>
          <a:ln>
            <a:solidFill>
              <a:schemeClr val="tx1">
                <a:lumMod val="85000"/>
              </a:schemeClr>
            </a:solidFill>
          </a:ln>
        </p:spPr>
        <p:txBody>
          <a:bodyPr/>
          <a:lstStyle/>
          <a:p>
            <a:r>
              <a:rPr lang="en-US" dirty="0" smtClean="0"/>
              <a:t>Now, unfortunately, not all of the data appears in a uniform fashion. We’ll have to uniquely access some of it based on what we’re looking for. </a:t>
            </a:r>
            <a:endParaRPr lang="en-US" dirty="0"/>
          </a:p>
        </p:txBody>
      </p:sp>
    </p:spTree>
    <p:extLst>
      <p:ext uri="{BB962C8B-B14F-4D97-AF65-F5344CB8AC3E}">
        <p14:creationId xmlns:p14="http://schemas.microsoft.com/office/powerpoint/2010/main" val="39861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4" name="Rectangle 3"/>
          <p:cNvSpPr/>
          <p:nvPr/>
        </p:nvSpPr>
        <p:spPr>
          <a:xfrm>
            <a:off x="791538" y="3034722"/>
            <a:ext cx="11003194" cy="1754326"/>
          </a:xfrm>
          <a:prstGeom prst="rect">
            <a:avLst/>
          </a:prstGeom>
          <a:ln>
            <a:solidFill>
              <a:schemeClr val="tx1">
                <a:lumMod val="95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get_country_by_keyword</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country_page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keyword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data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search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keyword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r":.*?&lt;div class=</a:t>
            </a:r>
            <a:r>
              <a:rPr lang="en-US" dirty="0" err="1">
                <a:solidFill>
                  <a:srgbClr val="66FF00"/>
                </a:solidFill>
                <a:latin typeface="Courier New" panose="02070309020205020404" pitchFamily="49" charset="0"/>
              </a:rPr>
              <a:t>category_data</a:t>
            </a:r>
            <a:r>
              <a:rPr lang="en-US" dirty="0">
                <a:solidFill>
                  <a:srgbClr val="66FF00"/>
                </a:solidFill>
                <a:latin typeface="Courier New" panose="02070309020205020404" pitchFamily="49" charset="0"/>
              </a:rPr>
              <a:t>&gt;(.+?)&lt;/div&gt;"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country_page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text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data</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group</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None</a:t>
            </a:r>
            <a:endParaRPr lang="en-US" dirty="0">
              <a:effectLst/>
            </a:endParaRPr>
          </a:p>
        </p:txBody>
      </p:sp>
      <p:sp>
        <p:nvSpPr>
          <p:cNvPr id="5" name="TextBox 4"/>
          <p:cNvSpPr txBox="1"/>
          <p:nvPr/>
        </p:nvSpPr>
        <p:spPr>
          <a:xfrm>
            <a:off x="1140431" y="5301465"/>
            <a:ext cx="9886617" cy="646331"/>
          </a:xfrm>
          <a:prstGeom prst="rect">
            <a:avLst/>
          </a:prstGeom>
          <a:noFill/>
        </p:spPr>
        <p:txBody>
          <a:bodyPr wrap="none" rtlCol="0">
            <a:spAutoFit/>
          </a:bodyPr>
          <a:lstStyle/>
          <a:p>
            <a:r>
              <a:rPr lang="en-US" dirty="0" smtClean="0"/>
              <a:t>Take a look at the factbook_scraper.py to see what we </a:t>
            </a:r>
            <a:r>
              <a:rPr lang="en-US" i="1" dirty="0" smtClean="0"/>
              <a:t>really</a:t>
            </a:r>
            <a:r>
              <a:rPr lang="en-US" dirty="0" smtClean="0"/>
              <a:t> have to do to grab this data. It’s a bit more</a:t>
            </a:r>
            <a:br>
              <a:rPr lang="en-US" dirty="0" smtClean="0"/>
            </a:br>
            <a:r>
              <a:rPr lang="en-US" dirty="0" smtClean="0"/>
              <a:t>complicated!</a:t>
            </a:r>
            <a:endParaRPr lang="en-US" dirty="0"/>
          </a:p>
        </p:txBody>
      </p:sp>
    </p:spTree>
    <p:extLst>
      <p:ext uri="{BB962C8B-B14F-4D97-AF65-F5344CB8AC3E}">
        <p14:creationId xmlns:p14="http://schemas.microsoft.com/office/powerpoint/2010/main" val="400758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 in python</a:t>
            </a:r>
            <a:endParaRPr lang="en-US" dirty="0"/>
          </a:p>
        </p:txBody>
      </p:sp>
      <p:sp>
        <p:nvSpPr>
          <p:cNvPr id="3" name="Content Placeholder 2"/>
          <p:cNvSpPr>
            <a:spLocks noGrp="1"/>
          </p:cNvSpPr>
          <p:nvPr>
            <p:ph idx="1"/>
          </p:nvPr>
        </p:nvSpPr>
        <p:spPr/>
        <p:txBody>
          <a:bodyPr/>
          <a:lstStyle/>
          <a:p>
            <a:r>
              <a:rPr lang="en-US" dirty="0" smtClean="0"/>
              <a:t>In the next few lectures, we’ll be discussing web development in Python. </a:t>
            </a:r>
          </a:p>
          <a:p>
            <a:r>
              <a:rPr lang="en-US" dirty="0" smtClean="0"/>
              <a:t>Python can be used to create a full-stack web application or as a scripting language used in conjunction with other web technologies. Well-known websites which utilize Python include</a:t>
            </a:r>
            <a:br>
              <a:rPr lang="en-US" dirty="0" smtClean="0"/>
            </a:br>
            <a:r>
              <a:rPr lang="en-US" dirty="0" smtClean="0"/>
              <a:t/>
            </a:r>
            <a:br>
              <a:rPr lang="en-US" dirty="0" smtClean="0"/>
            </a:br>
            <a:r>
              <a:rPr lang="en-US" dirty="0" smtClean="0"/>
              <a:t>- </a:t>
            </a:r>
            <a:r>
              <a:rPr lang="en-US" dirty="0" err="1" smtClean="0"/>
              <a:t>Reddit</a:t>
            </a:r>
            <a:r>
              <a:rPr lang="en-US" dirty="0" smtClean="0"/>
              <a:t> (major codebase in Python)</a:t>
            </a:r>
            <a:br>
              <a:rPr lang="en-US" dirty="0" smtClean="0"/>
            </a:br>
            <a:r>
              <a:rPr lang="en-US" dirty="0" smtClean="0"/>
              <a:t>- Dropbox (uses the Twisted networking engine)</a:t>
            </a:r>
            <a:br>
              <a:rPr lang="en-US" dirty="0" smtClean="0"/>
            </a:br>
            <a:r>
              <a:rPr lang="en-US" dirty="0" smtClean="0"/>
              <a:t>- Instagram (uses </a:t>
            </a:r>
            <a:r>
              <a:rPr lang="en-US" dirty="0" err="1" smtClean="0"/>
              <a:t>Django</a:t>
            </a:r>
            <a:r>
              <a:rPr lang="en-US" dirty="0" smtClean="0"/>
              <a:t>)</a:t>
            </a:r>
            <a:br>
              <a:rPr lang="en-US" dirty="0" smtClean="0"/>
            </a:br>
            <a:r>
              <a:rPr lang="en-US" dirty="0" smtClean="0"/>
              <a:t>- Google (Python-based crawlers)</a:t>
            </a:r>
            <a:br>
              <a:rPr lang="en-US" dirty="0" smtClean="0"/>
            </a:br>
            <a:r>
              <a:rPr lang="en-US" dirty="0" smtClean="0"/>
              <a:t>- </a:t>
            </a:r>
            <a:r>
              <a:rPr lang="en-US" dirty="0" err="1" smtClean="0"/>
              <a:t>Youtube</a:t>
            </a:r>
            <a:r>
              <a:rPr lang="en-US" dirty="0" smtClean="0"/>
              <a:t> </a:t>
            </a:r>
            <a:endParaRPr lang="en-US" dirty="0"/>
          </a:p>
        </p:txBody>
      </p:sp>
    </p:spTree>
    <p:extLst>
      <p:ext uri="{BB962C8B-B14F-4D97-AF65-F5344CB8AC3E}">
        <p14:creationId xmlns:p14="http://schemas.microsoft.com/office/powerpoint/2010/main" val="2803339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3" name="Content Placeholder 2"/>
          <p:cNvSpPr>
            <a:spLocks noGrp="1"/>
          </p:cNvSpPr>
          <p:nvPr>
            <p:ph idx="1"/>
          </p:nvPr>
        </p:nvSpPr>
        <p:spPr/>
        <p:txBody>
          <a:bodyPr/>
          <a:lstStyle/>
          <a:p>
            <a:r>
              <a:rPr lang="en-US" dirty="0" smtClean="0"/>
              <a:t>We’ve taken care of scraping data for a single country. Now what about scraping all of the data for a specific keyword? </a:t>
            </a:r>
            <a:endParaRPr lang="en-US" dirty="0"/>
          </a:p>
        </p:txBody>
      </p:sp>
      <p:sp>
        <p:nvSpPr>
          <p:cNvPr id="4" name="Rectangle 3"/>
          <p:cNvSpPr/>
          <p:nvPr/>
        </p:nvSpPr>
        <p:spPr>
          <a:xfrm>
            <a:off x="1024128" y="3343754"/>
            <a:ext cx="10072101" cy="2862322"/>
          </a:xfrm>
          <a:prstGeom prst="rect">
            <a:avLst/>
          </a:prstGeom>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get_keyword</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search_term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main_page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results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keyword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keywords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search_term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link_pairs</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findall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r'&lt;option value="([^&gt;]+)"&gt; (.*?) &lt;/option&gt;'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main_page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text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link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country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link_pairs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country_page</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requests</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get</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url</a:t>
            </a: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 </a:t>
            </a:r>
            <a:r>
              <a:rPr lang="en-US" dirty="0" smtClean="0">
                <a:solidFill>
                  <a:srgbClr val="FFFFFF"/>
                </a:solidFill>
                <a:latin typeface="Courier New" panose="02070309020205020404" pitchFamily="49" charset="0"/>
              </a:rPr>
              <a:t>link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data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get_country_by_keyword</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country_page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keyword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results</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append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country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results</a:t>
            </a:r>
            <a:endParaRPr lang="en-US" dirty="0">
              <a:effectLst/>
            </a:endParaRPr>
          </a:p>
        </p:txBody>
      </p:sp>
    </p:spTree>
    <p:extLst>
      <p:ext uri="{BB962C8B-B14F-4D97-AF65-F5344CB8AC3E}">
        <p14:creationId xmlns:p14="http://schemas.microsoft.com/office/powerpoint/2010/main" val="3715836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 </a:t>
            </a:r>
            <a:r>
              <a:rPr lang="en-US" dirty="0" err="1" smtClean="0"/>
              <a:t>Factbook</a:t>
            </a:r>
            <a:endParaRPr lang="en-US" dirty="0"/>
          </a:p>
        </p:txBody>
      </p:sp>
      <p:sp>
        <p:nvSpPr>
          <p:cNvPr id="3" name="Content Placeholder 2"/>
          <p:cNvSpPr>
            <a:spLocks noGrp="1"/>
          </p:cNvSpPr>
          <p:nvPr>
            <p:ph idx="1"/>
          </p:nvPr>
        </p:nvSpPr>
        <p:spPr/>
        <p:txBody>
          <a:bodyPr/>
          <a:lstStyle/>
          <a:p>
            <a:r>
              <a:rPr lang="en-US" dirty="0" smtClean="0"/>
              <a:t>The entire contents of factbook_scraper.py is posted next to the lecture slides. Let’s give it a try!</a:t>
            </a:r>
          </a:p>
          <a:p>
            <a:endParaRPr lang="en-US" dirty="0"/>
          </a:p>
          <a:p>
            <a:r>
              <a:rPr lang="en-US" dirty="0" smtClean="0"/>
              <a:t>Now, we have a script which will take in a single search term and return to us some information about either a single country, or about all of the countries in the world.</a:t>
            </a:r>
            <a:br>
              <a:rPr lang="en-US" dirty="0" smtClean="0"/>
            </a:br>
            <a:r>
              <a:rPr lang="en-US" dirty="0" smtClean="0"/>
              <a:t/>
            </a:r>
            <a:br>
              <a:rPr lang="en-US" dirty="0" smtClean="0"/>
            </a:br>
            <a:r>
              <a:rPr lang="en-US" dirty="0" smtClean="0"/>
              <a:t>Next lecture, we’ll start building a website around this script. </a:t>
            </a:r>
            <a:endParaRPr lang="en-US" dirty="0"/>
          </a:p>
        </p:txBody>
      </p:sp>
    </p:spTree>
    <p:extLst>
      <p:ext uri="{BB962C8B-B14F-4D97-AF65-F5344CB8AC3E}">
        <p14:creationId xmlns:p14="http://schemas.microsoft.com/office/powerpoint/2010/main" val="234048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Crawling and scraping</a:t>
            </a:r>
            <a:endParaRPr lang="en-US" dirty="0"/>
          </a:p>
        </p:txBody>
      </p:sp>
      <p:sp>
        <p:nvSpPr>
          <p:cNvPr id="3" name="Content Placeholder 2"/>
          <p:cNvSpPr>
            <a:spLocks noGrp="1"/>
          </p:cNvSpPr>
          <p:nvPr>
            <p:ph idx="1"/>
          </p:nvPr>
        </p:nvSpPr>
        <p:spPr/>
        <p:txBody>
          <a:bodyPr/>
          <a:lstStyle/>
          <a:p>
            <a:r>
              <a:rPr lang="en-US" dirty="0" smtClean="0"/>
              <a:t>Note that while we used regular expressions and requests in this example, there are a number of ways to perform crawling and scraping since it is such a common use of Python. Some of the modules below are more powerful than the tools we learned this lecture but have a steeper learning curve. </a:t>
            </a:r>
          </a:p>
          <a:p>
            <a:endParaRPr lang="en-US" dirty="0"/>
          </a:p>
          <a:p>
            <a:pPr>
              <a:buFont typeface="Arial" panose="020B0604020202020204" pitchFamily="34" charset="0"/>
              <a:buChar char="•"/>
            </a:pPr>
            <a:r>
              <a:rPr lang="en-US" dirty="0" smtClean="0"/>
              <a:t> </a:t>
            </a:r>
            <a:r>
              <a:rPr lang="en-US" dirty="0" err="1" smtClean="0"/>
              <a:t>Scrapy</a:t>
            </a:r>
            <a:r>
              <a:rPr lang="en-US" dirty="0" smtClean="0"/>
              <a:t> </a:t>
            </a:r>
          </a:p>
          <a:p>
            <a:pPr>
              <a:buFont typeface="Arial" panose="020B0604020202020204" pitchFamily="34" charset="0"/>
              <a:buChar char="•"/>
            </a:pPr>
            <a:r>
              <a:rPr lang="en-US" dirty="0"/>
              <a:t> </a:t>
            </a:r>
            <a:r>
              <a:rPr lang="en-US" dirty="0" err="1" smtClean="0"/>
              <a:t>BeautifulSoup</a:t>
            </a:r>
            <a:endParaRPr lang="en-US" dirty="0" smtClean="0"/>
          </a:p>
          <a:p>
            <a:pPr>
              <a:buFont typeface="Arial" panose="020B0604020202020204" pitchFamily="34" charset="0"/>
              <a:buChar char="•"/>
            </a:pPr>
            <a:r>
              <a:rPr lang="en-US" dirty="0"/>
              <a:t> </a:t>
            </a:r>
            <a:r>
              <a:rPr lang="en-US" dirty="0" err="1" smtClean="0"/>
              <a:t>RoboBrowser</a:t>
            </a:r>
            <a:endParaRPr lang="en-US" dirty="0" smtClean="0"/>
          </a:p>
          <a:p>
            <a:pPr>
              <a:buFont typeface="Arial" panose="020B0604020202020204" pitchFamily="34" charset="0"/>
              <a:buChar char="•"/>
            </a:pPr>
            <a:r>
              <a:rPr lang="en-US" dirty="0"/>
              <a:t> </a:t>
            </a:r>
            <a:r>
              <a:rPr lang="en-US" dirty="0" err="1" smtClean="0"/>
              <a:t>lxml</a:t>
            </a:r>
            <a:endParaRPr lang="en-US" dirty="0" smtClean="0"/>
          </a:p>
          <a:p>
            <a:pPr marL="0" indent="0">
              <a:buNone/>
            </a:pPr>
            <a:endParaRPr lang="en-US" dirty="0"/>
          </a:p>
        </p:txBody>
      </p:sp>
    </p:spTree>
    <p:extLst>
      <p:ext uri="{BB962C8B-B14F-4D97-AF65-F5344CB8AC3E}">
        <p14:creationId xmlns:p14="http://schemas.microsoft.com/office/powerpoint/2010/main" val="169450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 in Python</a:t>
            </a:r>
            <a:endParaRPr lang="en-US" dirty="0"/>
          </a:p>
        </p:txBody>
      </p:sp>
      <p:sp>
        <p:nvSpPr>
          <p:cNvPr id="3" name="Content Placeholder 2"/>
          <p:cNvSpPr>
            <a:spLocks noGrp="1"/>
          </p:cNvSpPr>
          <p:nvPr>
            <p:ph idx="1"/>
          </p:nvPr>
        </p:nvSpPr>
        <p:spPr/>
        <p:txBody>
          <a:bodyPr/>
          <a:lstStyle/>
          <a:p>
            <a:r>
              <a:rPr lang="en-US" dirty="0" smtClean="0"/>
              <a:t>In order to cover all of the aspects of front- and back-end web development, we will build and serve a website from scratch over the next few lectures. We will be covering</a:t>
            </a:r>
            <a:br>
              <a:rPr lang="en-US" dirty="0" smtClean="0"/>
            </a:br>
            <a:r>
              <a:rPr lang="en-US" dirty="0" smtClean="0"/>
              <a:t/>
            </a:r>
            <a:br>
              <a:rPr lang="en-US" dirty="0" smtClean="0"/>
            </a:br>
            <a:r>
              <a:rPr lang="en-US" dirty="0" smtClean="0"/>
              <a:t>- </a:t>
            </a:r>
            <a:r>
              <a:rPr lang="en-US" dirty="0" smtClean="0"/>
              <a:t>Crawling and Scraping</a:t>
            </a:r>
            <a:r>
              <a:rPr lang="en-US" dirty="0" smtClean="0"/>
              <a:t/>
            </a:r>
            <a:br>
              <a:rPr lang="en-US" dirty="0" smtClean="0"/>
            </a:br>
            <a:r>
              <a:rPr lang="en-US" dirty="0" smtClean="0"/>
              <a:t>- </a:t>
            </a:r>
            <a:r>
              <a:rPr lang="en-US" dirty="0" err="1" smtClean="0"/>
              <a:t>Templating</a:t>
            </a:r>
            <a:r>
              <a:rPr lang="en-US" dirty="0"/>
              <a:t/>
            </a:r>
            <a:br>
              <a:rPr lang="en-US" dirty="0"/>
            </a:br>
            <a:r>
              <a:rPr lang="en-US" dirty="0" smtClean="0"/>
              <a:t>- Frameworks</a:t>
            </a:r>
            <a:r>
              <a:rPr lang="en-US" dirty="0"/>
              <a:t/>
            </a:r>
            <a:br>
              <a:rPr lang="en-US" dirty="0"/>
            </a:br>
            <a:r>
              <a:rPr lang="en-US" dirty="0" smtClean="0"/>
              <a:t>- Databases</a:t>
            </a:r>
            <a:r>
              <a:rPr lang="en-US" dirty="0"/>
              <a:t/>
            </a:r>
            <a:br>
              <a:rPr lang="en-US" dirty="0"/>
            </a:br>
            <a:r>
              <a:rPr lang="en-US" dirty="0" smtClean="0"/>
              <a:t>- WSGI Servers</a:t>
            </a:r>
          </a:p>
        </p:txBody>
      </p:sp>
    </p:spTree>
    <p:extLst>
      <p:ext uri="{BB962C8B-B14F-4D97-AF65-F5344CB8AC3E}">
        <p14:creationId xmlns:p14="http://schemas.microsoft.com/office/powerpoint/2010/main" val="167093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First, let’s introduce the website concept. We will be building a website that allows travelers to quickly look up some information, statistics and important advisories for countries that they may be visiting. </a:t>
            </a:r>
            <a:r>
              <a:rPr lang="en-US" dirty="0"/>
              <a:t/>
            </a:r>
            <a:br>
              <a:rPr lang="en-US" dirty="0"/>
            </a:br>
            <a:r>
              <a:rPr lang="en-US" dirty="0" smtClean="0"/>
              <a:t/>
            </a:r>
            <a:br>
              <a:rPr lang="en-US" dirty="0" smtClean="0"/>
            </a:br>
            <a:r>
              <a:rPr lang="en-US" dirty="0" smtClean="0"/>
              <a:t>Our data source will be the CIA World </a:t>
            </a:r>
            <a:r>
              <a:rPr lang="en-US" dirty="0" err="1" smtClean="0"/>
              <a:t>Factbook</a:t>
            </a:r>
            <a:r>
              <a:rPr lang="en-US" dirty="0" smtClean="0"/>
              <a:t>, a rather large repository of information. Much of it is not useful for the average traveler, so we will pull out the relevant parts. However, the </a:t>
            </a:r>
            <a:r>
              <a:rPr lang="en-US" dirty="0" err="1" smtClean="0"/>
              <a:t>Factbook</a:t>
            </a:r>
            <a:r>
              <a:rPr lang="en-US" dirty="0" smtClean="0"/>
              <a:t> is updated constantly so we need to be able to grab the most recent information. </a:t>
            </a:r>
            <a:br>
              <a:rPr lang="en-US" dirty="0" smtClean="0"/>
            </a:br>
            <a:r>
              <a:rPr lang="en-US" dirty="0" smtClean="0"/>
              <a:t/>
            </a:r>
            <a:br>
              <a:rPr lang="en-US" dirty="0" smtClean="0"/>
            </a:br>
            <a:r>
              <a:rPr lang="en-US" dirty="0" smtClean="0"/>
              <a:t>Before we can build our website, we need to understand how to grab the data. We will put together a Python module to grab a few pieces of data, but we can always extend it later as we add more features to our website. </a:t>
            </a:r>
            <a:endParaRPr lang="en-US" dirty="0"/>
          </a:p>
        </p:txBody>
      </p:sp>
    </p:spTree>
    <p:extLst>
      <p:ext uri="{BB962C8B-B14F-4D97-AF65-F5344CB8AC3E}">
        <p14:creationId xmlns:p14="http://schemas.microsoft.com/office/powerpoint/2010/main" val="402493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Crawling and Scraping </a:t>
            </a:r>
            <a:endParaRPr lang="en-US" dirty="0"/>
          </a:p>
        </p:txBody>
      </p:sp>
      <p:sp>
        <p:nvSpPr>
          <p:cNvPr id="3" name="Content Placeholder 2"/>
          <p:cNvSpPr>
            <a:spLocks noGrp="1"/>
          </p:cNvSpPr>
          <p:nvPr>
            <p:ph idx="1"/>
          </p:nvPr>
        </p:nvSpPr>
        <p:spPr/>
        <p:txBody>
          <a:bodyPr/>
          <a:lstStyle/>
          <a:p>
            <a:r>
              <a:rPr lang="en-US" dirty="0" smtClean="0"/>
              <a:t>The process of gathering information from web pages is known as crawling and scraping. </a:t>
            </a:r>
          </a:p>
          <a:p>
            <a:r>
              <a:rPr lang="en-US" dirty="0" smtClean="0"/>
              <a:t>- Crawling: the process of </a:t>
            </a:r>
            <a:r>
              <a:rPr lang="en-US" dirty="0" smtClean="0"/>
              <a:t>recursively </a:t>
            </a:r>
            <a:r>
              <a:rPr lang="en-US" dirty="0" smtClean="0"/>
              <a:t>finding links within a page and fetching the corresponding linked page, given some set of root pages to start from.</a:t>
            </a:r>
          </a:p>
          <a:p>
            <a:r>
              <a:rPr lang="en-US" dirty="0" smtClean="0"/>
              <a:t>- Scraping: the process of extracting information from a web page or document. </a:t>
            </a:r>
          </a:p>
          <a:p>
            <a:endParaRPr lang="en-US" dirty="0"/>
          </a:p>
          <a:p>
            <a:r>
              <a:rPr lang="en-US" u="sng" dirty="0" smtClean="0"/>
              <a:t>Note</a:t>
            </a:r>
            <a:r>
              <a:rPr lang="en-US" dirty="0" smtClean="0"/>
              <a:t>: crawling and scraping is a legal grey issue. “Good” crawlers obey the robots.txt file accessible from the root of any website, which dictates the allowable actions that may be taken by a web robot on that website. It’s not clear whether disobeying the directives of robots.txt is grounds for legal action.   </a:t>
            </a:r>
            <a:endParaRPr lang="en-US" dirty="0"/>
          </a:p>
        </p:txBody>
      </p:sp>
    </p:spTree>
    <p:extLst>
      <p:ext uri="{BB962C8B-B14F-4D97-AF65-F5344CB8AC3E}">
        <p14:creationId xmlns:p14="http://schemas.microsoft.com/office/powerpoint/2010/main" val="408894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Crawling and scraping</a:t>
            </a:r>
            <a:endParaRPr lang="en-US" dirty="0"/>
          </a:p>
        </p:txBody>
      </p:sp>
      <p:sp>
        <p:nvSpPr>
          <p:cNvPr id="3" name="Content Placeholder 2"/>
          <p:cNvSpPr>
            <a:spLocks noGrp="1"/>
          </p:cNvSpPr>
          <p:nvPr>
            <p:ph idx="1"/>
          </p:nvPr>
        </p:nvSpPr>
        <p:spPr/>
        <p:txBody>
          <a:bodyPr/>
          <a:lstStyle/>
          <a:p>
            <a:r>
              <a:rPr lang="en-US" dirty="0" smtClean="0"/>
              <a:t>Before we begin, since we’re interested in gathering information from the CIA World </a:t>
            </a:r>
            <a:r>
              <a:rPr lang="en-US" dirty="0" err="1" smtClean="0"/>
              <a:t>Factbook</a:t>
            </a:r>
            <a:r>
              <a:rPr lang="en-US" dirty="0" smtClean="0"/>
              <a:t>, we should </a:t>
            </a:r>
            <a:r>
              <a:rPr lang="en-US" dirty="0"/>
              <a:t>check out </a:t>
            </a:r>
            <a:r>
              <a:rPr lang="en-US" dirty="0">
                <a:hlinkClick r:id="rId2"/>
              </a:rPr>
              <a:t>https://</a:t>
            </a:r>
            <a:r>
              <a:rPr lang="en-US" dirty="0" smtClean="0">
                <a:hlinkClick r:id="rId2"/>
              </a:rPr>
              <a:t>www.cia.gov/robots.txt</a:t>
            </a:r>
            <a:r>
              <a:rPr lang="en-US" dirty="0" smtClean="0"/>
              <a:t> -- but it doesn’t exist! </a:t>
            </a:r>
            <a:r>
              <a:rPr lang="en-US" dirty="0"/>
              <a:t>L</a:t>
            </a:r>
            <a:r>
              <a:rPr lang="en-US" dirty="0" smtClean="0"/>
              <a:t>et’s check out craigslist.org/robots.txt as an example: </a:t>
            </a:r>
            <a:endParaRPr lang="en-US" dirty="0"/>
          </a:p>
        </p:txBody>
      </p:sp>
      <p:sp>
        <p:nvSpPr>
          <p:cNvPr id="4" name="Rectangle 3"/>
          <p:cNvSpPr/>
          <p:nvPr/>
        </p:nvSpPr>
        <p:spPr>
          <a:xfrm>
            <a:off x="2164080" y="3282017"/>
            <a:ext cx="6096000" cy="2031325"/>
          </a:xfrm>
          <a:prstGeom prst="rect">
            <a:avLst/>
          </a:prstGeom>
        </p:spPr>
        <p:txBody>
          <a:bodyPr>
            <a:spAutoFit/>
          </a:bodyPr>
          <a:lstStyle/>
          <a:p>
            <a:r>
              <a:rPr lang="en-US" dirty="0"/>
              <a:t>User-agent: *</a:t>
            </a:r>
          </a:p>
          <a:p>
            <a:r>
              <a:rPr lang="en-US" dirty="0"/>
              <a:t>Disallow: /reply</a:t>
            </a:r>
          </a:p>
          <a:p>
            <a:r>
              <a:rPr lang="en-US" dirty="0"/>
              <a:t>Disallow: /fb/</a:t>
            </a:r>
          </a:p>
          <a:p>
            <a:r>
              <a:rPr lang="en-US" dirty="0"/>
              <a:t>Disallow: /suggest</a:t>
            </a:r>
          </a:p>
          <a:p>
            <a:r>
              <a:rPr lang="en-US" dirty="0"/>
              <a:t>Disallow: /flag</a:t>
            </a:r>
          </a:p>
          <a:p>
            <a:r>
              <a:rPr lang="en-US" dirty="0"/>
              <a:t>Disallow: /mf</a:t>
            </a:r>
          </a:p>
          <a:p>
            <a:r>
              <a:rPr lang="en-US" dirty="0"/>
              <a:t>Disallow: /</a:t>
            </a:r>
            <a:r>
              <a:rPr lang="en-US" dirty="0" err="1"/>
              <a:t>eaf</a:t>
            </a:r>
            <a:endParaRPr lang="en-US" dirty="0"/>
          </a:p>
        </p:txBody>
      </p:sp>
      <p:sp>
        <p:nvSpPr>
          <p:cNvPr id="5" name="TextBox 4"/>
          <p:cNvSpPr txBox="1"/>
          <p:nvPr/>
        </p:nvSpPr>
        <p:spPr>
          <a:xfrm>
            <a:off x="6287525" y="3282017"/>
            <a:ext cx="2041136" cy="369332"/>
          </a:xfrm>
          <a:prstGeom prst="rect">
            <a:avLst/>
          </a:prstGeom>
          <a:noFill/>
        </p:spPr>
        <p:txBody>
          <a:bodyPr wrap="none" rtlCol="0">
            <a:spAutoFit/>
          </a:bodyPr>
          <a:lstStyle/>
          <a:p>
            <a:r>
              <a:rPr lang="en-US" dirty="0" smtClean="0"/>
              <a:t>Applies to all robots</a:t>
            </a:r>
            <a:endParaRPr lang="en-US" dirty="0"/>
          </a:p>
        </p:txBody>
      </p:sp>
      <p:cxnSp>
        <p:nvCxnSpPr>
          <p:cNvPr id="7" name="Straight Arrow Connector 6"/>
          <p:cNvCxnSpPr>
            <a:stCxn id="5" idx="1"/>
          </p:cNvCxnSpPr>
          <p:nvPr/>
        </p:nvCxnSpPr>
        <p:spPr>
          <a:xfrm flipH="1" flipV="1">
            <a:off x="3940565" y="3459480"/>
            <a:ext cx="2346960" cy="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287525" y="4278034"/>
            <a:ext cx="2967672" cy="369332"/>
          </a:xfrm>
          <a:prstGeom prst="rect">
            <a:avLst/>
          </a:prstGeom>
          <a:noFill/>
        </p:spPr>
        <p:txBody>
          <a:bodyPr wrap="none" rtlCol="0">
            <a:spAutoFit/>
          </a:bodyPr>
          <a:lstStyle/>
          <a:p>
            <a:r>
              <a:rPr lang="en-US" dirty="0" smtClean="0"/>
              <a:t>Directories that are prohibited</a:t>
            </a:r>
            <a:endParaRPr lang="en-US" dirty="0"/>
          </a:p>
        </p:txBody>
      </p:sp>
      <p:sp>
        <p:nvSpPr>
          <p:cNvPr id="9" name="Right Brace 8"/>
          <p:cNvSpPr/>
          <p:nvPr/>
        </p:nvSpPr>
        <p:spPr>
          <a:xfrm>
            <a:off x="5822704" y="3630691"/>
            <a:ext cx="396240" cy="16619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968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3" name="Content Placeholder 2"/>
          <p:cNvSpPr>
            <a:spLocks noGrp="1"/>
          </p:cNvSpPr>
          <p:nvPr>
            <p:ph idx="1"/>
          </p:nvPr>
        </p:nvSpPr>
        <p:spPr/>
        <p:txBody>
          <a:bodyPr>
            <a:normAutofit lnSpcReduction="10000"/>
          </a:bodyPr>
          <a:lstStyle/>
          <a:p>
            <a:r>
              <a:rPr lang="en-US" dirty="0" smtClean="0"/>
              <a:t>Let’s talk about the objectives of our scraper. </a:t>
            </a:r>
          </a:p>
          <a:p>
            <a:r>
              <a:rPr lang="en-US" dirty="0" smtClean="0"/>
              <a:t>- Input: Country </a:t>
            </a:r>
            <a:r>
              <a:rPr lang="en-US" dirty="0" smtClean="0"/>
              <a:t>Name (e.g. “Norway”) </a:t>
            </a:r>
            <a:r>
              <a:rPr lang="en-US" dirty="0" smtClean="0"/>
              <a:t>or </a:t>
            </a:r>
            <a:r>
              <a:rPr lang="en-US" dirty="0" smtClean="0"/>
              <a:t>Keyword (e.g. “Population”). </a:t>
            </a:r>
            <a:endParaRPr lang="en-US" dirty="0" smtClean="0"/>
          </a:p>
          <a:p>
            <a:r>
              <a:rPr lang="en-US" dirty="0" smtClean="0"/>
              <a:t>- Returns: Dictionary. If the input was a country name, dictionary contains relevant information about that country. If the input was a keyword, dictionary contains results for every country. </a:t>
            </a:r>
            <a:br>
              <a:rPr lang="en-US" dirty="0" smtClean="0"/>
            </a:br>
            <a:r>
              <a:rPr lang="en-US" dirty="0" smtClean="0"/>
              <a:t/>
            </a:r>
            <a:br>
              <a:rPr lang="en-US" dirty="0" smtClean="0"/>
            </a:br>
            <a:r>
              <a:rPr lang="en-US" dirty="0" smtClean="0"/>
              <a:t>To start, we will support every country supported by the CIA World </a:t>
            </a:r>
            <a:r>
              <a:rPr lang="en-US" dirty="0" err="1" smtClean="0"/>
              <a:t>Factbook</a:t>
            </a:r>
            <a:r>
              <a:rPr lang="en-US" dirty="0" smtClean="0"/>
              <a:t> and we will support the keywords Area, Population, Capital, Languages, and Currency. </a:t>
            </a:r>
          </a:p>
          <a:p>
            <a:endParaRPr lang="en-US" dirty="0"/>
          </a:p>
          <a:p>
            <a:r>
              <a:rPr lang="en-US" dirty="0" smtClean="0"/>
              <a:t>While we’re not technically doing any web development today, we’re creating a script which we can call from our website when a user requests information. </a:t>
            </a:r>
            <a:endParaRPr lang="en-US" dirty="0"/>
          </a:p>
        </p:txBody>
      </p:sp>
    </p:spTree>
    <p:extLst>
      <p:ext uri="{BB962C8B-B14F-4D97-AF65-F5344CB8AC3E}">
        <p14:creationId xmlns:p14="http://schemas.microsoft.com/office/powerpoint/2010/main" val="4144873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3" name="Content Placeholder 2"/>
          <p:cNvSpPr>
            <a:spLocks noGrp="1"/>
          </p:cNvSpPr>
          <p:nvPr>
            <p:ph idx="1"/>
          </p:nvPr>
        </p:nvSpPr>
        <p:spPr/>
        <p:txBody>
          <a:bodyPr/>
          <a:lstStyle/>
          <a:p>
            <a:r>
              <a:rPr lang="en-US" dirty="0" smtClean="0"/>
              <a:t>Let’s write some basic code to get started.</a:t>
            </a:r>
          </a:p>
          <a:p>
            <a:r>
              <a:rPr lang="en-US" dirty="0" smtClean="0"/>
              <a:t>We’ll be calling </a:t>
            </a:r>
            <a:r>
              <a:rPr lang="en-US" dirty="0" smtClean="0">
                <a:latin typeface="Courier New" panose="02070309020205020404" pitchFamily="49" charset="0"/>
                <a:cs typeface="Courier New" panose="02070309020205020404" pitchFamily="49" charset="0"/>
              </a:rPr>
              <a:t>get_info()</a:t>
            </a:r>
            <a:r>
              <a:rPr lang="en-US" dirty="0" smtClean="0">
                <a:cs typeface="Courier New" panose="02070309020205020404" pitchFamily="49" charset="0"/>
              </a:rPr>
              <a:t> </a:t>
            </a:r>
            <a:r>
              <a:rPr lang="en-US" dirty="0" smtClean="0"/>
              <a:t>from our website, but we include some code</a:t>
            </a:r>
            <a:br>
              <a:rPr lang="en-US" dirty="0" smtClean="0"/>
            </a:br>
            <a:r>
              <a:rPr lang="en-US" dirty="0" smtClean="0"/>
              <a:t>for initializing </a:t>
            </a:r>
            <a:r>
              <a:rPr lang="en-US" dirty="0" err="1" smtClean="0">
                <a:latin typeface="Courier New" panose="02070309020205020404" pitchFamily="49" charset="0"/>
                <a:cs typeface="Courier New" panose="02070309020205020404" pitchFamily="49" charset="0"/>
              </a:rPr>
              <a:t>search_term</a:t>
            </a:r>
            <a:r>
              <a:rPr lang="en-US" dirty="0" smtClean="0"/>
              <a:t> when the module is run by itself.  </a:t>
            </a:r>
            <a:endParaRPr lang="en-US" dirty="0"/>
          </a:p>
        </p:txBody>
      </p:sp>
      <p:sp>
        <p:nvSpPr>
          <p:cNvPr id="4" name="Rectangle 3"/>
          <p:cNvSpPr/>
          <p:nvPr/>
        </p:nvSpPr>
        <p:spPr>
          <a:xfrm>
            <a:off x="1235984" y="4659187"/>
            <a:ext cx="9296360" cy="1754326"/>
          </a:xfrm>
          <a:prstGeom prst="rect">
            <a:avLst/>
          </a:prstGeom>
          <a:ln>
            <a:solidFill>
              <a:schemeClr val="tx1">
                <a:lumMod val="65000"/>
              </a:schemeClr>
            </a:solidFill>
          </a:ln>
        </p:spPr>
        <p:txBody>
          <a:bodyPr wrap="square">
            <a:spAutoFit/>
          </a:bodyPr>
          <a:lstStyle/>
          <a:p>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get_info</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search_term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pass</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search_term</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raw_input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"Please enter a country or keyword: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results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get_info</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search_term</a:t>
            </a:r>
            <a:r>
              <a:rPr lang="en-US" b="1" dirty="0">
                <a:solidFill>
                  <a:srgbClr val="FFCC00"/>
                </a:solidFill>
                <a:latin typeface="Courier New" panose="02070309020205020404" pitchFamily="49" charset="0"/>
              </a:rPr>
              <a:t>)</a:t>
            </a:r>
            <a:endParaRPr lang="en-US" dirty="0">
              <a:effectLst/>
            </a:endParaRPr>
          </a:p>
        </p:txBody>
      </p:sp>
      <p:sp>
        <p:nvSpPr>
          <p:cNvPr id="7" name="TextBox 6"/>
          <p:cNvSpPr txBox="1"/>
          <p:nvPr/>
        </p:nvSpPr>
        <p:spPr>
          <a:xfrm>
            <a:off x="1024128" y="3577287"/>
            <a:ext cx="9320981" cy="769441"/>
          </a:xfrm>
          <a:prstGeom prst="rect">
            <a:avLst/>
          </a:prstGeom>
          <a:noFill/>
        </p:spPr>
        <p:txBody>
          <a:bodyPr wrap="square" rtlCol="0">
            <a:spAutoFit/>
          </a:bodyPr>
          <a:lstStyle/>
          <a:p>
            <a:r>
              <a:rPr lang="en-US" sz="2200" dirty="0" smtClean="0"/>
              <a:t>The very first thing we need to do is access the main page and figure out whether we’re looking for country or keyword data. </a:t>
            </a:r>
            <a:endParaRPr lang="en-US" sz="2200" dirty="0"/>
          </a:p>
        </p:txBody>
      </p:sp>
    </p:spTree>
    <p:extLst>
      <p:ext uri="{BB962C8B-B14F-4D97-AF65-F5344CB8AC3E}">
        <p14:creationId xmlns:p14="http://schemas.microsoft.com/office/powerpoint/2010/main" val="140171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3" name="Content Placeholder 2"/>
          <p:cNvSpPr>
            <a:spLocks noGrp="1"/>
          </p:cNvSpPr>
          <p:nvPr>
            <p:ph idx="1"/>
          </p:nvPr>
        </p:nvSpPr>
        <p:spPr/>
        <p:txBody>
          <a:bodyPr/>
          <a:lstStyle/>
          <a:p>
            <a:r>
              <a:rPr lang="en-US" dirty="0" smtClean="0"/>
              <a:t>Take a look at the main page of the </a:t>
            </a:r>
            <a:r>
              <a:rPr lang="en-US" dirty="0" err="1" smtClean="0"/>
              <a:t>Factbook</a:t>
            </a:r>
            <a:r>
              <a:rPr lang="en-US" dirty="0" smtClean="0"/>
              <a:t> and take a minute to tour the entries of a handful of countries: </a:t>
            </a:r>
            <a:r>
              <a:rPr lang="en-US" dirty="0">
                <a:hlinkClick r:id="rId2"/>
              </a:rPr>
              <a:t>https://www.cia.gov/library/publications/the-world-factbook</a:t>
            </a:r>
            <a:r>
              <a:rPr lang="en-US" dirty="0" smtClean="0">
                <a:hlinkClick r:id="rId2"/>
              </a:rPr>
              <a:t>/</a:t>
            </a:r>
            <a:r>
              <a:rPr lang="en-US" dirty="0" smtClean="0"/>
              <a:t/>
            </a:r>
            <a:br>
              <a:rPr lang="en-US" dirty="0" smtClean="0"/>
            </a:br>
            <a:r>
              <a:rPr lang="en-US" dirty="0" smtClean="0"/>
              <a:t/>
            </a:r>
            <a:br>
              <a:rPr lang="en-US" dirty="0" smtClean="0"/>
            </a:br>
            <a:r>
              <a:rPr lang="en-US" dirty="0" smtClean="0"/>
              <a:t>Now view the source of these</a:t>
            </a:r>
            <a:br>
              <a:rPr lang="en-US" dirty="0" smtClean="0"/>
            </a:br>
            <a:r>
              <a:rPr lang="en-US" dirty="0" smtClean="0"/>
              <a:t>pages. </a:t>
            </a:r>
            <a:br>
              <a:rPr lang="en-US" dirty="0" smtClean="0"/>
            </a:br>
            <a:r>
              <a:rPr lang="en-US" dirty="0" smtClean="0"/>
              <a:t/>
            </a:r>
            <a:br>
              <a:rPr lang="en-US" dirty="0" smtClean="0"/>
            </a:br>
            <a:r>
              <a:rPr lang="en-US" dirty="0" smtClean="0"/>
              <a:t>Notice that the country names </a:t>
            </a:r>
            <a:br>
              <a:rPr lang="en-US" dirty="0" smtClean="0"/>
            </a:br>
            <a:r>
              <a:rPr lang="en-US" dirty="0" smtClean="0"/>
              <a:t>are available from a drop-</a:t>
            </a:r>
            <a:br>
              <a:rPr lang="en-US" dirty="0" smtClean="0"/>
            </a:br>
            <a:r>
              <a:rPr lang="en-US" dirty="0" smtClean="0"/>
              <a:t>down list, which links to the </a:t>
            </a:r>
            <a:br>
              <a:rPr lang="en-US" dirty="0" smtClean="0"/>
            </a:br>
            <a:r>
              <a:rPr lang="en-US" dirty="0" smtClean="0"/>
              <a:t>country’s corresponding page. </a:t>
            </a:r>
          </a:p>
          <a:p>
            <a:endParaRPr lang="en-US" dirty="0" smtClean="0"/>
          </a:p>
          <a:p>
            <a:endParaRPr lang="en-US" dirty="0"/>
          </a:p>
        </p:txBody>
      </p:sp>
      <p:pic>
        <p:nvPicPr>
          <p:cNvPr id="4" name="Picture 3"/>
          <p:cNvPicPr>
            <a:picLocks noChangeAspect="1"/>
          </p:cNvPicPr>
          <p:nvPr/>
        </p:nvPicPr>
        <p:blipFill>
          <a:blip r:embed="rId3"/>
          <a:stretch>
            <a:fillRect/>
          </a:stretch>
        </p:blipFill>
        <p:spPr>
          <a:xfrm>
            <a:off x="4902217" y="3579591"/>
            <a:ext cx="6880006" cy="2729769"/>
          </a:xfrm>
          <a:prstGeom prst="rect">
            <a:avLst/>
          </a:prstGeom>
        </p:spPr>
      </p:pic>
    </p:spTree>
    <p:extLst>
      <p:ext uri="{BB962C8B-B14F-4D97-AF65-F5344CB8AC3E}">
        <p14:creationId xmlns:p14="http://schemas.microsoft.com/office/powerpoint/2010/main" val="3060047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735</TotalTime>
  <Words>945</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Tw Cen MT</vt:lpstr>
      <vt:lpstr>Tw Cen MT Condensed</vt:lpstr>
      <vt:lpstr>Wingdings 3</vt:lpstr>
      <vt:lpstr>Integral</vt:lpstr>
      <vt:lpstr>Lecture 13</vt:lpstr>
      <vt:lpstr>Web development in python</vt:lpstr>
      <vt:lpstr>Web development in Python</vt:lpstr>
      <vt:lpstr>Getting started</vt:lpstr>
      <vt:lpstr>Crawling and Scraping </vt:lpstr>
      <vt:lpstr>Crawling and scraping</vt:lpstr>
      <vt:lpstr>Scraping</vt:lpstr>
      <vt:lpstr>Scraping</vt:lpstr>
      <vt:lpstr>Scraping</vt:lpstr>
      <vt:lpstr>Scraping</vt:lpstr>
      <vt:lpstr>Scraping</vt:lpstr>
      <vt:lpstr>Scraping craigslist</vt:lpstr>
      <vt:lpstr>Scraping craigslist</vt:lpstr>
      <vt:lpstr>Scraping</vt:lpstr>
      <vt:lpstr>Scraping</vt:lpstr>
      <vt:lpstr>Scraping</vt:lpstr>
      <vt:lpstr>Scraping</vt:lpstr>
      <vt:lpstr>Scraping</vt:lpstr>
      <vt:lpstr>Scraping</vt:lpstr>
      <vt:lpstr>Scraping</vt:lpstr>
      <vt:lpstr>Scraping Factbook</vt:lpstr>
      <vt:lpstr>Crawling and scraping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Yasser Atiya</dc:creator>
  <cp:lastModifiedBy>Caitlin Carnahan</cp:lastModifiedBy>
  <cp:revision>155</cp:revision>
  <dcterms:created xsi:type="dcterms:W3CDTF">2015-02-01T13:56:54Z</dcterms:created>
  <dcterms:modified xsi:type="dcterms:W3CDTF">2017-03-27T13:32:46Z</dcterms:modified>
</cp:coreProperties>
</file>