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99" r:id="rId9"/>
    <p:sldId id="298" r:id="rId10"/>
    <p:sldId id="262" r:id="rId11"/>
    <p:sldId id="264" r:id="rId12"/>
    <p:sldId id="265" r:id="rId13"/>
    <p:sldId id="300" r:id="rId14"/>
    <p:sldId id="301" r:id="rId15"/>
    <p:sldId id="266" r:id="rId16"/>
    <p:sldId id="268" r:id="rId17"/>
    <p:sldId id="269" r:id="rId18"/>
    <p:sldId id="270" r:id="rId19"/>
    <p:sldId id="284" r:id="rId20"/>
    <p:sldId id="274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5" r:id="rId35"/>
    <p:sldId id="287" r:id="rId36"/>
    <p:sldId id="288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tlin Carnahan" initials="CC" lastIdx="2" clrIdx="0">
    <p:extLst>
      <p:ext uri="{19B8F6BF-5375-455C-9EA6-DF929625EA0E}">
        <p15:presenceInfo xmlns:p15="http://schemas.microsoft.com/office/powerpoint/2012/main" userId="S-1-5-21-73586283-448539723-725345543-331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3B5A-FEEE-4375-BFF1-6D904C4D7244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442F0-8082-4112-A341-3FE60921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6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442F0-8082-4112-A341-3FE609215F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extensio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lask.pocoo.org/docs/0.10/patterns/packag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876032" cy="4023360"/>
          </a:xfrm>
        </p:spPr>
        <p:txBody>
          <a:bodyPr/>
          <a:lstStyle/>
          <a:p>
            <a:r>
              <a:rPr lang="en-US" dirty="0" smtClean="0"/>
              <a:t>Now, let’s create our first view. Views are handlers for requests and are mapped to one or more URLs.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5662041"/>
            <a:ext cx="28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the use of decorators!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2145" y="5662041"/>
            <a:ext cx="6012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created a view which displays a simple string to the user</a:t>
            </a:r>
            <a:br>
              <a:rPr lang="en-US" dirty="0" smtClean="0"/>
            </a:br>
            <a:r>
              <a:rPr lang="en-US" dirty="0" smtClean="0"/>
              <a:t>when they request URLs ‘/’ and ‘/index’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72705" y="3751380"/>
            <a:ext cx="1012556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"Welcome to the Traveler’s </a:t>
            </a:r>
            <a:r>
              <a:rPr lang="en-US" dirty="0" smtClean="0">
                <a:solidFill>
                  <a:srgbClr val="66FF00"/>
                </a:solidFill>
                <a:latin typeface="Courier New"/>
              </a:rPr>
              <a:t>Companion!"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37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thing we need to do to actually see some stuff. Create the </a:t>
            </a:r>
            <a:br>
              <a:rPr lang="en-US" dirty="0" smtClean="0"/>
            </a:br>
            <a:r>
              <a:rPr lang="en-US" dirty="0" smtClean="0"/>
              <a:t>script run.py to start up the development web server with our little</a:t>
            </a:r>
            <a:br>
              <a:rPr lang="en-US" dirty="0" smtClean="0"/>
            </a:br>
            <a:r>
              <a:rPr lang="en-US" dirty="0" smtClean="0"/>
              <a:t>application.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FF00"/>
                </a:solidFill>
              </a:rPr>
              <a:t>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4128" y="5791200"/>
            <a:ext cx="1019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the line up top – we’re telling the shell to use our isolated Python interpreter when we execute ./run.py.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98817" y="4012300"/>
            <a:ext cx="6159563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/>
              </a:rPr>
              <a:t>#!</a:t>
            </a:r>
            <a:r>
              <a:rPr lang="en-US" i="1" dirty="0" err="1" smtClean="0">
                <a:solidFill>
                  <a:srgbClr val="00FF00"/>
                </a:solidFill>
                <a:latin typeface="Courier New"/>
              </a:rPr>
              <a:t>travel_env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/bin/python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b="1" dirty="0" err="1" smtClean="0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run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debug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3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let’s see what we have. Note that we’re still using the </a:t>
            </a:r>
            <a:br>
              <a:rPr lang="en-US" sz="2400" dirty="0" smtClean="0"/>
            </a:br>
            <a:r>
              <a:rPr lang="en-US" sz="2400" dirty="0" smtClean="0"/>
              <a:t>virtual environment, even though we’re not showing it in the </a:t>
            </a:r>
            <a:br>
              <a:rPr lang="en-US" sz="2400" dirty="0" smtClean="0"/>
            </a:br>
            <a:r>
              <a:rPr lang="en-US" sz="2400" dirty="0" smtClean="0"/>
              <a:t>command prompt.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007" y="3631704"/>
            <a:ext cx="11061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run.py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ticket_app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run.py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Running on http://127.0.0.1:5000/ (Press CTRL+C to quit)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Restarting with stat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Debugger is active!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Debugger pin code: 206-691-942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8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out our website by opening a browser and navigating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>
                <a:cs typeface="Courier New" panose="02070309020205020404" pitchFamily="49" charset="0"/>
              </a:rPr>
              <a:t>http://127.0.0.1:5000/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r="416" b="12912"/>
          <a:stretch/>
        </p:blipFill>
        <p:spPr>
          <a:xfrm>
            <a:off x="1563439" y="3479392"/>
            <a:ext cx="8726585" cy="304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associated both ‘/’ and ‘/index’ with our view function index().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" r="416" b="12912"/>
          <a:stretch/>
        </p:blipFill>
        <p:spPr>
          <a:xfrm>
            <a:off x="1563439" y="3479392"/>
            <a:ext cx="8726585" cy="3044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45" b="16385"/>
          <a:stretch/>
        </p:blipFill>
        <p:spPr>
          <a:xfrm>
            <a:off x="1563439" y="3479393"/>
            <a:ext cx="8741541" cy="3034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82248" y="4048018"/>
            <a:ext cx="565079" cy="33904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our only view function merely outputs a single string.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2705" y="3751380"/>
            <a:ext cx="1012556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_app.route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/>
              </a:rPr>
              <a:t>"Welcome to the Traveler’s </a:t>
            </a:r>
            <a:r>
              <a:rPr lang="en-US" dirty="0" smtClean="0">
                <a:solidFill>
                  <a:srgbClr val="66FF00"/>
                </a:solidFill>
                <a:latin typeface="Courier New"/>
              </a:rPr>
              <a:t>Companion!"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74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just as easily return html to be rendered in the browser.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2705" y="3044301"/>
            <a:ext cx="1012556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app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'''&lt;html&gt;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       &lt;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h1&gt;Traveler's Companion&lt;/h1&gt;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       &lt;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h2&gt;Essential information for traveling abroad&lt;/h2&gt;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       &lt;/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html&gt; </a:t>
            </a: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           '''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613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just as easily return html to be rendered in the browser.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0" b="26827"/>
          <a:stretch/>
        </p:blipFill>
        <p:spPr>
          <a:xfrm>
            <a:off x="1262437" y="3281528"/>
            <a:ext cx="8744592" cy="307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 method is so ugly though. So let’s separate the presentation from </a:t>
            </a:r>
            <a:br>
              <a:rPr lang="en-US" dirty="0" smtClean="0"/>
            </a:br>
            <a:r>
              <a:rPr lang="en-US" dirty="0" smtClean="0"/>
              <a:t>the logic by creating a template base.html inside of templates/.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4128" y="6309360"/>
            <a:ext cx="652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We’re using the Jinja2 </a:t>
            </a:r>
            <a:r>
              <a:rPr lang="en-US" dirty="0" err="1" smtClean="0"/>
              <a:t>templating</a:t>
            </a:r>
            <a:r>
              <a:rPr lang="en-US" dirty="0" smtClean="0"/>
              <a:t> engine, which is included with Flask.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3158012"/>
            <a:ext cx="8890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87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Jinja2 templates allow us to do a lot more than just write HTML</a:t>
            </a:r>
            <a:r>
              <a:rPr lang="en-US" dirty="0"/>
              <a:t> </a:t>
            </a:r>
            <a:r>
              <a:rPr lang="en-US" dirty="0" smtClean="0"/>
              <a:t>– we can write </a:t>
            </a:r>
            <a:r>
              <a:rPr lang="en-US" i="1" dirty="0" smtClean="0"/>
              <a:t>extensible</a:t>
            </a:r>
            <a:r>
              <a:rPr lang="en-US" dirty="0" smtClean="0"/>
              <a:t> HTML.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/>
              <a:t>corresponds to </a:t>
            </a:r>
            <a:r>
              <a:rPr lang="en-US" dirty="0"/>
              <a:t>t</a:t>
            </a:r>
            <a:r>
              <a:rPr lang="en-US" dirty="0" smtClean="0"/>
              <a:t>emplate arguments. We can pass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 to our </a:t>
            </a:r>
            <a:br>
              <a:rPr lang="en-US" dirty="0" smtClean="0"/>
            </a:br>
            <a:r>
              <a:rPr lang="en-US" dirty="0" smtClean="0"/>
              <a:t>  template.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  %}</a:t>
            </a:r>
            <a:r>
              <a:rPr lang="en-US" dirty="0" smtClean="0"/>
              <a:t> encompasses control statements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,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e.g.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 &lt;h1&gt;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&lt;/h1&gt; {%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block content %}{%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endblock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</a:t>
            </a:r>
            <a:r>
              <a:rPr lang="en-US" dirty="0" smtClean="0"/>
              <a:t> identifies a portion of the html </a:t>
            </a:r>
            <a:br>
              <a:rPr lang="en-US" dirty="0" smtClean="0"/>
            </a:br>
            <a:r>
              <a:rPr lang="en-US" dirty="0" smtClean="0"/>
              <a:t>  (called “content”) in which more content could be inserted.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frameworks are collections of packages or modules which allow developers to write web applications with minimal attention paid to low-level details like protocols, sockets and process management.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Common operations implemented by web frameworks: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URL 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Output format templating.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Database manipulation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Basic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2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 method is so ugly though. So let’s separate the presentation from </a:t>
            </a:r>
            <a:br>
              <a:rPr lang="en-US" dirty="0" smtClean="0"/>
            </a:br>
            <a:r>
              <a:rPr lang="en-US" dirty="0" smtClean="0"/>
              <a:t>the logic by creating a template base.html inside of templates/.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06128" y="585216"/>
            <a:ext cx="17677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493" y="5986194"/>
            <a:ext cx="1084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have a template called base.html which has some basic elements but also includes a </a:t>
            </a:r>
            <a:r>
              <a:rPr lang="en-US" dirty="0" smtClean="0">
                <a:solidFill>
                  <a:srgbClr val="FFFF00"/>
                </a:solidFill>
              </a:rPr>
              <a:t>control statement </a:t>
            </a:r>
            <a:r>
              <a:rPr lang="en-US" dirty="0" smtClean="0"/>
              <a:t>which</a:t>
            </a:r>
            <a:br>
              <a:rPr lang="en-US" dirty="0" smtClean="0"/>
            </a:br>
            <a:r>
              <a:rPr lang="en-US" dirty="0" smtClean="0"/>
              <a:t>allows us to derive and extend the template.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4128" y="3158012"/>
            <a:ext cx="88905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</a:rPr>
              <a:t>block content %} {%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974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 we’ll create templates/index.html which derives from base.html and </a:t>
            </a:r>
            <a:br>
              <a:rPr lang="en-US" dirty="0" smtClean="0"/>
            </a:br>
            <a:r>
              <a:rPr lang="en-US" dirty="0" smtClean="0"/>
              <a:t>adds</a:t>
            </a:r>
            <a:r>
              <a:rPr lang="en-US" dirty="0"/>
              <a:t> </a:t>
            </a:r>
            <a:r>
              <a:rPr lang="en-US" dirty="0" smtClean="0"/>
              <a:t>some more content.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05044" y="5587198"/>
            <a:ext cx="5459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 we have a template called </a:t>
            </a:r>
            <a:r>
              <a:rPr lang="en-US" dirty="0" smtClean="0"/>
              <a:t>index.html which inherits from base.html and specifies the matching block statement “content” 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126" y="3305645"/>
            <a:ext cx="8459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{% 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Perform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a search to find information about your destination!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Capital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Currency and Exchange Rates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Diplomatic Representation Contact Information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etc.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42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thing we need to do. Let’s update our views to access our template.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6989" y="5778625"/>
            <a:ext cx="316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Invokes Jinja2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08270" y="5221138"/>
            <a:ext cx="565688" cy="50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55505" y="31089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'index.html'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80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3" r="263"/>
          <a:stretch/>
        </p:blipFill>
        <p:spPr>
          <a:xfrm>
            <a:off x="1705510" y="2235752"/>
            <a:ext cx="872276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Obviously, we don’t just want to display text to the user, we want</a:t>
            </a:r>
            <a:br>
              <a:rPr lang="en-US" dirty="0" smtClean="0"/>
            </a:br>
            <a:r>
              <a:rPr lang="en-US" dirty="0" smtClean="0"/>
              <a:t>to allow them to perform searches. Naturally, we turn our attention </a:t>
            </a:r>
            <a:br>
              <a:rPr lang="en-US" dirty="0" smtClean="0"/>
            </a:br>
            <a:r>
              <a:rPr lang="en-US" dirty="0" smtClean="0"/>
              <a:t>to forms.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0570" y="378561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flask-wtf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377" y="4862822"/>
            <a:ext cx="8274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install the </a:t>
            </a:r>
            <a:r>
              <a:rPr lang="en-US" sz="2000" dirty="0" err="1" smtClean="0"/>
              <a:t>WTForms</a:t>
            </a:r>
            <a:r>
              <a:rPr lang="en-US" sz="2000" dirty="0" smtClean="0"/>
              <a:t> extension which integrates </a:t>
            </a:r>
            <a:r>
              <a:rPr lang="en-US" sz="2000" dirty="0" err="1" smtClean="0"/>
              <a:t>WTForms</a:t>
            </a:r>
            <a:r>
              <a:rPr lang="en-US" sz="2000" dirty="0" smtClean="0"/>
              <a:t>, a form validation and rendering library, with Flask.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57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extensions with Flask, typically you will have to</a:t>
            </a:r>
            <a:br>
              <a:rPr lang="en-US" dirty="0" smtClean="0"/>
            </a:br>
            <a:r>
              <a:rPr lang="en-US" dirty="0" smtClean="0"/>
              <a:t>perform some kind of configuration. This can be done in the </a:t>
            </a:r>
            <a:br>
              <a:rPr lang="en-US" dirty="0" smtClean="0"/>
            </a:br>
            <a:r>
              <a:rPr lang="en-US" dirty="0" smtClean="0"/>
              <a:t>“config.py” file at the root of your project.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FF00"/>
                </a:solidFill>
              </a:rPr>
              <a:t>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1858" y="3974514"/>
            <a:ext cx="5423280" cy="64633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WTF_CSRF_ENABLED = True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SECRET_KEY =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somesuperdupersecretkey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858" y="3605182"/>
            <a:ext cx="102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onfig.py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128" y="5207431"/>
            <a:ext cx="823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the </a:t>
            </a:r>
            <a:r>
              <a:rPr lang="en-US" sz="2000" dirty="0" err="1" smtClean="0"/>
              <a:t>WTForms</a:t>
            </a:r>
            <a:r>
              <a:rPr lang="en-US" sz="2000" dirty="0" smtClean="0"/>
              <a:t> extension, we </a:t>
            </a:r>
            <a:r>
              <a:rPr lang="en-US" sz="2000" dirty="0" smtClean="0"/>
              <a:t>may want </a:t>
            </a:r>
            <a:r>
              <a:rPr lang="en-US" sz="2000" dirty="0" smtClean="0"/>
              <a:t>to specify whether cross-site request forgery protection is enabled and the key to use to validate the form.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60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just modify __init__.py to set up our Flask object to use</a:t>
            </a:r>
            <a:br>
              <a:rPr lang="en-US" dirty="0" smtClean="0"/>
            </a:br>
            <a:r>
              <a:rPr lang="en-US" dirty="0" smtClean="0"/>
              <a:t>the settings in our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2671" y="3761713"/>
            <a:ext cx="6096000" cy="1754326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b="1" dirty="0" err="1" smtClean="0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config</a:t>
            </a:r>
            <a:r>
              <a:rPr lang="en-US" b="1" dirty="0" err="1" smtClean="0">
                <a:solidFill>
                  <a:srgbClr val="FFCC00"/>
                </a:solidFill>
                <a:latin typeface="Courier New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from_object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config</a:t>
            </a:r>
            <a:r>
              <a:rPr lang="en-US" dirty="0" smtClean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smtClean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views 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913" y="5045994"/>
            <a:ext cx="4949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t_app.config</a:t>
            </a:r>
            <a:r>
              <a:rPr lang="en-US" sz="2000" dirty="0" smtClean="0"/>
              <a:t> is the fancy dictionary known</a:t>
            </a:r>
            <a:br>
              <a:rPr lang="en-US" sz="2000" dirty="0" smtClean="0"/>
            </a:br>
            <a:r>
              <a:rPr lang="en-US" sz="2000" dirty="0" smtClean="0"/>
              <a:t>as a configuration object. It holds all the </a:t>
            </a:r>
            <a:r>
              <a:rPr lang="en-US" sz="2000" dirty="0" err="1" smtClean="0"/>
              <a:t>config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options for the Flask object.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886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our first form. All we want right now is to be able</a:t>
            </a:r>
            <a:br>
              <a:rPr lang="en-US" dirty="0" smtClean="0"/>
            </a:br>
            <a:r>
              <a:rPr lang="en-US" dirty="0" smtClean="0"/>
              <a:t>to accept some string which represents the user’s search term for</a:t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 err="1" smtClean="0"/>
              <a:t>get_info</a:t>
            </a:r>
            <a:r>
              <a:rPr lang="en-US" dirty="0" smtClean="0"/>
              <a:t> function.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We’ll create a forms.py inside of app/.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24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our first form. All we want right now is to be able</a:t>
            </a:r>
            <a:br>
              <a:rPr lang="en-US" dirty="0"/>
            </a:br>
            <a:r>
              <a:rPr lang="en-US" dirty="0"/>
              <a:t>to accept some string which represents the user’s search term for</a:t>
            </a:r>
            <a:br>
              <a:rPr lang="en-US" dirty="0"/>
            </a:br>
            <a:r>
              <a:rPr lang="en-US" dirty="0"/>
              <a:t>our </a:t>
            </a:r>
            <a:r>
              <a:rPr lang="en-US" dirty="0" err="1"/>
              <a:t>get_info</a:t>
            </a:r>
            <a:r>
              <a:rPr lang="en-US" dirty="0"/>
              <a:t> function.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88102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128" y="4047703"/>
            <a:ext cx="104989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flask_wtf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FlaskForm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wtforms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StringField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wtforms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validators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DataRequired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class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FlaskForm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country_name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StringField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country_name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validators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=[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DataRequired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933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07769"/>
            <a:ext cx="7895147" cy="4023360"/>
          </a:xfrm>
        </p:spPr>
        <p:txBody>
          <a:bodyPr/>
          <a:lstStyle/>
          <a:p>
            <a:r>
              <a:rPr lang="en-US" dirty="0" smtClean="0"/>
              <a:t>Next, we create a new template for the page on which we will display the form.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FF00"/>
                </a:solidFill>
              </a:rPr>
              <a:t>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32" y="4894266"/>
            <a:ext cx="109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CSRF protection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3368" y="4767209"/>
            <a:ext cx="446972" cy="45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47614" y="3344427"/>
            <a:ext cx="94721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h3&gt;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{{title}}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&lt;/h3&gt;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form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action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"post"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country_search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{{</a:t>
            </a:r>
            <a:r>
              <a:rPr lang="en-US" b="1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form.csrf_token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}}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Please enter the country you’d like to find information for: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{{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form.country_name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(size=30)}}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"Search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!"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form&gt;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91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has a number of web framework options, but the two most popular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Follows MVC pattern.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Most popular.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Steeper learning curve.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More features built-in.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Flask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“Micro”-framework: minimal approach.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You can get things up and going much faster.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Less built-in functionality.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Also a popular option.</a:t>
            </a:r>
          </a:p>
        </p:txBody>
      </p:sp>
    </p:spTree>
    <p:extLst>
      <p:ext uri="{BB962C8B-B14F-4D97-AF65-F5344CB8AC3E}">
        <p14:creationId xmlns:p14="http://schemas.microsoft.com/office/powerpoint/2010/main" val="166875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93" y="2084832"/>
            <a:ext cx="9720073" cy="4023360"/>
          </a:xfrm>
        </p:spPr>
        <p:txBody>
          <a:bodyPr/>
          <a:lstStyle/>
          <a:p>
            <a:r>
              <a:rPr lang="en-US" dirty="0" smtClean="0"/>
              <a:t>Lastly, to see our form in action, we need to create a route for it.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695" y="2665659"/>
            <a:ext cx="116713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'/index'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index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'index.html'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740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0" r="1"/>
          <a:stretch/>
        </p:blipFill>
        <p:spPr>
          <a:xfrm>
            <a:off x="1294544" y="2216115"/>
            <a:ext cx="8627884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08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40" y="2350395"/>
            <a:ext cx="9720073" cy="4023360"/>
          </a:xfrm>
        </p:spPr>
        <p:txBody>
          <a:bodyPr/>
          <a:lstStyle/>
          <a:p>
            <a:r>
              <a:rPr lang="en-US" dirty="0" smtClean="0"/>
              <a:t>Now, we’re displaying a form so let’s actually grab some input.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198387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323" y="6173700"/>
            <a:ext cx="1155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form.validate_on_submit</a:t>
            </a:r>
            <a:r>
              <a:rPr lang="en-US" sz="2000" dirty="0" smtClean="0"/>
              <a:t>() returns false if the user hasn’t entered data, true if they have and validators are met.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20431" y="3045815"/>
            <a:ext cx="11458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 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validate_on_submit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country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country_name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696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77" y="2165967"/>
            <a:ext cx="9720073" cy="4023360"/>
          </a:xfrm>
        </p:spPr>
        <p:txBody>
          <a:bodyPr/>
          <a:lstStyle/>
          <a:p>
            <a:r>
              <a:rPr lang="en-US" dirty="0"/>
              <a:t>If we gather data, and all of the validators are met, </a:t>
            </a:r>
            <a:r>
              <a:rPr lang="en-US" dirty="0" smtClean="0"/>
              <a:t>we still render search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with post </a:t>
            </a:r>
            <a:r>
              <a:rPr lang="en-US" dirty="0" smtClean="0"/>
              <a:t>info.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06128" y="585216"/>
            <a:ext cx="273805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factbook_scraper.py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5877" y="2990898"/>
            <a:ext cx="115721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</a:t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app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factbook_scraper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get_info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t_app.route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'/search'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methods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'GET'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'POST'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info 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FF"/>
                </a:solidFill>
                <a:latin typeface="Courier New" panose="02070309020205020404" pitchFamily="49" charset="0"/>
              </a:rPr>
              <a:t>None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form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CountrySearch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validate_on_submit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country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country_name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info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get_info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country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render_template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'search.html'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title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'Search for a country'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                  form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form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info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info</a:t>
            </a:r>
            <a:r>
              <a:rPr lang="en-US" b="1" dirty="0" smtClean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914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here’s what we’re doing: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a user navigates to /search, they can enter their search criteria.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a form is submitted, we use the search information to call our scraping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Then, we render the search template again with the country information.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Now, we need to update the template for search.html to display the information.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this is not an ideal setup – we’re mixing backend logic with our application. We’ll call </a:t>
            </a:r>
            <a:r>
              <a:rPr lang="en-US" dirty="0" err="1" smtClean="0"/>
              <a:t>factbook_scraper</a:t>
            </a:r>
            <a:r>
              <a:rPr lang="en-US" dirty="0" smtClean="0"/>
              <a:t> directly to build our site for now.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60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remind ourselves, here’s the contents of search.html.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47614" y="3344427"/>
            <a:ext cx="94721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h3&gt;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{{title}}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&lt;/h3&gt;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form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action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method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"post"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country_search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{{</a:t>
            </a:r>
            <a:r>
              <a:rPr lang="en-US" b="1" dirty="0" err="1" smtClean="0">
                <a:solidFill>
                  <a:srgbClr val="FFFFFF"/>
                </a:solidFill>
                <a:latin typeface="Courier New" panose="02070309020205020404" pitchFamily="49" charset="0"/>
              </a:rPr>
              <a:t>form.csrf_token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}}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Please enter the country you’d like to find information for: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{{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form.country_name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(size=30)}}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"submit"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"Search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!"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form&gt;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4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1" y="2392680"/>
            <a:ext cx="10418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enclose our additions to search.html using an if condition – if info is empty, we don’t display the results. This happens when a user first navigates to the search page. 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92307" y="35414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% extends "base.html"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%}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… 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if info %}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Capital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: {{ info['Capital'] }}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Languages: {{ info['Languages'] }}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Currency: {{info['Exchange rates'] }}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Population: {{ info['Population'] }} 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br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/&gt;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Area: {{ info['Area'] }}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endif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4646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89" y="2084832"/>
            <a:ext cx="86201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0" r="1"/>
          <a:stretch/>
        </p:blipFill>
        <p:spPr>
          <a:xfrm>
            <a:off x="1756881" y="2084832"/>
            <a:ext cx="862788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9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546592" cy="4023360"/>
          </a:xfrm>
        </p:spPr>
        <p:txBody>
          <a:bodyPr/>
          <a:lstStyle/>
          <a:p>
            <a:r>
              <a:rPr lang="en-US" dirty="0" smtClean="0"/>
              <a:t>Well, that looks…terrible. Let’s make it look nicer. We’ll add an external style sheet to our static folder and update our base.html.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7380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factbook_scraper.py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style.css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9831" y="3095102"/>
            <a:ext cx="9568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7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be using Flask due to its ease-of-use. </a:t>
            </a:r>
            <a:r>
              <a:rPr lang="en-US" dirty="0" err="1" smtClean="0"/>
              <a:t>Django</a:t>
            </a:r>
            <a:r>
              <a:rPr lang="en-US" dirty="0" smtClean="0"/>
              <a:t> requires a bit more setup and familiarity with the MVC pattern, but once you’re familiar with Flask, you’ll find that learning </a:t>
            </a:r>
            <a:r>
              <a:rPr lang="en-US" dirty="0" err="1" smtClean="0"/>
              <a:t>Django</a:t>
            </a:r>
            <a:r>
              <a:rPr lang="en-US" dirty="0" smtClean="0"/>
              <a:t> is easier. </a:t>
            </a:r>
          </a:p>
          <a:p>
            <a:endParaRPr lang="en-US" dirty="0"/>
          </a:p>
          <a:p>
            <a:r>
              <a:rPr lang="en-US" dirty="0" smtClean="0"/>
              <a:t>So, we have some of the backend functionality of our website completed (namely, factbook_scraper.py). Let’s put this aside for a moment and create our website.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59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8546592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use a {{ … }} </a:t>
            </a:r>
            <a:r>
              <a:rPr lang="en-US" dirty="0" err="1" smtClean="0"/>
              <a:t>delimeter</a:t>
            </a:r>
            <a:r>
              <a:rPr lang="en-US" dirty="0" smtClean="0"/>
              <a:t> which will tell Jinja2 to evaluate the </a:t>
            </a:r>
            <a:br>
              <a:rPr lang="en-US" dirty="0" smtClean="0"/>
            </a:br>
            <a:r>
              <a:rPr lang="en-US" dirty="0" smtClean="0"/>
              <a:t>expression inside. Inside, we’ll make a call to </a:t>
            </a:r>
            <a:r>
              <a:rPr lang="en-US" dirty="0" err="1" smtClean="0"/>
              <a:t>url_for</a:t>
            </a:r>
            <a:r>
              <a:rPr lang="en-US" dirty="0" smtClean="0"/>
              <a:t> which generates a </a:t>
            </a:r>
            <a:br>
              <a:rPr lang="en-US" dirty="0" smtClean="0"/>
            </a:br>
            <a:r>
              <a:rPr lang="en-US" dirty="0" smtClean="0"/>
              <a:t>URL to the target.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27380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config.py</a:t>
            </a:r>
          </a:p>
          <a:p>
            <a:r>
              <a:rPr lang="en-US" sz="2000" dirty="0" smtClean="0"/>
              <a:t>   run.py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__init__.py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views.py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forms.py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factbook_scraper.py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        style.css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base.html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index.html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search.html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1345" y="3300585"/>
            <a:ext cx="95686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467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4648" y="2177993"/>
            <a:ext cx="3197352" cy="4023360"/>
          </a:xfrm>
        </p:spPr>
        <p:txBody>
          <a:bodyPr/>
          <a:lstStyle/>
          <a:p>
            <a:r>
              <a:rPr lang="en-US" dirty="0" smtClean="0"/>
              <a:t>Let’s add a navigation menu while we’re at it.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I’m going to cheat a bit</a:t>
            </a:r>
            <a:br>
              <a:rPr lang="en-US" dirty="0" smtClean="0"/>
            </a:br>
            <a:r>
              <a:rPr lang="en-US" dirty="0" smtClean="0"/>
              <a:t>and use Bootstrap to </a:t>
            </a:r>
            <a:br>
              <a:rPr lang="en-US" dirty="0" smtClean="0"/>
            </a:br>
            <a:r>
              <a:rPr lang="en-US" dirty="0" smtClean="0"/>
              <a:t>get some quick styling in.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of the components</a:t>
            </a:r>
            <a:br>
              <a:rPr lang="en-US" dirty="0" smtClean="0"/>
            </a:br>
            <a:r>
              <a:rPr lang="en-US" dirty="0" smtClean="0"/>
              <a:t>in the html are a little</a:t>
            </a:r>
            <a:br>
              <a:rPr lang="en-US" dirty="0" smtClean="0"/>
            </a:br>
            <a:r>
              <a:rPr lang="en-US" dirty="0" smtClean="0"/>
              <a:t>different in the posted </a:t>
            </a:r>
            <a:br>
              <a:rPr lang="en-US" dirty="0" smtClean="0"/>
            </a:br>
            <a:r>
              <a:rPr lang="en-US" dirty="0" smtClean="0"/>
              <a:t>example, but the ideas </a:t>
            </a:r>
            <a:br>
              <a:rPr lang="en-US" dirty="0" smtClean="0"/>
            </a:br>
            <a:r>
              <a:rPr lang="en-US" dirty="0" smtClean="0"/>
              <a:t>are the same!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978" y="1779687"/>
            <a:ext cx="12311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&lt;html&gt;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&lt;/title&gt;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link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rel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"stylesheet"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"text/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css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  </a:t>
            </a:r>
            <a:r>
              <a:rPr lang="en-US" dirty="0" err="1" smtClean="0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static',filename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='style.css') 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head&gt;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Traveler's Companion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&lt;/h1&gt;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Essential information for traveling abroad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&lt;/h2&gt;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hmenu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li&gt;&lt;a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('index')}}"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Home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li&gt;&lt;a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9CC99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"{{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url_for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('search')}}"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Search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&lt;/a&gt;&lt;/li&gt;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div&gt;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  {% 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block content %} {% </a:t>
            </a:r>
            <a:r>
              <a:rPr lang="en-US" b="1" dirty="0" err="1">
                <a:solidFill>
                  <a:srgbClr val="FFFFFF"/>
                </a:solidFill>
                <a:latin typeface="Courier New" panose="02070309020205020404" pitchFamily="49" charset="0"/>
              </a:rPr>
              <a:t>endblock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%}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body&gt;</a:t>
            </a:r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FF6600"/>
                </a:solidFill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html&gt;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7235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762000"/>
            <a:ext cx="90582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17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We’re probably not going to be featured on CSS Zen Garden or anything, but it looks better.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 that’s zero to Flask in 40 slides. </a:t>
            </a:r>
            <a:r>
              <a:rPr lang="en-US" smtClean="0"/>
              <a:t>Some </a:t>
            </a:r>
            <a:r>
              <a:rPr lang="en-US" dirty="0" smtClean="0"/>
              <a:t>important things to note: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Flask has a TON </a:t>
            </a:r>
            <a:r>
              <a:rPr lang="en-US" dirty="0"/>
              <a:t>of </a:t>
            </a:r>
            <a:r>
              <a:rPr lang="en-US" dirty="0" smtClean="0"/>
              <a:t>extensions: check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://flask.pocoo.org/extensions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 I said, we built the “back-end” functionality right into the app here. A smarter way would be to have a reactor loop that picks up scraping requests placed into a queue by the Flask app, and returns the results when it can. This way, we can perform non-blocking scraping in the case of a bunch of users accessing the site at once.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We’ve been serving our site using Flask’s development server (</a:t>
            </a:r>
            <a:r>
              <a:rPr lang="en-US" dirty="0" err="1" smtClean="0"/>
              <a:t>app.run</a:t>
            </a:r>
            <a:r>
              <a:rPr lang="en-US" dirty="0" smtClean="0"/>
              <a:t>()), which is great for development but you should use a full server for deployment. Let’s explore self-hosting with </a:t>
            </a:r>
            <a:r>
              <a:rPr lang="en-US" dirty="0" err="1" smtClean="0"/>
              <a:t>Gunicorn</a:t>
            </a:r>
            <a:r>
              <a:rPr lang="en-US" dirty="0" smtClean="0"/>
              <a:t> and </a:t>
            </a:r>
            <a:r>
              <a:rPr lang="en-US" dirty="0" err="1" smtClean="0"/>
              <a:t>Nginx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075368" cy="4023360"/>
          </a:xfrm>
        </p:spPr>
        <p:txBody>
          <a:bodyPr/>
          <a:lstStyle/>
          <a:p>
            <a:r>
              <a:rPr lang="en-US" dirty="0" smtClean="0"/>
              <a:t>The very first thing is to create a directory structure for all of the files and components of our website and set up our virtual </a:t>
            </a:r>
            <a:r>
              <a:rPr lang="en-US" dirty="0" err="1" smtClean="0"/>
              <a:t>env</a:t>
            </a:r>
            <a:r>
              <a:rPr lang="en-US" dirty="0" smtClean="0"/>
              <a:t>. The root is </a:t>
            </a:r>
            <a:r>
              <a:rPr lang="en-US" dirty="0" err="1" smtClean="0"/>
              <a:t>travel_app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 smtClean="0"/>
              <a:t>will hold </a:t>
            </a:r>
            <a:r>
              <a:rPr lang="en-US" i="1" dirty="0" smtClean="0"/>
              <a:t>all</a:t>
            </a:r>
            <a:r>
              <a:rPr lang="en-US" dirty="0" smtClean="0"/>
              <a:t> of the files needed for our project.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 </a:t>
            </a:r>
            <a:r>
              <a:rPr lang="en-US" dirty="0" smtClean="0"/>
              <a:t>folder holds the application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/app/static </a:t>
            </a:r>
            <a:r>
              <a:rPr lang="en-US" dirty="0" smtClean="0"/>
              <a:t>will hold static files (images, </a:t>
            </a:r>
            <a:r>
              <a:rPr lang="en-US" dirty="0" err="1" smtClean="0"/>
              <a:t>css</a:t>
            </a:r>
            <a:r>
              <a:rPr lang="en-US" dirty="0" smtClean="0"/>
              <a:t> files,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/app/templates</a:t>
            </a:r>
            <a:r>
              <a:rPr lang="en-US" dirty="0" smtClean="0"/>
              <a:t> will hold our Jinja2 templates -- we’ll come back to this in a bit!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7784592" cy="4023360"/>
          </a:xfrm>
        </p:spPr>
        <p:txBody>
          <a:bodyPr/>
          <a:lstStyle/>
          <a:p>
            <a:r>
              <a:rPr lang="en-US" dirty="0" smtClean="0"/>
              <a:t>The very first thing is to create a directory structure for all of the files and components of our website and set up our virtual </a:t>
            </a:r>
            <a:r>
              <a:rPr lang="en-US" dirty="0" err="1" smtClean="0"/>
              <a:t>env</a:t>
            </a:r>
            <a:r>
              <a:rPr lang="en-US" dirty="0" smtClean="0"/>
              <a:t>. The root is </a:t>
            </a:r>
            <a:r>
              <a:rPr lang="en-US" dirty="0" err="1" smtClean="0"/>
              <a:t>travel_app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2515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sz="2000" dirty="0" smtClean="0"/>
              <a:t>   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3697515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source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/bin/activate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travel_env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travel_app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 install flask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745480"/>
            <a:ext cx="791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more info on the reasons for this structure, check out this 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 from the Flask docs.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smtClean="0"/>
              <a:t>We won’t just be simply placing all of our code in a single module.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typical flask application is rather large, and we want to make it as modular as possible.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So, we will be creating a </a:t>
            </a:r>
            <a:r>
              <a:rPr lang="en-US" i="1" dirty="0" smtClean="0"/>
              <a:t>package</a:t>
            </a:r>
            <a:r>
              <a:rPr lang="en-US" dirty="0" smtClean="0"/>
              <a:t>. Essentially, this means we’re creating a directory of modules to house all of our code, but there’s a bit more to 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package </a:t>
            </a:r>
            <a:r>
              <a:rPr lang="en-US" dirty="0" smtClean="0"/>
              <a:t>is </a:t>
            </a:r>
            <a:r>
              <a:rPr lang="en-US" dirty="0"/>
              <a:t>a directory </a:t>
            </a:r>
            <a:r>
              <a:rPr lang="en-US" dirty="0" smtClean="0"/>
              <a:t>that contains </a:t>
            </a:r>
            <a:r>
              <a:rPr lang="en-US" dirty="0"/>
              <a:t>a special file called __init__.py. This file can be empty, and it </a:t>
            </a:r>
            <a:r>
              <a:rPr lang="en-US" dirty="0" smtClean="0"/>
              <a:t>simply indicates </a:t>
            </a:r>
            <a:r>
              <a:rPr lang="en-US" dirty="0"/>
              <a:t>that the directory </a:t>
            </a:r>
            <a:r>
              <a:rPr lang="en-US" dirty="0" smtClean="0"/>
              <a:t>is a package</a:t>
            </a:r>
            <a:r>
              <a:rPr lang="en-US" dirty="0"/>
              <a:t>, </a:t>
            </a:r>
            <a:r>
              <a:rPr lang="en-US" dirty="0" smtClean="0"/>
              <a:t>and it can be </a:t>
            </a:r>
            <a:r>
              <a:rPr lang="en-US" dirty="0"/>
              <a:t>imported the same way a module can be imported.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648" y="5847695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app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79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smtClean="0"/>
              <a:t>The very first thing we’ll do is create a Flask application object inside of app/__init__.py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24126" y="3639607"/>
            <a:ext cx="10235391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Create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a Flask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application object called </a:t>
            </a:r>
            <a:r>
              <a:rPr lang="en-US" i="1" dirty="0" err="1">
                <a:solidFill>
                  <a:srgbClr val="00FF00"/>
                </a:solidFill>
                <a:latin typeface="Courier New"/>
              </a:rPr>
              <a:t>t</a:t>
            </a:r>
            <a:r>
              <a:rPr lang="en-US" i="1" dirty="0" err="1" smtClean="0">
                <a:solidFill>
                  <a:srgbClr val="00FF00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126" y="4879312"/>
            <a:ext cx="10339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argument to the Flask class is simply the name of the application package. It is used for resource lookups and can help with debugging. So why are we using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__.</a:t>
            </a:r>
            <a:r>
              <a:rPr lang="en-US" sz="2000" dirty="0" err="1" smtClean="0"/>
              <a:t>py’s</a:t>
            </a:r>
            <a:r>
              <a:rPr lang="en-US" sz="2000" dirty="0" smtClean="0"/>
              <a:t> __name__ attribute?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 __name__ attribute of a package’s __</a:t>
            </a:r>
            <a:r>
              <a:rPr lang="en-US" sz="2000" dirty="0" err="1" smtClean="0"/>
              <a:t>init</a:t>
            </a:r>
            <a:r>
              <a:rPr lang="en-US" sz="2000" dirty="0" smtClean="0"/>
              <a:t>__ module is defined to be the package name! So, here it is “app”.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05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flask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6128" y="585216"/>
            <a:ext cx="176779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travel_app</a:t>
            </a:r>
            <a:r>
              <a:rPr lang="en-US" sz="2000" dirty="0" smtClean="0"/>
              <a:t>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app/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FF00"/>
                </a:solidFill>
              </a:rPr>
              <a:t>__init__.py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static/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templates/</a:t>
            </a:r>
          </a:p>
          <a:p>
            <a:r>
              <a:rPr lang="en-US" sz="2000" dirty="0" smtClean="0"/>
              <a:t>   </a:t>
            </a:r>
            <a:r>
              <a:rPr lang="en-US" sz="2000" dirty="0" err="1" smtClean="0"/>
              <a:t>travel_env</a:t>
            </a:r>
            <a:r>
              <a:rPr lang="en-US" sz="2000" dirty="0" smtClean="0"/>
              <a:t>/</a:t>
            </a:r>
          </a:p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 smtClean="0"/>
              <a:t>The very first thing we’ll do is create a Flask application object inside of app/__init__.py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410" y="5914382"/>
            <a:ext cx="4857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Import appears at end to avoid circular dependencies: views will depend on </a:t>
            </a:r>
            <a:r>
              <a:rPr lang="en-US" sz="2000" dirty="0" err="1" smtClean="0"/>
              <a:t>t_app</a:t>
            </a:r>
            <a:r>
              <a:rPr lang="en-US" sz="2000" dirty="0"/>
              <a:t>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24128" y="5227320"/>
            <a:ext cx="40843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24126" y="3639607"/>
            <a:ext cx="10235391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smtClean="0">
                <a:solidFill>
                  <a:srgbClr val="FFFFFF"/>
                </a:solidFill>
                <a:latin typeface="Courier New"/>
              </a:rPr>
              <a:t/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dirty="0" err="1">
                <a:solidFill>
                  <a:srgbClr val="FFFFFF"/>
                </a:solidFill>
                <a:latin typeface="Courier New"/>
              </a:rPr>
              <a:t>t</a:t>
            </a:r>
            <a:r>
              <a:rPr lang="en-US" dirty="0" err="1" smtClean="0">
                <a:solidFill>
                  <a:srgbClr val="FFFFFF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Flask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__name__</a:t>
            </a:r>
            <a:r>
              <a:rPr lang="en-US" b="1" dirty="0">
                <a:solidFill>
                  <a:srgbClr val="FFCC0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Create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a Flask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application object called </a:t>
            </a:r>
            <a:r>
              <a:rPr lang="en-US" i="1" dirty="0" err="1">
                <a:solidFill>
                  <a:srgbClr val="00FF00"/>
                </a:solidFill>
                <a:latin typeface="Courier New"/>
              </a:rPr>
              <a:t>t</a:t>
            </a:r>
            <a:r>
              <a:rPr lang="en-US" i="1" dirty="0" err="1" smtClean="0">
                <a:solidFill>
                  <a:srgbClr val="00FF00"/>
                </a:solidFill>
                <a:latin typeface="Courier New"/>
              </a:rPr>
              <a:t>_app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br>
              <a:rPr lang="en-US" dirty="0" smtClean="0">
                <a:solidFill>
                  <a:srgbClr val="FFFFFF"/>
                </a:solidFill>
                <a:latin typeface="Courier New"/>
              </a:rPr>
            </a:br>
            <a:r>
              <a:rPr lang="en-US" b="1" dirty="0" smtClean="0">
                <a:solidFill>
                  <a:srgbClr val="FF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app </a:t>
            </a:r>
            <a:r>
              <a:rPr lang="en-US" b="1" dirty="0">
                <a:solidFill>
                  <a:srgbClr val="FF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/>
              </a:rPr>
              <a:t> views 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 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# </a:t>
            </a:r>
            <a:r>
              <a:rPr lang="en-US" i="1" dirty="0">
                <a:solidFill>
                  <a:srgbClr val="00FF00"/>
                </a:solidFill>
                <a:latin typeface="Courier New"/>
              </a:rPr>
              <a:t>Import the views module from the app </a:t>
            </a: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package</a:t>
            </a:r>
            <a:br>
              <a:rPr lang="en-US" i="1" dirty="0" smtClean="0">
                <a:solidFill>
                  <a:srgbClr val="00FF00"/>
                </a:solidFill>
                <a:latin typeface="Courier New"/>
              </a:rPr>
            </a:br>
            <a:r>
              <a:rPr lang="en-US" i="1" dirty="0" smtClean="0">
                <a:solidFill>
                  <a:srgbClr val="00FF00"/>
                </a:solidFill>
                <a:latin typeface="Courier New"/>
              </a:rPr>
              <a:t>                         # note – we haven’t made this module just yet!</a:t>
            </a:r>
            <a:r>
              <a:rPr lang="en-US" dirty="0" smtClean="0">
                <a:solidFill>
                  <a:srgbClr val="FFFFFF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851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1695</TotalTime>
  <Words>1513</Words>
  <Application>Microsoft Office PowerPoint</Application>
  <PresentationFormat>Widescreen</PresentationFormat>
  <Paragraphs>429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Lecture 14</vt:lpstr>
      <vt:lpstr>Web development continued</vt:lpstr>
      <vt:lpstr>Web frameworks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Intro to flask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templating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Displaying Results</vt:lpstr>
      <vt:lpstr>PowerPoint Presentation</vt:lpstr>
      <vt:lpstr>Displaying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Yasser Atiya</dc:creator>
  <cp:lastModifiedBy>Carnahan, Caitlin</cp:lastModifiedBy>
  <cp:revision>264</cp:revision>
  <dcterms:created xsi:type="dcterms:W3CDTF">2015-02-03T11:36:14Z</dcterms:created>
  <dcterms:modified xsi:type="dcterms:W3CDTF">2017-04-03T13:35:50Z</dcterms:modified>
</cp:coreProperties>
</file>