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62" r:id="rId9"/>
    <p:sldId id="263" r:id="rId10"/>
    <p:sldId id="264" r:id="rId11"/>
    <p:sldId id="261" r:id="rId12"/>
    <p:sldId id="266" r:id="rId13"/>
    <p:sldId id="267" r:id="rId14"/>
    <p:sldId id="268" r:id="rId15"/>
    <p:sldId id="269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4" r:id="rId28"/>
    <p:sldId id="296" r:id="rId29"/>
    <p:sldId id="278" r:id="rId30"/>
    <p:sldId id="279" r:id="rId31"/>
    <p:sldId id="280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widget-classes.html#basic-widget-class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widge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verbankcomputing.com/software/sip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verbankcomputing.com/software/pyqt/download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programming in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programming necessarily means </a:t>
            </a:r>
            <a:r>
              <a:rPr lang="en-US" b="1" dirty="0" smtClean="0"/>
              <a:t>object-oriented programming </a:t>
            </a:r>
            <a:r>
              <a:rPr lang="en-US" dirty="0" smtClean="0"/>
              <a:t>with an </a:t>
            </a:r>
            <a:r>
              <a:rPr lang="en-US" b="1" dirty="0" smtClean="0"/>
              <a:t>event-driven framework</a:t>
            </a:r>
            <a:r>
              <a:rPr lang="en-US" dirty="0" smtClean="0"/>
              <a:t>. This should make sense: your job as a GUI developer is to create an application that responds to events.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instance, when a user clicks their mouse on a certain button, the program should do X. When the user presses enter in a text field, the program should do Y. You’re defining the behavior of the program as a response to external events.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1" y="2984974"/>
            <a:ext cx="8133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PyQt5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02013" y="3724237"/>
            <a:ext cx="4277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err="1" smtClean="0"/>
              <a:t>QApplication</a:t>
            </a:r>
            <a:r>
              <a:rPr lang="en-US" sz="1600" dirty="0" smtClean="0"/>
              <a:t> class manages the </a:t>
            </a:r>
            <a:r>
              <a:rPr lang="en-US" sz="1600" dirty="0"/>
              <a:t>application’s control flow </a:t>
            </a:r>
            <a:r>
              <a:rPr lang="en-US" sz="1600" dirty="0" smtClean="0"/>
              <a:t>and main settings</a:t>
            </a:r>
            <a:r>
              <a:rPr lang="en-US" sz="1600" dirty="0"/>
              <a:t>. It controls the main event </a:t>
            </a:r>
            <a:r>
              <a:rPr lang="en-US" sz="1600" dirty="0" smtClean="0"/>
              <a:t>loop through </a:t>
            </a:r>
            <a:r>
              <a:rPr lang="en-US" sz="1600" dirty="0"/>
              <a:t>which </a:t>
            </a:r>
            <a:r>
              <a:rPr lang="en-US" sz="1600" dirty="0" smtClean="0"/>
              <a:t>all </a:t>
            </a:r>
            <a:r>
              <a:rPr lang="en-US" sz="1600" dirty="0"/>
              <a:t>events are handled </a:t>
            </a:r>
            <a:r>
              <a:rPr lang="en-US" sz="1600" dirty="0" smtClean="0"/>
              <a:t>and scheduled</a:t>
            </a:r>
            <a:r>
              <a:rPr lang="en-US" sz="1600" dirty="0"/>
              <a:t>. </a:t>
            </a:r>
            <a:r>
              <a:rPr lang="en-US" sz="1600" dirty="0" smtClean="0"/>
              <a:t>No </a:t>
            </a:r>
            <a:r>
              <a:rPr lang="en-US" sz="1600" dirty="0"/>
              <a:t>matter how many </a:t>
            </a:r>
            <a:r>
              <a:rPr lang="en-US" sz="1600" dirty="0" smtClean="0"/>
              <a:t>windows </a:t>
            </a:r>
            <a:r>
              <a:rPr lang="en-US" sz="1600" dirty="0"/>
              <a:t>there </a:t>
            </a:r>
            <a:r>
              <a:rPr lang="en-US" sz="1600" dirty="0" smtClean="0"/>
              <a:t>are, there </a:t>
            </a:r>
            <a:r>
              <a:rPr lang="en-US" sz="1600" dirty="0"/>
              <a:t>is only one </a:t>
            </a:r>
            <a:r>
              <a:rPr lang="en-US" sz="1600" dirty="0" err="1" smtClean="0"/>
              <a:t>QApplication</a:t>
            </a:r>
            <a:r>
              <a:rPr lang="en-US" sz="1600" dirty="0" smtClean="0"/>
              <a:t> instance</a:t>
            </a:r>
            <a:r>
              <a:rPr lang="en-US" sz="1600" dirty="0"/>
              <a:t>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327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67483" y="3599211"/>
            <a:ext cx="408036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widget </a:t>
            </a:r>
            <a:r>
              <a:rPr lang="en-US" sz="1600" dirty="0"/>
              <a:t>is a control element which is visible and can be manipulated by the user. </a:t>
            </a:r>
            <a:r>
              <a:rPr lang="en-US" sz="1600" dirty="0" smtClean="0"/>
              <a:t>These include </a:t>
            </a:r>
            <a:r>
              <a:rPr lang="en-US" sz="1600" dirty="0"/>
              <a:t>elements such as </a:t>
            </a:r>
            <a:r>
              <a:rPr lang="en-US" sz="1600" dirty="0" smtClean="0"/>
              <a:t>buttons</a:t>
            </a:r>
            <a:r>
              <a:rPr lang="en-US" sz="1600" dirty="0"/>
              <a:t>, text fields, radio selections, etc. 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If </a:t>
            </a:r>
            <a:r>
              <a:rPr lang="en-US" sz="1600" dirty="0"/>
              <a:t>we create a basic widget </a:t>
            </a:r>
            <a:r>
              <a:rPr lang="en-US" sz="1600" dirty="0" err="1" smtClean="0"/>
              <a:t>QWidget</a:t>
            </a:r>
            <a:r>
              <a:rPr lang="en-US" sz="1600" dirty="0" smtClean="0"/>
              <a:t> </a:t>
            </a:r>
            <a:r>
              <a:rPr lang="en-US" sz="1600" dirty="0"/>
              <a:t>instance without a parent widget, it automatically becomes a window.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5031" y="2984974"/>
            <a:ext cx="8133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PyQt5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95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95302" y="3609042"/>
            <a:ext cx="39623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QWidget</a:t>
            </a:r>
            <a:r>
              <a:rPr lang="en-US" sz="1600" dirty="0" smtClean="0"/>
              <a:t> implements </a:t>
            </a:r>
            <a:r>
              <a:rPr lang="en-US" sz="1600" dirty="0"/>
              <a:t>a variety of </a:t>
            </a:r>
            <a:r>
              <a:rPr lang="en-US" sz="1600" dirty="0" smtClean="0"/>
              <a:t>methods for </a:t>
            </a:r>
            <a:r>
              <a:rPr lang="en-US" sz="1600" dirty="0"/>
              <a:t>it and its derived classes. These </a:t>
            </a:r>
            <a:r>
              <a:rPr lang="en-US" sz="1600" dirty="0" smtClean="0"/>
              <a:t>include resize</a:t>
            </a:r>
            <a:r>
              <a:rPr lang="en-US" sz="1600" dirty="0"/>
              <a:t>, </a:t>
            </a:r>
            <a:r>
              <a:rPr lang="en-US" sz="1600" dirty="0" smtClean="0"/>
              <a:t>move, </a:t>
            </a:r>
            <a:r>
              <a:rPr lang="en-US" sz="1600" dirty="0" err="1" smtClean="0"/>
              <a:t>setWindowTitle</a:t>
            </a:r>
            <a:r>
              <a:rPr lang="en-US" sz="1600" dirty="0"/>
              <a:t> </a:t>
            </a:r>
            <a:r>
              <a:rPr lang="en-US" sz="1600" dirty="0" smtClean="0"/>
              <a:t>(for </a:t>
            </a:r>
            <a:r>
              <a:rPr lang="en-US" sz="1600" dirty="0"/>
              <a:t>widgets with </a:t>
            </a:r>
            <a:r>
              <a:rPr lang="en-US" sz="1600" dirty="0" smtClean="0"/>
              <a:t>no </a:t>
            </a:r>
            <a:r>
              <a:rPr lang="en-US" sz="1600" dirty="0"/>
              <a:t>parents), among many others.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/>
              <a:t>Widgets and their children are created in memory </a:t>
            </a:r>
            <a:r>
              <a:rPr lang="en-US" sz="1600" dirty="0" smtClean="0"/>
              <a:t>and </a:t>
            </a:r>
            <a:r>
              <a:rPr lang="en-US" sz="1600" dirty="0"/>
              <a:t>made visible with the show() method.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5031" y="2984974"/>
            <a:ext cx="8133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PyQt5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650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6140" y="4139136"/>
            <a:ext cx="381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Calling exec_() on our </a:t>
            </a:r>
            <a:r>
              <a:rPr lang="en-US" sz="1600" dirty="0" err="1" smtClean="0"/>
              <a:t>QApplication</a:t>
            </a:r>
            <a:r>
              <a:rPr lang="en-US" sz="1600" dirty="0" smtClean="0"/>
              <a:t> instance will start</a:t>
            </a:r>
            <a:r>
              <a:rPr lang="en-US" sz="1600" dirty="0"/>
              <a:t> </a:t>
            </a:r>
            <a:r>
              <a:rPr lang="en-US" sz="1600" dirty="0" smtClean="0"/>
              <a:t>our </a:t>
            </a:r>
            <a:r>
              <a:rPr lang="en-US" sz="1600" dirty="0"/>
              <a:t>main event loop.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5031" y="2984974"/>
            <a:ext cx="8133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PyQt5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824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5031" y="2984974"/>
            <a:ext cx="8133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PyQt5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0" t="394" b="-1"/>
          <a:stretch/>
        </p:blipFill>
        <p:spPr>
          <a:xfrm>
            <a:off x="7639664" y="3146323"/>
            <a:ext cx="3104535" cy="25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2310" y="1420761"/>
            <a:ext cx="4500717" cy="4023360"/>
          </a:xfrm>
        </p:spPr>
        <p:txBody>
          <a:bodyPr/>
          <a:lstStyle/>
          <a:p>
            <a:r>
              <a:rPr lang="en-US" dirty="0" smtClean="0"/>
              <a:t>Rather than the procedural approach we took before, we should try to define our interface in an object-oriented manner.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515" y="2616041"/>
            <a:ext cx="9720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PyQt5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setGeometry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'Triangle Peg Game'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7" r="833" b="2252"/>
          <a:stretch/>
        </p:blipFill>
        <p:spPr>
          <a:xfrm>
            <a:off x="7728155" y="3432441"/>
            <a:ext cx="3775588" cy="21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9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So, we can see that a parentless </a:t>
            </a:r>
            <a:r>
              <a:rPr lang="en-US" dirty="0" err="1" smtClean="0"/>
              <a:t>QWidget</a:t>
            </a:r>
            <a:r>
              <a:rPr lang="en-US" dirty="0" smtClean="0"/>
              <a:t> instance gives us a window, but the </a:t>
            </a:r>
            <a:r>
              <a:rPr lang="en-US" dirty="0" err="1" smtClean="0"/>
              <a:t>QWidget</a:t>
            </a:r>
            <a:r>
              <a:rPr lang="en-US" dirty="0" smtClean="0"/>
              <a:t> class is actually the base class for all UI elements. Some of the classes that inherit and extend </a:t>
            </a:r>
            <a:r>
              <a:rPr lang="en-US" dirty="0" err="1" smtClean="0"/>
              <a:t>QWidget</a:t>
            </a:r>
            <a:r>
              <a:rPr lang="en-US" dirty="0" smtClean="0"/>
              <a:t>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QProgressBar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QPushButton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QCheckBox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QScrollBar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and many, 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more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8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QWidget</a:t>
            </a:r>
            <a:r>
              <a:rPr lang="en-US" dirty="0" smtClean="0"/>
              <a:t> class also defines some of the basic functionality common to all widgets.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QWidget.geometry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and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Qwidget.setgeometry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y, w, 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QWidget.resize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w, 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QWidget.setParent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QWidget.setToolTip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QWidget.setStatusTip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QWidget.setPalette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palette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28" y="5771535"/>
            <a:ext cx="9881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for an exhaustive list. Not only is this not all of the methods defined – we’re not even including</a:t>
            </a:r>
            <a:br>
              <a:rPr lang="en-US" dirty="0" smtClean="0"/>
            </a:br>
            <a:r>
              <a:rPr lang="en-US" dirty="0" smtClean="0"/>
              <a:t>all the different </a:t>
            </a:r>
            <a:r>
              <a:rPr lang="en-US" i="1" dirty="0" smtClean="0"/>
              <a:t>ways</a:t>
            </a:r>
            <a:r>
              <a:rPr lang="en-US" dirty="0" smtClean="0"/>
              <a:t> you can call these methods!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PYQT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45" y="1414476"/>
            <a:ext cx="3810000" cy="216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1" y="2906294"/>
            <a:ext cx="87310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setGeometry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'Triangle Peg Game'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"Play the triangle peg game!"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main_window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652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Today, we’re going to begin looking at how we can create GUIs (Graphical User Interfaces) in Python.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far, every application we’ve built has been either console-based or a web application. If we want to create a user-friendly standalone application, we really must create a nice interface for it. </a:t>
            </a:r>
          </a:p>
          <a:p>
            <a:endParaRPr lang="en-US" dirty="0"/>
          </a:p>
          <a:p>
            <a:r>
              <a:rPr lang="en-US" dirty="0" smtClean="0"/>
              <a:t>As an example, we’ll create an interface for the triangle peg game.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First, let’s see what packages are available to help us do this.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22" y="4385310"/>
            <a:ext cx="2571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9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some buttons!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199" y="3058875"/>
            <a:ext cx="98912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setText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"Start New Game"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setText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"Quit"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511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258" y="3109732"/>
            <a:ext cx="97241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setGeometry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'Triangle Peg Game'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"Play the triangle peg game!"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671" y="1772879"/>
            <a:ext cx="3810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1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476" y="2564901"/>
            <a:ext cx="10976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setGeometry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'Triangle Peg Game'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"Play the triangle peg game!"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"Start New Game"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new_button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"Quit"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quit_button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99"/>
          <a:stretch/>
        </p:blipFill>
        <p:spPr>
          <a:xfrm>
            <a:off x="6934200" y="1256044"/>
            <a:ext cx="3810000" cy="215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476" y="208483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1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PyQt5 makes use of a signal/slot mechanism for specifying the actions that should be taken when an event happens. </a:t>
            </a:r>
          </a:p>
          <a:p>
            <a:r>
              <a:rPr lang="en-US" dirty="0"/>
              <a:t>A </a:t>
            </a:r>
            <a:r>
              <a:rPr lang="en-US" i="1" dirty="0"/>
              <a:t>signal</a:t>
            </a:r>
            <a:r>
              <a:rPr lang="en-US" dirty="0"/>
              <a:t> is emitted when a particular event occurs. </a:t>
            </a:r>
            <a:r>
              <a:rPr lang="en-US" dirty="0" smtClean="0"/>
              <a:t>Widgets already have </a:t>
            </a:r>
            <a:r>
              <a:rPr lang="en-US" dirty="0"/>
              <a:t>many predefined signals</a:t>
            </a:r>
            <a:r>
              <a:rPr lang="en-US" dirty="0" smtClean="0"/>
              <a:t>, but you could also create custom signals on </a:t>
            </a:r>
            <a:r>
              <a:rPr lang="en-US" dirty="0" err="1" smtClean="0"/>
              <a:t>subclassed</a:t>
            </a:r>
            <a:r>
              <a:rPr lang="en-US" dirty="0" smtClean="0"/>
              <a:t> widgets. </a:t>
            </a:r>
          </a:p>
          <a:p>
            <a:pPr marL="0" indent="0">
              <a:buNone/>
            </a:pPr>
            <a:r>
              <a:rPr lang="en-US" dirty="0" smtClean="0"/>
              <a:t> Some common signals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dirty="0" smtClean="0"/>
              <a:t> are: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QPushButton.clicked</a:t>
            </a:r>
            <a:r>
              <a:rPr lang="en-US" dirty="0" smtClean="0"/>
              <a:t> – signal activated when button is pressed and then released while mouse is on button.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QPushButton.pressed</a:t>
            </a:r>
            <a:r>
              <a:rPr lang="en-US" dirty="0" smtClean="0"/>
              <a:t> – signal activated when button is pressed.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QPushButton.released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signal activated when button is released.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example buttons we created earlier can be clicked, but nothing will happen. That’s because we need to assign a </a:t>
            </a:r>
            <a:r>
              <a:rPr lang="en-US" i="1" dirty="0" smtClean="0"/>
              <a:t>slot</a:t>
            </a:r>
            <a:r>
              <a:rPr lang="en-US" dirty="0" smtClean="0"/>
              <a:t> to the </a:t>
            </a:r>
            <a:r>
              <a:rPr lang="en-US" dirty="0"/>
              <a:t>signal.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slot is a function that is called in response to a particular signal. W</a:t>
            </a:r>
            <a:r>
              <a:rPr lang="en-US" dirty="0" smtClean="0"/>
              <a:t>idgets </a:t>
            </a:r>
            <a:r>
              <a:rPr lang="en-US" dirty="0"/>
              <a:t>have many pre-defined slots, </a:t>
            </a:r>
            <a:r>
              <a:rPr lang="en-US" dirty="0" smtClean="0"/>
              <a:t>but because a slot can be any Python callable, we can easily define our own slots to define our reaction to the signal. </a:t>
            </a:r>
          </a:p>
          <a:p>
            <a:pPr marL="0" indent="0">
              <a:buNone/>
            </a:pPr>
            <a:r>
              <a:rPr lang="en-US" dirty="0" smtClean="0"/>
              <a:t>Let’s try to make our Quit button exit the application. The slot we want to assign is: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QWidgets.qApp.quit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 that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QWidgets.qApp</a:t>
            </a:r>
            <a:r>
              <a:rPr lang="en-US" dirty="0" smtClean="0"/>
              <a:t> is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QApplication</a:t>
            </a:r>
            <a:r>
              <a:rPr lang="en-US" dirty="0" smtClean="0"/>
              <a:t> instance running our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5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9767" y="3810366"/>
            <a:ext cx="8504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setText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"Quit"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clicked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"Close the triangle peg game."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1" r="833" b="1"/>
          <a:stretch/>
        </p:blipFill>
        <p:spPr>
          <a:xfrm>
            <a:off x="7027760" y="1720645"/>
            <a:ext cx="3787723" cy="2160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4670" y="4076462"/>
            <a:ext cx="238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quit now causes</a:t>
            </a:r>
            <a:br>
              <a:rPr lang="en-US" dirty="0" smtClean="0"/>
            </a:br>
            <a:r>
              <a:rPr lang="en-US" dirty="0" smtClean="0"/>
              <a:t>our window to close!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1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4670" y="4076462"/>
            <a:ext cx="238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quit now causes</a:t>
            </a:r>
            <a:br>
              <a:rPr lang="en-US" dirty="0" smtClean="0"/>
            </a:br>
            <a:r>
              <a:rPr lang="en-US" dirty="0" smtClean="0"/>
              <a:t>our window to close!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359"/>
          <a:stretch/>
        </p:blipFill>
        <p:spPr>
          <a:xfrm>
            <a:off x="7042047" y="1724090"/>
            <a:ext cx="3800475" cy="2189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9767" y="3810366"/>
            <a:ext cx="8504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setText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"Quit"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clicked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"Close the triangle peg game."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6149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996" y="2430286"/>
            <a:ext cx="42387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also free to define the </a:t>
            </a:r>
            <a:r>
              <a:rPr lang="en-US" dirty="0" smtClean="0"/>
              <a:t>behavior </a:t>
            </a:r>
            <a:r>
              <a:rPr lang="en-US" dirty="0"/>
              <a:t>of our application by </a:t>
            </a:r>
            <a:r>
              <a:rPr lang="en-US" dirty="0" smtClean="0"/>
              <a:t>overriding built-in </a:t>
            </a:r>
            <a:r>
              <a:rPr lang="en-US" dirty="0"/>
              <a:t>methods.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QtWidgets.QWidget</a:t>
            </a:r>
            <a:r>
              <a:rPr lang="en-US" dirty="0" smtClean="0"/>
              <a:t> has </a:t>
            </a:r>
            <a:r>
              <a:rPr lang="en-US" dirty="0"/>
              <a:t>a </a:t>
            </a:r>
            <a:r>
              <a:rPr lang="en-US" dirty="0" smtClean="0"/>
              <a:t>method </a:t>
            </a:r>
            <a:r>
              <a:rPr lang="en-US" dirty="0"/>
              <a:t>called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which is called automatically with an </a:t>
            </a:r>
            <a:r>
              <a:rPr lang="en-US" dirty="0"/>
              <a:t>instance of a window </a:t>
            </a:r>
            <a:r>
              <a:rPr lang="en-US" dirty="0" smtClean="0"/>
              <a:t>close request</a:t>
            </a:r>
            <a:r>
              <a:rPr lang="en-US" dirty="0"/>
              <a:t>. </a:t>
            </a:r>
            <a:r>
              <a:rPr lang="en-US" dirty="0" smtClean="0"/>
              <a:t>By </a:t>
            </a:r>
            <a:r>
              <a:rPr lang="en-US" dirty="0"/>
              <a:t>default, we just accept the </a:t>
            </a:r>
            <a:r>
              <a:rPr lang="en-US" dirty="0" smtClean="0"/>
              <a:t>request and </a:t>
            </a:r>
            <a:r>
              <a:rPr lang="en-US" dirty="0"/>
              <a:t>close the window. </a:t>
            </a:r>
            <a:r>
              <a:rPr lang="en-US" dirty="0" smtClean="0"/>
              <a:t>Here</a:t>
            </a:r>
            <a:r>
              <a:rPr lang="en-US" dirty="0"/>
              <a:t>, we’ll override the function to </a:t>
            </a:r>
            <a:r>
              <a:rPr lang="en-US" dirty="0" smtClean="0"/>
              <a:t>ask if they’re sure.</a:t>
            </a:r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6297" y="930670"/>
            <a:ext cx="68235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reply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QuitMessage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exec_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reply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6297" y="4415445"/>
            <a:ext cx="71818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QuitMessage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setText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"Do you really want to quit?"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addButton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addButton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854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6297" y="930670"/>
            <a:ext cx="68235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reply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QuitMessage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exec_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reply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6297" y="4415445"/>
            <a:ext cx="71818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QuitMessage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setText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"Do you really want to quit?"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addButton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addButton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9"/>
          <a:stretch/>
        </p:blipFill>
        <p:spPr>
          <a:xfrm>
            <a:off x="734367" y="2672861"/>
            <a:ext cx="3810000" cy="21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6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QT MAIN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QtWidgets.QMainWindow</a:t>
            </a:r>
            <a:r>
              <a:rPr lang="en-US" dirty="0" smtClean="0"/>
              <a:t> class </a:t>
            </a:r>
            <a:r>
              <a:rPr lang="en-US" dirty="0"/>
              <a:t>provides a main application window. 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its own layout as opposed </a:t>
            </a: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 (but </a:t>
            </a:r>
            <a:r>
              <a:rPr lang="en-US" dirty="0"/>
              <a:t>it inherits </a:t>
            </a:r>
            <a:r>
              <a:rPr lang="en-US" dirty="0" smtClean="0"/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dirty="0"/>
              <a:t> </a:t>
            </a:r>
            <a:r>
              <a:rPr lang="en-US" dirty="0" smtClean="0"/>
              <a:t>automatically makes room for:</a:t>
            </a:r>
            <a:endParaRPr lang="en-US" dirty="0"/>
          </a:p>
          <a:p>
            <a:r>
              <a:rPr lang="en-US" dirty="0" smtClean="0"/>
              <a:t>•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QToolBar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•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QDockWidget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•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QMenuBar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•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QStatusBar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• Any </a:t>
            </a:r>
            <a:r>
              <a:rPr lang="en-US" dirty="0"/>
              <a:t>widget can occupy Central Widget.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88" y="3114131"/>
            <a:ext cx="4174957" cy="339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programming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huge number of modules available to help you create an interface. Some of 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Tkinter</a:t>
            </a:r>
            <a:r>
              <a:rPr lang="en-US" dirty="0" smtClean="0"/>
              <a:t>: wrapper around </a:t>
            </a:r>
            <a:r>
              <a:rPr lang="en-US" dirty="0" err="1" smtClean="0"/>
              <a:t>Tcl</a:t>
            </a:r>
            <a:r>
              <a:rPr lang="en-US" dirty="0" smtClean="0"/>
              <a:t>/Tk. Python’s standard GUI.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PyQt: bindings for the </a:t>
            </a:r>
            <a:r>
              <a:rPr lang="en-US" dirty="0" err="1" smtClean="0"/>
              <a:t>Qt</a:t>
            </a:r>
            <a:r>
              <a:rPr lang="en-US" dirty="0" smtClean="0"/>
              <a:t> application framework.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wxPython</a:t>
            </a:r>
            <a:r>
              <a:rPr lang="en-US" dirty="0" smtClean="0"/>
              <a:t>: wrapper around </a:t>
            </a:r>
            <a:r>
              <a:rPr lang="en-US" dirty="0" err="1" smtClean="0"/>
              <a:t>wxWidgets</a:t>
            </a:r>
            <a:r>
              <a:rPr lang="en-US" dirty="0" smtClean="0"/>
              <a:t> C++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pyGTK</a:t>
            </a:r>
            <a:r>
              <a:rPr lang="en-US" dirty="0" smtClean="0"/>
              <a:t>: wrapper around GTK+.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PyJamas</a:t>
            </a:r>
            <a:r>
              <a:rPr lang="en-US" dirty="0" smtClean="0"/>
              <a:t>/</a:t>
            </a:r>
            <a:r>
              <a:rPr lang="en-US" dirty="0" err="1" smtClean="0"/>
              <a:t>PyJamas</a:t>
            </a:r>
            <a:r>
              <a:rPr lang="en-US" dirty="0" smtClean="0"/>
              <a:t>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4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6337" y="2799617"/>
            <a:ext cx="4419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We’re going to add a </a:t>
            </a:r>
            <a:r>
              <a:rPr lang="en-US" sz="2000" dirty="0" smtClean="0"/>
              <a:t>menu bar with </a:t>
            </a:r>
            <a:br>
              <a:rPr lang="en-US" sz="2000" dirty="0" smtClean="0"/>
            </a:br>
            <a:r>
              <a:rPr lang="en-US" sz="2000" dirty="0" smtClean="0"/>
              <a:t>a File </a:t>
            </a:r>
            <a:r>
              <a:rPr lang="en-US" sz="2000" dirty="0"/>
              <a:t>&gt; </a:t>
            </a:r>
            <a:r>
              <a:rPr lang="en-US" sz="2000" dirty="0" smtClean="0"/>
              <a:t>Exit action.</a:t>
            </a:r>
            <a:endParaRPr lang="en-US" sz="2000" dirty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First</a:t>
            </a:r>
            <a:r>
              <a:rPr lang="en-US" sz="2000" dirty="0"/>
              <a:t>, we create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en-US" sz="2000" dirty="0" smtClean="0"/>
              <a:t> instance </a:t>
            </a:r>
            <a:r>
              <a:rPr lang="en-US" sz="2000" dirty="0"/>
              <a:t>for exiting </a:t>
            </a:r>
            <a:r>
              <a:rPr lang="en-US" sz="2000" dirty="0" smtClean="0"/>
              <a:t>the application</a:t>
            </a:r>
            <a:r>
              <a:rPr lang="en-US" sz="2000" dirty="0"/>
              <a:t>, for which the text is “Exit”.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When </a:t>
            </a:r>
            <a:r>
              <a:rPr lang="en-US" sz="2000" dirty="0"/>
              <a:t>the action is taken, we quit the application. </a:t>
            </a:r>
            <a:endParaRPr lang="en-US" sz="20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9770" y="1069354"/>
            <a:ext cx="86563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'Exit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981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4737" y="2734925"/>
            <a:ext cx="4419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reference the menu bar for our main </a:t>
            </a:r>
            <a:r>
              <a:rPr lang="en-US" sz="2000" dirty="0" smtClean="0"/>
              <a:t>window by </a:t>
            </a:r>
            <a:r>
              <a:rPr lang="en-US" sz="2000" dirty="0"/>
              <a:t>calling </a:t>
            </a:r>
            <a:r>
              <a:rPr lang="en-US" sz="2000" dirty="0" err="1" smtClean="0"/>
              <a:t>menuBar</a:t>
            </a:r>
            <a:r>
              <a:rPr lang="en-US" sz="2000" dirty="0" smtClean="0"/>
              <a:t>(). This will </a:t>
            </a:r>
            <a:r>
              <a:rPr lang="en-US" sz="2000" dirty="0"/>
              <a:t>also create </a:t>
            </a:r>
            <a:r>
              <a:rPr lang="en-US" sz="2000" dirty="0" smtClean="0"/>
              <a:t>and return an </a:t>
            </a:r>
            <a:r>
              <a:rPr lang="en-US" sz="2000" dirty="0"/>
              <a:t>empty menu bar if there is none.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Then we add a new menu </a:t>
            </a:r>
            <a:r>
              <a:rPr lang="en-US" sz="2000" dirty="0" smtClean="0"/>
              <a:t>with </a:t>
            </a:r>
            <a:r>
              <a:rPr lang="en-US" sz="2000" dirty="0"/>
              <a:t>the text “File</a:t>
            </a:r>
            <a:r>
              <a:rPr lang="en-US" sz="2000" dirty="0" smtClean="0"/>
              <a:t>”. Then </a:t>
            </a:r>
            <a:r>
              <a:rPr lang="en-US" sz="2000" dirty="0"/>
              <a:t>we add the Exit action to the File menu.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170" y="1045291"/>
            <a:ext cx="82280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'Exit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219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Where’s our menu bar!?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137" t="22671"/>
          <a:stretch/>
        </p:blipFill>
        <p:spPr>
          <a:xfrm>
            <a:off x="3539613" y="3598606"/>
            <a:ext cx="3812613" cy="21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5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Where’s our menu bar!?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51" y="2961568"/>
            <a:ext cx="4714875" cy="2809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8865" y="6105832"/>
            <a:ext cx="240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sneaky, Ubuntu…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47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34" r="699"/>
          <a:stretch/>
        </p:blipFill>
        <p:spPr>
          <a:xfrm>
            <a:off x="6197088" y="2576052"/>
            <a:ext cx="3802318" cy="23870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587" y="31694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setNativeMenuBar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3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toolkit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13383"/>
              </p:ext>
            </p:extLst>
          </p:nvPr>
        </p:nvGraphicFramePr>
        <p:xfrm>
          <a:off x="700504" y="2171476"/>
          <a:ext cx="11026274" cy="439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26654"/>
                <a:gridCol w="8999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Toolkit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Important Points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Tkinter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Limited theme support: “look” was relatively the same until recently.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limited widget options.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Bundled with Python since the beginning.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commonly used.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PyQt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Limited licensing choices. 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Very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docs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beautiful applications.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Huge! Both good and bad...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wxPython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Very large user base. 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widget selection.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docs. 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Python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 compatible. 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pyGTK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Originally developed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GIMP. 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Stable with a full selection of widgets.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offers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theme-able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widgets on Windows + Linux. Mac lags behind somewhat.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quirks to work around (some C programming style).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57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class, we will be exploring basic GUI development with PyQt since it is a widely-used </a:t>
            </a:r>
            <a:r>
              <a:rPr lang="en-US" dirty="0"/>
              <a:t>toolkit. </a:t>
            </a:r>
            <a:r>
              <a:rPr lang="en-US" dirty="0" smtClean="0"/>
              <a:t>However</a:t>
            </a:r>
            <a:r>
              <a:rPr lang="en-US" dirty="0"/>
              <a:t>, the other mentioned options are all very good and it </a:t>
            </a:r>
            <a:r>
              <a:rPr lang="en-US" dirty="0" smtClean="0"/>
              <a:t>may </a:t>
            </a:r>
            <a:r>
              <a:rPr lang="en-US" dirty="0"/>
              <a:t>be necessary to branch out depending on the complexity </a:t>
            </a:r>
            <a:r>
              <a:rPr lang="en-US" dirty="0" smtClean="0"/>
              <a:t>and/or needs of </a:t>
            </a:r>
            <a:r>
              <a:rPr lang="en-US" dirty="0"/>
              <a:t>the application.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First, we’ll discuss some of the mechanics of GUI development. Afterwards, we could spend tons of class time learning about </a:t>
            </a:r>
            <a:r>
              <a:rPr lang="en-US" dirty="0" err="1" smtClean="0"/>
              <a:t>PyQt’s</a:t>
            </a:r>
            <a:r>
              <a:rPr lang="en-US" dirty="0" smtClean="0"/>
              <a:t> ~1000 classes but we won’t. What we’ll do is build an application together and get familiar with the common parts of a PyQt application.  </a:t>
            </a:r>
          </a:p>
          <a:p>
            <a:endParaRPr lang="en-US" dirty="0"/>
          </a:p>
          <a:p>
            <a:r>
              <a:rPr lang="en-US" dirty="0" smtClean="0"/>
              <a:t>As a note, we’ll be using PyQt5 in this lecture. A PyQt4 tutorial is included in the old lecture but the details aren’t very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9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Pyqt5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www.riverbankcomputing.com/software/sip/download</a:t>
            </a:r>
            <a:r>
              <a:rPr lang="en-US" dirty="0" smtClean="0"/>
              <a:t> and grab the latest version of SIP.</a:t>
            </a:r>
          </a:p>
          <a:p>
            <a:r>
              <a:rPr lang="en-US" dirty="0" smtClean="0"/>
              <a:t>2. Run the following commands to build and install </a:t>
            </a:r>
            <a:r>
              <a:rPr lang="en-US" dirty="0" smtClean="0"/>
              <a:t>SIP (version numbers may be different).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3504" y="3962088"/>
            <a:ext cx="349326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sip-4.18.tar.gz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sip-4.18.tar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sip-4.18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 configure.py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GETTing</a:t>
            </a:r>
            <a:r>
              <a:rPr lang="en-US" dirty="0" smtClean="0"/>
              <a:t> PyQT5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</a:t>
            </a:r>
            <a:r>
              <a:rPr lang="en-US" dirty="0"/>
              <a:t>Now 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www.riverbankcomputing.com/software/pyqt/download5</a:t>
            </a:r>
            <a:r>
              <a:rPr lang="en-US" dirty="0" smtClean="0"/>
              <a:t> and grab the latest version of PyQt5. </a:t>
            </a:r>
          </a:p>
          <a:p>
            <a:r>
              <a:rPr lang="en-US" dirty="0" smtClean="0"/>
              <a:t>2. Run the following commands to build and install </a:t>
            </a:r>
            <a:r>
              <a:rPr lang="en-US" dirty="0" smtClean="0"/>
              <a:t>PyQt5 (version numbers may be different).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up an </a:t>
            </a:r>
            <a:r>
              <a:rPr lang="en-US" dirty="0" smtClean="0"/>
              <a:t>interpreter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PyQt5 </a:t>
            </a:r>
            <a:r>
              <a:rPr lang="en-US" dirty="0" smtClean="0"/>
              <a:t>to make sure everything’s working.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2658" y="3569109"/>
            <a:ext cx="89579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PyQt5_gpl-5.6.tar.gz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tar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PyQt5_gpl-5.6.tar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qt5-default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PyQt5_gpl-5.6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 configure.py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make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go get some coffee, this one will take a while!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make install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2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programming in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PyQt</a:t>
            </a:r>
            <a:r>
              <a:rPr lang="en-US" dirty="0" smtClean="0"/>
              <a:t> is a multi-platform GUI toolkit. It has approximately ~1000 classes divided into a set of ~38 modules. Among these are </a:t>
            </a:r>
            <a:r>
              <a:rPr lang="en-US" dirty="0" err="1" smtClean="0"/>
              <a:t>QtCore</a:t>
            </a:r>
            <a:r>
              <a:rPr lang="en-US" dirty="0" smtClean="0"/>
              <a:t> and </a:t>
            </a:r>
            <a:r>
              <a:rPr lang="en-US" dirty="0" err="1" smtClean="0"/>
              <a:t>QtGui</a:t>
            </a:r>
            <a:r>
              <a:rPr lang="en-US" dirty="0"/>
              <a:t> </a:t>
            </a:r>
            <a:r>
              <a:rPr lang="en-US" dirty="0" smtClean="0"/>
              <a:t>– the most commonly used PyQt modules.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QtCore</a:t>
            </a:r>
            <a:r>
              <a:rPr lang="en-US" dirty="0" smtClean="0"/>
              <a:t> contains </a:t>
            </a:r>
            <a:r>
              <a:rPr lang="en-US" dirty="0"/>
              <a:t>the core classes, including the event loop and </a:t>
            </a:r>
            <a:r>
              <a:rPr lang="en-US" dirty="0" err="1"/>
              <a:t>Qt’s</a:t>
            </a:r>
            <a:r>
              <a:rPr lang="en-US" dirty="0"/>
              <a:t> signal and slot mechanism. It also includes platform independent abstractions for animations, state machines, threads, mapped files, shared memory, regular expressions, and user and application settings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QtGui</a:t>
            </a:r>
            <a:r>
              <a:rPr lang="en-US" b="1" dirty="0" smtClean="0"/>
              <a:t> </a:t>
            </a:r>
            <a:r>
              <a:rPr lang="en-US" dirty="0" smtClean="0"/>
              <a:t>contains </a:t>
            </a:r>
            <a:r>
              <a:rPr lang="en-US" dirty="0"/>
              <a:t>classes for windowing system integration, event handling, 2D graphics, basic imaging, fonts and text.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 smtClean="0"/>
              <a:t>QtWidgets</a:t>
            </a:r>
            <a:r>
              <a:rPr lang="en-US" dirty="0" smtClean="0"/>
              <a:t> </a:t>
            </a:r>
            <a:r>
              <a:rPr lang="en-US" dirty="0"/>
              <a:t>contains classes that provide a set of UI elements to create classic desktop-style user interfaces.</a:t>
            </a:r>
            <a:endParaRPr lang="en-US" dirty="0" smtClean="0"/>
          </a:p>
          <a:p>
            <a:r>
              <a:rPr lang="en-US" dirty="0" smtClean="0"/>
              <a:t>Besides these, there are other modules (like, </a:t>
            </a:r>
            <a:r>
              <a:rPr lang="en-US" dirty="0" err="1" smtClean="0"/>
              <a:t>QtNetwork</a:t>
            </a:r>
            <a:r>
              <a:rPr lang="en-US" dirty="0" smtClean="0"/>
              <a:t> and </a:t>
            </a:r>
            <a:r>
              <a:rPr lang="en-US" dirty="0" err="1" smtClean="0"/>
              <a:t>QtOpenGL</a:t>
            </a:r>
            <a:r>
              <a:rPr lang="en-US" dirty="0" smtClean="0"/>
              <a:t>) which focus on specific functionality.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0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programming in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a GUI is </a:t>
            </a:r>
            <a:r>
              <a:rPr lang="en-US" dirty="0" smtClean="0"/>
              <a:t>not that different than programming an object-oriented console application.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different is that </a:t>
            </a:r>
            <a:r>
              <a:rPr lang="en-US" dirty="0" smtClean="0"/>
              <a:t>GUI programming involves the use of a </a:t>
            </a:r>
            <a:r>
              <a:rPr lang="en-US" i="1" dirty="0"/>
              <a:t>Toolkit</a:t>
            </a:r>
            <a:r>
              <a:rPr lang="en-US" dirty="0"/>
              <a:t> and </a:t>
            </a:r>
            <a:r>
              <a:rPr lang="en-US" dirty="0" smtClean="0"/>
              <a:t>GUI developers must </a:t>
            </a:r>
            <a:r>
              <a:rPr lang="en-US" dirty="0"/>
              <a:t>follow the pattern of program design </a:t>
            </a:r>
            <a:r>
              <a:rPr lang="en-US" dirty="0" smtClean="0"/>
              <a:t>specified by the toolkit.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developer, you should be familiar with the API and design rules of at least one toolkit – preferably one that is multiplatform with bindings in many languages!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71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755</TotalTime>
  <Words>1332</Words>
  <Application>Microsoft Office PowerPoint</Application>
  <PresentationFormat>Widescreen</PresentationFormat>
  <Paragraphs>172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Lecture 17</vt:lpstr>
      <vt:lpstr>GUI programming</vt:lpstr>
      <vt:lpstr>GUI programming in python</vt:lpstr>
      <vt:lpstr>Choosing a toolkit</vt:lpstr>
      <vt:lpstr>PyQt</vt:lpstr>
      <vt:lpstr>Getting Pyqt5</vt:lpstr>
      <vt:lpstr>GETTing PyQT5</vt:lpstr>
      <vt:lpstr>Gui programming in pyqt</vt:lpstr>
      <vt:lpstr>Gui programming in pyqt</vt:lpstr>
      <vt:lpstr>GUI programming in pyqt</vt:lpstr>
      <vt:lpstr>Basic pyqt</vt:lpstr>
      <vt:lpstr>Basic pyqt</vt:lpstr>
      <vt:lpstr>Basic pyqt</vt:lpstr>
      <vt:lpstr>Basic pyqt</vt:lpstr>
      <vt:lpstr>Basic pyqt</vt:lpstr>
      <vt:lpstr>Basic PyQT</vt:lpstr>
      <vt:lpstr>QWidget</vt:lpstr>
      <vt:lpstr>QWidget</vt:lpstr>
      <vt:lpstr>BASIC PYQT</vt:lpstr>
      <vt:lpstr>BASIC PyQT</vt:lpstr>
      <vt:lpstr>BASIC PYQT</vt:lpstr>
      <vt:lpstr>BASIC PYQT</vt:lpstr>
      <vt:lpstr>Signals and Slots</vt:lpstr>
      <vt:lpstr>Signals and slots</vt:lpstr>
      <vt:lpstr>Signals and Slots</vt:lpstr>
      <vt:lpstr>Signals and Slots</vt:lpstr>
      <vt:lpstr>Basic pyqt</vt:lpstr>
      <vt:lpstr>Basic pyqt</vt:lpstr>
      <vt:lpstr>QT MAIN WINDOW</vt:lpstr>
      <vt:lpstr>Basic pyqt</vt:lpstr>
      <vt:lpstr>Basic pyqt</vt:lpstr>
      <vt:lpstr>Basic Pyqt</vt:lpstr>
      <vt:lpstr>Basic Pyqt</vt:lpstr>
      <vt:lpstr>Basic PyQt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</dc:title>
  <dc:creator>Caitlin Carnahan</dc:creator>
  <cp:lastModifiedBy>Carnahan, Caitlin</cp:lastModifiedBy>
  <cp:revision>104</cp:revision>
  <dcterms:created xsi:type="dcterms:W3CDTF">2015-07-13T12:33:57Z</dcterms:created>
  <dcterms:modified xsi:type="dcterms:W3CDTF">2017-04-16T16:21:14Z</dcterms:modified>
</cp:coreProperties>
</file>