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58" r:id="rId5"/>
    <p:sldId id="259" r:id="rId6"/>
    <p:sldId id="260" r:id="rId7"/>
    <p:sldId id="273" r:id="rId8"/>
    <p:sldId id="274" r:id="rId9"/>
    <p:sldId id="261" r:id="rId10"/>
    <p:sldId id="294" r:id="rId11"/>
    <p:sldId id="293" r:id="rId12"/>
    <p:sldId id="295" r:id="rId13"/>
    <p:sldId id="296" r:id="rId14"/>
    <p:sldId id="297" r:id="rId15"/>
    <p:sldId id="263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266" r:id="rId32"/>
    <p:sldId id="314" r:id="rId33"/>
    <p:sldId id="275" r:id="rId34"/>
    <p:sldId id="267" r:id="rId35"/>
    <p:sldId id="313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8" r:id="rId69"/>
    <p:sldId id="349" r:id="rId70"/>
    <p:sldId id="350" r:id="rId71"/>
    <p:sldId id="351" r:id="rId72"/>
    <p:sldId id="352" r:id="rId73"/>
    <p:sldId id="29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zetcode.com/gui/pyqt4/thetetrisgame/" TargetMode="External"/><Relationship Id="rId2" Type="http://schemas.openxmlformats.org/officeDocument/2006/relationships/hyperlink" Target="http://zetcode.com/gui/pyqt4/customwidg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mandprompt.com/community/pyqt/?page=pyqtboo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GUI Programming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236" y="2323959"/>
            <a:ext cx="35039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Recall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/>
              <a:t> includes a </a:t>
            </a:r>
            <a:r>
              <a:rPr lang="en-US" dirty="0" smtClean="0"/>
              <a:t>default layout </a:t>
            </a:r>
            <a:r>
              <a:rPr lang="en-US" dirty="0"/>
              <a:t>for traditional GUI components </a:t>
            </a:r>
            <a:r>
              <a:rPr lang="en-US" dirty="0" smtClean="0"/>
              <a:t>like a </a:t>
            </a:r>
            <a:r>
              <a:rPr lang="en-US" dirty="0"/>
              <a:t>menu bar, status bar, tool bar, etc. The </a:t>
            </a:r>
            <a:r>
              <a:rPr lang="en-US" dirty="0" smtClean="0"/>
              <a:t>focal point </a:t>
            </a:r>
            <a:r>
              <a:rPr lang="en-US" dirty="0"/>
              <a:t>of the application is stored in the </a:t>
            </a:r>
            <a:br>
              <a:rPr lang="en-US" dirty="0"/>
            </a:br>
            <a:r>
              <a:rPr lang="en-US" dirty="0"/>
              <a:t>Central Widget of the layout.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26971" y="1117210"/>
            <a:ext cx="86650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'Exit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9" y="4317412"/>
            <a:ext cx="3221430" cy="20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5" y="2900919"/>
            <a:ext cx="3221430" cy="2036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26959" y="2084832"/>
            <a:ext cx="7762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setWindowTitle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'Triangle Peg Game'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setToolTip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"Play the triangle peg game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!"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peg_game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peg_game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9272" y="4572000"/>
            <a:ext cx="5208998" cy="657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0836" y="5414481"/>
            <a:ext cx="4134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really define what this central widget </a:t>
            </a:r>
            <a:br>
              <a:rPr lang="en-US" dirty="0" smtClean="0"/>
            </a:br>
            <a:r>
              <a:rPr lang="en-US" dirty="0" smtClean="0"/>
              <a:t>should look like. We’ll create a new class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 err="1" smtClean="0"/>
              <a:t>PegGame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3478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what do we want </a:t>
            </a:r>
            <a:r>
              <a:rPr lang="en-US" dirty="0" err="1" smtClean="0"/>
              <a:t>PegGame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look like?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Well it’s not too interesting. But </a:t>
            </a:r>
            <a:br>
              <a:rPr lang="en-US" dirty="0" smtClean="0"/>
            </a:br>
            <a:r>
              <a:rPr lang="en-US" dirty="0" smtClean="0"/>
              <a:t>let’s point out the important details.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3"/>
          <a:stretch/>
        </p:blipFill>
        <p:spPr>
          <a:xfrm>
            <a:off x="4656147" y="1031483"/>
            <a:ext cx="6828408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3478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what do we want </a:t>
            </a:r>
            <a:r>
              <a:rPr lang="en-US" dirty="0" err="1" smtClean="0"/>
              <a:t>PegGame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look like?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Well it’s not too interesting. But </a:t>
            </a:r>
            <a:br>
              <a:rPr lang="en-US" dirty="0" smtClean="0"/>
            </a:br>
            <a:r>
              <a:rPr lang="en-US" dirty="0" smtClean="0"/>
              <a:t>let’s point out the important details.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3"/>
          <a:stretch/>
        </p:blipFill>
        <p:spPr>
          <a:xfrm>
            <a:off x="4656147" y="1031483"/>
            <a:ext cx="6828408" cy="5276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6387" y="1602769"/>
            <a:ext cx="6667928" cy="4633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3026" y="4438184"/>
            <a:ext cx="110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PegGame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145187" y="4622850"/>
            <a:ext cx="591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3891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PegGame</a:t>
            </a:r>
            <a:r>
              <a:rPr lang="en-US" dirty="0" smtClean="0"/>
              <a:t> will contain three important</a:t>
            </a:r>
            <a:br>
              <a:rPr lang="en-US" dirty="0" smtClean="0"/>
            </a:br>
            <a:r>
              <a:rPr lang="en-US" dirty="0" smtClean="0"/>
              <a:t>components (at least, to start):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PegBoard</a:t>
            </a:r>
            <a:r>
              <a:rPr lang="en-US" dirty="0" smtClean="0"/>
              <a:t>, which will house the board, </a:t>
            </a:r>
            <a:br>
              <a:rPr lang="en-US" dirty="0" smtClean="0"/>
            </a:br>
            <a:r>
              <a:rPr lang="en-US" dirty="0" smtClean="0"/>
              <a:t>  pegs, etc. </a:t>
            </a:r>
            <a:br>
              <a:rPr lang="en-US" dirty="0" smtClean="0"/>
            </a:br>
            <a:r>
              <a:rPr lang="en-US" dirty="0" smtClean="0"/>
              <a:t>- Start New Game Button</a:t>
            </a:r>
            <a:br>
              <a:rPr lang="en-US" dirty="0" smtClean="0"/>
            </a:br>
            <a:r>
              <a:rPr lang="en-US" dirty="0" smtClean="0"/>
              <a:t>- Quit Button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3"/>
          <a:stretch/>
        </p:blipFill>
        <p:spPr>
          <a:xfrm>
            <a:off x="4656147" y="1031483"/>
            <a:ext cx="6828408" cy="5276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6387" y="1602769"/>
            <a:ext cx="6667928" cy="4633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3026" y="4438184"/>
            <a:ext cx="110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PegGame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145187" y="4622850"/>
            <a:ext cx="591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45929" y="1715784"/>
            <a:ext cx="6448843" cy="40582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07694" y="5404207"/>
            <a:ext cx="103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8237" y="5219541"/>
            <a:ext cx="1089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PegBoard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41311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how do we 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PegGameWindow</a:t>
            </a:r>
            <a:r>
              <a:rPr lang="en-US" dirty="0" smtClean="0"/>
              <a:t> </a:t>
            </a:r>
            <a:r>
              <a:rPr lang="en-US" dirty="0"/>
              <a:t>has a built-in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layout </a:t>
            </a:r>
            <a:r>
              <a:rPr lang="en-US" dirty="0"/>
              <a:t>because it </a:t>
            </a:r>
            <a:r>
              <a:rPr lang="en-US" dirty="0" smtClean="0"/>
              <a:t>inherits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QMainWindow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</a:t>
            </a:r>
            <a:r>
              <a:rPr lang="en-US" dirty="0" smtClean="0"/>
              <a:t>, </a:t>
            </a:r>
            <a:r>
              <a:rPr lang="en-US" dirty="0"/>
              <a:t>however, is a plain widget.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we can </a:t>
            </a:r>
            <a:r>
              <a:rPr lang="en-US" dirty="0"/>
              <a:t>associate a Grid layout with it.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0191" y="2384345"/>
            <a:ext cx="7850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993240" y="4150759"/>
            <a:ext cx="195209" cy="708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6805" y="4320551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three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345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how do we 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</a:t>
            </a:r>
            <a:r>
              <a:rPr lang="en-US" dirty="0" smtClean="0"/>
              <a:t>?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0191" y="2384345"/>
            <a:ext cx="7850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993240" y="4989396"/>
            <a:ext cx="184935" cy="436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2384" y="4884512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and setting our</a:t>
            </a:r>
            <a:br>
              <a:rPr lang="en-US" dirty="0" smtClean="0"/>
            </a:br>
            <a:r>
              <a:rPr lang="en-US" dirty="0" smtClean="0"/>
              <a:t>grid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345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how do we 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</a:t>
            </a:r>
            <a:r>
              <a:rPr lang="en-US" dirty="0" smtClean="0"/>
              <a:t>?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0191" y="2384345"/>
            <a:ext cx="7850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993240" y="5506189"/>
            <a:ext cx="226032" cy="699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2384" y="5532724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our components</a:t>
            </a:r>
            <a:br>
              <a:rPr lang="en-US" dirty="0" smtClean="0"/>
            </a:br>
            <a:r>
              <a:rPr lang="en-US" dirty="0" smtClean="0"/>
              <a:t>to the grid layout.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955659" y="5877011"/>
            <a:ext cx="788542" cy="493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17276" y="6370171"/>
            <a:ext cx="12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ow, column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6" idx="3"/>
          </p:cNvCxnSpPr>
          <p:nvPr/>
        </p:nvCxnSpPr>
        <p:spPr>
          <a:xfrm flipV="1">
            <a:off x="9742163" y="6297949"/>
            <a:ext cx="328975" cy="2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681" y="2384345"/>
            <a:ext cx="345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how do we 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</a:t>
            </a:r>
            <a:r>
              <a:rPr lang="en-US" dirty="0" smtClean="0"/>
              <a:t>?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10191" y="2384345"/>
            <a:ext cx="7850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993240" y="5506189"/>
            <a:ext cx="226032" cy="6994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2384" y="5532724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our components</a:t>
            </a:r>
            <a:br>
              <a:rPr lang="en-US" dirty="0" smtClean="0"/>
            </a:br>
            <a:r>
              <a:rPr lang="en-US" dirty="0" smtClean="0"/>
              <a:t>to the grid layout.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44200" y="5882245"/>
            <a:ext cx="788542" cy="493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17276" y="637017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eight, width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6" idx="3"/>
          </p:cNvCxnSpPr>
          <p:nvPr/>
        </p:nvCxnSpPr>
        <p:spPr>
          <a:xfrm flipV="1">
            <a:off x="9870532" y="6303183"/>
            <a:ext cx="989147" cy="25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0334" y="2084832"/>
            <a:ext cx="7850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3" y="2883666"/>
            <a:ext cx="4101688" cy="317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goal: the triangle peg game!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17" y="3142137"/>
            <a:ext cx="4311227" cy="32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PegBoard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what does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PegBoard</a:t>
            </a:r>
            <a:r>
              <a:rPr lang="en-US" dirty="0" smtClean="0"/>
              <a:t> look like so far?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1263" y="3097351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818" y="4664467"/>
            <a:ext cx="7777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parent we passed in was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</a:t>
            </a:r>
            <a:r>
              <a:rPr lang="en-US" dirty="0" smtClean="0"/>
              <a:t> instance that holds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PegBoard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setFixedSize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width, height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method gives us a convenient way to not only define a size for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PegBoard</a:t>
            </a:r>
            <a:r>
              <a:rPr lang="en-US" dirty="0" smtClean="0"/>
              <a:t> instance, but also set a lower bound on the size of the parent containers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PegGameWindow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PegBoard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our first goal: let’s get a </a:t>
            </a:r>
            <a:br>
              <a:rPr lang="en-US" dirty="0" smtClean="0"/>
            </a:br>
            <a:r>
              <a:rPr lang="en-US" dirty="0" smtClean="0"/>
              <a:t>wooden triangle.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get this, we need to introduce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QPainter</a:t>
            </a:r>
            <a:r>
              <a:rPr lang="en-US" dirty="0" smtClean="0"/>
              <a:t> object.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8"/>
          <a:stretch/>
        </p:blipFill>
        <p:spPr>
          <a:xfrm>
            <a:off x="5506948" y="1489754"/>
            <a:ext cx="5717967" cy="45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QtGui.QPainter</a:t>
            </a:r>
            <a:r>
              <a:rPr lang="en-US" dirty="0"/>
              <a:t> </a:t>
            </a:r>
            <a:r>
              <a:rPr lang="en-US" dirty="0" smtClean="0"/>
              <a:t>class performs low-level painting on any object that inherits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QtGui.QPaintDevice</a:t>
            </a:r>
            <a:r>
              <a:rPr lang="en-US" dirty="0" smtClean="0"/>
              <a:t> class (e.g.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QPixmap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QPicture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most basic usage involves creating a </a:t>
            </a:r>
            <a:r>
              <a:rPr lang="en-US" dirty="0" err="1" smtClean="0"/>
              <a:t>QPainter</a:t>
            </a:r>
            <a:r>
              <a:rPr lang="en-US" dirty="0" smtClean="0"/>
              <a:t> instance, calling the begin method with the </a:t>
            </a:r>
            <a:r>
              <a:rPr lang="en-US" dirty="0" err="1" smtClean="0"/>
              <a:t>QPaintDevice</a:t>
            </a:r>
            <a:r>
              <a:rPr lang="en-US" dirty="0" smtClean="0"/>
              <a:t> to which we will be painting, and then calling the end method.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2229" y="33524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canvas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42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can we do in those ellipses?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Manipulate settings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brush()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pen()</a:t>
            </a:r>
            <a:r>
              <a:rPr lang="en-US" dirty="0" smtClean="0"/>
              <a:t> give you access to the tools used to draw.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QFont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QBrush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QPen</a:t>
            </a:r>
            <a:r>
              <a:rPr lang="en-US" dirty="0" smtClean="0"/>
              <a:t> objects.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setBrush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Draw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drawEllipse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drawPolygon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drawPicture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drawPie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you can dream it, you can draw it.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66061" y="1335024"/>
            <a:ext cx="3178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canvas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thing to notice is the method</a:t>
            </a:r>
            <a:br>
              <a:rPr lang="en-US" dirty="0" smtClean="0"/>
            </a:br>
            <a:r>
              <a:rPr lang="en-US" dirty="0" smtClean="0"/>
              <a:t>name we’re using: </a:t>
            </a:r>
            <a:r>
              <a:rPr lang="en-US" dirty="0" err="1" smtClean="0"/>
              <a:t>paintEvent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paintEvent</a:t>
            </a:r>
            <a:r>
              <a:rPr lang="en-US" dirty="0" smtClean="0"/>
              <a:t> is a method called</a:t>
            </a:r>
            <a:br>
              <a:rPr lang="en-US" dirty="0" smtClean="0"/>
            </a:br>
            <a:r>
              <a:rPr lang="en-US" dirty="0" smtClean="0"/>
              <a:t>automatically whenever the widget’s</a:t>
            </a:r>
            <a:br>
              <a:rPr lang="en-US" dirty="0" smtClean="0"/>
            </a:br>
            <a:r>
              <a:rPr lang="en-US" dirty="0" smtClean="0"/>
              <a:t>appearance is updated. This includes</a:t>
            </a:r>
            <a:br>
              <a:rPr lang="en-US" dirty="0" smtClean="0"/>
            </a:br>
            <a:r>
              <a:rPr lang="en-US" dirty="0" smtClean="0"/>
              <a:t>when we first show the widget, but </a:t>
            </a:r>
            <a:br>
              <a:rPr lang="en-US" dirty="0" smtClean="0"/>
            </a:br>
            <a:r>
              <a:rPr lang="en-US" dirty="0" smtClean="0"/>
              <a:t>also when we request an update.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078" y="1664130"/>
            <a:ext cx="6832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paintEvent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triangle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QPolygon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drawPolygon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triangle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38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078" y="1664130"/>
            <a:ext cx="6832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paintEvent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triangle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QPolygon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drawPolygon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triangle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609690" y="3431569"/>
            <a:ext cx="236306" cy="739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4724" y="3339773"/>
            <a:ext cx="2662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create a list of </a:t>
            </a:r>
            <a:r>
              <a:rPr lang="en-US" dirty="0" err="1" smtClean="0"/>
              <a:t>QPoint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objects representing the </a:t>
            </a:r>
            <a:br>
              <a:rPr lang="en-US" dirty="0" smtClean="0"/>
            </a:br>
            <a:r>
              <a:rPr lang="en-US" dirty="0" smtClean="0"/>
              <a:t>vertices of our triangle.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078" y="1664130"/>
            <a:ext cx="6832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paintEvent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triangle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QPolygon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drawPolygon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triangle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586991" y="4263103"/>
            <a:ext cx="115166" cy="206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8424" y="3904515"/>
            <a:ext cx="2728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these points, we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initialize a </a:t>
            </a:r>
            <a:r>
              <a:rPr lang="en-US" dirty="0" err="1" smtClean="0"/>
              <a:t>QPolygon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dirty="0" smtClean="0"/>
              <a:t>representing our triangle.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078" y="1664130"/>
            <a:ext cx="6832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paintEvent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triangle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QPolygon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drawPolygon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triangle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586991" y="4518613"/>
            <a:ext cx="207634" cy="1012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96017" y="4537145"/>
            <a:ext cx="3133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Finally, we create our </a:t>
            </a:r>
            <a:r>
              <a:rPr lang="en-US" dirty="0" err="1" smtClean="0"/>
              <a:t>QPainter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make the </a:t>
            </a:r>
            <a:r>
              <a:rPr lang="en-US" dirty="0" err="1" smtClean="0"/>
              <a:t>PegBoard</a:t>
            </a:r>
            <a:r>
              <a:rPr lang="en-US" dirty="0" smtClean="0"/>
              <a:t> instance our</a:t>
            </a:r>
            <a:br>
              <a:rPr lang="en-US" dirty="0" smtClean="0"/>
            </a:br>
            <a:r>
              <a:rPr lang="en-US" dirty="0" err="1" smtClean="0"/>
              <a:t>QPaintDevice</a:t>
            </a:r>
            <a:r>
              <a:rPr lang="en-US" dirty="0" smtClean="0"/>
              <a:t> and draw the </a:t>
            </a:r>
            <a:br>
              <a:rPr lang="en-US" dirty="0" smtClean="0"/>
            </a:br>
            <a:r>
              <a:rPr lang="en-US" dirty="0" smtClean="0"/>
              <a:t>triangle!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078" y="1664130"/>
            <a:ext cx="68323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paintEvent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	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455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				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350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triangle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QPolygon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points_list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drawPolygon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triangle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7" y="2363056"/>
            <a:ext cx="4804770" cy="37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two changes: get rid of the black outline and apply a wood grain fill.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2010" y="3088249"/>
            <a:ext cx="68665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pen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setColor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transparent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setPen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pen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brush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QBrush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brush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setTextureImage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QImage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'wood.jpg'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setBrush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brush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drawPolygon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triangle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4685016" y="3739793"/>
            <a:ext cx="195209" cy="708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4685016" y="4519410"/>
            <a:ext cx="191785" cy="802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612" y="3596080"/>
            <a:ext cx="361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Grab the </a:t>
            </a:r>
            <a:r>
              <a:rPr lang="en-US" dirty="0" err="1" smtClean="0"/>
              <a:t>curren</a:t>
            </a:r>
            <a:r>
              <a:rPr lang="en-US" dirty="0" smtClean="0"/>
              <a:t> </a:t>
            </a:r>
            <a:r>
              <a:rPr lang="en-US" dirty="0" err="1" smtClean="0"/>
              <a:t>QPen</a:t>
            </a:r>
            <a:r>
              <a:rPr lang="en-US" dirty="0" smtClean="0"/>
              <a:t> object, set the </a:t>
            </a:r>
            <a:br>
              <a:rPr lang="en-US" dirty="0" smtClean="0"/>
            </a:br>
            <a:r>
              <a:rPr lang="en-US" dirty="0" smtClean="0"/>
              <a:t>color to transparent, and reset </a:t>
            </a:r>
            <a:r>
              <a:rPr lang="en-US" dirty="0" err="1" smtClean="0"/>
              <a:t>Qpen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object.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0942" y="4459047"/>
            <a:ext cx="349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QBrush</a:t>
            </a:r>
            <a:r>
              <a:rPr lang="en-US" dirty="0" smtClean="0"/>
              <a:t> object, set the</a:t>
            </a:r>
            <a:br>
              <a:rPr lang="en-US" dirty="0" smtClean="0"/>
            </a:br>
            <a:r>
              <a:rPr lang="en-US" dirty="0" smtClean="0"/>
              <a:t>texture image to a local picture of </a:t>
            </a:r>
            <a:br>
              <a:rPr lang="en-US" dirty="0" smtClean="0"/>
            </a:br>
            <a:r>
              <a:rPr lang="en-US" dirty="0" smtClean="0"/>
              <a:t>some wood. Set the </a:t>
            </a:r>
            <a:r>
              <a:rPr lang="en-US" dirty="0" err="1" smtClean="0"/>
              <a:t>QBrush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pyqt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4236" y="2323959"/>
            <a:ext cx="441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Last lecture, we created a basic PyQt4 application which had a few buttons and a menu bar.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3943" y="1117210"/>
            <a:ext cx="822805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PegGameWindow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QMainWindow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new_button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StartNewGameBtn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quit_button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QuitBtn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setCentralWidget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central_widget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'Exit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triggered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connect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qApp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quit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menuBar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menu_bar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addMenu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'File'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file_menu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addAction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exit_action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43" y="3891267"/>
            <a:ext cx="3798137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QPAINTER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5"/>
          <a:stretch/>
        </p:blipFill>
        <p:spPr>
          <a:xfrm>
            <a:off x="4315145" y="1335024"/>
            <a:ext cx="6324975" cy="4976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0967" y="2753474"/>
            <a:ext cx="35034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Ok, so what if we want a black </a:t>
            </a:r>
            <a:br>
              <a:rPr lang="en-US" sz="2000" dirty="0" smtClean="0"/>
            </a:br>
            <a:r>
              <a:rPr lang="en-US" sz="2000" dirty="0" smtClean="0"/>
              <a:t>background?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Rather than drawing </a:t>
            </a:r>
            <a:r>
              <a:rPr lang="en-US" sz="2000" i="1" dirty="0" smtClean="0"/>
              <a:t>on</a:t>
            </a:r>
            <a:r>
              <a:rPr lang="en-US" sz="2000" dirty="0" smtClean="0"/>
              <a:t> the widget, that requires us to change the way the widget </a:t>
            </a:r>
            <a:r>
              <a:rPr lang="en-US" sz="2000" i="1" dirty="0" smtClean="0"/>
              <a:t>draws itself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Specifically, we’ll need to change the way the </a:t>
            </a:r>
            <a:r>
              <a:rPr lang="en-US" sz="2000" dirty="0" err="1" smtClean="0"/>
              <a:t>PegBoard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widget displays.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9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do this, we need to introduce the idea of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/>
              <a:t> class contains color groups for each widget state</a:t>
            </a:r>
            <a:r>
              <a:rPr lang="en-US" dirty="0" smtClean="0"/>
              <a:t>. It describes how the widget should render itself on the screen for each state.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palette consists of three color groups: </a:t>
            </a:r>
            <a:r>
              <a:rPr lang="en-US" i="1" dirty="0" smtClean="0"/>
              <a:t>Active (keyboard focus)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i="1" dirty="0" smtClean="0"/>
              <a:t>Disabled (not in focus)</a:t>
            </a:r>
            <a:r>
              <a:rPr lang="en-US" dirty="0" smtClean="0"/>
              <a:t>, </a:t>
            </a:r>
            <a:r>
              <a:rPr lang="en-US" dirty="0"/>
              <a:t>and </a:t>
            </a:r>
            <a:r>
              <a:rPr lang="en-US" i="1" dirty="0" smtClean="0"/>
              <a:t>Inactive (disabled)</a:t>
            </a:r>
            <a:r>
              <a:rPr lang="en-US" dirty="0" smtClean="0"/>
              <a:t>. </a:t>
            </a:r>
            <a:r>
              <a:rPr lang="en-US" dirty="0"/>
              <a:t>All widgets in </a:t>
            </a:r>
            <a:r>
              <a:rPr lang="en-US" dirty="0" err="1"/>
              <a:t>Qt</a:t>
            </a:r>
            <a:r>
              <a:rPr lang="en-US" dirty="0"/>
              <a:t> contain a palette and use their palette to draw themselves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err="1" smtClean="0"/>
              <a:t>’s</a:t>
            </a:r>
            <a:r>
              <a:rPr lang="en-US" dirty="0" smtClean="0"/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palette() </a:t>
            </a:r>
            <a:r>
              <a:rPr lang="en-US" dirty="0" smtClean="0"/>
              <a:t>method returns the currently used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 object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setPalette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palette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/>
              <a:t>allows you to reassign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 object being used.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state of a widget, there are many roles of which we need to describe the look and feel. Each role has an assigned color and brush.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WindowText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Foreground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46" y="3335655"/>
            <a:ext cx="7143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and brushes can be set for particular roles in any of a palette's color groups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for color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setBrush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for color, style, and texture.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Calling, for example,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backgroundRole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on a widget will return the current brush from the widget’s palette that is being used to draw the role. You can also get this, and any other brush,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palette.Background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472653" cy="4023360"/>
          </a:xfrm>
        </p:spPr>
        <p:txBody>
          <a:bodyPr/>
          <a:lstStyle/>
          <a:p>
            <a:r>
              <a:rPr lang="en-US" dirty="0" smtClean="0"/>
              <a:t>Calling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palette()</a:t>
            </a:r>
            <a:r>
              <a:rPr lang="en-US" dirty="0" smtClean="0"/>
              <a:t> on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 object will return its currently</a:t>
            </a:r>
            <a:r>
              <a:rPr lang="en-US" dirty="0"/>
              <a:t> </a:t>
            </a:r>
            <a:r>
              <a:rPr lang="en-US" dirty="0" smtClean="0"/>
              <a:t>associated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QPalette</a:t>
            </a:r>
            <a:r>
              <a:rPr lang="en-US" dirty="0" smtClean="0"/>
              <a:t> objects have a method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which allows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ColorRole</a:t>
            </a:r>
            <a:r>
              <a:rPr lang="en-US" dirty="0" smtClean="0"/>
              <a:t> to be associated with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QColor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setAutoFillBackground</a:t>
            </a:r>
            <a:r>
              <a:rPr lang="en-US" dirty="0" smtClean="0"/>
              <a:t> toggles the filling in of the background, which is transparent by default.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9609" y="4174390"/>
            <a:ext cx="10562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palette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setColor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backgroundRole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QColor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255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setPalette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setAutoFillBackground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3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QPALETTE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60" y="994292"/>
            <a:ext cx="68199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Peg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277337" cy="4023360"/>
          </a:xfrm>
        </p:spPr>
        <p:txBody>
          <a:bodyPr/>
          <a:lstStyle/>
          <a:p>
            <a:r>
              <a:rPr lang="en-US" dirty="0" smtClean="0"/>
              <a:t>Next is to add the peg holes to our peg board.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won’t merely draw some dark circles on the board – we will create </a:t>
            </a:r>
            <a:r>
              <a:rPr lang="en-US" dirty="0" err="1" smtClean="0"/>
              <a:t>PegHole</a:t>
            </a:r>
            <a:r>
              <a:rPr lang="en-US" dirty="0" smtClean="0"/>
              <a:t> objects that can contain Peg objects. But let’s just start with the </a:t>
            </a:r>
            <a:r>
              <a:rPr lang="en-US" dirty="0" err="1" smtClean="0"/>
              <a:t>PegHole</a:t>
            </a:r>
            <a:r>
              <a:rPr lang="en-US" dirty="0" smtClean="0"/>
              <a:t> definition.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5"/>
          <a:stretch/>
        </p:blipFill>
        <p:spPr>
          <a:xfrm>
            <a:off x="5857233" y="1890445"/>
            <a:ext cx="5752565" cy="451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Holes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2125" y="1731114"/>
            <a:ext cx="75960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paintEvent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brush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QBrush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SolidPattern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setBrush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brush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drawEllipse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QPointF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minimumSizeHint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QSize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120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90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83578" y="2866490"/>
            <a:ext cx="2194560" cy="1645920"/>
            <a:chOff x="883578" y="2866490"/>
            <a:chExt cx="2194560" cy="1645920"/>
          </a:xfrm>
        </p:grpSpPr>
        <p:sp>
          <p:nvSpPr>
            <p:cNvPr id="5" name="Rectangle 4"/>
            <p:cNvSpPr/>
            <p:nvPr/>
          </p:nvSpPr>
          <p:spPr>
            <a:xfrm>
              <a:off x="883578" y="2866490"/>
              <a:ext cx="2194560" cy="1645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57568" y="3565132"/>
              <a:ext cx="219456" cy="219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870016" y="4664467"/>
            <a:ext cx="2194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6634" y="2866490"/>
            <a:ext cx="0" cy="164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8349" y="349019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5007" y="48165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61672" y="2547991"/>
            <a:ext cx="295896" cy="9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0613" y="2180856"/>
            <a:ext cx="118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 = 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3578" y="5599416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our background is</a:t>
            </a:r>
            <a:br>
              <a:rPr lang="en-US" dirty="0" smtClean="0"/>
            </a:br>
            <a:r>
              <a:rPr lang="en-US" dirty="0" smtClean="0"/>
              <a:t>actually transparent!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8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2325247" cy="4023360"/>
          </a:xfrm>
        </p:spPr>
        <p:txBody>
          <a:bodyPr/>
          <a:lstStyle/>
          <a:p>
            <a:r>
              <a:rPr lang="en-US" dirty="0" smtClean="0"/>
              <a:t>Now, how do we place these things on our board?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by creating a vertical box layout on the </a:t>
            </a:r>
            <a:r>
              <a:rPr lang="en-US" dirty="0" err="1" smtClean="0"/>
              <a:t>PegBoard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60" y="994292"/>
            <a:ext cx="6819900" cy="5362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9258" y="1592494"/>
            <a:ext cx="6647380" cy="4376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2325247" cy="4023360"/>
          </a:xfrm>
        </p:spPr>
        <p:txBody>
          <a:bodyPr/>
          <a:lstStyle/>
          <a:p>
            <a:r>
              <a:rPr lang="en-US" dirty="0" smtClean="0"/>
              <a:t>Now, add 5 horizontal box </a:t>
            </a:r>
            <a:br>
              <a:rPr lang="en-US" dirty="0" smtClean="0"/>
            </a:br>
            <a:r>
              <a:rPr lang="en-US" dirty="0" smtClean="0"/>
              <a:t>layouts to the vertical box layout.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60" y="994292"/>
            <a:ext cx="6819900" cy="5362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9258" y="1592494"/>
            <a:ext cx="6647380" cy="4376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69258" y="1592494"/>
            <a:ext cx="6647380" cy="89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69258" y="2485523"/>
            <a:ext cx="6647380" cy="89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7820" y="3378552"/>
            <a:ext cx="6647380" cy="89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77820" y="4270758"/>
            <a:ext cx="6647380" cy="893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we can add more components to our application, we need to talk about layout management in PyQt4.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two options for managing the position of widgets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</a:t>
            </a:r>
            <a:r>
              <a:rPr lang="en-US" dirty="0" smtClean="0"/>
              <a:t>bsolute positioning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</a:t>
            </a:r>
            <a:r>
              <a:rPr lang="en-US" dirty="0" smtClean="0"/>
              <a:t>ayout classes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Absolute positioning is as simple as calling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move() </a:t>
            </a:r>
            <a:r>
              <a:rPr lang="en-US" dirty="0" smtClean="0"/>
              <a:t>method on a widget with some arguments that specify a position (</a:t>
            </a:r>
            <a:r>
              <a:rPr lang="en-US" dirty="0" err="1" smtClean="0"/>
              <a:t>x,y</a:t>
            </a:r>
            <a:r>
              <a:rPr lang="en-US" dirty="0" smtClean="0"/>
              <a:t>). This can be impractical for a few reasons. First, applications might look differently on different platforms (or even using different fonts) as they won’t scale. Secondly, changes in layout will be much more tedious.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Holes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2325247" cy="4023360"/>
          </a:xfrm>
        </p:spPr>
        <p:txBody>
          <a:bodyPr/>
          <a:lstStyle/>
          <a:p>
            <a:r>
              <a:rPr lang="en-US" dirty="0" smtClean="0"/>
              <a:t>In each horizontal box layout, add: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a very stretchy spacer.</a:t>
            </a:r>
            <a:br>
              <a:rPr lang="en-US" dirty="0" smtClean="0"/>
            </a:br>
            <a:r>
              <a:rPr lang="en-US" dirty="0" smtClean="0"/>
              <a:t>- the </a:t>
            </a:r>
            <a:r>
              <a:rPr lang="en-US" dirty="0" err="1" smtClean="0"/>
              <a:t>PegHole</a:t>
            </a:r>
            <a:r>
              <a:rPr lang="en-US" dirty="0" smtClean="0"/>
              <a:t> objects.</a:t>
            </a:r>
            <a:br>
              <a:rPr lang="en-US" dirty="0" smtClean="0"/>
            </a:br>
            <a:r>
              <a:rPr lang="en-US" dirty="0" smtClean="0"/>
              <a:t>- another very stretchy spacer.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91560" y="994292"/>
            <a:ext cx="6819900" cy="5362575"/>
            <a:chOff x="4391560" y="994292"/>
            <a:chExt cx="6819900" cy="53625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1560" y="994292"/>
              <a:ext cx="6819900" cy="53625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469258" y="1592494"/>
              <a:ext cx="6647380" cy="4376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9258" y="1592494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69258" y="2485523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7820" y="3378552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77820" y="4270758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190446" y="1600056"/>
              <a:ext cx="1205004" cy="893852"/>
              <a:chOff x="1325367" y="4717684"/>
              <a:chExt cx="2194560" cy="164592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580497" y="2492674"/>
              <a:ext cx="1205004" cy="893852"/>
              <a:chOff x="1325367" y="4717684"/>
              <a:chExt cx="2194560" cy="164592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795889" y="2483466"/>
              <a:ext cx="1205004" cy="893852"/>
              <a:chOff x="1325367" y="4717684"/>
              <a:chExt cx="2194560" cy="164592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004312" y="3376289"/>
              <a:ext cx="1205004" cy="893852"/>
              <a:chOff x="1325367" y="4717684"/>
              <a:chExt cx="2194560" cy="16459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199008" y="3375775"/>
              <a:ext cx="1205004" cy="893852"/>
              <a:chOff x="1325367" y="4717684"/>
              <a:chExt cx="2194560" cy="164592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401332" y="3381432"/>
              <a:ext cx="1205004" cy="893852"/>
              <a:chOff x="1325367" y="4717684"/>
              <a:chExt cx="2194560" cy="164592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442009" y="4288432"/>
              <a:ext cx="1205004" cy="893852"/>
              <a:chOff x="1325367" y="4717684"/>
              <a:chExt cx="2194560" cy="164592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633573" y="4269205"/>
              <a:ext cx="1205004" cy="893852"/>
              <a:chOff x="1325367" y="4717684"/>
              <a:chExt cx="2194560" cy="164592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814839" y="4277129"/>
              <a:ext cx="1205004" cy="893852"/>
              <a:chOff x="1325367" y="4717684"/>
              <a:chExt cx="2194560" cy="164592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997328" y="4270758"/>
              <a:ext cx="1205004" cy="893852"/>
              <a:chOff x="1325367" y="4717684"/>
              <a:chExt cx="2194560" cy="164592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199008" y="5163651"/>
              <a:ext cx="1205004" cy="805634"/>
              <a:chOff x="1325367" y="4717684"/>
              <a:chExt cx="2194560" cy="164592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390034" y="5162932"/>
              <a:ext cx="1205004" cy="805634"/>
              <a:chOff x="1325367" y="4717684"/>
              <a:chExt cx="2194560" cy="164592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004312" y="5163172"/>
              <a:ext cx="1205004" cy="805634"/>
              <a:chOff x="1325367" y="4717684"/>
              <a:chExt cx="2194560" cy="164592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813021" y="5161524"/>
              <a:ext cx="1205004" cy="805634"/>
              <a:chOff x="1325367" y="4717684"/>
              <a:chExt cx="2194560" cy="16459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9580049" y="5162396"/>
              <a:ext cx="1205004" cy="805634"/>
              <a:chOff x="1325367" y="4717684"/>
              <a:chExt cx="2194560" cy="164592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>
              <a:stCxn id="6" idx="1"/>
            </p:cNvCxnSpPr>
            <p:nvPr/>
          </p:nvCxnSpPr>
          <p:spPr>
            <a:xfrm flipV="1">
              <a:off x="4469258" y="2039058"/>
              <a:ext cx="2699120" cy="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8405047" y="2045581"/>
              <a:ext cx="2699120" cy="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477820" y="2946094"/>
              <a:ext cx="2061297" cy="49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9028117" y="2953703"/>
              <a:ext cx="2061297" cy="49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" idx="1"/>
              <a:endCxn id="21" idx="1"/>
            </p:cNvCxnSpPr>
            <p:nvPr/>
          </p:nvCxnSpPr>
          <p:spPr>
            <a:xfrm flipV="1">
              <a:off x="4477820" y="3823215"/>
              <a:ext cx="1526492" cy="2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9606336" y="3811091"/>
              <a:ext cx="1526492" cy="2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4477820" y="4714598"/>
              <a:ext cx="936691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10216007" y="4733749"/>
              <a:ext cx="936691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4486382" y="5555344"/>
              <a:ext cx="282058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0809816" y="5553080"/>
              <a:ext cx="282058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9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Holes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541" y="3025658"/>
            <a:ext cx="99899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setFixedSize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700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460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p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palette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setColor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backgroundRole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QColor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255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setPalette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setAutoFillBackground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vbox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QVBoxLayout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vbox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vbox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setSpacing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place_holes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40" y="418347"/>
            <a:ext cx="4238732" cy="33329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7574" y="791111"/>
            <a:ext cx="4146264" cy="272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11074" y="5311739"/>
            <a:ext cx="339047" cy="1017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06177" y="5220145"/>
            <a:ext cx="4636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vertical box layout for the </a:t>
            </a:r>
            <a:r>
              <a:rPr lang="en-US" dirty="0" err="1" smtClean="0"/>
              <a:t>PegBoard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instance.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setSpacing</a:t>
            </a:r>
            <a:r>
              <a:rPr lang="en-US" dirty="0" smtClean="0"/>
              <a:t> method allows us to</a:t>
            </a:r>
            <a:br>
              <a:rPr lang="en-US" dirty="0" smtClean="0"/>
            </a:br>
            <a:r>
              <a:rPr lang="en-US" dirty="0" smtClean="0"/>
              <a:t>manipulate the margins between widgets in the </a:t>
            </a:r>
            <a:br>
              <a:rPr lang="en-US" dirty="0" smtClean="0"/>
            </a:br>
            <a:r>
              <a:rPr lang="en-US" dirty="0" smtClean="0"/>
              <a:t>layout.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Holes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468" y="354085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place_holes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row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QHBoxLayout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vbox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addStretch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col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row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hole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addStretch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20128" y="359071"/>
            <a:ext cx="4366380" cy="3451521"/>
            <a:chOff x="4391560" y="994292"/>
            <a:chExt cx="6819900" cy="53625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1560" y="994292"/>
              <a:ext cx="6819900" cy="53625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469258" y="1592494"/>
              <a:ext cx="6647380" cy="43767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69258" y="1592494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9258" y="2485523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7820" y="3378552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7820" y="4270758"/>
              <a:ext cx="6647380" cy="8938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190446" y="1600056"/>
              <a:ext cx="1205004" cy="893852"/>
              <a:chOff x="1325367" y="4717684"/>
              <a:chExt cx="2194560" cy="164592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580497" y="2492674"/>
              <a:ext cx="1205004" cy="893852"/>
              <a:chOff x="1325367" y="4717684"/>
              <a:chExt cx="2194560" cy="164592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795889" y="2483466"/>
              <a:ext cx="1205004" cy="893852"/>
              <a:chOff x="1325367" y="4717684"/>
              <a:chExt cx="2194560" cy="164592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004312" y="3376289"/>
              <a:ext cx="1205004" cy="893852"/>
              <a:chOff x="1325367" y="4717684"/>
              <a:chExt cx="2194560" cy="164592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99008" y="3375775"/>
              <a:ext cx="1205004" cy="893852"/>
              <a:chOff x="1325367" y="4717684"/>
              <a:chExt cx="2194560" cy="164592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8401332" y="3381432"/>
              <a:ext cx="1205004" cy="893852"/>
              <a:chOff x="1325367" y="4717684"/>
              <a:chExt cx="2194560" cy="164592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42009" y="4288432"/>
              <a:ext cx="1205004" cy="893852"/>
              <a:chOff x="1325367" y="4717684"/>
              <a:chExt cx="2194560" cy="164592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633573" y="4269205"/>
              <a:ext cx="1205004" cy="893852"/>
              <a:chOff x="1325367" y="4717684"/>
              <a:chExt cx="2194560" cy="16459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814839" y="4277129"/>
              <a:ext cx="1205004" cy="893852"/>
              <a:chOff x="1325367" y="4717684"/>
              <a:chExt cx="2194560" cy="164592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8997328" y="4270758"/>
              <a:ext cx="1205004" cy="893852"/>
              <a:chOff x="1325367" y="4717684"/>
              <a:chExt cx="2194560" cy="164592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199008" y="5163651"/>
              <a:ext cx="1205004" cy="805634"/>
              <a:chOff x="1325367" y="4717684"/>
              <a:chExt cx="2194560" cy="164592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390034" y="5162932"/>
              <a:ext cx="1205004" cy="805634"/>
              <a:chOff x="1325367" y="4717684"/>
              <a:chExt cx="2194560" cy="164592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04312" y="5163172"/>
              <a:ext cx="1205004" cy="805634"/>
              <a:chOff x="1325367" y="4717684"/>
              <a:chExt cx="2194560" cy="164592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813021" y="5161524"/>
              <a:ext cx="1205004" cy="805634"/>
              <a:chOff x="1325367" y="4717684"/>
              <a:chExt cx="2194560" cy="164592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580049" y="5162396"/>
              <a:ext cx="1205004" cy="805634"/>
              <a:chOff x="1325367" y="4717684"/>
              <a:chExt cx="2194560" cy="164592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25367" y="4717684"/>
                <a:ext cx="2194560" cy="16459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299357" y="5416326"/>
                <a:ext cx="219456" cy="2194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7" name="Straight Arrow Connector 26"/>
            <p:cNvCxnSpPr>
              <a:stCxn id="8" idx="1"/>
            </p:cNvCxnSpPr>
            <p:nvPr/>
          </p:nvCxnSpPr>
          <p:spPr>
            <a:xfrm flipV="1">
              <a:off x="4469258" y="2039058"/>
              <a:ext cx="2699120" cy="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405047" y="2045581"/>
              <a:ext cx="2699120" cy="3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77820" y="2946094"/>
              <a:ext cx="2061297" cy="49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028117" y="2953703"/>
              <a:ext cx="2061297" cy="49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1"/>
              <a:endCxn id="59" idx="1"/>
            </p:cNvCxnSpPr>
            <p:nvPr/>
          </p:nvCxnSpPr>
          <p:spPr>
            <a:xfrm flipV="1">
              <a:off x="4477820" y="3823215"/>
              <a:ext cx="1526492" cy="2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9606336" y="3811091"/>
              <a:ext cx="1526492" cy="22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477820" y="4714598"/>
              <a:ext cx="936691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0216007" y="4733749"/>
              <a:ext cx="936691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486382" y="5555344"/>
              <a:ext cx="282058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10809816" y="5553080"/>
              <a:ext cx="282058" cy="22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2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876645" cy="4023360"/>
          </a:xfrm>
        </p:spPr>
        <p:txBody>
          <a:bodyPr/>
          <a:lstStyle/>
          <a:p>
            <a:r>
              <a:rPr lang="en-US" dirty="0" smtClean="0"/>
              <a:t>So, the next step is to create a Peg object.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Keep in mind that </a:t>
            </a:r>
            <a:r>
              <a:rPr lang="en-US" dirty="0" err="1" smtClean="0"/>
              <a:t>PegHole</a:t>
            </a:r>
            <a:r>
              <a:rPr lang="en-US" dirty="0" smtClean="0"/>
              <a:t> objects are designed to house Peg objects and control their manipulation on the board.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1735" y="2084832"/>
            <a:ext cx="70309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700" y="2608815"/>
            <a:ext cx="107706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resize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paintEvent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brush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QBrush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SolidPattern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brush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setColor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setBrush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brush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drawEllipse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QPointF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width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()/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height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()/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32342" y="1270850"/>
            <a:ext cx="2194560" cy="1645920"/>
            <a:chOff x="883578" y="2866490"/>
            <a:chExt cx="2194560" cy="1645920"/>
          </a:xfrm>
        </p:grpSpPr>
        <p:sp>
          <p:nvSpPr>
            <p:cNvPr id="6" name="Rectangle 5"/>
            <p:cNvSpPr/>
            <p:nvPr/>
          </p:nvSpPr>
          <p:spPr>
            <a:xfrm>
              <a:off x="883578" y="2866490"/>
              <a:ext cx="2194560" cy="16459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797978" y="3506570"/>
              <a:ext cx="365760" cy="36576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8318780" y="3068827"/>
            <a:ext cx="21945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95398" y="1270850"/>
            <a:ext cx="0" cy="164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97113" y="1894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3771" y="32208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10436" y="952351"/>
            <a:ext cx="295896" cy="94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9377" y="585216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 = 10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35029" y="3693496"/>
            <a:ext cx="1345915" cy="5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0944" y="4153509"/>
            <a:ext cx="381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is changed to match </a:t>
            </a:r>
            <a:r>
              <a:rPr lang="en-US" dirty="0" err="1" smtClean="0"/>
              <a:t>PegHole</a:t>
            </a:r>
            <a:r>
              <a:rPr lang="en-US" dirty="0" smtClean="0"/>
              <a:t>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add a method to our </a:t>
            </a:r>
            <a:r>
              <a:rPr lang="en-US" dirty="0" err="1" smtClean="0"/>
              <a:t>PegHole</a:t>
            </a:r>
            <a:r>
              <a:rPr lang="en-US" dirty="0" smtClean="0"/>
              <a:t> class which allows us to associate Peg instances with </a:t>
            </a:r>
            <a:r>
              <a:rPr lang="en-US" dirty="0" err="1" smtClean="0"/>
              <a:t>PegHole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7697" y="3447038"/>
            <a:ext cx="79453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74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finally, we extend our </a:t>
            </a:r>
            <a:r>
              <a:rPr lang="en-US" dirty="0" err="1" smtClean="0"/>
              <a:t>PegBoard.place_holes</a:t>
            </a:r>
            <a:r>
              <a:rPr lang="en-US" dirty="0" smtClean="0"/>
              <a:t> method to associate Pegs with </a:t>
            </a:r>
            <a:r>
              <a:rPr lang="en-US" dirty="0" err="1" smtClean="0"/>
              <a:t>PegHoles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1681" y="3266497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place_holes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row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range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QHBoxLayout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vbox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addStretch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col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hole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addWidget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col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hole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addStretch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3"/>
          <a:stretch/>
        </p:blipFill>
        <p:spPr>
          <a:xfrm>
            <a:off x="3359650" y="1040901"/>
            <a:ext cx="6828408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the hard part. How do we describe the mechanics of moving the pegs? How does a user interact with the game board?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aren’t going to concern ourselves with keeping score or enforcing legal movements yet. We just want to figure out </a:t>
            </a:r>
            <a:r>
              <a:rPr lang="en-US" i="1" dirty="0" smtClean="0"/>
              <a:t>how</a:t>
            </a:r>
            <a:r>
              <a:rPr lang="en-US" dirty="0" smtClean="0"/>
              <a:t> to move the pegs around. </a:t>
            </a:r>
          </a:p>
          <a:p>
            <a:r>
              <a:rPr lang="en-US" dirty="0" smtClean="0"/>
              <a:t>The most natural mechanism is probably drag-and-drop. We should be able to “pick up” pegs, move them with the mouse, and “drop” them into an empty hole.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and drop, a commonly implemented GUI interaction mechanism, centers around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QDrag</a:t>
            </a:r>
            <a:r>
              <a:rPr lang="en-US" dirty="0" smtClean="0"/>
              <a:t> object. 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QDrag</a:t>
            </a:r>
            <a:r>
              <a:rPr lang="en-US" dirty="0" smtClean="0"/>
              <a:t> class supports MIME-based drag and drop transfer. </a:t>
            </a:r>
          </a:p>
          <a:p>
            <a:r>
              <a:rPr lang="en-US" dirty="0" smtClean="0"/>
              <a:t>MIME (Multiple Internet Mail Extensions) is a system originally designed to package arbitrary attachments to email. But this system is also commonly used to package arbitrary data with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QDrag</a:t>
            </a:r>
            <a:r>
              <a:rPr lang="en-US" dirty="0" smtClean="0"/>
              <a:t> object so we can send it anywhere in the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Layout classes automatically position and resize widgets to accommodate space changes so that the look and feel is consistent.</a:t>
            </a:r>
          </a:p>
          <a:p>
            <a:pPr marL="0" indent="0">
              <a:buNone/>
            </a:pPr>
            <a:r>
              <a:rPr lang="en-US" dirty="0" smtClean="0"/>
              <a:t>Every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/>
              <a:t> subclass may have a layout specified which gives a widget control over: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Positioning of child widgets.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Sensible </a:t>
            </a:r>
            <a:r>
              <a:rPr lang="en-US" dirty="0"/>
              <a:t>default sizes for </a:t>
            </a:r>
            <a:r>
              <a:rPr lang="en-US" dirty="0" smtClean="0"/>
              <a:t>widgets.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Sensible </a:t>
            </a:r>
            <a:r>
              <a:rPr lang="en-US" dirty="0"/>
              <a:t>minimum sizes for </a:t>
            </a:r>
            <a:r>
              <a:rPr lang="en-US" dirty="0" smtClean="0"/>
              <a:t>widgets.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Resize </a:t>
            </a:r>
            <a:r>
              <a:rPr lang="en-US" dirty="0"/>
              <a:t>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Automatic </a:t>
            </a:r>
            <a:r>
              <a:rPr lang="en-US" dirty="0"/>
              <a:t>updates when contents </a:t>
            </a:r>
            <a:r>
              <a:rPr lang="en-US" dirty="0" smtClean="0"/>
              <a:t>change (font </a:t>
            </a:r>
            <a:r>
              <a:rPr lang="en-US" dirty="0"/>
              <a:t>size, text or other contents of child </a:t>
            </a:r>
            <a:r>
              <a:rPr lang="en-US" dirty="0" smtClean="0"/>
              <a:t>widgets, hiding </a:t>
            </a:r>
            <a:r>
              <a:rPr lang="en-US" dirty="0"/>
              <a:t>or showing a child </a:t>
            </a:r>
            <a:r>
              <a:rPr lang="en-US" dirty="0" smtClean="0"/>
              <a:t>widget, removal </a:t>
            </a:r>
            <a:r>
              <a:rPr lang="en-US" dirty="0"/>
              <a:t>of child </a:t>
            </a:r>
            <a:r>
              <a:rPr lang="en-US" dirty="0" smtClean="0"/>
              <a:t>widgets).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parts to a drag and drop action to be considered: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The drag source.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The drop target. </a:t>
            </a:r>
          </a:p>
          <a:p>
            <a:endParaRPr lang="en-US" dirty="0"/>
          </a:p>
          <a:p>
            <a:r>
              <a:rPr lang="en-US" dirty="0" smtClean="0"/>
              <a:t>Let’s start with our drag source, the </a:t>
            </a:r>
            <a:r>
              <a:rPr lang="en-US" dirty="0" err="1" smtClean="0"/>
              <a:t>PegHole</a:t>
            </a:r>
            <a:r>
              <a:rPr lang="en-US" dirty="0" smtClean="0"/>
              <a:t>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drag source is any object that creates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QDrag</a:t>
            </a:r>
            <a:r>
              <a:rPr lang="en-US" dirty="0" smtClean="0"/>
              <a:t> object when we interact with it. What does it mean to “interact”? Well, we could define it a couple of ways – here are some methods we could override to start a drag: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mousePressEvent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Called when the mouse is pressed down.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mouseReleaseEvent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Called when the mouse is released.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mouseMoveEvent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Called when the mouse is pressed down and moved. 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367" y="1931333"/>
            <a:ext cx="8194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3860367" y="3972910"/>
            <a:ext cx="280709" cy="2375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2343" y="4421915"/>
            <a:ext cx="2618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when we click on a </a:t>
            </a:r>
            <a:br>
              <a:rPr lang="en-US" dirty="0" smtClean="0"/>
            </a:br>
            <a:r>
              <a:rPr lang="en-US" dirty="0" err="1" smtClean="0"/>
              <a:t>PegHole</a:t>
            </a:r>
            <a:r>
              <a:rPr lang="en-US" dirty="0" smtClean="0"/>
              <a:t> object, we’ll start</a:t>
            </a:r>
            <a:br>
              <a:rPr lang="en-US" dirty="0" smtClean="0"/>
            </a:br>
            <a:r>
              <a:rPr lang="en-US" dirty="0" smtClean="0"/>
              <a:t>the process of dragging…</a:t>
            </a:r>
            <a:br>
              <a:rPr lang="en-US" dirty="0" smtClean="0"/>
            </a:br>
            <a:r>
              <a:rPr lang="en-US" dirty="0" smtClean="0"/>
              <a:t>but only if there is a Peg </a:t>
            </a:r>
            <a:br>
              <a:rPr lang="en-US" dirty="0" smtClean="0"/>
            </a:br>
            <a:r>
              <a:rPr lang="en-US" dirty="0" smtClean="0"/>
              <a:t>object associated!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367" y="1931333"/>
            <a:ext cx="8194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438436" y="4277710"/>
            <a:ext cx="217647" cy="7357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1678" y="4045407"/>
            <a:ext cx="2906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no associated Peg</a:t>
            </a:r>
            <a:br>
              <a:rPr lang="en-US" dirty="0" smtClean="0"/>
            </a:br>
            <a:r>
              <a:rPr lang="en-US" dirty="0" smtClean="0"/>
              <a:t>object, simply call the basic</a:t>
            </a:r>
            <a:br>
              <a:rPr lang="en-US" dirty="0" smtClean="0"/>
            </a:br>
            <a:r>
              <a:rPr lang="en-US" dirty="0" err="1" smtClean="0"/>
              <a:t>mousePressEvent</a:t>
            </a:r>
            <a:r>
              <a:rPr lang="en-US" dirty="0" smtClean="0"/>
              <a:t> method and </a:t>
            </a:r>
            <a:br>
              <a:rPr lang="en-US" dirty="0" smtClean="0"/>
            </a:br>
            <a:r>
              <a:rPr lang="en-US" dirty="0" smtClean="0"/>
              <a:t>return.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367" y="1931333"/>
            <a:ext cx="8194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438436" y="5245736"/>
            <a:ext cx="217647" cy="293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37855" y="4930679"/>
            <a:ext cx="2764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a Peg object, then</a:t>
            </a:r>
            <a:br>
              <a:rPr lang="en-US" dirty="0" smtClean="0"/>
            </a:br>
            <a:r>
              <a:rPr lang="en-US" dirty="0" smtClean="0"/>
              <a:t>start a drag by instantiating</a:t>
            </a:r>
            <a:br>
              <a:rPr lang="en-US" dirty="0" smtClean="0"/>
            </a:br>
            <a:r>
              <a:rPr lang="en-US" dirty="0" smtClean="0"/>
              <a:t>a new </a:t>
            </a:r>
            <a:r>
              <a:rPr lang="en-US" dirty="0" err="1" smtClean="0"/>
              <a:t>QDrag</a:t>
            </a:r>
            <a:r>
              <a:rPr lang="en-US" dirty="0" smtClean="0"/>
              <a:t>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367" y="1931333"/>
            <a:ext cx="8194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402779" y="5482041"/>
            <a:ext cx="217647" cy="293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37855" y="4930679"/>
            <a:ext cx="3163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Associate a </a:t>
            </a:r>
            <a:r>
              <a:rPr lang="en-US" dirty="0" err="1" smtClean="0"/>
              <a:t>QMimeData</a:t>
            </a:r>
            <a:r>
              <a:rPr lang="en-US" dirty="0" smtClean="0"/>
              <a:t> object. </a:t>
            </a:r>
            <a:br>
              <a:rPr lang="en-US" dirty="0" smtClean="0"/>
            </a:br>
            <a:r>
              <a:rPr lang="en-US" dirty="0" smtClean="0"/>
              <a:t>This is required, but your </a:t>
            </a:r>
            <a:br>
              <a:rPr lang="en-US" dirty="0" smtClean="0"/>
            </a:br>
            <a:r>
              <a:rPr lang="en-US" dirty="0" err="1" smtClean="0"/>
              <a:t>QMimeData</a:t>
            </a:r>
            <a:r>
              <a:rPr lang="en-US" dirty="0" smtClean="0"/>
              <a:t> object is not </a:t>
            </a:r>
            <a:br>
              <a:rPr lang="en-US" dirty="0" smtClean="0"/>
            </a:br>
            <a:r>
              <a:rPr lang="en-US" dirty="0" smtClean="0"/>
              <a:t>required to hold anything </a:t>
            </a:r>
            <a:br>
              <a:rPr lang="en-US" dirty="0" smtClean="0"/>
            </a:br>
            <a:r>
              <a:rPr lang="en-US" dirty="0" smtClean="0"/>
              <a:t>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0367" y="1931333"/>
            <a:ext cx="81949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392505" y="5800540"/>
            <a:ext cx="217647" cy="293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4128" y="4851132"/>
            <a:ext cx="3211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the exec_() method on the</a:t>
            </a:r>
            <a:br>
              <a:rPr lang="en-US" dirty="0" smtClean="0"/>
            </a:br>
            <a:r>
              <a:rPr lang="en-US" dirty="0" err="1" smtClean="0"/>
              <a:t>QDrag</a:t>
            </a:r>
            <a:r>
              <a:rPr lang="en-US" dirty="0"/>
              <a:t> object </a:t>
            </a:r>
            <a:r>
              <a:rPr lang="en-US" dirty="0" smtClean="0"/>
              <a:t>to start the </a:t>
            </a:r>
            <a:r>
              <a:rPr lang="en-US" dirty="0"/>
              <a:t>drag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drop </a:t>
            </a:r>
            <a:r>
              <a:rPr lang="en-US" dirty="0" smtClean="0"/>
              <a:t>operation. This method</a:t>
            </a:r>
            <a:br>
              <a:rPr lang="en-US" dirty="0" smtClean="0"/>
            </a:br>
            <a:r>
              <a:rPr lang="en-US" dirty="0" smtClean="0"/>
              <a:t>returns </a:t>
            </a:r>
            <a:r>
              <a:rPr lang="en-US" dirty="0"/>
              <a:t>a value indicating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 </a:t>
            </a:r>
            <a:r>
              <a:rPr lang="en-US" dirty="0"/>
              <a:t>action </a:t>
            </a:r>
            <a:r>
              <a:rPr lang="en-US" dirty="0" smtClean="0"/>
              <a:t>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So, what happens now?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Well, not much. We haven’t defined what it looks like to drag the Peg and we haven’t defined any drop targets. The only thing we can see for sure is that a drag event starts when the </a:t>
            </a:r>
            <a:r>
              <a:rPr lang="en-US" dirty="0" err="1" smtClean="0"/>
              <a:t>PegHole</a:t>
            </a:r>
            <a:r>
              <a:rPr lang="en-US" dirty="0" smtClean="0"/>
              <a:t> has an associated Peg, otherwise nothing happens.  </a:t>
            </a:r>
            <a:endParaRPr lang="en-US" dirty="0"/>
          </a:p>
        </p:txBody>
      </p:sp>
      <p:pic>
        <p:nvPicPr>
          <p:cNvPr id="4" name="TrianglePegGame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00106" y="965772"/>
            <a:ext cx="6530327" cy="36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Now, let’s define a drop target. Since a </a:t>
            </a:r>
            <a:r>
              <a:rPr lang="en-US" dirty="0" err="1" smtClean="0"/>
              <a:t>PegHole</a:t>
            </a:r>
            <a:r>
              <a:rPr lang="en-US" dirty="0" smtClean="0"/>
              <a:t> is conceptually both the source of the Peg as well as the eventual destination of the Peg, we will also use a </a:t>
            </a:r>
            <a:r>
              <a:rPr lang="en-US" dirty="0" err="1" smtClean="0"/>
              <a:t>PegHole</a:t>
            </a:r>
            <a:r>
              <a:rPr lang="en-US" dirty="0" smtClean="0"/>
              <a:t> as our drop target. Drop targets have the following properties: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self.setAcceptDrops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</a:t>
            </a:r>
            <a:r>
              <a:rPr lang="en-US" dirty="0" smtClean="0"/>
              <a:t>mplements </a:t>
            </a:r>
            <a:r>
              <a:rPr lang="en-US" dirty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dragEnterEvent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(self, event) </a:t>
            </a:r>
            <a:r>
              <a:rPr lang="en-US" dirty="0" smtClean="0"/>
              <a:t>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Called when a drag enters the target’s area. Typically defined to either accept or reject the drag.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</a:t>
            </a:r>
            <a:r>
              <a:rPr lang="en-US" dirty="0" smtClean="0"/>
              <a:t>mplements </a:t>
            </a:r>
            <a:r>
              <a:rPr lang="en-US" dirty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dropEvent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(self, event) </a:t>
            </a:r>
            <a:r>
              <a:rPr lang="en-US" dirty="0" smtClean="0"/>
              <a:t>method.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Called when the user releases the mouse button, “dropping” on the target.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1721" y="1869614"/>
            <a:ext cx="71439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setAcceptDrops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dragEnterEvent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acceptProposedAction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dropEvent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285" y="3030876"/>
            <a:ext cx="261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PegHole</a:t>
            </a:r>
            <a:r>
              <a:rPr lang="en-US" dirty="0" smtClean="0"/>
              <a:t> now accepts </a:t>
            </a:r>
            <a:br>
              <a:rPr lang="en-US" dirty="0" smtClean="0"/>
            </a:br>
            <a:r>
              <a:rPr lang="en-US" dirty="0" smtClean="0"/>
              <a:t>drop requests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4007423" y="2928135"/>
            <a:ext cx="1365961" cy="42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4438435" y="4171308"/>
            <a:ext cx="184935" cy="4671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7285" y="4017195"/>
            <a:ext cx="2822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 the drag to enter</a:t>
            </a:r>
            <a:br>
              <a:rPr lang="en-US" dirty="0" smtClean="0"/>
            </a:br>
            <a:r>
              <a:rPr lang="en-US" dirty="0" smtClean="0"/>
              <a:t>the widget space and </a:t>
            </a:r>
            <a:br>
              <a:rPr lang="en-US" dirty="0" smtClean="0"/>
            </a:br>
            <a:r>
              <a:rPr lang="en-US" dirty="0" smtClean="0"/>
              <a:t>set the drop action to be</a:t>
            </a:r>
            <a:br>
              <a:rPr lang="en-US" dirty="0" smtClean="0"/>
            </a:br>
            <a:r>
              <a:rPr lang="en-US" dirty="0" smtClean="0"/>
              <a:t>whatever the </a:t>
            </a:r>
            <a:r>
              <a:rPr lang="en-US" dirty="0" err="1" smtClean="0"/>
              <a:t>QDrag</a:t>
            </a:r>
            <a:r>
              <a:rPr lang="en-US" dirty="0" smtClean="0"/>
              <a:t> object </a:t>
            </a:r>
            <a:br>
              <a:rPr lang="en-US" dirty="0" smtClean="0"/>
            </a:br>
            <a:r>
              <a:rPr lang="en-US" dirty="0" smtClean="0"/>
              <a:t>proposes (i.e. </a:t>
            </a:r>
            <a:r>
              <a:rPr lang="en-US" dirty="0" err="1" smtClean="0"/>
              <a:t>MoveAction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large number of layout classes but the most common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Box Layout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 smtClean="0"/>
              <a:t>): lays out widgets in a horizontal row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QHBoxLayout</a:t>
            </a:r>
            <a:r>
              <a:rPr lang="en-US" dirty="0" smtClean="0"/>
              <a:t>) or vertical column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QVBoxLayout</a:t>
            </a:r>
            <a:r>
              <a:rPr lang="en-US" dirty="0" smtClean="0"/>
              <a:t>) from left-to-right or top-to-bottom.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Grid Layout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QGridLayout</a:t>
            </a:r>
            <a:r>
              <a:rPr lang="en-US" dirty="0" smtClean="0"/>
              <a:t>): lays out widgets in a 2-D grid where widgets can occupy multiple cells.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Form Layout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QFormLayout</a:t>
            </a:r>
            <a:r>
              <a:rPr lang="en-US" dirty="0" smtClean="0"/>
              <a:t>): layout class for managing forms. Creates a two-column form with labels on the left and fields on the right.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11721" y="1869614"/>
            <a:ext cx="71439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setAcceptDrops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FF"/>
                </a:solidFill>
                <a:latin typeface="Courier New" panose="02070309020205020404" pitchFamily="49" charset="0"/>
              </a:rPr>
              <a:t>dragEnterEvent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acceptProposedAction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dropEvent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311722" y="5027391"/>
            <a:ext cx="301376" cy="16435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07559" y="5110496"/>
            <a:ext cx="2674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the drop and add</a:t>
            </a:r>
            <a:br>
              <a:rPr lang="en-US" dirty="0" smtClean="0"/>
            </a:br>
            <a:r>
              <a:rPr lang="en-US" dirty="0" smtClean="0"/>
              <a:t>a new Peg object if there </a:t>
            </a:r>
            <a:br>
              <a:rPr lang="en-US" dirty="0" smtClean="0"/>
            </a:br>
            <a:r>
              <a:rPr lang="en-US" dirty="0" smtClean="0"/>
              <a:t>is not already a Peg object</a:t>
            </a:r>
            <a:br>
              <a:rPr lang="en-US" dirty="0" smtClean="0"/>
            </a:br>
            <a:r>
              <a:rPr lang="en-US" dirty="0" smtClean="0"/>
              <a:t>associated.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2736214" cy="4023360"/>
          </a:xfrm>
        </p:spPr>
        <p:txBody>
          <a:bodyPr/>
          <a:lstStyle/>
          <a:p>
            <a:r>
              <a:rPr lang="en-US" dirty="0" smtClean="0"/>
              <a:t>We can at least force a new Peg object to appear.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that does not delete the old Peg object nor describe what it means to drag from </a:t>
            </a:r>
            <a:r>
              <a:rPr lang="en-US" dirty="0" err="1" smtClean="0"/>
              <a:t>PegHole</a:t>
            </a:r>
            <a:r>
              <a:rPr lang="en-US" dirty="0" smtClean="0"/>
              <a:t> instance to </a:t>
            </a:r>
            <a:r>
              <a:rPr lang="en-US" dirty="0" err="1" smtClean="0"/>
              <a:t>PegHole</a:t>
            </a:r>
            <a:r>
              <a:rPr lang="en-US" dirty="0" smtClean="0"/>
              <a:t> instance.</a:t>
            </a:r>
            <a:endParaRPr lang="en-US" dirty="0"/>
          </a:p>
        </p:txBody>
      </p:sp>
      <p:pic>
        <p:nvPicPr>
          <p:cNvPr id="4" name="TrianglePegGame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4478" y="1807848"/>
            <a:ext cx="7536416" cy="42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drag </a:t>
            </a:r>
            <a:br>
              <a:rPr lang="en-US" dirty="0" smtClean="0"/>
            </a:br>
            <a:r>
              <a:rPr lang="en-US" dirty="0" smtClean="0"/>
              <a:t>source….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8020" y="2167161"/>
            <a:ext cx="767479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hide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del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0432" y="3534310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Hide the peg temporarily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668047" y="3718976"/>
            <a:ext cx="93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0432" y="4921321"/>
            <a:ext cx="3157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“drop” happens, check </a:t>
            </a:r>
            <a:br>
              <a:rPr lang="en-US" dirty="0" smtClean="0"/>
            </a:br>
            <a:r>
              <a:rPr lang="en-US" dirty="0" smtClean="0"/>
              <a:t>whether drop was accepted or </a:t>
            </a:r>
            <a:br>
              <a:rPr lang="en-US" dirty="0" smtClean="0"/>
            </a:br>
            <a:r>
              <a:rPr lang="en-US" dirty="0" smtClean="0"/>
              <a:t>not. If so, delete Peg. Otherwise,</a:t>
            </a:r>
            <a:br>
              <a:rPr lang="en-US" dirty="0" smtClean="0"/>
            </a:br>
            <a:r>
              <a:rPr lang="en-US" dirty="0" smtClean="0"/>
              <a:t>show the Peg again.</a:t>
            </a:r>
          </a:p>
        </p:txBody>
      </p:sp>
      <p:sp>
        <p:nvSpPr>
          <p:cNvPr id="9" name="Left Brace 8"/>
          <p:cNvSpPr/>
          <p:nvPr/>
        </p:nvSpPr>
        <p:spPr>
          <a:xfrm>
            <a:off x="4311782" y="4921321"/>
            <a:ext cx="205483" cy="1388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once again!</a:t>
            </a:r>
            <a:endParaRPr lang="en-US" dirty="0"/>
          </a:p>
        </p:txBody>
      </p:sp>
      <p:pic>
        <p:nvPicPr>
          <p:cNvPr id="4" name="TrianglePegGame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49400" y="1882740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73212" cy="4023360"/>
          </a:xfrm>
        </p:spPr>
        <p:txBody>
          <a:bodyPr/>
          <a:lstStyle/>
          <a:p>
            <a:r>
              <a:rPr lang="en-US" dirty="0" smtClean="0"/>
              <a:t>But wouldn’t it be so nice to </a:t>
            </a:r>
            <a:r>
              <a:rPr lang="en-US" i="1" dirty="0" smtClean="0"/>
              <a:t>see</a:t>
            </a:r>
            <a:r>
              <a:rPr lang="en-US" dirty="0" smtClean="0"/>
              <a:t> the Peg move?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97340" y="1500147"/>
            <a:ext cx="76953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hide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setPixmap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setHotSpot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topLeft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del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b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show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0157" y="3616503"/>
            <a:ext cx="269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We’ll create an icon of the </a:t>
            </a:r>
            <a:br>
              <a:rPr lang="en-US" dirty="0" smtClean="0"/>
            </a:br>
            <a:r>
              <a:rPr lang="en-US" dirty="0" smtClean="0"/>
              <a:t>Peg and associate it with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QDrag</a:t>
            </a:r>
            <a:r>
              <a:rPr lang="en-US" dirty="0" smtClean="0"/>
              <a:t> object.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4467" y="1058762"/>
            <a:ext cx="73357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setAcceptDrops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QGridLayout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setLayout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grid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create_icon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create_icon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QPixmap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22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fill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transparent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QPainter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begin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brush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QBrush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SolidPattern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brush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setColor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setBrush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brush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drawEllipse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qp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191" y="2630184"/>
            <a:ext cx="4078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have an icon that represents what</a:t>
            </a:r>
            <a:br>
              <a:rPr lang="en-US" dirty="0" smtClean="0"/>
            </a:br>
            <a:r>
              <a:rPr lang="en-US" dirty="0" smtClean="0"/>
              <a:t>a Peg looks like visually.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the visual we’ll associate with the</a:t>
            </a:r>
            <a:br>
              <a:rPr lang="en-US" dirty="0" smtClean="0"/>
            </a:br>
            <a:r>
              <a:rPr lang="en-US" dirty="0" smtClean="0"/>
              <a:t>drag so that our user feels like they’re </a:t>
            </a:r>
            <a:br>
              <a:rPr lang="en-US" dirty="0" smtClean="0"/>
            </a:br>
            <a:r>
              <a:rPr lang="en-US" dirty="0" smtClean="0"/>
              <a:t>moving the object in 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pic>
        <p:nvPicPr>
          <p:cNvPr id="5" name="TrianglePegGame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16989" y="2084832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we have the mechanics of movement. Now, all we need to do is enforce some rules. This comes down to two checks: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Make sure destination is valid.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Make sure “hopped” hole contains a Peg to be removed.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We’re going to use the MIME mechanism to send information about our drag source to our drop target – this will help us decide whether to accept or not.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destination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1010" y="1773018"/>
            <a:ext cx="73571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PegBoard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QtWidgets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parent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holes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place_holes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peg_count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holes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)-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place_holes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row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row_list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col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hole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PegHole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col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rowLayout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addStretch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holes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append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row_list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[:])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079" y="2373330"/>
            <a:ext cx="4141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first extend the </a:t>
            </a:r>
            <a:r>
              <a:rPr lang="en-US" dirty="0" err="1" smtClean="0"/>
              <a:t>PegHole</a:t>
            </a:r>
            <a:r>
              <a:rPr lang="en-US" dirty="0" smtClean="0"/>
              <a:t> class</a:t>
            </a:r>
            <a:br>
              <a:rPr lang="en-US" dirty="0" smtClean="0"/>
            </a:br>
            <a:r>
              <a:rPr lang="en-US" dirty="0" smtClean="0"/>
              <a:t>definition to accept its position as an </a:t>
            </a:r>
            <a:br>
              <a:rPr lang="en-US" dirty="0" smtClean="0"/>
            </a:br>
            <a:r>
              <a:rPr lang="en-US" dirty="0" smtClean="0"/>
              <a:t>argument. We pass in the row and column </a:t>
            </a:r>
            <a:br>
              <a:rPr lang="en-US" dirty="0" smtClean="0"/>
            </a:br>
            <a:r>
              <a:rPr lang="en-US" dirty="0" smtClean="0"/>
              <a:t>where it is placed on the board.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Furthermore, the </a:t>
            </a:r>
            <a:r>
              <a:rPr lang="en-US" dirty="0" err="1" smtClean="0"/>
              <a:t>PegBoard</a:t>
            </a:r>
            <a:r>
              <a:rPr lang="en-US" dirty="0" smtClean="0"/>
              <a:t> now maintains</a:t>
            </a:r>
            <a:br>
              <a:rPr lang="en-US" dirty="0" smtClean="0"/>
            </a:br>
            <a:r>
              <a:rPr lang="en-US" dirty="0" smtClean="0"/>
              <a:t>a list of its child widgets and an associated</a:t>
            </a:r>
            <a:br>
              <a:rPr lang="en-US" dirty="0" smtClean="0"/>
            </a:br>
            <a:r>
              <a:rPr lang="en-US" dirty="0" smtClean="0"/>
              <a:t>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destination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1578" y="2084832"/>
            <a:ext cx="80069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QtWidgets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QWidget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mousePressEvent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create_icon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hide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drag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QtGui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QDrag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data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setText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pickle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dumps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setMimeData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setPixmap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setHotSpot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peg_icon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rect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topLeft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dropAction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drag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exec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QtCore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Qt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MoveAction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...</a:t>
            </a:r>
            <a:endParaRPr lang="en-US" dirty="0">
              <a:effectLst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006921" y="4335694"/>
            <a:ext cx="287677" cy="739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5333" y="4105399"/>
            <a:ext cx="3691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QMimeData</a:t>
            </a:r>
            <a:r>
              <a:rPr lang="en-US" dirty="0" smtClean="0"/>
              <a:t> object associated</a:t>
            </a:r>
            <a:br>
              <a:rPr lang="en-US" dirty="0" smtClean="0"/>
            </a:br>
            <a:r>
              <a:rPr lang="en-US" dirty="0" smtClean="0"/>
              <a:t>with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QDrag</a:t>
            </a:r>
            <a:r>
              <a:rPr lang="en-US" dirty="0" smtClean="0"/>
              <a:t> object will now</a:t>
            </a:r>
            <a:br>
              <a:rPr lang="en-US" dirty="0" smtClean="0"/>
            </a:br>
            <a:r>
              <a:rPr lang="en-US" dirty="0" smtClean="0"/>
              <a:t>house some information – a pickled</a:t>
            </a:r>
            <a:br>
              <a:rPr lang="en-US" dirty="0" smtClean="0"/>
            </a:br>
            <a:r>
              <a:rPr lang="en-US" dirty="0" smtClean="0"/>
              <a:t>string holding the source’s coordinates.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/>
              <a:t> class lines up child widgets horizontally or vertically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 smtClean="0"/>
              <a:t> will take a given space and divide it up into boxes that contain widgets.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QHBoxLayout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makes horizontal rows of boxes.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QVBoxLayout</a:t>
            </a:r>
            <a:r>
              <a:rPr lang="en-US" dirty="0" smtClean="0"/>
              <a:t> makes vertical columns of boxes. </a:t>
            </a:r>
            <a:endParaRPr lang="en-US" dirty="0"/>
          </a:p>
        </p:txBody>
      </p:sp>
      <p:pic>
        <p:nvPicPr>
          <p:cNvPr id="1026" name="Picture 2" descr="Horizontal box layout with five child widg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01" y="3322372"/>
            <a:ext cx="4763368" cy="4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tical box layout with five child widg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01" y="4297680"/>
            <a:ext cx="1115269" cy="22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destination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8284" y="2654578"/>
            <a:ext cx="81028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dropEvent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event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col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pickle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loads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mimeData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text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check_valid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col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addPeg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accept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event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ignore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369" y="3359649"/>
            <a:ext cx="2948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accept the drop </a:t>
            </a:r>
            <a:br>
              <a:rPr lang="en-US" dirty="0" smtClean="0"/>
            </a:br>
            <a:r>
              <a:rPr lang="en-US" dirty="0" smtClean="0"/>
              <a:t>request if the destination does</a:t>
            </a:r>
            <a:br>
              <a:rPr lang="en-US" dirty="0" smtClean="0"/>
            </a:br>
            <a:r>
              <a:rPr lang="en-US" dirty="0" smtClean="0"/>
              <a:t>not have a Peg </a:t>
            </a:r>
            <a:r>
              <a:rPr lang="en-US" i="1" dirty="0" smtClean="0"/>
              <a:t>and</a:t>
            </a:r>
            <a:r>
              <a:rPr lang="en-US" dirty="0" smtClean="0"/>
              <a:t> the </a:t>
            </a:r>
            <a:br>
              <a:rPr lang="en-US" dirty="0" smtClean="0"/>
            </a:br>
            <a:r>
              <a:rPr lang="en-US" dirty="0" smtClean="0"/>
              <a:t>source of the drag is valid.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rules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8128" y="2362371"/>
            <a:ext cx="8572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check_valid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row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col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hopped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None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Calculate coordinates of skipped peg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i="1" dirty="0" smtClean="0">
                <a:solidFill>
                  <a:srgbClr val="00FF00"/>
                </a:solidFill>
                <a:latin typeface="Courier New" panose="02070309020205020404" pitchFamily="49" charset="0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and store as hopped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hopped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holes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hopped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hopped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]].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holes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hopped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hopped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deletePeg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self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parent</a:t>
            </a:r>
            <a:r>
              <a:rPr lang="en-US" b="1" dirty="0" err="1" smtClean="0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peg_count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-=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False</a:t>
            </a:r>
            <a:endParaRPr lang="en-US" dirty="0">
              <a:solidFill>
                <a:srgbClr val="FFFFFF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rules</a:t>
            </a:r>
            <a:endParaRPr lang="en-US" dirty="0"/>
          </a:p>
        </p:txBody>
      </p:sp>
      <p:pic>
        <p:nvPicPr>
          <p:cNvPr id="4" name="TrianglePegGame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67180" y="1954659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this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for a little tutorial on custom widgets. </a:t>
            </a:r>
          </a:p>
          <a:p>
            <a:endParaRPr lang="en-US" dirty="0"/>
          </a:p>
          <a:p>
            <a:r>
              <a:rPr lang="en-US" dirty="0" smtClean="0"/>
              <a:t>Check out this 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 for a small </a:t>
            </a:r>
            <a:r>
              <a:rPr lang="en-US" dirty="0" err="1" smtClean="0"/>
              <a:t>tetris</a:t>
            </a:r>
            <a:r>
              <a:rPr lang="en-US" dirty="0" smtClean="0"/>
              <a:t> game demo. </a:t>
            </a:r>
          </a:p>
          <a:p>
            <a:endParaRPr lang="en-US" dirty="0"/>
          </a:p>
          <a:p>
            <a:r>
              <a:rPr lang="en-US" dirty="0" smtClean="0"/>
              <a:t>Very thorough </a:t>
            </a:r>
            <a:r>
              <a:rPr lang="en-US" dirty="0" err="1" smtClean="0"/>
              <a:t>PyQt</a:t>
            </a:r>
            <a:r>
              <a:rPr lang="en-US" dirty="0" smtClean="0"/>
              <a:t> source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10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17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Once you create a box layout and attach it to a parent widget, the following methods are used to add child widgets and manage the space: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stretch=0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to add a widget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QBoxLayout</a:t>
            </a:r>
            <a:r>
              <a:rPr lang="en-US" dirty="0"/>
              <a:t> and set the widget's stretch </a:t>
            </a:r>
            <a:r>
              <a:rPr lang="en-US" dirty="0" smtClean="0"/>
              <a:t>factor.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addSpacing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create an empty </a:t>
            </a:r>
            <a:r>
              <a:rPr lang="en-US" dirty="0" smtClean="0"/>
              <a:t>(non-stretchable) box </a:t>
            </a:r>
            <a:r>
              <a:rPr lang="en-US" dirty="0" smtClean="0"/>
              <a:t>with a particular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addStretch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stretch=0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create an empty, stretchable 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layout, stretch=0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to add a box containing another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QLayout</a:t>
            </a:r>
            <a:r>
              <a:rPr lang="en-US" dirty="0"/>
              <a:t> to the row and set that layout's stretch factor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Stretch factors indicate the relative amount of leftover space that should be allocated to a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Grid Layout class is the most universal, but we will use both Grid and Box layouts.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grid is represented with multiple rows and columns. </a:t>
            </a:r>
            <a:r>
              <a:rPr lang="en-US" dirty="0"/>
              <a:t>W</a:t>
            </a:r>
            <a:r>
              <a:rPr lang="en-US" dirty="0" smtClean="0"/>
              <a:t>idgets can be attached to the grid by indicating the (row, column) space it should fill.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 a grid layout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QtWidgets.QGridLayout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Attach widgets to the grid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addWidget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QWidget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 also set the number of grid spaces that it should take </a:t>
            </a:r>
            <a:r>
              <a:rPr lang="en-US" dirty="0" smtClean="0"/>
              <a:t>up.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1415</TotalTime>
  <Words>1742</Words>
  <Application>Microsoft Office PowerPoint</Application>
  <PresentationFormat>Widescreen</PresentationFormat>
  <Paragraphs>268</Paragraphs>
  <Slides>73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Lecture 18</vt:lpstr>
      <vt:lpstr>GUI programming</vt:lpstr>
      <vt:lpstr>Basic pyqt</vt:lpstr>
      <vt:lpstr>Layout management</vt:lpstr>
      <vt:lpstr>Layout management</vt:lpstr>
      <vt:lpstr>Layout management</vt:lpstr>
      <vt:lpstr>Box layout</vt:lpstr>
      <vt:lpstr>Box layout</vt:lpstr>
      <vt:lpstr>Grid layout</vt:lpstr>
      <vt:lpstr>Basic pyqt</vt:lpstr>
      <vt:lpstr>Basic pyqt</vt:lpstr>
      <vt:lpstr>Grid layout</vt:lpstr>
      <vt:lpstr>Grid layout</vt:lpstr>
      <vt:lpstr>Grid layout</vt:lpstr>
      <vt:lpstr>Grid layout</vt:lpstr>
      <vt:lpstr>Grid layout</vt:lpstr>
      <vt:lpstr>Grid layout</vt:lpstr>
      <vt:lpstr>Grid layout</vt:lpstr>
      <vt:lpstr>Grid layout</vt:lpstr>
      <vt:lpstr>PegBoard</vt:lpstr>
      <vt:lpstr>PegBoard</vt:lpstr>
      <vt:lpstr>QPainter</vt:lpstr>
      <vt:lpstr>QPAinter</vt:lpstr>
      <vt:lpstr>QPainter</vt:lpstr>
      <vt:lpstr>QPainter</vt:lpstr>
      <vt:lpstr>QPainter</vt:lpstr>
      <vt:lpstr>QPainter</vt:lpstr>
      <vt:lpstr>QPainter</vt:lpstr>
      <vt:lpstr>Qpainter</vt:lpstr>
      <vt:lpstr>QPAINTER</vt:lpstr>
      <vt:lpstr>QPalette</vt:lpstr>
      <vt:lpstr>QPalette</vt:lpstr>
      <vt:lpstr>QPalette</vt:lpstr>
      <vt:lpstr>QPalette</vt:lpstr>
      <vt:lpstr>QPALETTE</vt:lpstr>
      <vt:lpstr>Adding to the Peg Board</vt:lpstr>
      <vt:lpstr>Peg Holes</vt:lpstr>
      <vt:lpstr>Peg Holes</vt:lpstr>
      <vt:lpstr>Peg Holes</vt:lpstr>
      <vt:lpstr>Peg Holes</vt:lpstr>
      <vt:lpstr>Peg Holes</vt:lpstr>
      <vt:lpstr>Peg Holes</vt:lpstr>
      <vt:lpstr>Pegs</vt:lpstr>
      <vt:lpstr>Pegs</vt:lpstr>
      <vt:lpstr>Pegs</vt:lpstr>
      <vt:lpstr>PEGS</vt:lpstr>
      <vt:lpstr>PeGS</vt:lpstr>
      <vt:lpstr>Peg movement</vt:lpstr>
      <vt:lpstr>Drag and drop</vt:lpstr>
      <vt:lpstr>Drag and drop</vt:lpstr>
      <vt:lpstr>Drag source</vt:lpstr>
      <vt:lpstr>Drag Source</vt:lpstr>
      <vt:lpstr>Drag Source</vt:lpstr>
      <vt:lpstr>Drag Source</vt:lpstr>
      <vt:lpstr>Drag Source</vt:lpstr>
      <vt:lpstr>Drag Source</vt:lpstr>
      <vt:lpstr>Drag Source</vt:lpstr>
      <vt:lpstr>Drop target</vt:lpstr>
      <vt:lpstr>Drop Target</vt:lpstr>
      <vt:lpstr>Drop Target</vt:lpstr>
      <vt:lpstr>Drop Target</vt:lpstr>
      <vt:lpstr>Drag Source</vt:lpstr>
      <vt:lpstr>Drag and drop</vt:lpstr>
      <vt:lpstr>Drag and Drop</vt:lpstr>
      <vt:lpstr>Drag and drop</vt:lpstr>
      <vt:lpstr>Drag and drop</vt:lpstr>
      <vt:lpstr>Enforcing rules</vt:lpstr>
      <vt:lpstr>Checking destination</vt:lpstr>
      <vt:lpstr>Checking destination</vt:lpstr>
      <vt:lpstr>Checking destination</vt:lpstr>
      <vt:lpstr>Enforcing rules</vt:lpstr>
      <vt:lpstr>Enforcing rules</vt:lpstr>
      <vt:lpstr>Further reading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</dc:title>
  <dc:creator>Caitlin Carnahan</dc:creator>
  <cp:lastModifiedBy>Caitlin Carnahan</cp:lastModifiedBy>
  <cp:revision>215</cp:revision>
  <dcterms:created xsi:type="dcterms:W3CDTF">2015-02-24T18:04:17Z</dcterms:created>
  <dcterms:modified xsi:type="dcterms:W3CDTF">2017-04-12T13:25:38Z</dcterms:modified>
</cp:coreProperties>
</file>