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9" r:id="rId10"/>
    <p:sldId id="263" r:id="rId11"/>
    <p:sldId id="264" r:id="rId12"/>
    <p:sldId id="270" r:id="rId13"/>
    <p:sldId id="272" r:id="rId14"/>
    <p:sldId id="271" r:id="rId15"/>
    <p:sldId id="265" r:id="rId16"/>
    <p:sldId id="266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tlin Carnahan" initials="CC" lastIdx="2" clrIdx="0">
    <p:extLst>
      <p:ext uri="{19B8F6BF-5375-455C-9EA6-DF929625EA0E}">
        <p15:presenceInfo xmlns:p15="http://schemas.microsoft.com/office/powerpoint/2012/main" userId="S-1-5-21-73586283-448539723-725345543-331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Optimizing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1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cdef statement is used to declare C variables, </a:t>
            </a:r>
            <a:r>
              <a:rPr lang="en-US" dirty="0" smtClean="0"/>
              <a:t>as well </a:t>
            </a:r>
            <a:r>
              <a:rPr lang="en-US" dirty="0"/>
              <a:t>as </a:t>
            </a:r>
            <a:r>
              <a:rPr lang="en-US" dirty="0" smtClean="0"/>
              <a:t>C </a:t>
            </a:r>
            <a:r>
              <a:rPr lang="en-US" dirty="0" err="1"/>
              <a:t>struct</a:t>
            </a:r>
            <a:r>
              <a:rPr lang="en-US" dirty="0"/>
              <a:t>, union </a:t>
            </a:r>
            <a:r>
              <a:rPr lang="en-US" dirty="0" smtClean="0"/>
              <a:t>and </a:t>
            </a:r>
            <a:r>
              <a:rPr lang="en-US" dirty="0" err="1" smtClean="0"/>
              <a:t>enum</a:t>
            </a:r>
            <a:r>
              <a:rPr lang="en-US" dirty="0" smtClean="0"/>
              <a:t> types.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49192" y="2842739"/>
            <a:ext cx="37520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cdef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j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k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float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42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h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Node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id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float size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union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char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str_data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float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fl_data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enum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Color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red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blue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green </a:t>
            </a:r>
            <a:endParaRPr lang="en-US" sz="1600" dirty="0">
              <a:effectLst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470071" y="4367893"/>
            <a:ext cx="971550" cy="187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5807" y="2904294"/>
            <a:ext cx="30942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cdef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j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k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cdef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float f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42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h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cdef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Node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id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float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size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cdef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union Data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char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str_data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float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fl_data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cdef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enum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Color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red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blue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green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765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supports all built-in C types as well as the special </a:t>
            </a:r>
            <a:r>
              <a:rPr lang="en-US" dirty="0" err="1" smtClean="0"/>
              <a:t>Cython</a:t>
            </a:r>
            <a:r>
              <a:rPr lang="en-US" dirty="0"/>
              <a:t> types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US" dirty="0" smtClean="0"/>
              <a:t>, </a:t>
            </a:r>
            <a:r>
              <a:rPr lang="en-US" dirty="0"/>
              <a:t>used for C </a:t>
            </a:r>
            <a:r>
              <a:rPr lang="en-US" dirty="0" err="1"/>
              <a:t>boolean</a:t>
            </a:r>
            <a:r>
              <a:rPr lang="en-US" dirty="0"/>
              <a:t> values (</a:t>
            </a:r>
            <a:r>
              <a:rPr lang="en-US" dirty="0" err="1"/>
              <a:t>int</a:t>
            </a:r>
            <a:r>
              <a:rPr lang="en-US" dirty="0"/>
              <a:t> with 0/non-0 values for False/True</a:t>
            </a:r>
            <a:r>
              <a:rPr lang="en-US" dirty="0" smtClean="0"/>
              <a:t>), </a:t>
            </a:r>
            <a:r>
              <a:rPr lang="en-US" dirty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Py_ssize_t</a:t>
            </a:r>
            <a:r>
              <a:rPr lang="en-US" dirty="0" smtClean="0"/>
              <a:t>, </a:t>
            </a:r>
            <a:r>
              <a:rPr lang="en-US" dirty="0"/>
              <a:t>for (signed) sizes of Python containers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Also, the Python types list, </a:t>
            </a:r>
            <a:r>
              <a:rPr lang="en-US" dirty="0" err="1"/>
              <a:t>dict</a:t>
            </a:r>
            <a:r>
              <a:rPr lang="en-US" dirty="0"/>
              <a:t>, tuple, etc. may be used for static typing, as well as any user defined extension </a:t>
            </a:r>
            <a:r>
              <a:rPr lang="en-US" dirty="0" smtClean="0"/>
              <a:t>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6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purely Python code.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59942" y="3068668"/>
            <a:ext cx="3674814" cy="2585323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integrate_f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dx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dx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329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purely Python code.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6585" y="2919198"/>
            <a:ext cx="6244418" cy="3693319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integrate_f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dx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timeit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timeit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integrate_f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(0.0, 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5.0,10000000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)"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"from 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cydemo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 import 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integrate_f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number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3854" y="3062322"/>
            <a:ext cx="45592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Using Python’s </a:t>
            </a:r>
            <a:r>
              <a:rPr lang="en-US" sz="2000" dirty="0" err="1" smtClean="0"/>
              <a:t>timeit</a:t>
            </a:r>
            <a:r>
              <a:rPr lang="en-US" sz="2000" dirty="0" smtClean="0"/>
              <a:t> module, the call</a:t>
            </a:r>
            <a:br>
              <a:rPr lang="en-US" sz="2000" dirty="0" smtClean="0"/>
            </a:br>
            <a:r>
              <a:rPr lang="en-US" sz="2000" dirty="0" err="1" smtClean="0"/>
              <a:t>integrate_f</a:t>
            </a:r>
            <a:r>
              <a:rPr lang="en-US" sz="2000" dirty="0" smtClean="0"/>
              <a:t>(0, 5, 100000000) took about </a:t>
            </a:r>
            <a:br>
              <a:rPr lang="en-US" sz="2000" dirty="0" smtClean="0"/>
            </a:br>
            <a:r>
              <a:rPr lang="en-US" sz="2000" dirty="0" smtClean="0"/>
              <a:t>4.198 seconds.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By just compiling with </a:t>
            </a:r>
            <a:r>
              <a:rPr lang="en-US" sz="2000" dirty="0" err="1" smtClean="0"/>
              <a:t>Cython</a:t>
            </a:r>
            <a:r>
              <a:rPr lang="en-US" sz="2000" dirty="0" smtClean="0"/>
              <a:t>, the call took </a:t>
            </a:r>
            <a:br>
              <a:rPr lang="en-US" sz="2000" dirty="0" smtClean="0"/>
            </a:br>
            <a:r>
              <a:rPr lang="en-US" sz="2000" dirty="0" smtClean="0"/>
              <a:t>about 2.137 seconds.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715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552583" cy="402336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Cythonic</a:t>
            </a:r>
            <a:r>
              <a:rPr lang="en-US" dirty="0" smtClean="0"/>
              <a:t> version of this code might look like this: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6704" y="2451020"/>
            <a:ext cx="6228572" cy="3693319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double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integrate_f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double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double 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cdef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cdef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double 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dx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timeit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 code here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2512" y="4810564"/>
            <a:ext cx="47891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Pure Python code took about 4.198 seconds. </a:t>
            </a:r>
            <a:br>
              <a:rPr lang="en-US" sz="2000" dirty="0" smtClean="0"/>
            </a:br>
            <a:r>
              <a:rPr lang="en-US" sz="2000" dirty="0" smtClean="0"/>
              <a:t>By just compiling with </a:t>
            </a:r>
            <a:r>
              <a:rPr lang="en-US" sz="2000" dirty="0" err="1" smtClean="0"/>
              <a:t>Cython</a:t>
            </a:r>
            <a:r>
              <a:rPr lang="en-US" sz="2000" dirty="0" smtClean="0"/>
              <a:t>, the call took </a:t>
            </a:r>
            <a:br>
              <a:rPr lang="en-US" sz="2000" dirty="0" smtClean="0"/>
            </a:br>
            <a:r>
              <a:rPr lang="en-US" sz="2000" dirty="0" smtClean="0"/>
              <a:t>about 2.137 seconds. </a:t>
            </a:r>
            <a:br>
              <a:rPr lang="en-US" sz="2000" dirty="0" smtClean="0"/>
            </a:br>
            <a:r>
              <a:rPr lang="en-US" sz="2000" dirty="0" smtClean="0"/>
              <a:t>By performing some static typing, the call </a:t>
            </a:r>
            <a:br>
              <a:rPr lang="en-US" sz="2000" dirty="0" smtClean="0"/>
            </a:br>
            <a:r>
              <a:rPr lang="en-US" sz="2000" dirty="0" smtClean="0"/>
              <a:t>took about .663 seconds.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51757" y="3325039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pyximport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pyximport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install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cydemo3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0.663282871246 </a:t>
            </a: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667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functions are defined using the def statement, as </a:t>
            </a:r>
            <a:r>
              <a:rPr lang="en-US" dirty="0" smtClean="0"/>
              <a:t>usual. </a:t>
            </a:r>
            <a:r>
              <a:rPr lang="en-US" dirty="0"/>
              <a:t>They take Python objects as parameters and return Python objects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 functions are defined using </a:t>
            </a:r>
            <a:r>
              <a:rPr lang="en-US" dirty="0" smtClean="0"/>
              <a:t>the cdef </a:t>
            </a:r>
            <a:r>
              <a:rPr lang="en-US" dirty="0"/>
              <a:t>statement. They take either Python objects or C values as parameters, and can return either Python objects or C values.</a:t>
            </a:r>
          </a:p>
        </p:txBody>
      </p:sp>
      <p:sp>
        <p:nvSpPr>
          <p:cNvPr id="5" name="Left Arrow 4"/>
          <p:cNvSpPr/>
          <p:nvPr/>
        </p:nvSpPr>
        <p:spPr>
          <a:xfrm>
            <a:off x="6373585" y="4474028"/>
            <a:ext cx="930729" cy="1387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07729" y="4362994"/>
            <a:ext cx="44794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anose="02070309020205020404" pitchFamily="49" charset="0"/>
              </a:rPr>
              <a:t>spam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python_i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python_s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cdef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python_i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cdef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python_s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7729" y="3993662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Behind the scenes: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4128" y="429768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spam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char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eggs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unsigned long 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float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365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</a:t>
            </a:r>
            <a:r>
              <a:rPr lang="en-US" dirty="0" err="1"/>
              <a:t>Cython</a:t>
            </a:r>
            <a:r>
              <a:rPr lang="en-US" dirty="0"/>
              <a:t> module, Python functions and C functions can call each other freely, but only Python functions can be called from outside the module by interpreted Python code. </a:t>
            </a:r>
            <a:r>
              <a:rPr lang="en-US" dirty="0" smtClean="0"/>
              <a:t>So</a:t>
            </a:r>
            <a:r>
              <a:rPr lang="en-US" dirty="0"/>
              <a:t>, any functions that you want to “export” from your </a:t>
            </a:r>
            <a:r>
              <a:rPr lang="en-US" dirty="0" err="1"/>
              <a:t>Cython</a:t>
            </a:r>
            <a:r>
              <a:rPr lang="en-US" dirty="0"/>
              <a:t> module must be declared as Python functions using </a:t>
            </a:r>
            <a:r>
              <a:rPr lang="en-US" dirty="0" smtClean="0"/>
              <a:t>def.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is also a hybrid function, called </a:t>
            </a:r>
            <a:r>
              <a:rPr lang="en-US" dirty="0" err="1"/>
              <a:t>cpdef</a:t>
            </a:r>
            <a:r>
              <a:rPr lang="en-US" dirty="0"/>
              <a:t>. A </a:t>
            </a:r>
            <a:r>
              <a:rPr lang="en-US" dirty="0" err="1"/>
              <a:t>cpdef</a:t>
            </a:r>
            <a:r>
              <a:rPr lang="en-US" dirty="0"/>
              <a:t> </a:t>
            </a:r>
            <a:r>
              <a:rPr lang="en-US" dirty="0" smtClean="0"/>
              <a:t>function can </a:t>
            </a:r>
            <a:r>
              <a:rPr lang="en-US" dirty="0"/>
              <a:t>be called from anywhere, but uses the faster C calling conventions when being called from other </a:t>
            </a:r>
            <a:r>
              <a:rPr lang="en-US" dirty="0" err="1"/>
              <a:t>Cython</a:t>
            </a:r>
            <a:r>
              <a:rPr lang="en-US" dirty="0"/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350644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620316" cy="4023360"/>
          </a:xfrm>
        </p:spPr>
        <p:txBody>
          <a:bodyPr/>
          <a:lstStyle/>
          <a:p>
            <a:r>
              <a:rPr lang="en-US" dirty="0" smtClean="0"/>
              <a:t>When using </a:t>
            </a:r>
            <a:r>
              <a:rPr lang="en-US" dirty="0" err="1" smtClean="0"/>
              <a:t>Cython</a:t>
            </a:r>
            <a:r>
              <a:rPr lang="en-US" dirty="0" smtClean="0"/>
              <a:t>, Python function calls are extra expensive </a:t>
            </a:r>
            <a:r>
              <a:rPr lang="en-US" dirty="0"/>
              <a:t>because one might need to convert to and from Python objects to do the call</a:t>
            </a:r>
            <a:r>
              <a:rPr lang="en-US" dirty="0" smtClean="0"/>
              <a:t>. We can create some more speedup just by typing our functions.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2964" y="2234317"/>
            <a:ext cx="6184474" cy="3693319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 double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double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integrate_f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double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double 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cdef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cdef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double 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dx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timeit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 code here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0840" y="4572000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pyximport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pyximport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install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cydemo4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0.0377948284149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852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5786"/>
              </p:ext>
            </p:extLst>
          </p:nvPr>
        </p:nvGraphicFramePr>
        <p:xfrm>
          <a:off x="1579816" y="3903133"/>
          <a:ext cx="6096000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cydemo2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cydemo3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cydemo4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.0377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6311" y="2212622"/>
            <a:ext cx="4593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ydemo</a:t>
            </a:r>
            <a:r>
              <a:rPr lang="en-US" dirty="0" smtClean="0"/>
              <a:t>: pure Python implementation.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ydemo2: pure Python compiled with </a:t>
            </a:r>
            <a:r>
              <a:rPr lang="en-US" dirty="0" err="1" smtClean="0"/>
              <a:t>Cython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ydemo3: static typing.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ydemo4: static typing and function typing.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30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obviously a lot more to </a:t>
            </a:r>
            <a:r>
              <a:rPr lang="en-US" dirty="0" err="1" smtClean="0"/>
              <a:t>Cython</a:t>
            </a:r>
            <a:r>
              <a:rPr lang="en-US" dirty="0" smtClean="0"/>
              <a:t> but just knowing how to do some static typing and function typing is enough to gain some serious improvements in speed. If you’re interested, check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 for the </a:t>
            </a:r>
            <a:r>
              <a:rPr lang="en-US" dirty="0" err="1" smtClean="0"/>
              <a:t>Cython</a:t>
            </a:r>
            <a:r>
              <a:rPr lang="en-US" dirty="0" smtClean="0"/>
              <a:t> documentation.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6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now, hopefully I’ve shown that Python is an extremely versatile language that supports quick and easy development. However, a lot of the nice features that make it pleasant to develop with have a high cost behind the scenes.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a result, one of Python’s major drawbacks is its speed. Even for activities at which Python excels, like string manipulation, Python falls way behind in the category of “faster” languages.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 particular String Manipulation Benchmark, the following time results were achieved for a 4096KB </a:t>
            </a:r>
            <a:r>
              <a:rPr lang="en-US" dirty="0"/>
              <a:t>string size: </a:t>
            </a:r>
            <a:r>
              <a:rPr lang="en-US" dirty="0" smtClean="0"/>
              <a:t>0:07:17 (Perl), 0:31:09 (PHP), 0:40:55 (Ruby), 0:45:20 (Python), 0:28:51 (C++),  0:09:15 (C).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82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674793" cy="4023360"/>
          </a:xfrm>
        </p:spPr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provides a Just-In-Time compiler for Python code. Just-in-time compilation refers to the process of compiling during execution rather than before-hand. It uses the LLVM infrastructure to compile Python code into machine code. </a:t>
            </a:r>
          </a:p>
          <a:p>
            <a:endParaRPr lang="en-US" dirty="0"/>
          </a:p>
          <a:p>
            <a:r>
              <a:rPr lang="en-US" dirty="0" smtClean="0"/>
              <a:t>Central to the use of </a:t>
            </a:r>
            <a:r>
              <a:rPr lang="en-US" dirty="0" err="1" smtClean="0"/>
              <a:t>Numba</a:t>
            </a:r>
            <a:r>
              <a:rPr lang="en-US" dirty="0" smtClean="0"/>
              <a:t> is the </a:t>
            </a:r>
            <a:r>
              <a:rPr lang="en-US" dirty="0" err="1" smtClean="0"/>
              <a:t>numba.jit</a:t>
            </a:r>
            <a:r>
              <a:rPr lang="en-US" dirty="0" smtClean="0"/>
              <a:t> decorator.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93371" y="2885496"/>
            <a:ext cx="3933585" cy="3416320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numba.jit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integrate_f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dx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timeit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 function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8508" y="5200650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numbademo </a:t>
            </a:r>
            <a:r>
              <a:rPr lang="pt-BR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pt-BR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3.98660914803</a:t>
            </a:r>
            <a:r>
              <a:rPr lang="pt-BR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i="1" dirty="0">
                <a:solidFill>
                  <a:srgbClr val="00FF00"/>
                </a:solidFill>
                <a:latin typeface="Courier New" panose="02070309020205020404" pitchFamily="49" charset="0"/>
              </a:rPr>
              <a:t># N = 10000000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pt-BR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3372" y="2516164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umbademo.py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0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</a:t>
            </a:r>
            <a:r>
              <a:rPr lang="en-US" dirty="0" err="1" smtClean="0"/>
              <a:t>jit</a:t>
            </a:r>
            <a:r>
              <a:rPr lang="en-US" dirty="0" smtClean="0"/>
              <a:t> decorator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4506" y="2013271"/>
            <a:ext cx="6458897" cy="4524315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numba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numba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float64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int32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numba.jit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numba.jit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float64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float64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float64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int32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integrate_f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dx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)/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dx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dx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timeit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 function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307" y="2400300"/>
            <a:ext cx="4893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also specify the signature of the function. </a:t>
            </a:r>
            <a:br>
              <a:rPr lang="en-US" dirty="0" smtClean="0"/>
            </a:br>
            <a:r>
              <a:rPr lang="en-US" dirty="0" smtClean="0"/>
              <a:t>Otherwise </a:t>
            </a:r>
            <a:r>
              <a:rPr lang="en-US" dirty="0" err="1"/>
              <a:t>N</a:t>
            </a:r>
            <a:r>
              <a:rPr lang="en-US" dirty="0" err="1" smtClean="0"/>
              <a:t>umba</a:t>
            </a:r>
            <a:r>
              <a:rPr lang="en-US" dirty="0" smtClean="0"/>
              <a:t> will generate separate compiled</a:t>
            </a:r>
            <a:br>
              <a:rPr lang="en-US" dirty="0" smtClean="0"/>
            </a:br>
            <a:r>
              <a:rPr lang="en-US" dirty="0" smtClean="0"/>
              <a:t>code for every possible type.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608" y="4016828"/>
            <a:ext cx="445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numbademo </a:t>
            </a:r>
            <a:r>
              <a:rPr lang="pt-BR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pt-BR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pt-BR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0.0191540718079</a:t>
            </a:r>
            <a:r>
              <a:rPr lang="pt-BR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i="1" dirty="0">
                <a:solidFill>
                  <a:srgbClr val="00FF00"/>
                </a:solidFill>
                <a:latin typeface="Courier New" panose="02070309020205020404" pitchFamily="49" charset="0"/>
              </a:rPr>
              <a:t># N = 10000000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409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97507"/>
              </p:ext>
            </p:extLst>
          </p:nvPr>
        </p:nvGraphicFramePr>
        <p:xfrm>
          <a:off x="1579816" y="3903133"/>
          <a:ext cx="6096000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= 100000000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cydemo2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cydemo3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cydemo4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.0377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numbademo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6311" y="2212622"/>
            <a:ext cx="4593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ydemo</a:t>
            </a:r>
            <a:r>
              <a:rPr lang="en-US" dirty="0" smtClean="0"/>
              <a:t>: pure Python implementation.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ydemo2: pure Python compiled with </a:t>
            </a:r>
            <a:r>
              <a:rPr lang="en-US" dirty="0" err="1" smtClean="0"/>
              <a:t>Cython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ydemo3: static typing.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ydemo4: static typing and function typing.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</a:t>
            </a:r>
            <a:r>
              <a:rPr lang="en-US" dirty="0" err="1" smtClean="0"/>
              <a:t>umbademo</a:t>
            </a:r>
            <a:r>
              <a:rPr lang="en-US" dirty="0" smtClean="0"/>
              <a:t>: </a:t>
            </a:r>
            <a:r>
              <a:rPr lang="en-US" dirty="0" err="1" smtClean="0"/>
              <a:t>jit</a:t>
            </a:r>
            <a:r>
              <a:rPr lang="en-US" dirty="0" smtClean="0"/>
              <a:t>-compiled functions.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62206" y="1706336"/>
            <a:ext cx="40774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Bottom-line</a:t>
            </a:r>
            <a:r>
              <a:rPr lang="en-US" dirty="0" smtClean="0"/>
              <a:t>: When it really matters, use </a:t>
            </a:r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Numba</a:t>
            </a:r>
            <a:r>
              <a:rPr lang="en-US" dirty="0" smtClean="0"/>
              <a:t> to improve your code’s speed. This is not quite a magic wand – these methods increase your dependencies, reduce your readability, and </a:t>
            </a:r>
            <a:r>
              <a:rPr lang="en-US" dirty="0"/>
              <a:t> </a:t>
            </a:r>
            <a:r>
              <a:rPr lang="en-US" dirty="0" smtClean="0"/>
              <a:t>complicate your development.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simple examples like these, </a:t>
            </a:r>
            <a:r>
              <a:rPr lang="en-US" dirty="0" err="1" smtClean="0"/>
              <a:t>Cython</a:t>
            </a:r>
            <a:r>
              <a:rPr lang="en-US" dirty="0" smtClean="0"/>
              <a:t> and </a:t>
            </a:r>
            <a:r>
              <a:rPr lang="en-US" dirty="0" err="1" smtClean="0"/>
              <a:t>Numba</a:t>
            </a:r>
            <a:r>
              <a:rPr lang="en-US" dirty="0" smtClean="0"/>
              <a:t> are not too painful to add in, but they may be a headache for more complicated modules.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1821" y="5225143"/>
            <a:ext cx="3154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also Dropbox’s </a:t>
            </a:r>
            <a:r>
              <a:rPr lang="en-US" dirty="0" err="1" smtClean="0"/>
              <a:t>Pyston</a:t>
            </a:r>
            <a:r>
              <a:rPr lang="en-US" dirty="0" smtClean="0"/>
              <a:t>, a JIT</a:t>
            </a:r>
            <a:br>
              <a:rPr lang="en-US" dirty="0" smtClean="0"/>
            </a:br>
            <a:r>
              <a:rPr lang="en-US" dirty="0" smtClean="0"/>
              <a:t>compiler for Python.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2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 benchmark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http://raid6.com.au/~onlyjob/posts/arena/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21" y="2842517"/>
            <a:ext cx="8923686" cy="35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0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and </a:t>
            </a:r>
            <a:r>
              <a:rPr lang="en-US" dirty="0" err="1" smtClean="0"/>
              <a:t>numba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what can be done? Aside from tiny improvements that can be made here-and-there within the code itself, we can also use compiling methods to speed up our code.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Two options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, an optimizing static compiler as well as a compiled language which generates Python modules that can be used by regular Python code.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Numba</a:t>
            </a:r>
            <a:r>
              <a:rPr lang="en-US" dirty="0" smtClean="0"/>
              <a:t>, a </a:t>
            </a:r>
            <a:r>
              <a:rPr lang="en-US" dirty="0" err="1" smtClean="0"/>
              <a:t>Numpy</a:t>
            </a:r>
            <a:r>
              <a:rPr lang="en-US" dirty="0" smtClean="0"/>
              <a:t>-aware optimizing just-in-time compiler.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2919" y="5033200"/>
            <a:ext cx="97379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apt-get install build-essential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apt-get install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llvm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llvm-3.3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llvm-3.3-runtime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-c "LLVM_CONFIG_PATH=/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/bin/llvm-config-3.3 pip install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llvmpy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pip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cython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pip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4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simplest of terms: </a:t>
            </a:r>
            <a:r>
              <a:rPr lang="en-US" dirty="0" err="1"/>
              <a:t>Cython</a:t>
            </a:r>
            <a:r>
              <a:rPr lang="en-US" dirty="0"/>
              <a:t> is Python with C data types.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Almost any piece of Python code is also valid </a:t>
            </a:r>
            <a:r>
              <a:rPr lang="en-US" dirty="0" err="1"/>
              <a:t>Cython</a:t>
            </a:r>
            <a:r>
              <a:rPr lang="en-US" dirty="0"/>
              <a:t> </a:t>
            </a:r>
            <a:r>
              <a:rPr lang="en-US" dirty="0" smtClean="0"/>
              <a:t>code, which the </a:t>
            </a:r>
            <a:r>
              <a:rPr lang="en-US" dirty="0" err="1"/>
              <a:t>Cython</a:t>
            </a:r>
            <a:r>
              <a:rPr lang="en-US" dirty="0"/>
              <a:t> compiler will convert </a:t>
            </a:r>
            <a:r>
              <a:rPr lang="en-US" dirty="0" smtClean="0"/>
              <a:t>into </a:t>
            </a:r>
            <a:r>
              <a:rPr lang="en-US" dirty="0"/>
              <a:t>C </a:t>
            </a:r>
            <a:r>
              <a:rPr lang="en-US" dirty="0" smtClean="0"/>
              <a:t>code.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5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Cython</a:t>
            </a:r>
            <a:r>
              <a:rPr lang="en-US" dirty="0"/>
              <a:t> code must, unlike Python, be compiled. This happens in two stages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.</a:t>
            </a:r>
            <a:r>
              <a:rPr lang="en-US" dirty="0" err="1"/>
              <a:t>pyx</a:t>
            </a:r>
            <a:r>
              <a:rPr lang="en-US" dirty="0"/>
              <a:t> file is compiled by </a:t>
            </a:r>
            <a:r>
              <a:rPr lang="en-US" dirty="0" err="1"/>
              <a:t>Cython</a:t>
            </a:r>
            <a:r>
              <a:rPr lang="en-US" dirty="0"/>
              <a:t> to a .c file, containing the code of a Python extension </a:t>
            </a:r>
            <a:r>
              <a:rPr lang="en-US" dirty="0" smtClean="0"/>
              <a:t>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.c file is compiled by a C compiler to a .so file (or .</a:t>
            </a:r>
            <a:r>
              <a:rPr lang="en-US" dirty="0" err="1"/>
              <a:t>pyd</a:t>
            </a:r>
            <a:r>
              <a:rPr lang="en-US" dirty="0"/>
              <a:t> on Windows) which can be </a:t>
            </a:r>
            <a:r>
              <a:rPr lang="en-US" dirty="0" smtClean="0"/>
              <a:t>imported </a:t>
            </a:r>
            <a:r>
              <a:rPr lang="en-US" dirty="0"/>
              <a:t>directly into a Python </a:t>
            </a:r>
            <a:r>
              <a:rPr lang="en-US" dirty="0" smtClean="0"/>
              <a:t>session.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3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88702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The basic steps to compiling a </a:t>
            </a:r>
            <a:r>
              <a:rPr lang="en-US" dirty="0" err="1" smtClean="0"/>
              <a:t>Cython</a:t>
            </a:r>
            <a:r>
              <a:rPr lang="en-US" dirty="0" smtClean="0"/>
              <a:t> extension are as follows: </a:t>
            </a:r>
          </a:p>
          <a:p>
            <a:r>
              <a:rPr lang="en-US" dirty="0" smtClean="0"/>
              <a:t>1. In </a:t>
            </a:r>
            <a:r>
              <a:rPr lang="en-US" dirty="0" err="1" smtClean="0"/>
              <a:t>helloworld.pyx</a:t>
            </a:r>
            <a:r>
              <a:rPr lang="en-US" dirty="0" smtClean="0"/>
              <a:t>:    </a:t>
            </a:r>
            <a:r>
              <a:rPr lang="en-US" sz="18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18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ourier New" panose="02070309020205020404" pitchFamily="49" charset="0"/>
              </a:rPr>
              <a:t>"Hello, World!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2. Create setup.py, your </a:t>
            </a:r>
            <a:r>
              <a:rPr lang="en-US" dirty="0" smtClean="0">
                <a:cs typeface="Consolas" panose="020B0609020204030204" pitchFamily="49" charset="0"/>
              </a:rPr>
              <a:t/>
            </a:r>
            <a:br>
              <a:rPr lang="en-US" dirty="0" smtClean="0">
                <a:cs typeface="Consolas" panose="020B0609020204030204" pitchFamily="49" charset="0"/>
              </a:rPr>
            </a:br>
            <a:r>
              <a:rPr lang="en-US" dirty="0" smtClean="0">
                <a:cs typeface="Consolas" panose="020B0609020204030204" pitchFamily="49" charset="0"/>
              </a:rPr>
              <a:t>    python </a:t>
            </a:r>
            <a:r>
              <a:rPr lang="en-US" dirty="0" smtClean="0">
                <a:cs typeface="Consolas" panose="020B0609020204030204" pitchFamily="49" charset="0"/>
              </a:rPr>
              <a:t>“</a:t>
            </a:r>
            <a:r>
              <a:rPr lang="en-US" dirty="0" err="1" smtClean="0">
                <a:cs typeface="Consolas" panose="020B0609020204030204" pitchFamily="49" charset="0"/>
              </a:rPr>
              <a:t>makefile</a:t>
            </a:r>
            <a:r>
              <a:rPr lang="en-US" dirty="0" smtClean="0">
                <a:cs typeface="Consolas" panose="020B0609020204030204" pitchFamily="49" charset="0"/>
              </a:rPr>
              <a:t>”. </a:t>
            </a:r>
          </a:p>
          <a:p>
            <a:pPr marL="0" indent="0">
              <a:buNone/>
            </a:pPr>
            <a:endParaRPr lang="en-US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3. 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python setup.py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>
                <a:cs typeface="Consolas" panose="020B0609020204030204" pitchFamily="49" charset="0"/>
                <a:sym typeface="Wingdings" panose="05000000000000000000" pitchFamily="2" charset="2"/>
              </a:rPr>
              <a:t>generates  </a:t>
            </a:r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helloworld.so.</a:t>
            </a:r>
          </a:p>
          <a:p>
            <a:r>
              <a:rPr lang="en-US" dirty="0">
                <a:cs typeface="Consolas" panose="020B0609020204030204" pitchFamily="49" charset="0"/>
                <a:sym typeface="Wingdings" panose="05000000000000000000" pitchFamily="2" charset="2"/>
              </a:rPr>
              <a:t>4. </a:t>
            </a:r>
            <a:r>
              <a:rPr lang="en-US" dirty="0" smtClean="0"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helloworld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Hello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World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!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84723" y="3357649"/>
            <a:ext cx="5828107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distutils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core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setup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Cython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Build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cythonize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setup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ext_modules</a:t>
            </a:r>
            <a:r>
              <a:rPr lang="en-US" sz="16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cythonize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66FF00"/>
                </a:solidFill>
                <a:latin typeface="Courier New" panose="02070309020205020404" pitchFamily="49" charset="0"/>
              </a:rPr>
              <a:t>helloworld.pyx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92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Alternatively, for typical modules that don’t require any extra C libraries, there is the </a:t>
            </a:r>
            <a:r>
              <a:rPr lang="en-US" dirty="0" err="1" smtClean="0"/>
              <a:t>pyximport</a:t>
            </a:r>
            <a:r>
              <a:rPr lang="en-US" dirty="0" smtClean="0"/>
              <a:t> method.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8043" y="3269414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pyximport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pyximport</a:t>
            </a:r>
            <a:r>
              <a:rPr lang="en-US" sz="22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install</a:t>
            </a:r>
            <a:r>
              <a:rPr lang="en-US" sz="22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Courier New" panose="02070309020205020404" pitchFamily="49" charset="0"/>
              </a:rPr>
              <a:t>helloworld</a:t>
            </a:r>
            <a:r>
              <a:rPr lang="en-US" sz="22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Hello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, World! </a:t>
            </a:r>
            <a:endParaRPr lang="en-US" sz="22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219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main advantages of using </a:t>
            </a:r>
            <a:r>
              <a:rPr lang="en-US" dirty="0" err="1" smtClean="0"/>
              <a:t>Cython</a:t>
            </a:r>
            <a:r>
              <a:rPr lang="en-US" dirty="0" smtClean="0"/>
              <a:t> is to enforce static typing. By default, Python is obviously dynamically-typed but for performance-critical code, this may be undesirable. </a:t>
            </a:r>
          </a:p>
          <a:p>
            <a:r>
              <a:rPr lang="en-US" dirty="0" smtClean="0"/>
              <a:t>Using static typing allows the </a:t>
            </a:r>
            <a:r>
              <a:rPr lang="en-US" dirty="0" err="1" smtClean="0"/>
              <a:t>Cython</a:t>
            </a:r>
            <a:r>
              <a:rPr lang="en-US" dirty="0" smtClean="0"/>
              <a:t> compiler to generate simpler, faster C code.</a:t>
            </a:r>
          </a:p>
          <a:p>
            <a:r>
              <a:rPr lang="en-US" dirty="0" smtClean="0"/>
              <a:t>The use of static typing, however, is not “</a:t>
            </a:r>
            <a:r>
              <a:rPr lang="en-US" dirty="0" err="1" smtClean="0"/>
              <a:t>pythonic</a:t>
            </a:r>
            <a:r>
              <a:rPr lang="en-US" dirty="0" smtClean="0"/>
              <a:t>” and results in less-readable code so you are encouraged to only use static typing when the performance improvements justify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25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775</TotalTime>
  <Words>945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Consolas</vt:lpstr>
      <vt:lpstr>Courier New</vt:lpstr>
      <vt:lpstr>Tw Cen MT</vt:lpstr>
      <vt:lpstr>Tw Cen MT Condensed</vt:lpstr>
      <vt:lpstr>Wingdings</vt:lpstr>
      <vt:lpstr>Wingdings 3</vt:lpstr>
      <vt:lpstr>Integral</vt:lpstr>
      <vt:lpstr>Lecture 20</vt:lpstr>
      <vt:lpstr>The need for speed</vt:lpstr>
      <vt:lpstr>String Manipulation benchmark </vt:lpstr>
      <vt:lpstr>Cython and numba</vt:lpstr>
      <vt:lpstr>cython</vt:lpstr>
      <vt:lpstr>Cython</vt:lpstr>
      <vt:lpstr>Hello, world!</vt:lpstr>
      <vt:lpstr>Hello, World!</vt:lpstr>
      <vt:lpstr>Static typing</vt:lpstr>
      <vt:lpstr>Basics of Cython</vt:lpstr>
      <vt:lpstr>Basics of cython</vt:lpstr>
      <vt:lpstr>Static typing</vt:lpstr>
      <vt:lpstr>Static typing</vt:lpstr>
      <vt:lpstr>Static typing</vt:lpstr>
      <vt:lpstr>Cython functions</vt:lpstr>
      <vt:lpstr>Cython functions</vt:lpstr>
      <vt:lpstr>Typing functions</vt:lpstr>
      <vt:lpstr>Some Results</vt:lpstr>
      <vt:lpstr>Cython</vt:lpstr>
      <vt:lpstr>Numba</vt:lpstr>
      <vt:lpstr>Numba jit decorator</vt:lpstr>
      <vt:lpstr>Some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24</dc:title>
  <dc:creator>Yasser Atiya</dc:creator>
  <cp:lastModifiedBy>Carnahan, Caitlin</cp:lastModifiedBy>
  <cp:revision>80</cp:revision>
  <dcterms:created xsi:type="dcterms:W3CDTF">2015-03-31T11:44:57Z</dcterms:created>
  <dcterms:modified xsi:type="dcterms:W3CDTF">2016-07-20T11:12:45Z</dcterms:modified>
</cp:coreProperties>
</file>