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2" r:id="rId22"/>
    <p:sldId id="283" r:id="rId23"/>
    <p:sldId id="284" r:id="rId24"/>
    <p:sldId id="267" r:id="rId25"/>
    <p:sldId id="280" r:id="rId26"/>
    <p:sldId id="281" r:id="rId27"/>
    <p:sldId id="285" r:id="rId28"/>
    <p:sldId id="287" r:id="rId29"/>
    <p:sldId id="288" r:id="rId30"/>
    <p:sldId id="286" r:id="rId31"/>
    <p:sldId id="289" r:id="rId32"/>
    <p:sldId id="290" r:id="rId33"/>
    <p:sldId id="291" r:id="rId34"/>
    <p:sldId id="268" r:id="rId35"/>
    <p:sldId id="292" r:id="rId36"/>
    <p:sldId id="293" r:id="rId37"/>
    <p:sldId id="294" r:id="rId38"/>
    <p:sldId id="269" r:id="rId39"/>
    <p:sldId id="295" r:id="rId40"/>
    <p:sldId id="296" r:id="rId41"/>
    <p:sldId id="297" r:id="rId42"/>
    <p:sldId id="298" r:id="rId43"/>
    <p:sldId id="299" r:id="rId44"/>
    <p:sldId id="300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7" d="100"/>
          <a:sy n="97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Basics 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756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When </a:t>
            </a:r>
            <a:r>
              <a:rPr lang="en-US" dirty="0"/>
              <a:t>you need </a:t>
            </a:r>
            <a:r>
              <a:rPr lang="en-US" dirty="0" smtClean="0"/>
              <a:t>a non-homogeneous collection of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When you need the ability to order your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When you need the ability to modify or add to the collection.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When </a:t>
            </a:r>
            <a:r>
              <a:rPr lang="en-US" dirty="0"/>
              <a:t>you don't </a:t>
            </a:r>
            <a:r>
              <a:rPr lang="en-US" dirty="0" smtClean="0"/>
              <a:t>require elements </a:t>
            </a:r>
            <a:r>
              <a:rPr lang="en-US" dirty="0"/>
              <a:t>to be indexed by a custom </a:t>
            </a:r>
            <a:r>
              <a:rPr lang="en-US" dirty="0" smtClean="0"/>
              <a:t>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When </a:t>
            </a:r>
            <a:r>
              <a:rPr lang="en-US" dirty="0"/>
              <a:t>you need a stack or a </a:t>
            </a:r>
            <a:r>
              <a:rPr lang="en-US" dirty="0" smtClean="0"/>
              <a:t>queue.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When </a:t>
            </a:r>
            <a:r>
              <a:rPr lang="en-US" dirty="0"/>
              <a:t>your </a:t>
            </a:r>
            <a:r>
              <a:rPr lang="en-US" dirty="0" smtClean="0"/>
              <a:t>elements are not necessarily </a:t>
            </a:r>
            <a:r>
              <a:rPr lang="en-US" dirty="0"/>
              <a:t>unique.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19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list in Python, we can use bracket notation to either create an empty list or an initialized list.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first two are referred to as </a:t>
            </a:r>
            <a:r>
              <a:rPr lang="en-US" i="1" dirty="0" smtClean="0"/>
              <a:t>list displays</a:t>
            </a:r>
            <a:r>
              <a:rPr lang="en-US" dirty="0" smtClean="0"/>
              <a:t>, where the last example is a </a:t>
            </a:r>
            <a:r>
              <a:rPr lang="en-US" i="1" dirty="0" smtClean="0"/>
              <a:t>list comprehension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62100" y="3296126"/>
            <a:ext cx="9182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mylist1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[]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i="1" dirty="0">
                <a:solidFill>
                  <a:srgbClr val="00FF00"/>
                </a:solidFill>
                <a:latin typeface="Courier New" panose="02070309020205020404" pitchFamily="49" charset="0"/>
              </a:rPr>
              <a:t># Creates an empty list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mylist2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400" i="1" dirty="0">
                <a:solidFill>
                  <a:srgbClr val="FFFFFF"/>
                </a:solidFill>
                <a:latin typeface="Courier New" panose="02070309020205020404" pitchFamily="49" charset="0"/>
              </a:rPr>
              <a:t>expression1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i="1" dirty="0">
                <a:solidFill>
                  <a:srgbClr val="FFFFFF"/>
                </a:solidFill>
                <a:latin typeface="Courier New" panose="02070309020205020404" pitchFamily="49" charset="0"/>
              </a:rPr>
              <a:t>expression2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...]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mylist3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400" i="1" dirty="0">
                <a:solidFill>
                  <a:srgbClr val="FFFFFF"/>
                </a:solidFill>
                <a:latin typeface="Courier New" panose="02070309020205020404" pitchFamily="49" charset="0"/>
              </a:rPr>
              <a:t>expression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i="1" dirty="0">
                <a:solidFill>
                  <a:srgbClr val="FFFFFF"/>
                </a:solidFill>
                <a:latin typeface="Courier New" panose="02070309020205020404" pitchFamily="49" charset="0"/>
              </a:rPr>
              <a:t>variable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i="1" dirty="0">
                <a:solidFill>
                  <a:srgbClr val="FFFFFF"/>
                </a:solidFill>
                <a:latin typeface="Courier New" panose="02070309020205020404" pitchFamily="49" charset="0"/>
              </a:rPr>
              <a:t>sequence</a:t>
            </a: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8516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also use the built-in list constructor to create a new list.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sequence argument in the second example can be any kind of sequence object or </a:t>
            </a:r>
            <a:r>
              <a:rPr lang="en-US" dirty="0" err="1" smtClean="0"/>
              <a:t>iterable</a:t>
            </a:r>
            <a:r>
              <a:rPr lang="en-US" dirty="0" smtClean="0"/>
              <a:t>. If another list is passed in, this will create a copy of the argument list.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0660" y="2991535"/>
            <a:ext cx="97307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mylist1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list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mylist2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list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400" i="1" dirty="0">
                <a:solidFill>
                  <a:srgbClr val="FFFFFF"/>
                </a:solidFill>
                <a:latin typeface="Courier New" panose="02070309020205020404" pitchFamily="49" charset="0"/>
              </a:rPr>
              <a:t>sequence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mylist3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list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400" i="1" dirty="0">
                <a:solidFill>
                  <a:srgbClr val="FFFFFF"/>
                </a:solidFill>
                <a:latin typeface="Courier New" panose="02070309020205020404" pitchFamily="49" charset="0"/>
              </a:rPr>
              <a:t>expression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i="1" dirty="0">
                <a:solidFill>
                  <a:srgbClr val="FFFFFF"/>
                </a:solidFill>
                <a:latin typeface="Courier New" panose="02070309020205020404" pitchFamily="49" charset="0"/>
              </a:rPr>
              <a:t>variable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i="1" dirty="0">
                <a:solidFill>
                  <a:srgbClr val="FFFFFF"/>
                </a:solidFill>
                <a:latin typeface="Courier New" panose="02070309020205020404" pitchFamily="49" charset="0"/>
              </a:rPr>
              <a:t>sequence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sz="240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050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you cannot create a new list through assignment.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42160" y="2998946"/>
            <a:ext cx="853059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mylist1 and mylist2 point to the same list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mylist1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mylist2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[]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/>
            </a:r>
            <a:b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</a:b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/>
            </a:r>
            <a:b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</a:b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mylist3 and mylist4 point to the same list</a:t>
            </a:r>
            <a:endParaRPr lang="en-US" sz="2000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mylist3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[]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4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mylist4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mylist3 </a:t>
            </a:r>
          </a:p>
          <a:p>
            <a:endParaRPr lang="en-US" sz="2000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mylist5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[];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mylist6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[]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different lists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952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index of the desired element is known, you can simply use bracket notation to index into the list.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If the index is not known, use the index() method to find the first index of an item. An exception will be raised if the item cannot be found.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6380" y="308297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34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67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45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29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45</a:t>
            </a:r>
            <a:endParaRPr lang="en-US" sz="24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16380" y="520422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34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67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45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29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4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index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67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4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 </a:t>
            </a:r>
            <a:endParaRPr lang="en-US" sz="24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0603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and sliding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length of the list is accessible through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len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Slicing is an extended version of the indexing operator and can be used to grab </a:t>
            </a:r>
            <a:r>
              <a:rPr lang="en-US" dirty="0" err="1" smtClean="0">
                <a:solidFill>
                  <a:srgbClr val="FFFFFF"/>
                </a:solidFill>
              </a:rPr>
              <a:t>sublists</a:t>
            </a:r>
            <a:r>
              <a:rPr lang="en-US" dirty="0" smtClean="0">
                <a:solidFill>
                  <a:srgbClr val="FFFFFF"/>
                </a:solidFill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 You may also provide a step argument with any of the slicing constructions above.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699260" y="3417762"/>
            <a:ext cx="94221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start</a:t>
            </a:r>
            <a:r>
              <a:rPr lang="en-US" sz="2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end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items start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to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end-1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start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:]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items start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to end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of the array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[: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end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items from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beginning to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end-1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[:]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a </a:t>
            </a:r>
            <a:r>
              <a:rPr lang="en-US" sz="2000" i="1" u="sng" dirty="0">
                <a:solidFill>
                  <a:srgbClr val="00FF00"/>
                </a:solidFill>
                <a:latin typeface="Courier New" panose="02070309020205020404" pitchFamily="49" charset="0"/>
              </a:rPr>
              <a:t>copy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 of the whole array</a:t>
            </a:r>
            <a:endParaRPr lang="en-US" sz="20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99260" y="5518904"/>
            <a:ext cx="82718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start</a:t>
            </a:r>
            <a:r>
              <a:rPr lang="en-US" sz="2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end</a:t>
            </a:r>
            <a:r>
              <a:rPr lang="en-US" sz="2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step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start to end-1, by step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12018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and sliding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</a:t>
            </a:r>
            <a:r>
              <a:rPr lang="en-US" dirty="0" smtClean="0"/>
              <a:t>start </a:t>
            </a:r>
            <a:r>
              <a:rPr lang="en-US" dirty="0"/>
              <a:t>or </a:t>
            </a:r>
            <a:r>
              <a:rPr lang="en-US" dirty="0" smtClean="0"/>
              <a:t>end arguments </a:t>
            </a:r>
            <a:r>
              <a:rPr lang="en-US" dirty="0"/>
              <a:t>may be </a:t>
            </a:r>
            <a:r>
              <a:rPr lang="en-US" dirty="0" smtClean="0"/>
              <a:t>negative numbers, indicating a count from the end of the array rather than the beginning. This applies to the indexing operator.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Some examples: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7340" y="3184505"/>
            <a:ext cx="89839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[-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last item in the array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[-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:]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last two items in the array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[:-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everything except the last two items</a:t>
            </a:r>
            <a:endParaRPr lang="en-US" sz="20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77340" y="5098673"/>
            <a:ext cx="71704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34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56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29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73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19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62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[-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]	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	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yields 19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[-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::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yields [29, 19]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9399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Inserting/removing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To add an element to an existing list, use the append() method.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 the extend() method to add all of the items from another list.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64970" y="2663845"/>
            <a:ext cx="82906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34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56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29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73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19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62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4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47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34, 56, 29, 73, 19, 62, 47] </a:t>
            </a:r>
            <a:endParaRPr lang="en-US" sz="24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64970" y="4611350"/>
            <a:ext cx="70275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34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56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29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73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19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62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4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extend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([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47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81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])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34, 56, 29, 73, 19, 62, 47, 81] </a:t>
            </a:r>
            <a:endParaRPr lang="en-US" sz="24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6702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Inserting/removing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Use the insert</a:t>
            </a:r>
            <a:r>
              <a:rPr lang="en-US" i="1" dirty="0" smtClean="0"/>
              <a:t>(</a:t>
            </a:r>
            <a:r>
              <a:rPr lang="en-US" i="1" dirty="0" err="1" smtClean="0"/>
              <a:t>pos</a:t>
            </a:r>
            <a:r>
              <a:rPr lang="en-US" i="1" dirty="0" smtClean="0"/>
              <a:t>, item</a:t>
            </a:r>
            <a:r>
              <a:rPr lang="en-US" dirty="0" smtClean="0"/>
              <a:t>) method to insert an item at the given position. You may also use negative indexing to indicate the position.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 the remove() method to remove the first occurrence of a given item. An exception will be raised if there is no matching item in the list.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67840" y="2970080"/>
            <a:ext cx="84549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34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56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29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73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19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62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4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insert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47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34, 56, 47, 29, 73, 19, 62] </a:t>
            </a:r>
            <a:endParaRPr lang="en-US" sz="24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67840" y="5223820"/>
            <a:ext cx="93077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fi-FI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mylist </a:t>
            </a:r>
            <a:r>
              <a:rPr lang="fi-FI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fi-FI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i-FI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fi-FI" sz="2400" dirty="0">
                <a:solidFill>
                  <a:srgbClr val="99CC99"/>
                </a:solidFill>
                <a:latin typeface="Courier New" panose="02070309020205020404" pitchFamily="49" charset="0"/>
              </a:rPr>
              <a:t>34</a:t>
            </a:r>
            <a:r>
              <a:rPr lang="fi-FI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fi-FI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i-FI" sz="2400" dirty="0">
                <a:solidFill>
                  <a:srgbClr val="99CC99"/>
                </a:solidFill>
                <a:latin typeface="Courier New" panose="02070309020205020404" pitchFamily="49" charset="0"/>
              </a:rPr>
              <a:t>56</a:t>
            </a:r>
            <a:r>
              <a:rPr lang="fi-FI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fi-FI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i-FI" sz="2400" dirty="0">
                <a:solidFill>
                  <a:srgbClr val="99CC99"/>
                </a:solidFill>
                <a:latin typeface="Courier New" panose="02070309020205020404" pitchFamily="49" charset="0"/>
              </a:rPr>
              <a:t>29</a:t>
            </a:r>
            <a:r>
              <a:rPr lang="fi-FI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fi-FI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i-FI" sz="2400" dirty="0">
                <a:solidFill>
                  <a:srgbClr val="99CC99"/>
                </a:solidFill>
                <a:latin typeface="Courier New" panose="02070309020205020404" pitchFamily="49" charset="0"/>
              </a:rPr>
              <a:t>73</a:t>
            </a:r>
            <a:r>
              <a:rPr lang="fi-FI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fi-FI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i-FI" sz="2400" dirty="0">
                <a:solidFill>
                  <a:srgbClr val="99CC99"/>
                </a:solidFill>
                <a:latin typeface="Courier New" panose="02070309020205020404" pitchFamily="49" charset="0"/>
              </a:rPr>
              <a:t>19</a:t>
            </a:r>
            <a:r>
              <a:rPr lang="fi-FI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fi-FI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i-FI" sz="2400" dirty="0">
                <a:solidFill>
                  <a:srgbClr val="99CC99"/>
                </a:solidFill>
                <a:latin typeface="Courier New" panose="02070309020205020404" pitchFamily="49" charset="0"/>
              </a:rPr>
              <a:t>62</a:t>
            </a:r>
            <a:r>
              <a:rPr lang="fi-FI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fi-FI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i-FI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fi-FI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fi-FI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fi-FI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i-FI" sz="2400" dirty="0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fi-FI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fi-FI" sz="2400" dirty="0">
                <a:solidFill>
                  <a:srgbClr val="FFFFFF"/>
                </a:solidFill>
                <a:latin typeface="Courier New" panose="02070309020205020404" pitchFamily="49" charset="0"/>
              </a:rPr>
              <a:t>remove</a:t>
            </a:r>
            <a:r>
              <a:rPr lang="fi-FI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fi-FI" sz="2400" dirty="0">
                <a:solidFill>
                  <a:srgbClr val="99CC99"/>
                </a:solidFill>
                <a:latin typeface="Courier New" panose="02070309020205020404" pitchFamily="49" charset="0"/>
              </a:rPr>
              <a:t>29</a:t>
            </a:r>
            <a:r>
              <a:rPr lang="fi-FI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fi-FI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i-FI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fi-FI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fi-FI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fi-FI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i-FI" sz="2400" dirty="0">
                <a:solidFill>
                  <a:srgbClr val="FFFFFF"/>
                </a:solidFill>
                <a:latin typeface="Courier New" panose="02070309020205020404" pitchFamily="49" charset="0"/>
              </a:rPr>
              <a:t>mylist </a:t>
            </a:r>
            <a:r>
              <a:rPr lang="fi-FI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fi-FI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fi-FI" sz="24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fi-FI" sz="24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34, 56, 73, 19, 62] </a:t>
            </a:r>
            <a:endParaRPr lang="fi-FI" sz="24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7706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as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028736"/>
            <a:ext cx="972007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You can use lists as a quick stack data structure.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append() and pop() methods implement a LIFO structure.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pop(</a:t>
            </a:r>
            <a:r>
              <a:rPr lang="en-US" i="1" dirty="0" smtClean="0"/>
              <a:t>index</a:t>
            </a:r>
            <a:r>
              <a:rPr lang="en-US" dirty="0" smtClean="0"/>
              <a:t>) method will remove and return the item at the specified index. If no index is specified, the last item is popped from the list.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5279" y="3691095"/>
            <a:ext cx="867776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stack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34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56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29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73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19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62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stack</a:t>
            </a:r>
            <a:r>
              <a:rPr lang="en-US" sz="2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47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stack </a:t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34, 56, 29, 73, 19, 62, 47]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stack</a:t>
            </a:r>
            <a:r>
              <a:rPr lang="en-US" sz="2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pop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47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stack </a:t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34, 56, 29, 73, 19, 62]</a:t>
            </a:r>
            <a:endParaRPr lang="en-US" sz="24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876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time, we covered function concepts in depth. We also mentioned that Python allows for the use of a special kind of function, a </a:t>
            </a:r>
            <a:r>
              <a:rPr lang="en-US" i="1" dirty="0" smtClean="0"/>
              <a:t>lambda</a:t>
            </a:r>
            <a:r>
              <a:rPr lang="en-US" dirty="0" smtClean="0"/>
              <a:t> function.</a:t>
            </a:r>
          </a:p>
          <a:p>
            <a:r>
              <a:rPr lang="en-US" dirty="0" smtClean="0"/>
              <a:t>Lambda functions are small, anonymous functions based on the lambda abstractions that appear in many functional languages. </a:t>
            </a:r>
          </a:p>
          <a:p>
            <a:r>
              <a:rPr lang="en-US" dirty="0" smtClean="0"/>
              <a:t>As stated before, Python can support many different programming paradigms including functional programming.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Right now, we’ll take a look at some of the handy functional tools provided by Python.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35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as queues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442023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Lists </a:t>
            </a:r>
            <a:r>
              <a:rPr lang="en-US" i="1" dirty="0" smtClean="0"/>
              <a:t>can </a:t>
            </a:r>
            <a:r>
              <a:rPr lang="en-US" dirty="0" smtClean="0"/>
              <a:t>be used as queues natively since insert() and pop() both support indexing. However, while appending and popping from a list are fast, inserting and popping from the beginning of the list are slow (especially with large lists. Why is this?).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 the special </a:t>
            </a:r>
            <a:r>
              <a:rPr lang="en-US" i="1" dirty="0" err="1" smtClean="0"/>
              <a:t>deque</a:t>
            </a:r>
            <a:r>
              <a:rPr lang="en-US" dirty="0" smtClean="0"/>
              <a:t> object from the </a:t>
            </a:r>
            <a:r>
              <a:rPr lang="en-US" i="1" dirty="0" smtClean="0"/>
              <a:t>collections</a:t>
            </a:r>
            <a:r>
              <a:rPr lang="en-US" dirty="0" smtClean="0"/>
              <a:t> module.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73225" y="2178002"/>
            <a:ext cx="65187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collections </a:t>
            </a:r>
            <a:r>
              <a:rPr lang="en-US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deque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queue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deque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([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35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19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67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])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queue</a:t>
            </a:r>
            <a:r>
              <a:rPr lang="en-US" sz="24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42</a:t>
            </a: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queue</a:t>
            </a:r>
            <a:r>
              <a:rPr lang="en-US" sz="2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23</a:t>
            </a: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b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</a:b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queue</a:t>
            </a:r>
            <a:r>
              <a:rPr lang="en-US" sz="24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popleft</a:t>
            </a: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35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queue</a:t>
            </a:r>
            <a:r>
              <a:rPr lang="en-US" sz="24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popleft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19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queue</a:t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 err="1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deque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([67, 42, 23])</a:t>
            </a:r>
            <a:endParaRPr lang="en-US" sz="24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52282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count(x) method will give you the number of occurrences of item x within the list.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sort() and reverse() methods sort and reverse </a:t>
            </a:r>
            <a:br>
              <a:rPr lang="en-US" dirty="0" smtClean="0"/>
            </a:br>
            <a:r>
              <a:rPr lang="en-US" dirty="0" smtClean="0"/>
              <a:t> the list in place. The sorted(</a:t>
            </a:r>
            <a:r>
              <a:rPr lang="en-US" dirty="0" err="1" smtClean="0"/>
              <a:t>mylist</a:t>
            </a:r>
            <a:r>
              <a:rPr lang="en-US" dirty="0" smtClean="0"/>
              <a:t>) and </a:t>
            </a:r>
            <a:br>
              <a:rPr lang="en-US" dirty="0" smtClean="0"/>
            </a:br>
            <a:r>
              <a:rPr lang="en-US" dirty="0" smtClean="0"/>
              <a:t> reversed(</a:t>
            </a:r>
            <a:r>
              <a:rPr lang="en-US" dirty="0" err="1" smtClean="0"/>
              <a:t>mylist</a:t>
            </a:r>
            <a:r>
              <a:rPr lang="en-US" dirty="0" smtClean="0"/>
              <a:t>) built-in functions will return a </a:t>
            </a:r>
            <a:br>
              <a:rPr lang="en-US" dirty="0" smtClean="0"/>
            </a:br>
            <a:r>
              <a:rPr lang="en-US" dirty="0" smtClean="0"/>
              <a:t> sorted and reversed copy of the list, respectively.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39507" y="2695470"/>
            <a:ext cx="101812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'b'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'c'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'd'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'f'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'c'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count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2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30136" y="3711133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200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2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2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2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sort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2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2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1, 2, 3, 4, 5] 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2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2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200" dirty="0" err="1">
                <a:solidFill>
                  <a:srgbClr val="FFFFFF"/>
                </a:solidFill>
                <a:latin typeface="Courier New" panose="02070309020205020404" pitchFamily="49" charset="0"/>
              </a:rPr>
              <a:t>reverse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2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2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5, 4, 3, 2, 1]</a:t>
            </a:r>
            <a:endParaRPr lang="en-US" sz="22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6663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Both the sorted() built-in function and the sort() method of lists accept some optional arguments.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i="1" dirty="0" err="1" smtClean="0"/>
              <a:t>cmp</a:t>
            </a:r>
            <a:r>
              <a:rPr lang="en-US" dirty="0" smtClean="0"/>
              <a:t> argument specifies </a:t>
            </a:r>
            <a:r>
              <a:rPr lang="en-US" dirty="0"/>
              <a:t>a custom comparison function of two arguments </a:t>
            </a:r>
            <a:r>
              <a:rPr lang="en-US" dirty="0" smtClean="0"/>
              <a:t>which </a:t>
            </a:r>
            <a:r>
              <a:rPr lang="en-US" dirty="0"/>
              <a:t>should return a negative, zero or positive number depending on whether the first argument is considered smaller than, equal to, or larger than the second </a:t>
            </a:r>
            <a:r>
              <a:rPr lang="en-US" dirty="0" smtClean="0"/>
              <a:t>argument. The </a:t>
            </a:r>
            <a:r>
              <a:rPr lang="en-US" dirty="0"/>
              <a:t>default value is None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i="1" dirty="0" smtClean="0"/>
              <a:t>key</a:t>
            </a:r>
            <a:r>
              <a:rPr lang="en-US" dirty="0" smtClean="0"/>
              <a:t> argument specifies </a:t>
            </a:r>
            <a:r>
              <a:rPr lang="en-US" dirty="0"/>
              <a:t>a function of one argument that is used to extract a comparison key from each list </a:t>
            </a:r>
            <a:r>
              <a:rPr lang="en-US" dirty="0" smtClean="0"/>
              <a:t>element. The default value is None.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i="1" dirty="0" smtClean="0"/>
              <a:t>reverse</a:t>
            </a:r>
            <a:r>
              <a:rPr lang="en-US" dirty="0" smtClean="0"/>
              <a:t> argument is </a:t>
            </a:r>
            <a:r>
              <a:rPr lang="en-US" dirty="0"/>
              <a:t>a </a:t>
            </a:r>
            <a:r>
              <a:rPr lang="en-US" dirty="0" smtClean="0"/>
              <a:t>Boolean </a:t>
            </a:r>
            <a:r>
              <a:rPr lang="en-US" dirty="0"/>
              <a:t>value. If set to True, then the list elements are sorted as if each comparison were reversed.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2012751" y="2900278"/>
            <a:ext cx="7742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sorted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[,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cmp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[,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key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[,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reverse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]]])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8890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Alternatively,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4128" y="2464296"/>
            <a:ext cx="11819391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300" dirty="0">
                <a:solidFill>
                  <a:srgbClr val="66FF00"/>
                </a:solidFill>
                <a:latin typeface="Courier New" panose="02070309020205020404" pitchFamily="49" charset="0"/>
              </a:rPr>
              <a:t>'b'</a:t>
            </a:r>
            <a:r>
              <a:rPr lang="en-US" sz="23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>
                <a:solidFill>
                  <a:srgbClr val="66FF00"/>
                </a:solidFill>
                <a:latin typeface="Courier New" panose="02070309020205020404" pitchFamily="49" charset="0"/>
              </a:rPr>
              <a:t>'A'</a:t>
            </a:r>
            <a:r>
              <a:rPr lang="en-US" sz="23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>
                <a:solidFill>
                  <a:srgbClr val="66FF00"/>
                </a:solidFill>
                <a:latin typeface="Courier New" panose="02070309020205020404" pitchFamily="49" charset="0"/>
              </a:rPr>
              <a:t>'D'</a:t>
            </a:r>
            <a:r>
              <a:rPr lang="en-US" sz="23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>
                <a:solidFill>
                  <a:srgbClr val="66FF00"/>
                </a:solidFill>
                <a:latin typeface="Courier New" panose="02070309020205020404" pitchFamily="49" charset="0"/>
              </a:rPr>
              <a:t>'c'</a:t>
            </a:r>
            <a:r>
              <a:rPr lang="en-US" sz="23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3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3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3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sort</a:t>
            </a:r>
            <a:r>
              <a:rPr lang="en-US" sz="23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300" dirty="0" err="1">
                <a:solidFill>
                  <a:srgbClr val="FFFFFF"/>
                </a:solidFill>
                <a:latin typeface="Courier New" panose="02070309020205020404" pitchFamily="49" charset="0"/>
              </a:rPr>
              <a:t>cmp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rgbClr val="FF6600"/>
                </a:solidFill>
                <a:latin typeface="Courier New" panose="02070309020205020404" pitchFamily="49" charset="0"/>
              </a:rPr>
              <a:t>lambda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3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3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</a:t>
            </a:r>
            <a:r>
              <a:rPr lang="en-US" sz="23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Courier New" panose="02070309020205020404" pitchFamily="49" charset="0"/>
              </a:rPr>
              <a:t>cmp</a:t>
            </a:r>
            <a:r>
              <a:rPr lang="en-US" sz="23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300" dirty="0" err="1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3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3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lower</a:t>
            </a:r>
            <a:r>
              <a:rPr lang="en-US" sz="2300" b="1" dirty="0">
                <a:solidFill>
                  <a:srgbClr val="FFCC00"/>
                </a:solidFill>
                <a:latin typeface="Courier New" panose="02070309020205020404" pitchFamily="49" charset="0"/>
              </a:rPr>
              <a:t>(),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</a:t>
            </a:r>
            <a:r>
              <a:rPr lang="en-US" sz="23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3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lower</a:t>
            </a:r>
            <a:r>
              <a:rPr lang="en-US" sz="2300" b="1" dirty="0">
                <a:solidFill>
                  <a:srgbClr val="FFCC00"/>
                </a:solidFill>
                <a:latin typeface="Courier New" panose="02070309020205020404" pitchFamily="49" charset="0"/>
              </a:rPr>
              <a:t>()))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3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3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300" dirty="0">
                <a:solidFill>
                  <a:srgbClr val="66FF00"/>
                </a:solidFill>
                <a:latin typeface="Courier New" panose="02070309020205020404" pitchFamily="49" charset="0"/>
              </a:rPr>
              <a:t>'A'</a:t>
            </a:r>
            <a:r>
              <a:rPr lang="en-US" sz="23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>
                <a:solidFill>
                  <a:srgbClr val="66FF00"/>
                </a:solidFill>
                <a:latin typeface="Courier New" panose="02070309020205020404" pitchFamily="49" charset="0"/>
              </a:rPr>
              <a:t>'b'</a:t>
            </a:r>
            <a:r>
              <a:rPr lang="en-US" sz="23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>
                <a:solidFill>
                  <a:srgbClr val="66FF00"/>
                </a:solidFill>
                <a:latin typeface="Courier New" panose="02070309020205020404" pitchFamily="49" charset="0"/>
              </a:rPr>
              <a:t>'c'</a:t>
            </a:r>
            <a:r>
              <a:rPr lang="en-US" sz="23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>
                <a:solidFill>
                  <a:srgbClr val="66FF00"/>
                </a:solidFill>
                <a:latin typeface="Courier New" panose="02070309020205020404" pitchFamily="49" charset="0"/>
              </a:rPr>
              <a:t>'D'</a:t>
            </a:r>
            <a:r>
              <a:rPr lang="en-US" sz="23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endParaRPr lang="en-US" sz="23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4128" y="4663599"/>
            <a:ext cx="945697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300" dirty="0">
                <a:solidFill>
                  <a:srgbClr val="66FF00"/>
                </a:solidFill>
                <a:latin typeface="Courier New" panose="02070309020205020404" pitchFamily="49" charset="0"/>
              </a:rPr>
              <a:t>'b'</a:t>
            </a:r>
            <a:r>
              <a:rPr lang="en-US" sz="23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>
                <a:solidFill>
                  <a:srgbClr val="66FF00"/>
                </a:solidFill>
                <a:latin typeface="Courier New" panose="02070309020205020404" pitchFamily="49" charset="0"/>
              </a:rPr>
              <a:t>'A'</a:t>
            </a:r>
            <a:r>
              <a:rPr lang="en-US" sz="23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>
                <a:solidFill>
                  <a:srgbClr val="66FF00"/>
                </a:solidFill>
                <a:latin typeface="Courier New" panose="02070309020205020404" pitchFamily="49" charset="0"/>
              </a:rPr>
              <a:t>'D'</a:t>
            </a:r>
            <a:r>
              <a:rPr lang="en-US" sz="23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>
                <a:solidFill>
                  <a:srgbClr val="66FF00"/>
                </a:solidFill>
                <a:latin typeface="Courier New" panose="02070309020205020404" pitchFamily="49" charset="0"/>
              </a:rPr>
              <a:t>'c'</a:t>
            </a:r>
            <a:r>
              <a:rPr lang="en-US" sz="23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3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3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3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sort</a:t>
            </a:r>
            <a:r>
              <a:rPr lang="en-US" sz="23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key </a:t>
            </a:r>
            <a:r>
              <a:rPr lang="en-US" sz="23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</a:t>
            </a:r>
            <a:r>
              <a:rPr lang="en-US" sz="23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3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lower</a:t>
            </a:r>
            <a:r>
              <a:rPr lang="en-US" sz="23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3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3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300" dirty="0">
                <a:solidFill>
                  <a:srgbClr val="66FF00"/>
                </a:solidFill>
                <a:latin typeface="Courier New" panose="02070309020205020404" pitchFamily="49" charset="0"/>
              </a:rPr>
              <a:t>'A'</a:t>
            </a:r>
            <a:r>
              <a:rPr lang="en-US" sz="23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>
                <a:solidFill>
                  <a:srgbClr val="66FF00"/>
                </a:solidFill>
                <a:latin typeface="Courier New" panose="02070309020205020404" pitchFamily="49" charset="0"/>
              </a:rPr>
              <a:t>'b'</a:t>
            </a:r>
            <a:r>
              <a:rPr lang="en-US" sz="23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>
                <a:solidFill>
                  <a:srgbClr val="66FF00"/>
                </a:solidFill>
                <a:latin typeface="Courier New" panose="02070309020205020404" pitchFamily="49" charset="0"/>
              </a:rPr>
              <a:t>'c'</a:t>
            </a:r>
            <a:r>
              <a:rPr lang="en-US" sz="23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>
                <a:solidFill>
                  <a:srgbClr val="66FF00"/>
                </a:solidFill>
                <a:latin typeface="Courier New" panose="02070309020205020404" pitchFamily="49" charset="0"/>
              </a:rPr>
              <a:t>'D'</a:t>
            </a:r>
            <a:r>
              <a:rPr lang="en-US" sz="23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endParaRPr lang="en-US" sz="2300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38110" y="5658802"/>
            <a:ext cx="358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tr.lower</a:t>
            </a:r>
            <a:r>
              <a:rPr lang="en-US" dirty="0" smtClean="0"/>
              <a:t>() is a built-in string method.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82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When the elements must be unique.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When you need to be able to modify or add to the collection.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When </a:t>
            </a:r>
            <a:r>
              <a:rPr lang="en-US" dirty="0"/>
              <a:t>you need </a:t>
            </a:r>
            <a:r>
              <a:rPr lang="en-US" dirty="0" smtClean="0"/>
              <a:t>support for mathematical set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When </a:t>
            </a:r>
            <a:r>
              <a:rPr lang="en-US" dirty="0"/>
              <a:t>you don't need to store nested lists, sets, or dictionaries </a:t>
            </a:r>
            <a:r>
              <a:rPr lang="en-US" dirty="0" smtClean="0"/>
              <a:t>as elements.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416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Create an empty set with the set constructor.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Create an initialized set with the set constructor or the { } notation. Do not use empty curly braces to create an empty set – you’ll get an empty dictionary instead.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18290" y="2811545"/>
            <a:ext cx="77264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myset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set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myset2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set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([])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both are empty sets</a:t>
            </a:r>
            <a:endParaRPr lang="en-US" sz="20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18290" y="4591230"/>
            <a:ext cx="91545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myset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set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sequence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myset2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{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expression </a:t>
            </a:r>
            <a:r>
              <a:rPr lang="en-US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variable </a:t>
            </a:r>
            <a:r>
              <a:rPr lang="en-US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sequence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}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0102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Hashable</a:t>
            </a:r>
            <a:r>
              <a:rPr lang="en-US" dirty="0" smtClean="0"/>
              <a:t>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way a set detects </a:t>
            </a:r>
            <a:r>
              <a:rPr lang="en-US" dirty="0" smtClean="0"/>
              <a:t>non-unique </a:t>
            </a:r>
            <a:r>
              <a:rPr lang="en-US" dirty="0"/>
              <a:t>elements </a:t>
            </a:r>
            <a:r>
              <a:rPr lang="en-US" dirty="0" smtClean="0"/>
              <a:t>is </a:t>
            </a:r>
            <a:r>
              <a:rPr lang="en-US" dirty="0"/>
              <a:t>by indexing the data in memory, creating a hash for each element. This means that all elements in a set must be </a:t>
            </a:r>
            <a:r>
              <a:rPr lang="en-US" i="1" dirty="0" err="1"/>
              <a:t>hashable</a:t>
            </a:r>
            <a:r>
              <a:rPr lang="en-US" dirty="0" smtClean="0"/>
              <a:t>.</a:t>
            </a:r>
          </a:p>
          <a:p>
            <a:r>
              <a:rPr lang="en-US" dirty="0"/>
              <a:t>All of Python’s immutable built-in objects are </a:t>
            </a:r>
            <a:r>
              <a:rPr lang="en-US" dirty="0" err="1"/>
              <a:t>hashable</a:t>
            </a:r>
            <a:r>
              <a:rPr lang="en-US" dirty="0"/>
              <a:t>, while no mutable containers (such as lists or dictionaries) are. Objects which are instances of user-defined classes </a:t>
            </a:r>
            <a:r>
              <a:rPr lang="en-US"/>
              <a:t>are </a:t>
            </a:r>
            <a:r>
              <a:rPr lang="en-US" smtClean="0"/>
              <a:t>also hashable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smtClean="0"/>
              <a:t>default.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07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782311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The following operations are not available for </a:t>
            </a:r>
            <a:r>
              <a:rPr lang="en-US" dirty="0" err="1" smtClean="0"/>
              <a:t>frozensets</a:t>
            </a:r>
            <a:r>
              <a:rPr lang="en-US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add(x) method will add element x to the set if it’s not already there. The remove(x) and discard(x) methods will remove x from the set.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pop() method will remove and return an arbitrary element from the set. Raises an error if the set is empty.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clear() method removes all elements from the set.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06440" y="1899769"/>
            <a:ext cx="6305550" cy="460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1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myset</a:t>
            </a:r>
            <a:r>
              <a:rPr lang="en-US" sz="21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1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FFCC00"/>
                </a:solidFill>
                <a:latin typeface="Courier New" panose="02070309020205020404" pitchFamily="49" charset="0"/>
              </a:rPr>
              <a:t>{</a:t>
            </a:r>
            <a:r>
              <a:rPr lang="en-US" sz="2100" dirty="0">
                <a:solidFill>
                  <a:srgbClr val="FFFFFF"/>
                </a:solidFill>
                <a:latin typeface="Courier New" panose="02070309020205020404" pitchFamily="49" charset="0"/>
              </a:rPr>
              <a:t>x </a:t>
            </a:r>
            <a:r>
              <a:rPr lang="en-US" sz="2100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2100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sz="21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21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100" dirty="0">
                <a:solidFill>
                  <a:srgbClr val="66FF00"/>
                </a:solidFill>
                <a:latin typeface="Courier New" panose="02070309020205020404" pitchFamily="49" charset="0"/>
              </a:rPr>
              <a:t>'abracadabra'</a:t>
            </a:r>
            <a:r>
              <a:rPr lang="en-US" sz="2100" b="1" dirty="0">
                <a:solidFill>
                  <a:srgbClr val="FFCC00"/>
                </a:solidFill>
                <a:latin typeface="Courier New" panose="02070309020205020404" pitchFamily="49" charset="0"/>
              </a:rPr>
              <a:t>}</a:t>
            </a:r>
            <a:r>
              <a:rPr lang="en-US" sz="21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1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1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myset</a:t>
            </a:r>
            <a:r>
              <a:rPr lang="en-US" sz="21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1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set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'a'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'b'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'r'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'c'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'd'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])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1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myset</a:t>
            </a:r>
            <a:r>
              <a:rPr lang="en-US" sz="21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1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add</a:t>
            </a:r>
            <a:r>
              <a:rPr lang="en-US" sz="21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100" dirty="0">
                <a:solidFill>
                  <a:srgbClr val="66FF00"/>
                </a:solidFill>
                <a:latin typeface="Courier New" panose="02070309020205020404" pitchFamily="49" charset="0"/>
              </a:rPr>
              <a:t>'y'</a:t>
            </a:r>
            <a:r>
              <a:rPr lang="en-US" sz="21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1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1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myset</a:t>
            </a:r>
            <a:r>
              <a:rPr lang="en-US" sz="21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1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set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'a'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'b'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'r'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'c'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'd'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'y'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])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1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myset</a:t>
            </a:r>
            <a:r>
              <a:rPr lang="en-US" sz="21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100" dirty="0" err="1">
                <a:solidFill>
                  <a:srgbClr val="FFFFFF"/>
                </a:solidFill>
                <a:latin typeface="Courier New" panose="02070309020205020404" pitchFamily="49" charset="0"/>
              </a:rPr>
              <a:t>remove</a:t>
            </a:r>
            <a:r>
              <a:rPr lang="en-US" sz="21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100" dirty="0">
                <a:solidFill>
                  <a:srgbClr val="66FF00"/>
                </a:solidFill>
                <a:latin typeface="Courier New" panose="02070309020205020404" pitchFamily="49" charset="0"/>
              </a:rPr>
              <a:t>'a'</a:t>
            </a:r>
            <a:r>
              <a:rPr lang="en-US" sz="21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1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1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myset</a:t>
            </a:r>
            <a:r>
              <a:rPr lang="en-US" sz="21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1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set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'b'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'r'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'c'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'd'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'y</a:t>
            </a:r>
            <a:r>
              <a:rPr lang="en-US" sz="21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</a:t>
            </a:r>
            <a:r>
              <a:rPr lang="en-US" sz="2100" b="1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])</a:t>
            </a:r>
            <a:br>
              <a:rPr lang="en-US" sz="2100" b="1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1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1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myset</a:t>
            </a:r>
            <a:r>
              <a:rPr lang="en-US" sz="21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1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pop</a:t>
            </a:r>
            <a:r>
              <a:rPr lang="en-US" sz="21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1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1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'b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 </a:t>
            </a:r>
            <a: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1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myset</a:t>
            </a:r>
            <a:r>
              <a:rPr lang="en-US" sz="21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1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set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'r'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'c'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'd'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'y'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])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endParaRPr lang="en-US" sz="21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3754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operations continued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24128" y="2174027"/>
            <a:ext cx="958839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|=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...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Update the set, adding elements from all others.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&amp;=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other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...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Update the set, keeping only elements found in it and all others.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...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Update the set, removing elements found in others.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^=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Update the set, keeping only elements found in either set, but not in both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905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operations continued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61542" y="1950744"/>
            <a:ext cx="9282658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 s1 </a:t>
            </a:r>
            <a:r>
              <a:rPr lang="en-US" sz="23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 set</a:t>
            </a:r>
            <a:r>
              <a:rPr lang="en-US" sz="23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300" dirty="0">
                <a:solidFill>
                  <a:srgbClr val="66FF00"/>
                </a:solidFill>
                <a:latin typeface="Courier New" panose="02070309020205020404" pitchFamily="49" charset="0"/>
              </a:rPr>
              <a:t>'abracadabra'</a:t>
            </a:r>
            <a:r>
              <a:rPr lang="en-US" sz="23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3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s2 </a:t>
            </a:r>
            <a:r>
              <a:rPr lang="en-US" sz="23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 set</a:t>
            </a:r>
            <a:r>
              <a:rPr lang="en-US" sz="23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3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300" dirty="0" err="1">
                <a:solidFill>
                  <a:srgbClr val="66FF00"/>
                </a:solidFill>
                <a:latin typeface="Courier New" panose="02070309020205020404" pitchFamily="49" charset="0"/>
              </a:rPr>
              <a:t>alacazam</a:t>
            </a:r>
            <a:r>
              <a:rPr lang="en-US" sz="23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3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3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s1 </a:t>
            </a:r>
            <a: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3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set</a:t>
            </a:r>
            <a:r>
              <a:rPr lang="en-US" sz="23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(['a', 'b', 'r', 'c', 'd']) </a:t>
            </a:r>
            <a: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3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s2 </a:t>
            </a:r>
            <a: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3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set</a:t>
            </a:r>
            <a:r>
              <a:rPr lang="en-US" sz="23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(['a', 'l', 'c', 'z', 'm']) </a:t>
            </a:r>
            <a: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3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s1 </a:t>
            </a:r>
            <a:r>
              <a:rPr lang="en-US" sz="2300" b="1" dirty="0">
                <a:solidFill>
                  <a:srgbClr val="FFCC00"/>
                </a:solidFill>
                <a:latin typeface="Courier New" panose="02070309020205020404" pitchFamily="49" charset="0"/>
              </a:rPr>
              <a:t>|=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 s2 </a:t>
            </a:r>
            <a: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3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s1 </a:t>
            </a:r>
            <a: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3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set</a:t>
            </a:r>
            <a:r>
              <a:rPr lang="en-US" sz="23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(['a', 'b', 'r', 'c', 'd', 'l', 'z', 'm']) </a:t>
            </a:r>
            <a: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3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s1 </a:t>
            </a:r>
            <a:r>
              <a:rPr lang="en-US" sz="23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 set</a:t>
            </a:r>
            <a:r>
              <a:rPr lang="en-US" sz="23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300" dirty="0">
                <a:solidFill>
                  <a:srgbClr val="66FF00"/>
                </a:solidFill>
                <a:latin typeface="Courier New" panose="02070309020205020404" pitchFamily="49" charset="0"/>
              </a:rPr>
              <a:t>'abracadabra'</a:t>
            </a:r>
            <a:r>
              <a:rPr lang="en-US" sz="23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3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s1 </a:t>
            </a:r>
            <a:r>
              <a:rPr lang="en-US" sz="2300" b="1" dirty="0">
                <a:solidFill>
                  <a:srgbClr val="FFCC00"/>
                </a:solidFill>
                <a:latin typeface="Courier New" panose="02070309020205020404" pitchFamily="49" charset="0"/>
              </a:rPr>
              <a:t>&amp;=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 s2 </a:t>
            </a:r>
            <a: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3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>
                <a:solidFill>
                  <a:srgbClr val="FFFFFF"/>
                </a:solidFill>
                <a:latin typeface="Courier New" panose="02070309020205020404" pitchFamily="49" charset="0"/>
              </a:rPr>
              <a:t>s1 </a:t>
            </a:r>
            <a: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3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3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set</a:t>
            </a:r>
            <a:r>
              <a:rPr lang="en-US" sz="23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(['a', 'c'])</a:t>
            </a:r>
            <a:endParaRPr lang="en-US" sz="23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683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ambda functions within Python.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 the keyword </a:t>
            </a:r>
            <a:r>
              <a:rPr lang="en-US" i="1" dirty="0" smtClean="0"/>
              <a:t>lambda</a:t>
            </a:r>
            <a:r>
              <a:rPr lang="en-US" dirty="0" smtClean="0"/>
              <a:t> instead of </a:t>
            </a:r>
            <a:r>
              <a:rPr lang="en-US" i="1" dirty="0" smtClean="0"/>
              <a:t>def.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Can be used wherever function objects are used.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Restricted to one expression.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Typically used with functional programming tools.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13418" y="2448097"/>
            <a:ext cx="396586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8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64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g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lambda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8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64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0017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following operations are available for both set and </a:t>
            </a:r>
            <a:r>
              <a:rPr lang="en-US" dirty="0" err="1" smtClean="0"/>
              <a:t>frozenset</a:t>
            </a:r>
            <a:r>
              <a:rPr lang="en-US" dirty="0" smtClean="0"/>
              <a:t>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Comparison operators &gt;=, &lt;= test whether a set is a superset or subset, respectively, of some other set. The &gt; and &lt; operators check for proper supersets/subsets.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2688" y="3897660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s1 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set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66FF00"/>
                </a:solidFill>
                <a:latin typeface="Courier New" panose="02070309020205020404" pitchFamily="49" charset="0"/>
              </a:rPr>
              <a:t>'abracadabra'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2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s2 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set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66FF00"/>
                </a:solidFill>
                <a:latin typeface="Courier New" panose="02070309020205020404" pitchFamily="49" charset="0"/>
              </a:rPr>
              <a:t>'bard'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2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s1 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&gt;=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s2 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2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True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2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s1 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s2 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2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True 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2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s1 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&lt;=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s2 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2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False</a:t>
            </a:r>
            <a:endParaRPr lang="en-US" sz="22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4464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Union: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| other |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000" dirty="0"/>
              <a:t>Return a new set with elements from the set and all others.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Intersection: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&amp; other &amp;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000" dirty="0"/>
              <a:t>Return a new set with elements common to the set and all others.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Difference: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set – other – …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000" dirty="0"/>
              <a:t>Return a new set with elements in the set that are not in the others.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Symmetric Difference: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^ other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000" dirty="0"/>
              <a:t>Return a new set with elements in either the set or other but not both.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8222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2403" y="1961542"/>
            <a:ext cx="771906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100" dirty="0">
                <a:solidFill>
                  <a:srgbClr val="FFFFFF"/>
                </a:solidFill>
                <a:latin typeface="Courier New" panose="02070309020205020404" pitchFamily="49" charset="0"/>
              </a:rPr>
              <a:t> s1 </a:t>
            </a:r>
            <a:r>
              <a:rPr lang="en-US" sz="21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100" dirty="0">
                <a:solidFill>
                  <a:srgbClr val="FFFFFF"/>
                </a:solidFill>
                <a:latin typeface="Courier New" panose="02070309020205020404" pitchFamily="49" charset="0"/>
              </a:rPr>
              <a:t> set</a:t>
            </a:r>
            <a:r>
              <a:rPr lang="en-US" sz="21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100" dirty="0">
                <a:solidFill>
                  <a:srgbClr val="66FF00"/>
                </a:solidFill>
                <a:latin typeface="Courier New" panose="02070309020205020404" pitchFamily="49" charset="0"/>
              </a:rPr>
              <a:t>'abracadabra</a:t>
            </a:r>
            <a:r>
              <a:rPr lang="en-US" sz="21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1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br>
              <a:rPr lang="en-US" sz="21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</a:br>
            <a:r>
              <a:rPr lang="en-US" sz="21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100" dirty="0">
                <a:solidFill>
                  <a:srgbClr val="FFFFFF"/>
                </a:solidFill>
                <a:latin typeface="Courier New" panose="02070309020205020404" pitchFamily="49" charset="0"/>
              </a:rPr>
              <a:t> s1</a:t>
            </a:r>
            <a: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1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set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(['a', 'b', 'r', 'c', 'd']) </a:t>
            </a:r>
            <a: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1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100" dirty="0">
                <a:solidFill>
                  <a:srgbClr val="FFFFFF"/>
                </a:solidFill>
                <a:latin typeface="Courier New" panose="02070309020205020404" pitchFamily="49" charset="0"/>
              </a:rPr>
              <a:t>s2 </a:t>
            </a:r>
            <a:r>
              <a:rPr lang="en-US" sz="21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100" dirty="0">
                <a:solidFill>
                  <a:srgbClr val="FFFFFF"/>
                </a:solidFill>
                <a:latin typeface="Courier New" panose="02070309020205020404" pitchFamily="49" charset="0"/>
              </a:rPr>
              <a:t> set</a:t>
            </a:r>
            <a:r>
              <a:rPr lang="en-US" sz="21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1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100" dirty="0" err="1">
                <a:solidFill>
                  <a:srgbClr val="66FF00"/>
                </a:solidFill>
                <a:latin typeface="Courier New" panose="02070309020205020404" pitchFamily="49" charset="0"/>
              </a:rPr>
              <a:t>alacazam</a:t>
            </a:r>
            <a:r>
              <a:rPr lang="en-US" sz="21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1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1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1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1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s2</a:t>
            </a:r>
            <a:b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1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set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(['a', 'l', 'c', 'z', 'm']) </a:t>
            </a:r>
            <a: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1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100" dirty="0">
                <a:solidFill>
                  <a:srgbClr val="FFFFFF"/>
                </a:solidFill>
                <a:latin typeface="Courier New" panose="02070309020205020404" pitchFamily="49" charset="0"/>
              </a:rPr>
              <a:t>s1 </a:t>
            </a:r>
            <a:r>
              <a:rPr lang="en-US" sz="2100" b="1" dirty="0">
                <a:solidFill>
                  <a:srgbClr val="FFCC00"/>
                </a:solidFill>
                <a:latin typeface="Courier New" panose="02070309020205020404" pitchFamily="49" charset="0"/>
              </a:rPr>
              <a:t>|</a:t>
            </a:r>
            <a:r>
              <a:rPr lang="en-US" sz="2100" dirty="0">
                <a:solidFill>
                  <a:srgbClr val="FFFFFF"/>
                </a:solidFill>
                <a:latin typeface="Courier New" panose="02070309020205020404" pitchFamily="49" charset="0"/>
              </a:rPr>
              <a:t> s2 </a:t>
            </a:r>
            <a: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1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set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(['a', 'b', 'r', 'c', 'd', 'l', 'z', 'm']) </a:t>
            </a:r>
            <a: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1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100" dirty="0">
                <a:solidFill>
                  <a:srgbClr val="FFFFFF"/>
                </a:solidFill>
                <a:latin typeface="Courier New" panose="02070309020205020404" pitchFamily="49" charset="0"/>
              </a:rPr>
              <a:t>s1 </a:t>
            </a:r>
            <a:r>
              <a:rPr lang="en-US" sz="2100" b="1" dirty="0">
                <a:solidFill>
                  <a:srgbClr val="FFCC00"/>
                </a:solidFill>
                <a:latin typeface="Courier New" panose="02070309020205020404" pitchFamily="49" charset="0"/>
              </a:rPr>
              <a:t>&amp;</a:t>
            </a:r>
            <a:r>
              <a:rPr lang="en-US" sz="2100" dirty="0">
                <a:solidFill>
                  <a:srgbClr val="FFFFFF"/>
                </a:solidFill>
                <a:latin typeface="Courier New" panose="02070309020205020404" pitchFamily="49" charset="0"/>
              </a:rPr>
              <a:t> s2 </a:t>
            </a:r>
            <a: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1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set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(['a', 'c']) </a:t>
            </a:r>
            <a: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1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100" dirty="0">
                <a:solidFill>
                  <a:srgbClr val="FFFFFF"/>
                </a:solidFill>
                <a:latin typeface="Courier New" panose="02070309020205020404" pitchFamily="49" charset="0"/>
              </a:rPr>
              <a:t>s1 </a:t>
            </a:r>
            <a:r>
              <a:rPr lang="en-US" sz="2100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sz="2100" dirty="0">
                <a:solidFill>
                  <a:srgbClr val="FFFFFF"/>
                </a:solidFill>
                <a:latin typeface="Courier New" panose="02070309020205020404" pitchFamily="49" charset="0"/>
              </a:rPr>
              <a:t> s2 </a:t>
            </a:r>
            <a: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1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set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(['b', 'r', 'd']) </a:t>
            </a:r>
            <a: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1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100" dirty="0">
                <a:solidFill>
                  <a:srgbClr val="FFFFFF"/>
                </a:solidFill>
                <a:latin typeface="Courier New" panose="02070309020205020404" pitchFamily="49" charset="0"/>
              </a:rPr>
              <a:t>s1 </a:t>
            </a:r>
            <a:r>
              <a:rPr lang="en-US" sz="2100" b="1" dirty="0">
                <a:solidFill>
                  <a:srgbClr val="FFCC00"/>
                </a:solidFill>
                <a:latin typeface="Courier New" panose="02070309020205020404" pitchFamily="49" charset="0"/>
              </a:rPr>
              <a:t>^</a:t>
            </a:r>
            <a:r>
              <a:rPr lang="en-US" sz="2100" dirty="0">
                <a:solidFill>
                  <a:srgbClr val="FFFFFF"/>
                </a:solidFill>
                <a:latin typeface="Courier New" panose="02070309020205020404" pitchFamily="49" charset="0"/>
              </a:rPr>
              <a:t> s2 </a:t>
            </a:r>
            <a: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1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1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set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(['b', 'r', 'd', 'l', 'z', 'm'])</a:t>
            </a:r>
            <a:endParaRPr lang="en-US" sz="21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0223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s.copy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returns a shallow copy of the set </a:t>
            </a:r>
            <a:r>
              <a:rPr lang="en-US" i="1" dirty="0" smtClean="0"/>
              <a:t>s</a:t>
            </a:r>
            <a:r>
              <a:rPr lang="en-US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s.isdisjoint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(other) </a:t>
            </a:r>
            <a:r>
              <a:rPr lang="en-US" dirty="0" smtClean="0"/>
              <a:t>returns True if set </a:t>
            </a:r>
            <a:r>
              <a:rPr lang="en-US" i="1" dirty="0" smtClean="0"/>
              <a:t>s</a:t>
            </a:r>
            <a:r>
              <a:rPr lang="en-US" dirty="0" smtClean="0"/>
              <a:t> has no elements in common with set </a:t>
            </a:r>
            <a:r>
              <a:rPr lang="en-US" i="1" dirty="0" smtClean="0"/>
              <a:t>other</a:t>
            </a:r>
            <a:r>
              <a:rPr lang="en-US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s.issubset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(other) </a:t>
            </a:r>
            <a:r>
              <a:rPr lang="en-US" dirty="0" smtClean="0"/>
              <a:t>returns True if set</a:t>
            </a:r>
            <a:r>
              <a:rPr lang="en-US" i="1" dirty="0" smtClean="0"/>
              <a:t> s </a:t>
            </a:r>
            <a:r>
              <a:rPr lang="en-US" dirty="0" smtClean="0"/>
              <a:t>is a subset of set </a:t>
            </a:r>
            <a:r>
              <a:rPr lang="en-US" i="1" dirty="0" smtClean="0"/>
              <a:t>other</a:t>
            </a:r>
            <a:r>
              <a:rPr lang="en-US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/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, and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in </a:t>
            </a:r>
            <a:r>
              <a:rPr lang="en-US" dirty="0" smtClean="0"/>
              <a:t>are also supported.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44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When </a:t>
            </a:r>
            <a:r>
              <a:rPr lang="en-US" dirty="0" smtClean="0"/>
              <a:t>storing elements that will not need to be changed.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When performance is a concern.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When </a:t>
            </a:r>
            <a:r>
              <a:rPr lang="en-US" dirty="0"/>
              <a:t>you want to store your data in logical immutable pairs, </a:t>
            </a:r>
            <a:r>
              <a:rPr lang="en-US" dirty="0" smtClean="0"/>
              <a:t>triples, </a:t>
            </a:r>
            <a:r>
              <a:rPr lang="en-US" dirty="0"/>
              <a:t>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35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An empty tuple can be created with an empty set of parentheses.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Pass a sequence type object into the tuple() constructor.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Tuples can be initialized by listing comma-separated values. These do not need to be in parentheses but they can be.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One quirk: to initialize a tuple with a single value, use a trailing comma.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16480" y="455744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fr-FR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t1 </a:t>
            </a:r>
            <a:r>
              <a:rPr lang="fr-FR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fr-FR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r-FR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fr-FR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r-FR" sz="24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fr-FR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r-FR" sz="2400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fr-FR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r-FR" sz="2400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fr-FR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br>
              <a:rPr lang="fr-FR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</a:br>
            <a:r>
              <a:rPr lang="fr-FR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fr-FR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r-FR" sz="2400" dirty="0">
                <a:solidFill>
                  <a:srgbClr val="FFFFFF"/>
                </a:solidFill>
                <a:latin typeface="Courier New" panose="02070309020205020404" pitchFamily="49" charset="0"/>
              </a:rPr>
              <a:t>t2 </a:t>
            </a:r>
            <a:r>
              <a:rPr lang="fr-FR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fr-FR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r-FR" sz="2400" dirty="0">
                <a:solidFill>
                  <a:srgbClr val="66FF00"/>
                </a:solidFill>
                <a:latin typeface="Courier New" panose="02070309020205020404" pitchFamily="49" charset="0"/>
              </a:rPr>
              <a:t>"a"</a:t>
            </a:r>
            <a:r>
              <a:rPr lang="fr-FR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r-FR" sz="2400" dirty="0">
                <a:solidFill>
                  <a:srgbClr val="66FF00"/>
                </a:solidFill>
                <a:latin typeface="Courier New" panose="02070309020205020404" pitchFamily="49" charset="0"/>
              </a:rPr>
              <a:t>"b"</a:t>
            </a:r>
            <a:r>
              <a:rPr lang="fr-FR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r-FR" sz="2400" dirty="0">
                <a:solidFill>
                  <a:srgbClr val="66FF00"/>
                </a:solidFill>
                <a:latin typeface="Courier New" panose="02070309020205020404" pitchFamily="49" charset="0"/>
              </a:rPr>
              <a:t>"c"</a:t>
            </a:r>
            <a:r>
              <a:rPr lang="fr-FR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r-FR" sz="24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"d" </a:t>
            </a:r>
            <a:br>
              <a:rPr lang="fr-FR" sz="2400" dirty="0" smtClean="0">
                <a:solidFill>
                  <a:srgbClr val="66FF00"/>
                </a:solidFill>
                <a:latin typeface="Courier New" panose="02070309020205020404" pitchFamily="49" charset="0"/>
              </a:rPr>
            </a:br>
            <a:r>
              <a:rPr lang="fr-FR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fr-FR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r-FR" sz="2400" dirty="0">
                <a:solidFill>
                  <a:srgbClr val="FFFFFF"/>
                </a:solidFill>
                <a:latin typeface="Courier New" panose="02070309020205020404" pitchFamily="49" charset="0"/>
              </a:rPr>
              <a:t>t3 </a:t>
            </a:r>
            <a:r>
              <a:rPr lang="fr-FR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fr-FR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r-FR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fr-FR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r-FR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fr-FR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fr-FR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fr-FR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r-FR" sz="2400" dirty="0">
                <a:solidFill>
                  <a:srgbClr val="FFFFFF"/>
                </a:solidFill>
                <a:latin typeface="Courier New" panose="02070309020205020404" pitchFamily="49" charset="0"/>
              </a:rPr>
              <a:t>t4 </a:t>
            </a:r>
            <a:r>
              <a:rPr lang="fr-FR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fr-FR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r-FR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fr-FR" sz="2400" dirty="0" err="1">
                <a:solidFill>
                  <a:srgbClr val="66FF00"/>
                </a:solidFill>
                <a:latin typeface="Courier New" panose="02070309020205020404" pitchFamily="49" charset="0"/>
              </a:rPr>
              <a:t>red</a:t>
            </a:r>
            <a:r>
              <a:rPr lang="fr-FR" sz="2400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fr-FR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r-FR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fr-FR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3498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Tuples are very similar to lists and support a lot of the same operations.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Accessing elements: use bracket notation (e.g.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t1[2]</a:t>
            </a:r>
            <a:r>
              <a:rPr lang="en-US" dirty="0" smtClean="0"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and slicing.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Use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(t1) </a:t>
            </a:r>
            <a:r>
              <a:rPr lang="en-US" dirty="0" smtClean="0"/>
              <a:t>to obtain the length of a tuple.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universal immutable sequence type operations are all supported by tuples.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+, *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in, not 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min(t), max(t), </a:t>
            </a:r>
            <a:r>
              <a:rPr lang="en-US" sz="2000" dirty="0" err="1" smtClean="0"/>
              <a:t>t.index</a:t>
            </a:r>
            <a:r>
              <a:rPr lang="en-US" sz="2000" dirty="0" smtClean="0"/>
              <a:t>(x), </a:t>
            </a:r>
            <a:r>
              <a:rPr lang="en-US" sz="2000" dirty="0" err="1" smtClean="0"/>
              <a:t>t.count</a:t>
            </a:r>
            <a:r>
              <a:rPr lang="en-US" sz="2000" dirty="0" smtClean="0"/>
              <a:t>(x)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2559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Packing/unpacking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Tuple packing is used to “pack” a collection of items into a tuple. We can unpack a tuple using Python’s multiple assignment feature.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40854" y="3284752"/>
            <a:ext cx="926550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s 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sz="2200" dirty="0">
                <a:solidFill>
                  <a:srgbClr val="66FF00"/>
                </a:solidFill>
                <a:latin typeface="Courier New" panose="02070309020205020404" pitchFamily="49" charset="0"/>
              </a:rPr>
              <a:t>Susan"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99CC99"/>
                </a:solidFill>
                <a:latin typeface="Courier New" panose="02070309020205020404" pitchFamily="49" charset="0"/>
              </a:rPr>
              <a:t>19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66FF00"/>
                </a:solidFill>
                <a:latin typeface="Courier New" panose="02070309020205020404" pitchFamily="49" charset="0"/>
              </a:rPr>
              <a:t>"CS</a:t>
            </a:r>
            <a:r>
              <a:rPr lang="en-US" sz="22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i="1" dirty="0">
                <a:solidFill>
                  <a:srgbClr val="00FF00"/>
                </a:solidFill>
                <a:latin typeface="Courier New" panose="02070309020205020404" pitchFamily="49" charset="0"/>
              </a:rPr>
              <a:t># tuple packing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2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age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major 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s </a:t>
            </a:r>
            <a:r>
              <a:rPr lang="en-US" sz="2200" i="1" dirty="0">
                <a:solidFill>
                  <a:srgbClr val="00FF00"/>
                </a:solidFill>
                <a:latin typeface="Courier New" panose="02070309020205020404" pitchFamily="49" charset="0"/>
              </a:rPr>
              <a:t># tuple unpacking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2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name 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2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'Susan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 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2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age 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2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19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2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major 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2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'CS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</a:t>
            </a:r>
            <a:endParaRPr lang="en-US" sz="22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402131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When </a:t>
            </a:r>
            <a:r>
              <a:rPr lang="en-US" dirty="0"/>
              <a:t>you need </a:t>
            </a:r>
            <a:r>
              <a:rPr lang="en-US" dirty="0" smtClean="0"/>
              <a:t>to create associations in the form of </a:t>
            </a:r>
            <a:r>
              <a:rPr lang="en-US" dirty="0" err="1" smtClean="0"/>
              <a:t>key:value</a:t>
            </a:r>
            <a:r>
              <a:rPr lang="en-US" dirty="0" smtClean="0"/>
              <a:t> pairs.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When </a:t>
            </a:r>
            <a:r>
              <a:rPr lang="en-US" dirty="0"/>
              <a:t>you need fast lookup for your data, based on a custom </a:t>
            </a:r>
            <a:r>
              <a:rPr lang="en-US" dirty="0" smtClean="0"/>
              <a:t>key.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When you need to modify or add to your </a:t>
            </a:r>
            <a:r>
              <a:rPr lang="en-US" dirty="0" err="1" smtClean="0"/>
              <a:t>key:value</a:t>
            </a:r>
            <a:r>
              <a:rPr lang="en-US" dirty="0" smtClean="0"/>
              <a:t> pairs.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163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Create an empty dictionary with empty curly braces or the </a:t>
            </a:r>
            <a:r>
              <a:rPr lang="en-US" dirty="0" err="1" smtClean="0"/>
              <a:t>dict</a:t>
            </a:r>
            <a:r>
              <a:rPr lang="en-US" dirty="0" smtClean="0"/>
              <a:t>() constructor.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You can initialize a dictionary by specifying each </a:t>
            </a:r>
            <a:r>
              <a:rPr lang="en-US" dirty="0" err="1" smtClean="0"/>
              <a:t>key:value</a:t>
            </a:r>
            <a:r>
              <a:rPr lang="en-US" dirty="0" smtClean="0"/>
              <a:t> pair within the curly braces.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Note that keys must be</a:t>
            </a:r>
            <a:r>
              <a:rPr lang="en-US" i="1" dirty="0" smtClean="0"/>
              <a:t> </a:t>
            </a:r>
            <a:r>
              <a:rPr lang="en-US" i="1" dirty="0" err="1" smtClean="0"/>
              <a:t>hashable</a:t>
            </a:r>
            <a:r>
              <a:rPr lang="en-US" i="1" dirty="0" smtClean="0"/>
              <a:t> </a:t>
            </a:r>
            <a:r>
              <a:rPr lang="en-US" dirty="0" smtClean="0"/>
              <a:t>objects.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2050" y="4137928"/>
            <a:ext cx="101879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d1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{}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d2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dict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both empty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/>
            </a:r>
            <a:b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d3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"Name"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"Susan"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"Age"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19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"Major"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"CS"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}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d4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dict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"Susan"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Age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19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Major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"CS"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d5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dict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zip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([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'Name'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'Age'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'Major'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"Susan"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19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"CS"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]))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d6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dict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([(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'Age'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19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'Name'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"Susan"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'Major'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"CS"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)])</a:t>
            </a:r>
            <a:endParaRPr lang="en-US" sz="20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4128" y="6240914"/>
            <a:ext cx="909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zip takes two equal-length collections and merges their corresponding elements into tuples.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5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5137681" cy="4023360"/>
          </a:xfrm>
        </p:spPr>
        <p:txBody>
          <a:bodyPr/>
          <a:lstStyle/>
          <a:p>
            <a:r>
              <a:rPr lang="en-US" b="1" dirty="0" smtClean="0"/>
              <a:t>Filter</a:t>
            </a:r>
            <a:endParaRPr lang="en-US" b="1" dirty="0"/>
          </a:p>
          <a:p>
            <a:r>
              <a:rPr lang="en-US" dirty="0" smtClean="0"/>
              <a:t>• filter(</a:t>
            </a:r>
            <a:r>
              <a:rPr lang="en-US" i="1" dirty="0" smtClean="0"/>
              <a:t>function</a:t>
            </a:r>
            <a:r>
              <a:rPr lang="en-US" dirty="0"/>
              <a:t>, </a:t>
            </a:r>
            <a:r>
              <a:rPr lang="en-US" i="1" dirty="0"/>
              <a:t>sequence</a:t>
            </a:r>
            <a:r>
              <a:rPr lang="en-US" dirty="0"/>
              <a:t>) filters items from sequence for which function(</a:t>
            </a:r>
            <a:r>
              <a:rPr lang="en-US" i="1" dirty="0"/>
              <a:t>item</a:t>
            </a:r>
            <a:r>
              <a:rPr lang="en-US" dirty="0"/>
              <a:t>) is true. </a:t>
            </a:r>
          </a:p>
          <a:p>
            <a:r>
              <a:rPr lang="en-US" dirty="0" smtClean="0"/>
              <a:t>• Returns </a:t>
            </a:r>
            <a:r>
              <a:rPr lang="en-US" dirty="0"/>
              <a:t>a string or tuple if sequence is one of those types, otherwise result is a list.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61809" y="195240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even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%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b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True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else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False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filter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even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30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)))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179128" y="4299759"/>
            <a:ext cx="5527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108123" y="4498849"/>
            <a:ext cx="67714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</a:rPr>
              <a:t>[0, 2, 4, 6, 8, 10, 12, 14, 16, 18, 20, 22, 24, 26, </a:t>
            </a:r>
            <a:r>
              <a:rPr lang="en-US" sz="2000" dirty="0" smtClean="0">
                <a:latin typeface="Arial" panose="020B0604020202020204" pitchFamily="34" charset="0"/>
              </a:rPr>
              <a:t>28]</a:t>
            </a:r>
            <a:endParaRPr lang="en-US" sz="20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1230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access a dictionary, simply index the dictionary by the key to obtain the value. An exception will be raised if the key is not in the dictionary.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87829" y="3271034"/>
            <a:ext cx="93671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d1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{</a:t>
            </a:r>
            <a:r>
              <a:rPr lang="en-US" sz="2400" dirty="0">
                <a:solidFill>
                  <a:srgbClr val="66FF00"/>
                </a:solidFill>
                <a:latin typeface="Courier New" panose="02070309020205020404" pitchFamily="49" charset="0"/>
              </a:rPr>
              <a:t>'Age'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19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66FF00"/>
                </a:solidFill>
                <a:latin typeface="Courier New" panose="02070309020205020404" pitchFamily="49" charset="0"/>
              </a:rPr>
              <a:t>Name'</a:t>
            </a:r>
            <a:r>
              <a:rPr lang="en-US" sz="24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 err="1">
                <a:solidFill>
                  <a:srgbClr val="66FF00"/>
                </a:solidFill>
                <a:latin typeface="Courier New" panose="02070309020205020404" pitchFamily="49" charset="0"/>
              </a:rPr>
              <a:t>"Susan</a:t>
            </a:r>
            <a:r>
              <a:rPr lang="en-US" sz="2400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66FF00"/>
                </a:solidFill>
                <a:latin typeface="Courier New" panose="02070309020205020404" pitchFamily="49" charset="0"/>
              </a:rPr>
              <a:t>Major'</a:t>
            </a:r>
            <a:r>
              <a:rPr lang="en-US" sz="24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 err="1">
                <a:solidFill>
                  <a:srgbClr val="66FF00"/>
                </a:solidFill>
                <a:latin typeface="Courier New" panose="02070309020205020404" pitchFamily="49" charset="0"/>
              </a:rPr>
              <a:t>"CS</a:t>
            </a:r>
            <a:r>
              <a:rPr lang="en-US" sz="2400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}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d1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66FF00"/>
                </a:solidFill>
                <a:latin typeface="Courier New" panose="02070309020205020404" pitchFamily="49" charset="0"/>
              </a:rPr>
              <a:t>'Age'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19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d1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66FF00"/>
                </a:solidFill>
                <a:latin typeface="Courier New" panose="02070309020205020404" pitchFamily="49" charset="0"/>
              </a:rPr>
              <a:t>'Name'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'Susan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</a:t>
            </a:r>
            <a:endParaRPr lang="en-US" sz="24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762860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a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 </a:t>
            </a:r>
            <a:r>
              <a:rPr lang="en-US" dirty="0" smtClean="0"/>
              <a:t>assign </a:t>
            </a:r>
            <a:r>
              <a:rPr lang="en-US" dirty="0" smtClean="0"/>
              <a:t>a </a:t>
            </a:r>
            <a:r>
              <a:rPr lang="en-US" dirty="0" err="1" smtClean="0"/>
              <a:t>key:value</a:t>
            </a:r>
            <a:r>
              <a:rPr lang="en-US" dirty="0" smtClean="0"/>
              <a:t> pair to modify it or add a new pair. The del keyword can be used to delete a single </a:t>
            </a:r>
            <a:r>
              <a:rPr lang="en-US" dirty="0" err="1" smtClean="0"/>
              <a:t>key:value</a:t>
            </a:r>
            <a:r>
              <a:rPr lang="en-US" dirty="0" smtClean="0"/>
              <a:t> pair or the whole dictionary. The clear() method will clear the contents of the dictionary.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20800" y="3257242"/>
            <a:ext cx="106172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d1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'Age'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19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Name'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"Susan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Major'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"CS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}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'Age'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21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'Year'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"Junior"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d1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'Age': 21, 'Name': 'Susan', 'Major': 'CS', 'Year': 'Junior'}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del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'Major'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d1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'Age': 21, 'Name': 'Susan', 'Year': 'Junior'}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clear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d1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{}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644352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dictionary methods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0300" y="2163064"/>
            <a:ext cx="83947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d1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'Age'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19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Name'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"Susan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Major'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"CS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}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has_key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'Age'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True if key exists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True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has_key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'Year'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False otherwise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False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keys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Return a list of keys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'Age', 'Name', 'Major']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items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Return a list of </a:t>
            </a:r>
            <a:r>
              <a:rPr lang="en-US" sz="2000" i="1" dirty="0" err="1">
                <a:solidFill>
                  <a:srgbClr val="00FF00"/>
                </a:solidFill>
                <a:latin typeface="Courier New" panose="02070309020205020404" pitchFamily="49" charset="0"/>
              </a:rPr>
              <a:t>key:value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 pairs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[(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'Age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', 19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), ('Name', 'Susan'), ('Major', 'CS')]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values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Returns a list of values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19, 'Susan', 'CS']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300" y="5829300"/>
            <a:ext cx="7666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 smtClean="0"/>
              <a:t>,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  <a:r>
              <a:rPr lang="en-US" sz="2000" dirty="0" smtClean="0"/>
              <a:t>,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pop(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2000" dirty="0" smtClean="0"/>
              <a:t>and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popitem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 smtClean="0"/>
              <a:t>are also supported.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39041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Dictionaries do not remember the order in which keys were inserted. An ordered dictionary implementation is available in the collections module. The methods of a regular dictionary are all supported by the OrderedDict class.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 additional method supported by OrderedDict is the following: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4128" y="4161274"/>
            <a:ext cx="10084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OrderedDict</a:t>
            </a:r>
            <a:r>
              <a:rPr lang="en-US" sz="24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popitem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last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True</a:t>
            </a: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  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# pops items in LIFO order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567661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dictionary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0014" y="2084832"/>
            <a:ext cx="1135608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regular unsorted dictionary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'banana'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'apple</a:t>
            </a:r>
            <a:r>
              <a:rPr lang="en-US" sz="20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: 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'pear'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'orange'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}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dictionary sorted by key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OrderedDict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sorted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items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key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lambda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]))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OrderedDict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([('apple', 4), ('banana', 3), ('orange', 2), ('pear', 1)])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dictionary sorted by value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OrderedDict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sorted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items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key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lambda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]))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OrderedDict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([('pear', 1), ('orange', 2), ('banana', 3), ('apple', 4)])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dictionary sorted by length of the key string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OrderedDict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sorted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items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key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lambda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len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])))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OrderedDict([('pear', 1), ('apple', 4), ('orange', 2), ('banana', 3)])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5683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877908" cy="4023360"/>
          </a:xfrm>
        </p:spPr>
        <p:txBody>
          <a:bodyPr/>
          <a:lstStyle/>
          <a:p>
            <a:r>
              <a:rPr lang="en-US" b="1" dirty="0" smtClean="0"/>
              <a:t>Map</a:t>
            </a:r>
            <a:endParaRPr lang="en-US" b="1" dirty="0"/>
          </a:p>
          <a:p>
            <a:r>
              <a:rPr lang="en-US" dirty="0" smtClean="0"/>
              <a:t>• map(</a:t>
            </a:r>
            <a:r>
              <a:rPr lang="en-US" i="1" dirty="0" smtClean="0"/>
              <a:t>function</a:t>
            </a:r>
            <a:r>
              <a:rPr lang="en-US" i="1" dirty="0"/>
              <a:t>, sequence</a:t>
            </a:r>
            <a:r>
              <a:rPr lang="en-US" dirty="0"/>
              <a:t>) applies function to each item in sequence and returns the results as a list.</a:t>
            </a:r>
          </a:p>
          <a:p>
            <a:r>
              <a:rPr lang="en-US" dirty="0" smtClean="0"/>
              <a:t>• Multiple </a:t>
            </a:r>
            <a:r>
              <a:rPr lang="en-US" dirty="0"/>
              <a:t>arguments can be provided if the function supports it.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10745" y="2534335"/>
            <a:ext cx="55660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square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endParaRPr lang="en-US" sz="2000" b="1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map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square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))))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265718" y="3990109"/>
            <a:ext cx="5631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310744" y="4217662"/>
            <a:ext cx="51192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</a:rPr>
              <a:t>[</a:t>
            </a:r>
            <a:r>
              <a:rPr lang="en-US" sz="2000" dirty="0" smtClean="0">
                <a:latin typeface="Arial" panose="020B0604020202020204" pitchFamily="34" charset="0"/>
              </a:rPr>
              <a:t>0, </a:t>
            </a:r>
            <a:r>
              <a:rPr lang="en-US" sz="2000" dirty="0">
                <a:latin typeface="Arial" panose="020B0604020202020204" pitchFamily="34" charset="0"/>
              </a:rPr>
              <a:t>1, 4, 9, 16, 25, 36, 49, 64, 81, 100]</a:t>
            </a:r>
            <a:endParaRPr lang="en-US" sz="20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54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963507" cy="4023360"/>
          </a:xfrm>
        </p:spPr>
        <p:txBody>
          <a:bodyPr/>
          <a:lstStyle/>
          <a:p>
            <a:r>
              <a:rPr lang="en-US" b="1" dirty="0" smtClean="0"/>
              <a:t>Map</a:t>
            </a:r>
            <a:endParaRPr lang="en-US" b="1" dirty="0"/>
          </a:p>
          <a:p>
            <a:r>
              <a:rPr lang="en-US" dirty="0" smtClean="0"/>
              <a:t>• map(</a:t>
            </a:r>
            <a:r>
              <a:rPr lang="en-US" i="1" dirty="0" smtClean="0"/>
              <a:t>function</a:t>
            </a:r>
            <a:r>
              <a:rPr lang="en-US" i="1" dirty="0"/>
              <a:t>, sequence</a:t>
            </a:r>
            <a:r>
              <a:rPr lang="en-US" dirty="0"/>
              <a:t>) applies function to each item in sequence and returns the results as a list.</a:t>
            </a:r>
          </a:p>
          <a:p>
            <a:r>
              <a:rPr lang="en-US" dirty="0" smtClean="0"/>
              <a:t>• Multiple </a:t>
            </a:r>
            <a:r>
              <a:rPr lang="en-US" dirty="0"/>
              <a:t>arguments can be provided if the function supports it. 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283775" y="3906981"/>
            <a:ext cx="6613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83775" y="4144341"/>
            <a:ext cx="51192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</a:rPr>
              <a:t>[</a:t>
            </a:r>
            <a:r>
              <a:rPr lang="en-US" sz="2000" dirty="0">
                <a:latin typeface="Arial" panose="020B0604020202020204" pitchFamily="34" charset="0"/>
              </a:rPr>
              <a:t>1</a:t>
            </a:r>
            <a:r>
              <a:rPr lang="en-US" sz="2000" dirty="0" smtClean="0">
                <a:latin typeface="Arial" panose="020B0604020202020204" pitchFamily="34" charset="0"/>
              </a:rPr>
              <a:t>, </a:t>
            </a:r>
            <a:r>
              <a:rPr lang="en-US" sz="2000" dirty="0">
                <a:latin typeface="Arial" panose="020B0604020202020204" pitchFamily="34" charset="0"/>
              </a:rPr>
              <a:t>1, </a:t>
            </a:r>
            <a:r>
              <a:rPr lang="en-US" sz="2000" dirty="0" smtClean="0">
                <a:latin typeface="Arial" panose="020B0604020202020204" pitchFamily="34" charset="0"/>
              </a:rPr>
              <a:t>4, 27, 256]</a:t>
            </a:r>
            <a:endParaRPr lang="en-US" sz="2000" dirty="0"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83775" y="2312384"/>
            <a:ext cx="71731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00FF"/>
                </a:solidFill>
                <a:latin typeface="Courier New" panose="02070309020205020404" pitchFamily="49" charset="0"/>
              </a:rPr>
              <a:t>expo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y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y </a:t>
            </a: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map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expo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range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))))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5245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815562" cy="4023360"/>
          </a:xfrm>
        </p:spPr>
        <p:txBody>
          <a:bodyPr/>
          <a:lstStyle/>
          <a:p>
            <a:r>
              <a:rPr lang="en-US" b="1" dirty="0" smtClean="0"/>
              <a:t>Reduce</a:t>
            </a:r>
            <a:endParaRPr lang="en-US" b="1" dirty="0"/>
          </a:p>
          <a:p>
            <a:r>
              <a:rPr lang="en-US" dirty="0" smtClean="0"/>
              <a:t>• reduce(</a:t>
            </a:r>
            <a:r>
              <a:rPr lang="en-US" i="1" dirty="0" smtClean="0"/>
              <a:t>function</a:t>
            </a:r>
            <a:r>
              <a:rPr lang="en-US" i="1" dirty="0"/>
              <a:t>, sequence</a:t>
            </a:r>
            <a:r>
              <a:rPr lang="en-US" dirty="0"/>
              <a:t>) returns a single value computed as the result of performing </a:t>
            </a:r>
            <a:r>
              <a:rPr lang="en-US" i="1" dirty="0"/>
              <a:t>function</a:t>
            </a:r>
            <a:r>
              <a:rPr lang="en-US" dirty="0"/>
              <a:t> on </a:t>
            </a:r>
            <a:r>
              <a:rPr lang="en-US" dirty="0" smtClean="0"/>
              <a:t>the first </a:t>
            </a:r>
            <a:r>
              <a:rPr lang="en-US" dirty="0"/>
              <a:t>two items, then on the result with the next item, etc. </a:t>
            </a:r>
          </a:p>
          <a:p>
            <a:r>
              <a:rPr lang="en-US" dirty="0" smtClean="0"/>
              <a:t>• There’s </a:t>
            </a:r>
            <a:r>
              <a:rPr lang="en-US" dirty="0"/>
              <a:t>an optional third argument which is the starting value.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68628" y="2608118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fact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y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y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reduce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fact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)))</a:t>
            </a:r>
            <a:endParaRPr lang="en-US" sz="2000" dirty="0">
              <a:effectLst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161809" y="4145973"/>
            <a:ext cx="5642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268628" y="4325553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51311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combine lambda abstractions with functional programming tools. This is especially useful when our function is small – we can avoid the overhead of creating a function definition for it by essentially defining it in-line.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42654" y="3589794"/>
            <a:ext cx="75715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fr-FR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r-FR" sz="20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fr-FR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map</a:t>
            </a:r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fr-FR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lambda</a:t>
            </a:r>
            <a:r>
              <a:rPr lang="fr-FR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fr-FR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fr-FR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fr-FR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fr-FR" sz="2000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fr-FR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11</a:t>
            </a:r>
            <a:r>
              <a:rPr lang="fr-FR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)))</a:t>
            </a:r>
            <a:br>
              <a:rPr lang="fr-FR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</a:br>
            <a:r>
              <a:rPr lang="fr-FR" sz="2000" b="1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fr-FR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</a:t>
            </a:r>
            <a:r>
              <a:rPr lang="fr-FR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fr-FR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1</a:t>
            </a:r>
            <a:r>
              <a:rPr lang="fr-FR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fr-FR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4</a:t>
            </a:r>
            <a:r>
              <a:rPr lang="fr-FR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fr-FR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9</a:t>
            </a:r>
            <a:r>
              <a:rPr lang="fr-FR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fr-FR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16</a:t>
            </a:r>
            <a:r>
              <a:rPr lang="fr-FR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fr-FR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25</a:t>
            </a:r>
            <a:r>
              <a:rPr lang="fr-FR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fr-FR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36</a:t>
            </a:r>
            <a:r>
              <a:rPr lang="fr-FR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fr-FR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49</a:t>
            </a:r>
            <a:r>
              <a:rPr lang="fr-FR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fr-FR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64</a:t>
            </a:r>
            <a:r>
              <a:rPr lang="fr-FR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fr-FR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81</a:t>
            </a:r>
            <a:r>
              <a:rPr lang="fr-FR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fr-FR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fr-FR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100</a:t>
            </a:r>
            <a:r>
              <a:rPr lang="fr-FR" sz="2000" b="1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]</a:t>
            </a:r>
            <a:endParaRPr lang="fr-FR" sz="2000" b="1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457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Lists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Slicing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Stacks and Queues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Tuples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Sets and </a:t>
            </a:r>
            <a:r>
              <a:rPr lang="en-US" dirty="0" err="1" smtClean="0"/>
              <a:t>Frozensets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Dictionaries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How to choose a data 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Collections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Deques</a:t>
            </a:r>
            <a:r>
              <a:rPr lang="en-US" dirty="0" smtClean="0"/>
              <a:t> and </a:t>
            </a:r>
            <a:r>
              <a:rPr lang="en-US" dirty="0" err="1" smtClean="0"/>
              <a:t>OrderedDicts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59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364</TotalTime>
  <Words>2419</Words>
  <Application>Microsoft Office PowerPoint</Application>
  <PresentationFormat>Widescreen</PresentationFormat>
  <Paragraphs>252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Courier New</vt:lpstr>
      <vt:lpstr>Tw Cen MT</vt:lpstr>
      <vt:lpstr>Tw Cen MT Condensed</vt:lpstr>
      <vt:lpstr>Wingdings 3</vt:lpstr>
      <vt:lpstr>Integral</vt:lpstr>
      <vt:lpstr>Lecture 3</vt:lpstr>
      <vt:lpstr>Functional Programming tools</vt:lpstr>
      <vt:lpstr>Lambda functions</vt:lpstr>
      <vt:lpstr>Functional programming tools</vt:lpstr>
      <vt:lpstr>Functional programming tools</vt:lpstr>
      <vt:lpstr>Functional programming tools</vt:lpstr>
      <vt:lpstr>Functional programming tools</vt:lpstr>
      <vt:lpstr>Functional programming tools</vt:lpstr>
      <vt:lpstr>More Data Structures</vt:lpstr>
      <vt:lpstr>When to use Lists</vt:lpstr>
      <vt:lpstr>Creating lists</vt:lpstr>
      <vt:lpstr>Creating lists</vt:lpstr>
      <vt:lpstr>Creating lists</vt:lpstr>
      <vt:lpstr>Accessing list elements</vt:lpstr>
      <vt:lpstr>Slicing and sliding</vt:lpstr>
      <vt:lpstr>Slicing and sliding</vt:lpstr>
      <vt:lpstr>Inserting/removing elements</vt:lpstr>
      <vt:lpstr>Inserting/removing elements</vt:lpstr>
      <vt:lpstr>Lists as stacks</vt:lpstr>
      <vt:lpstr>Lists as queues </vt:lpstr>
      <vt:lpstr>Other operations</vt:lpstr>
      <vt:lpstr>Custom sorting</vt:lpstr>
      <vt:lpstr>Custom sorting</vt:lpstr>
      <vt:lpstr>When to use sets</vt:lpstr>
      <vt:lpstr>Creating sets</vt:lpstr>
      <vt:lpstr>Hashable items</vt:lpstr>
      <vt:lpstr>Mutable operations</vt:lpstr>
      <vt:lpstr>Mutable operations continued</vt:lpstr>
      <vt:lpstr>Mutable operations continued</vt:lpstr>
      <vt:lpstr>Set operations</vt:lpstr>
      <vt:lpstr>Set operations</vt:lpstr>
      <vt:lpstr>Set operations</vt:lpstr>
      <vt:lpstr>Other operations</vt:lpstr>
      <vt:lpstr>When to use tuples</vt:lpstr>
      <vt:lpstr>Constructing tuples</vt:lpstr>
      <vt:lpstr>Tuple operations</vt:lpstr>
      <vt:lpstr>Packing/unpacking</vt:lpstr>
      <vt:lpstr>When to use dictionaries</vt:lpstr>
      <vt:lpstr>Constructing a dictionary</vt:lpstr>
      <vt:lpstr>Accessing the dictionary</vt:lpstr>
      <vt:lpstr>Updating a dictionary</vt:lpstr>
      <vt:lpstr>Built-in dictionary methods</vt:lpstr>
      <vt:lpstr>Ordered dictionary</vt:lpstr>
      <vt:lpstr>Ordered dictionary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Atiya, Yasser</dc:creator>
  <cp:lastModifiedBy>Carnahan, Caitlin</cp:lastModifiedBy>
  <cp:revision>137</cp:revision>
  <dcterms:created xsi:type="dcterms:W3CDTF">2015-05-19T01:54:22Z</dcterms:created>
  <dcterms:modified xsi:type="dcterms:W3CDTF">2017-01-25T14:37:41Z</dcterms:modified>
</cp:coreProperties>
</file>