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5/19/2016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5/19/2016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5/19/2016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5/19/2016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5/19/2016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5/19/2016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5/19/2016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5/19/2016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5/19/2016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5/19/2016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5/19/2016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5/19/2016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python.org/2/library/stdtypes.html#string-metho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cs.python.org/2/library/string.html#formatspe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5</a:t>
            </a:r>
            <a:endParaRPr lang="en-US" dirty="0"/>
          </a:p>
        </p:txBody>
      </p:sp>
      <p:sp>
        <p:nvSpPr>
          <p:cNvPr id="3" name="Subtitle 2"/>
          <p:cNvSpPr>
            <a:spLocks noGrp="1"/>
          </p:cNvSpPr>
          <p:nvPr>
            <p:ph type="subTitle" idx="1"/>
          </p:nvPr>
        </p:nvSpPr>
        <p:spPr/>
        <p:txBody>
          <a:bodyPr/>
          <a:lstStyle/>
          <a:p>
            <a:r>
              <a:rPr lang="en-US" dirty="0" smtClean="0"/>
              <a:t>Strings </a:t>
            </a:r>
            <a:endParaRPr lang="en-US" dirty="0"/>
          </a:p>
        </p:txBody>
      </p:sp>
    </p:spTree>
    <p:extLst>
      <p:ext uri="{BB962C8B-B14F-4D97-AF65-F5344CB8AC3E}">
        <p14:creationId xmlns:p14="http://schemas.microsoft.com/office/powerpoint/2010/main" val="2684605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Built-in string methods</a:t>
            </a:r>
            <a:endParaRPr lang="en-US"/>
          </a:p>
        </p:txBody>
      </p:sp>
      <p:sp>
        <p:nvSpPr>
          <p:cNvPr id="4" name="Rectangle 3"/>
          <p:cNvSpPr/>
          <p:nvPr/>
        </p:nvSpPr>
        <p:spPr>
          <a:xfrm>
            <a:off x="1603663" y="2437537"/>
            <a:ext cx="9680864" cy="230832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programming is </a:t>
            </a:r>
            <a:r>
              <a:rPr lang="en-US" sz="2400" dirty="0" err="1">
                <a:solidFill>
                  <a:srgbClr val="66FF00"/>
                </a:solidFill>
                <a:latin typeface="Courier New" panose="02070309020205020404" pitchFamily="49" charset="0"/>
              </a:rPr>
              <a:t>fun!"</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split</a:t>
            </a:r>
            <a:r>
              <a:rPr lang="en-US" sz="2400" b="1" dirty="0" smtClean="0">
                <a:solidFill>
                  <a:srgbClr val="FFCC00"/>
                </a:solidFill>
                <a:latin typeface="Courier New" panose="02070309020205020404" pitchFamily="49" charset="0"/>
              </a:rPr>
              <a:t>()</a:t>
            </a:r>
            <a:br>
              <a:rPr lang="en-US" sz="2400" b="1" dirty="0" smtClean="0">
                <a:solidFill>
                  <a:srgbClr val="FFCC00"/>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a:solidFill>
                  <a:schemeClr val="tx1">
                    <a:lumMod val="95000"/>
                  </a:schemeClr>
                </a:solidFill>
                <a:latin typeface="Courier New" panose="02070309020205020404" pitchFamily="49" charset="0"/>
              </a:rPr>
              <a:t>'Python', 'programming', 'is', 'fun!']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"555-867-5309"</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split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a:solidFill>
                  <a:schemeClr val="tx1">
                    <a:lumMod val="95000"/>
                  </a:schemeClr>
                </a:solidFill>
                <a:latin typeface="Courier New" panose="02070309020205020404" pitchFamily="49" charset="0"/>
              </a:rPr>
              <a:t>'555', '867', '5309']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programming is fun***"</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strip</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'Python </a:t>
            </a:r>
            <a:r>
              <a:rPr lang="en-US" sz="2400" dirty="0">
                <a:solidFill>
                  <a:schemeClr val="tx1">
                    <a:lumMod val="95000"/>
                  </a:schemeClr>
                </a:solidFill>
                <a:latin typeface="Courier New" panose="02070309020205020404" pitchFamily="49" charset="0"/>
              </a:rPr>
              <a:t>programming is fun'</a:t>
            </a:r>
            <a:endParaRPr lang="en-US" sz="2400" dirty="0">
              <a:solidFill>
                <a:schemeClr val="tx1">
                  <a:lumMod val="95000"/>
                </a:schemeClr>
              </a:solidFill>
              <a:effectLst/>
            </a:endParaRPr>
          </a:p>
        </p:txBody>
      </p:sp>
    </p:spTree>
    <p:extLst>
      <p:ext uri="{BB962C8B-B14F-4D97-AF65-F5344CB8AC3E}">
        <p14:creationId xmlns:p14="http://schemas.microsoft.com/office/powerpoint/2010/main" val="181685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.capitalize</a:t>
            </a:r>
            <a:r>
              <a:rPr lang="en-US" dirty="0" smtClean="0">
                <a:latin typeface="Courier New" panose="02070309020205020404" pitchFamily="49" charset="0"/>
                <a:cs typeface="Courier New" panose="02070309020205020404" pitchFamily="49" charset="0"/>
              </a:rPr>
              <a:t>() </a:t>
            </a:r>
            <a:r>
              <a:rPr lang="en-US" dirty="0" smtClean="0"/>
              <a:t>–  returns a copy of the string with the first character capitalized and the rest lowercase.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.center</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width</a:t>
            </a:r>
            <a:r>
              <a:rPr lang="en-US" dirty="0" smtClean="0">
                <a:latin typeface="Courier New" panose="02070309020205020404" pitchFamily="49" charset="0"/>
                <a:cs typeface="Courier New" panose="02070309020205020404" pitchFamily="49" charset="0"/>
              </a:rPr>
              <a:t>[, </a:t>
            </a:r>
            <a:r>
              <a:rPr lang="en-US" i="1" dirty="0" err="1" smtClean="0">
                <a:latin typeface="Courier New" panose="02070309020205020404" pitchFamily="49" charset="0"/>
                <a:cs typeface="Courier New" panose="02070309020205020404" pitchFamily="49" charset="0"/>
              </a:rPr>
              <a:t>fillchar</a:t>
            </a:r>
            <a:r>
              <a:rPr lang="en-US" dirty="0" smtClean="0">
                <a:latin typeface="Courier New" panose="02070309020205020404" pitchFamily="49" charset="0"/>
                <a:cs typeface="Courier New" panose="02070309020205020404" pitchFamily="49" charset="0"/>
              </a:rPr>
              <a:t>]) </a:t>
            </a:r>
            <a:r>
              <a:rPr lang="en-US" dirty="0" smtClean="0"/>
              <a:t>–  centers the contents of the string </a:t>
            </a:r>
            <a:r>
              <a:rPr lang="en-US" i="1" dirty="0" err="1" smtClean="0"/>
              <a:t>str</a:t>
            </a:r>
            <a:r>
              <a:rPr lang="en-US" dirty="0" smtClean="0"/>
              <a:t> in field-size </a:t>
            </a:r>
            <a:r>
              <a:rPr lang="en-US" i="1" dirty="0" smtClean="0"/>
              <a:t>width</a:t>
            </a:r>
            <a:r>
              <a:rPr lang="en-US" dirty="0" smtClean="0"/>
              <a:t>, padded by </a:t>
            </a:r>
            <a:r>
              <a:rPr lang="en-US" i="1" dirty="0" err="1" smtClean="0"/>
              <a:t>fillchar</a:t>
            </a:r>
            <a:r>
              <a:rPr lang="en-US" dirty="0" smtClean="0"/>
              <a:t> (defaults to a blank space).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.ljust</a:t>
            </a:r>
            <a:r>
              <a:rPr lang="en-US" dirty="0" smtClean="0">
                <a:latin typeface="Courier New" panose="02070309020205020404" pitchFamily="49" charset="0"/>
                <a:cs typeface="Courier New" panose="02070309020205020404" pitchFamily="49" charset="0"/>
              </a:rPr>
              <a:t>() </a:t>
            </a:r>
            <a:r>
              <a:rPr lang="en-US" dirty="0" smtClean="0"/>
              <a:t>and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.rjust</a:t>
            </a:r>
            <a:r>
              <a:rPr lang="en-US" dirty="0" smtClean="0">
                <a:latin typeface="Courier New" panose="02070309020205020404" pitchFamily="49" charset="0"/>
                <a:cs typeface="Courier New" panose="02070309020205020404" pitchFamily="49" charset="0"/>
              </a:rPr>
              <a:t>().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.count</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sub</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t>–  return </a:t>
            </a:r>
            <a:r>
              <a:rPr lang="en-US" dirty="0"/>
              <a:t>the number of non-overlapping occurrences of substring </a:t>
            </a:r>
            <a:r>
              <a:rPr lang="en-US" i="1" dirty="0"/>
              <a:t>sub</a:t>
            </a:r>
            <a:r>
              <a:rPr lang="en-US" dirty="0"/>
              <a:t> in the range </a:t>
            </a:r>
            <a:r>
              <a:rPr lang="en-US" i="1" dirty="0"/>
              <a:t>[start</a:t>
            </a:r>
            <a:r>
              <a:rPr lang="en-US" dirty="0"/>
              <a:t>, </a:t>
            </a:r>
            <a:r>
              <a:rPr lang="en-US" i="1" dirty="0" smtClean="0"/>
              <a:t>end].</a:t>
            </a:r>
            <a:r>
              <a:rPr lang="en-US" dirty="0" smtClean="0"/>
              <a:t> Can use slice notation here.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.endswith</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suffix</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return True if the string </a:t>
            </a:r>
            <a:r>
              <a:rPr lang="en-US" i="1" dirty="0" err="1" smtClean="0">
                <a:cs typeface="Courier New" panose="02070309020205020404" pitchFamily="49" charset="0"/>
              </a:rPr>
              <a:t>str</a:t>
            </a:r>
            <a:r>
              <a:rPr lang="en-US" dirty="0" smtClean="0">
                <a:cs typeface="Courier New" panose="02070309020205020404" pitchFamily="49" charset="0"/>
              </a:rPr>
              <a:t> ends with suffix, otherwise return False. Optionally, specify a substring to test.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.startswith</a:t>
            </a:r>
            <a:r>
              <a:rPr lang="en-US" dirty="0" smtClean="0">
                <a:latin typeface="Courier New" panose="02070309020205020404" pitchFamily="49" charset="0"/>
                <a:cs typeface="Courier New" panose="02070309020205020404" pitchFamily="49" charset="0"/>
              </a:rPr>
              <a:t>()</a:t>
            </a:r>
            <a:r>
              <a:rPr lang="en-US" dirty="0" smtClean="0">
                <a:cs typeface="Courier New" panose="02070309020205020404" pitchFamily="49" charset="0"/>
              </a:rPr>
              <a:t>. </a:t>
            </a:r>
            <a:endParaRPr lang="en-US" dirty="0">
              <a:cs typeface="Courier New" panose="02070309020205020404" pitchFamily="49" charset="0"/>
            </a:endParaRPr>
          </a:p>
        </p:txBody>
      </p:sp>
    </p:spTree>
    <p:extLst>
      <p:ext uri="{BB962C8B-B14F-4D97-AF65-F5344CB8AC3E}">
        <p14:creationId xmlns:p14="http://schemas.microsoft.com/office/powerpoint/2010/main" val="3773171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4" name="Rectangle 3"/>
          <p:cNvSpPr/>
          <p:nvPr/>
        </p:nvSpPr>
        <p:spPr>
          <a:xfrm>
            <a:off x="1168423" y="2084832"/>
            <a:ext cx="9431481" cy="4524315"/>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err="1">
                <a:solidFill>
                  <a:srgbClr val="66FF00"/>
                </a:solidFill>
                <a:latin typeface="Courier New" panose="02070309020205020404" pitchFamily="49" charset="0"/>
              </a:rPr>
              <a:t>"i</a:t>
            </a:r>
            <a:r>
              <a:rPr lang="en-US" sz="2400" dirty="0">
                <a:solidFill>
                  <a:srgbClr val="66FF00"/>
                </a:solidFill>
                <a:latin typeface="Courier New" panose="02070309020205020404" pitchFamily="49" charset="0"/>
              </a:rPr>
              <a:t> </a:t>
            </a:r>
            <a:r>
              <a:rPr lang="en-US" sz="2400" dirty="0" err="1">
                <a:solidFill>
                  <a:srgbClr val="66FF00"/>
                </a:solidFill>
                <a:latin typeface="Courier New" panose="02070309020205020404" pitchFamily="49" charset="0"/>
              </a:rPr>
              <a:t>LoVe</a:t>
            </a:r>
            <a:r>
              <a:rPr lang="en-US" sz="2400" dirty="0">
                <a:solidFill>
                  <a:srgbClr val="66FF00"/>
                </a:solidFill>
                <a:latin typeface="Courier New" panose="02070309020205020404" pitchFamily="49" charset="0"/>
              </a:rPr>
              <a:t> </a:t>
            </a:r>
            <a:r>
              <a:rPr lang="en-US" sz="2400" dirty="0" err="1">
                <a:solidFill>
                  <a:srgbClr val="66FF00"/>
                </a:solidFill>
                <a:latin typeface="Courier New" panose="02070309020205020404" pitchFamily="49" charset="0"/>
              </a:rPr>
              <a:t>pYtHoN</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capitalize</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'I </a:t>
            </a:r>
            <a:r>
              <a:rPr lang="en-US" sz="2400" dirty="0">
                <a:solidFill>
                  <a:schemeClr val="tx1">
                    <a:lumMod val="95000"/>
                  </a:schemeClr>
                </a:solidFill>
                <a:latin typeface="Courier New" panose="02070309020205020404" pitchFamily="49" charset="0"/>
              </a:rPr>
              <a:t>love python'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centered"</a:t>
            </a:r>
            <a:r>
              <a:rPr lang="en-US" sz="2400" b="1" dirty="0" err="1">
                <a:solidFill>
                  <a:srgbClr val="FFCC00"/>
                </a:solidFill>
                <a:latin typeface="Courier New" panose="02070309020205020404" pitchFamily="49" charset="0"/>
              </a:rPr>
              <a:t>.</a:t>
            </a:r>
            <a:r>
              <a:rPr lang="en-US" sz="2400" dirty="0" err="1" smtClean="0">
                <a:solidFill>
                  <a:srgbClr val="FFFFFF"/>
                </a:solidFill>
                <a:latin typeface="Courier New" panose="02070309020205020404" pitchFamily="49" charset="0"/>
              </a:rPr>
              <a:t>center</a:t>
            </a:r>
            <a:r>
              <a:rPr lang="en-US" sz="2400" b="1" dirty="0" smtClean="0">
                <a:solidFill>
                  <a:srgbClr val="FFCC00"/>
                </a:solidFill>
                <a:latin typeface="Courier New" panose="02070309020205020404" pitchFamily="49" charset="0"/>
              </a:rPr>
              <a:t>(</a:t>
            </a:r>
            <a:r>
              <a:rPr lang="en-US" sz="2400" dirty="0" smtClean="0">
                <a:solidFill>
                  <a:srgbClr val="99CC99"/>
                </a:solidFill>
                <a:latin typeface="Courier New" panose="02070309020205020404" pitchFamily="49" charset="0"/>
              </a:rPr>
              <a:t>20,</a:t>
            </a:r>
            <a:r>
              <a:rPr lang="en-US" sz="2400" dirty="0" smtClean="0">
                <a:solidFill>
                  <a:srgbClr val="66FF00"/>
                </a:solidFill>
                <a:latin typeface="Courier New" panose="02070309020205020404" pitchFamily="49" charset="0"/>
              </a:rPr>
              <a:t>'*'</a:t>
            </a:r>
            <a:r>
              <a:rPr lang="en-US" sz="2400" b="1" dirty="0" smtClean="0">
                <a:solidFill>
                  <a:srgbClr val="FFCC00"/>
                </a:solidFill>
                <a:latin typeface="Courier New" panose="02070309020205020404" pitchFamily="49" charset="0"/>
              </a:rPr>
              <a:t>)</a:t>
            </a:r>
            <a:br>
              <a:rPr lang="en-US" sz="2400" b="1" dirty="0" smtClean="0">
                <a:solidFill>
                  <a:srgbClr val="FFCC00"/>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a:solidFill>
                  <a:schemeClr val="tx1">
                    <a:lumMod val="95000"/>
                  </a:schemeClr>
                </a:solidFill>
                <a:latin typeface="Courier New" panose="02070309020205020404" pitchFamily="49" charset="0"/>
              </a:rPr>
              <a:t>centered******'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count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iss</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2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count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iss</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4</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dirty="0">
                <a:solidFill>
                  <a:srgbClr val="99CC99"/>
                </a:solidFill>
                <a:latin typeface="Courier New" panose="02070309020205020404" pitchFamily="49" charset="0"/>
              </a:rPr>
              <a:t>1</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1</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endswith</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ssi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False</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mississippi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endswith</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ssi</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99CC99"/>
                </a:solidFill>
                <a:latin typeface="Courier New" panose="02070309020205020404" pitchFamily="49" charset="0"/>
              </a:rPr>
              <a:t>8</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True</a:t>
            </a:r>
            <a:r>
              <a:rPr lang="en-US" sz="2400" dirty="0" smtClean="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360258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.find</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sub</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t>– return the </a:t>
            </a:r>
            <a:r>
              <a:rPr lang="en-US" dirty="0"/>
              <a:t>lowest index in the string where substring </a:t>
            </a:r>
            <a:r>
              <a:rPr lang="en-US" i="1" dirty="0"/>
              <a:t>sub</a:t>
            </a:r>
            <a:r>
              <a:rPr lang="en-US" dirty="0"/>
              <a:t> is found, such that </a:t>
            </a:r>
            <a:r>
              <a:rPr lang="en-US" i="1" dirty="0"/>
              <a:t>sub</a:t>
            </a:r>
            <a:r>
              <a:rPr lang="en-US" dirty="0"/>
              <a:t> is contained in the slice </a:t>
            </a:r>
            <a:r>
              <a:rPr lang="en-US" i="1" dirty="0" err="1" smtClean="0"/>
              <a:t>str</a:t>
            </a:r>
            <a:r>
              <a:rPr lang="en-US" dirty="0" smtClean="0"/>
              <a:t>[</a:t>
            </a:r>
            <a:r>
              <a:rPr lang="en-US" i="1" dirty="0" err="1" smtClean="0"/>
              <a:t>start</a:t>
            </a:r>
            <a:r>
              <a:rPr lang="en-US" dirty="0" err="1" smtClean="0"/>
              <a:t>:</a:t>
            </a:r>
            <a:r>
              <a:rPr lang="en-US" i="1" dirty="0" err="1" smtClean="0"/>
              <a:t>end</a:t>
            </a:r>
            <a:r>
              <a:rPr lang="en-US" dirty="0" smtClean="0"/>
              <a:t>]. Return </a:t>
            </a:r>
            <a:r>
              <a:rPr lang="en-US" dirty="0"/>
              <a:t>-1 if </a:t>
            </a:r>
            <a:r>
              <a:rPr lang="en-US" i="1" dirty="0"/>
              <a:t>sub</a:t>
            </a:r>
            <a:r>
              <a:rPr lang="en-US" dirty="0"/>
              <a:t> is not found</a:t>
            </a:r>
            <a:r>
              <a:rPr lang="en-US" dirty="0" smtClean="0"/>
              <a:t>.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.rfind</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.index</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sub</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start</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end</a:t>
            </a:r>
            <a:r>
              <a:rPr lang="en-US" dirty="0" smtClean="0">
                <a:latin typeface="Courier New" panose="02070309020205020404" pitchFamily="49" charset="0"/>
                <a:cs typeface="Courier New" panose="02070309020205020404" pitchFamily="49" charset="0"/>
              </a:rPr>
              <a:t>]]) </a:t>
            </a:r>
            <a:r>
              <a:rPr lang="en-US" dirty="0" smtClean="0"/>
              <a:t>– identical to find(), but raises a </a:t>
            </a:r>
            <a:r>
              <a:rPr lang="en-US" i="1" dirty="0" err="1" smtClean="0"/>
              <a:t>ValueError</a:t>
            </a:r>
            <a:r>
              <a:rPr lang="en-US" dirty="0" smtClean="0"/>
              <a:t> exception when substring </a:t>
            </a:r>
            <a:r>
              <a:rPr lang="en-US" i="1" dirty="0" smtClean="0"/>
              <a:t>sub</a:t>
            </a:r>
            <a:r>
              <a:rPr lang="en-US" dirty="0" smtClean="0"/>
              <a:t> is not found. See also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.rindex</a:t>
            </a:r>
            <a:r>
              <a:rPr lang="en-US"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.join</a:t>
            </a:r>
            <a:r>
              <a:rPr lang="en-US"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iterable</a:t>
            </a:r>
            <a:r>
              <a:rPr lang="en-US" dirty="0" smtClean="0">
                <a:latin typeface="Courier New" panose="02070309020205020404" pitchFamily="49" charset="0"/>
                <a:cs typeface="Courier New" panose="02070309020205020404" pitchFamily="49" charset="0"/>
              </a:rPr>
              <a:t>) </a:t>
            </a:r>
            <a:r>
              <a:rPr lang="en-US" dirty="0" smtClean="0"/>
              <a:t>– return a string that is the result of concatenating all of the elements of </a:t>
            </a:r>
            <a:r>
              <a:rPr lang="en-US" i="1" dirty="0" err="1" smtClean="0"/>
              <a:t>iterable</a:t>
            </a:r>
            <a:r>
              <a:rPr lang="en-US" dirty="0" smtClean="0"/>
              <a:t>. The </a:t>
            </a:r>
            <a:r>
              <a:rPr lang="en-US" i="1" dirty="0" err="1" smtClean="0"/>
              <a:t>str</a:t>
            </a:r>
            <a:r>
              <a:rPr lang="en-US" i="1" dirty="0" smtClean="0"/>
              <a:t> </a:t>
            </a:r>
            <a:r>
              <a:rPr lang="en-US" dirty="0" smtClean="0"/>
              <a:t>object here is the delimiter between the concatenated elements. </a:t>
            </a:r>
          </a:p>
          <a:p>
            <a:pPr>
              <a:buFont typeface="Arial" panose="020B0604020202020204" pitchFamily="34" charset="0"/>
              <a:buChar char="•"/>
            </a:pPr>
            <a:r>
              <a:rPr lang="en-US" dirty="0"/>
              <a:t> </a:t>
            </a:r>
            <a:r>
              <a:rPr lang="en-US" i="1" dirty="0" err="1" smtClean="0">
                <a:latin typeface="Courier New" panose="02070309020205020404" pitchFamily="49" charset="0"/>
                <a:cs typeface="Courier New" panose="02070309020205020404" pitchFamily="49" charset="0"/>
              </a:rPr>
              <a:t>str</a:t>
            </a:r>
            <a:r>
              <a:rPr lang="en-US" dirty="0" err="1" smtClean="0">
                <a:latin typeface="Courier New" panose="02070309020205020404" pitchFamily="49" charset="0"/>
                <a:cs typeface="Courier New" panose="02070309020205020404" pitchFamily="49" charset="0"/>
              </a:rPr>
              <a:t>.replace</a:t>
            </a:r>
            <a:r>
              <a:rPr lang="en-US" dirty="0" smtClean="0">
                <a:latin typeface="Courier New" panose="02070309020205020404" pitchFamily="49" charset="0"/>
                <a:cs typeface="Courier New" panose="02070309020205020404" pitchFamily="49" charset="0"/>
              </a:rPr>
              <a:t>(</a:t>
            </a:r>
            <a:r>
              <a:rPr lang="en-US" i="1" dirty="0" smtClean="0">
                <a:latin typeface="Courier New" panose="02070309020205020404" pitchFamily="49" charset="0"/>
                <a:cs typeface="Courier New" panose="02070309020205020404" pitchFamily="49" charset="0"/>
              </a:rPr>
              <a:t>old</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new</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count</a:t>
            </a:r>
            <a:r>
              <a:rPr lang="en-US" dirty="0" smtClean="0">
                <a:latin typeface="Courier New" panose="02070309020205020404" pitchFamily="49" charset="0"/>
                <a:cs typeface="Courier New" panose="02070309020205020404" pitchFamily="49" charset="0"/>
              </a:rPr>
              <a:t>]) </a:t>
            </a:r>
            <a:r>
              <a:rPr lang="en-US" dirty="0" smtClean="0"/>
              <a:t>– return a copy of the string </a:t>
            </a:r>
            <a:r>
              <a:rPr lang="en-US" i="1" dirty="0" err="1" smtClean="0"/>
              <a:t>str</a:t>
            </a:r>
            <a:r>
              <a:rPr lang="en-US" dirty="0" smtClean="0"/>
              <a:t> where all instances of the substring </a:t>
            </a:r>
            <a:r>
              <a:rPr lang="en-US" i="1" dirty="0" smtClean="0"/>
              <a:t>old</a:t>
            </a:r>
            <a:r>
              <a:rPr lang="en-US" dirty="0" smtClean="0"/>
              <a:t> are replaced by the string </a:t>
            </a:r>
            <a:r>
              <a:rPr lang="en-US" i="1" dirty="0" smtClean="0"/>
              <a:t>new</a:t>
            </a:r>
            <a:r>
              <a:rPr lang="en-US" dirty="0" smtClean="0"/>
              <a:t> (up to </a:t>
            </a:r>
            <a:r>
              <a:rPr lang="en-US" i="1" dirty="0" smtClean="0"/>
              <a:t>count</a:t>
            </a:r>
            <a:r>
              <a:rPr lang="en-US" dirty="0" smtClean="0"/>
              <a:t> number of times). </a:t>
            </a:r>
            <a:endParaRPr lang="en-US" dirty="0"/>
          </a:p>
        </p:txBody>
      </p:sp>
    </p:spTree>
    <p:extLst>
      <p:ext uri="{BB962C8B-B14F-4D97-AF65-F5344CB8AC3E}">
        <p14:creationId xmlns:p14="http://schemas.microsoft.com/office/powerpoint/2010/main" val="179418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4" name="Rectangle 3"/>
          <p:cNvSpPr/>
          <p:nvPr/>
        </p:nvSpPr>
        <p:spPr>
          <a:xfrm>
            <a:off x="1178236" y="1838353"/>
            <a:ext cx="10632764" cy="4832092"/>
          </a:xfrm>
          <a:prstGeom prst="rect">
            <a:avLst/>
          </a:prstGeom>
        </p:spPr>
        <p:txBody>
          <a:bodyPr wrap="square">
            <a:spAutoFit/>
          </a:bodyPr>
          <a:lstStyle/>
          <a:p>
            <a:r>
              <a:rPr lang="en-US" sz="2200" b="1" dirty="0">
                <a:solidFill>
                  <a:srgbClr val="FFCC00"/>
                </a:solidFill>
                <a:latin typeface="Courier New" panose="02070309020205020404" pitchFamily="49" charset="0"/>
              </a:rPr>
              <a:t>&gt;&gt;&gt;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find</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"never"</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3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find</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"what"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chemeClr val="tx1">
                    <a:lumMod val="95000"/>
                  </a:schemeClr>
                </a:solidFill>
                <a:latin typeface="Courier New" panose="02070309020205020404" pitchFamily="49" charset="0"/>
              </a:rPr>
              <a:t>-</a:t>
            </a:r>
            <a:r>
              <a:rPr lang="en-US" sz="2200" dirty="0">
                <a:solidFill>
                  <a:schemeClr val="tx1">
                    <a:lumMod val="95000"/>
                  </a:schemeClr>
                </a:solidFill>
                <a:latin typeface="Courier New" panose="02070309020205020404" pitchFamily="49" charset="0"/>
              </a:rPr>
              <a:t>1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index</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"what"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err="1" smtClean="0">
                <a:solidFill>
                  <a:schemeClr val="tx1">
                    <a:lumMod val="95000"/>
                  </a:schemeClr>
                </a:solidFill>
                <a:latin typeface="Courier New" panose="02070309020205020404" pitchFamily="49" charset="0"/>
              </a:rPr>
              <a:t>Traceback</a:t>
            </a:r>
            <a:r>
              <a:rPr lang="en-US" sz="2200" dirty="0" smtClean="0">
                <a:solidFill>
                  <a:schemeClr val="tx1">
                    <a:lumMod val="95000"/>
                  </a:schemeClr>
                </a:solidFill>
                <a:latin typeface="Courier New" panose="02070309020205020404" pitchFamily="49" charset="0"/>
              </a:rPr>
              <a:t> (most recent call last):</a:t>
            </a:r>
          </a:p>
          <a:p>
            <a:r>
              <a:rPr lang="en-US" sz="2200" dirty="0">
                <a:solidFill>
                  <a:schemeClr val="tx1">
                    <a:lumMod val="95000"/>
                  </a:schemeClr>
                </a:solidFill>
                <a:latin typeface="Courier New" panose="02070309020205020404" pitchFamily="49" charset="0"/>
              </a:rPr>
              <a:t> </a:t>
            </a:r>
            <a:r>
              <a:rPr lang="en-US" sz="2200" dirty="0" smtClean="0">
                <a:solidFill>
                  <a:schemeClr val="tx1">
                    <a:lumMod val="95000"/>
                  </a:schemeClr>
                </a:solidFill>
                <a:latin typeface="Courier New" panose="02070309020205020404" pitchFamily="49" charset="0"/>
              </a:rPr>
              <a:t> File “&lt;</a:t>
            </a:r>
            <a:r>
              <a:rPr lang="en-US" sz="2200" dirty="0" err="1" smtClean="0">
                <a:solidFill>
                  <a:schemeClr val="tx1">
                    <a:lumMod val="95000"/>
                  </a:schemeClr>
                </a:solidFill>
                <a:latin typeface="Courier New" panose="02070309020205020404" pitchFamily="49" charset="0"/>
              </a:rPr>
              <a:t>stdin</a:t>
            </a:r>
            <a:r>
              <a:rPr lang="en-US" sz="2200" dirty="0" smtClean="0">
                <a:solidFill>
                  <a:schemeClr val="tx1">
                    <a:lumMod val="95000"/>
                  </a:schemeClr>
                </a:solidFill>
                <a:latin typeface="Courier New" panose="02070309020205020404" pitchFamily="49" charset="0"/>
              </a:rPr>
              <a:t>&gt;”, line 1, in &lt;module&gt;</a:t>
            </a:r>
          </a:p>
          <a:p>
            <a:r>
              <a:rPr lang="en-US" sz="2200" dirty="0" err="1" smtClean="0">
                <a:solidFill>
                  <a:schemeClr val="tx1">
                    <a:lumMod val="95000"/>
                  </a:schemeClr>
                </a:solidFill>
                <a:latin typeface="Courier New" panose="02070309020205020404" pitchFamily="49" charset="0"/>
              </a:rPr>
              <a:t>ValueError</a:t>
            </a:r>
            <a:r>
              <a:rPr lang="en-US" sz="2200" dirty="0" smtClean="0">
                <a:solidFill>
                  <a:schemeClr val="tx1">
                    <a:lumMod val="95000"/>
                  </a:schemeClr>
                </a:solidFill>
                <a:latin typeface="Courier New" panose="02070309020205020404" pitchFamily="49" charset="0"/>
              </a:rPr>
              <a:t>: substring not found</a:t>
            </a:r>
            <a:r>
              <a:rPr lang="en-US" sz="2200" b="1" dirty="0" smtClean="0">
                <a:solidFill>
                  <a:srgbClr val="FFFFFF"/>
                </a:solidFill>
                <a:latin typeface="Courier New" panose="02070309020205020404" pitchFamily="49" charset="0"/>
              </a:rPr>
              <a:t/>
            </a:r>
            <a:br>
              <a:rPr lang="en-US" sz="2200" b="1"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join</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'555'</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'867'</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'5309'</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'555-867-5309</a:t>
            </a:r>
            <a:r>
              <a:rPr lang="en-US" sz="2200" dirty="0">
                <a:solidFill>
                  <a:schemeClr val="tx1">
                    <a:lumMod val="95000"/>
                  </a:schemeClr>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 "</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join</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'Python'</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'is'</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'awesome</a:t>
            </a:r>
            <a:r>
              <a:rPr lang="en-US" sz="2200" dirty="0" smtClean="0">
                <a:solidFill>
                  <a:srgbClr val="66FF00"/>
                </a:solidFill>
                <a:latin typeface="Courier New" panose="02070309020205020404" pitchFamily="49" charset="0"/>
              </a:rPr>
              <a:t>'</a:t>
            </a:r>
            <a:r>
              <a:rPr lang="en-US" sz="2200" b="1" dirty="0" smtClean="0">
                <a:solidFill>
                  <a:srgbClr val="FFCC00"/>
                </a:solidFill>
                <a:latin typeface="Courier New" panose="02070309020205020404" pitchFamily="49" charset="0"/>
              </a:rPr>
              <a:t>])</a:t>
            </a:r>
            <a:br>
              <a:rPr lang="en-US" sz="2200" b="1" dirty="0" smtClean="0">
                <a:solidFill>
                  <a:srgbClr val="FFCC00"/>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'Python </a:t>
            </a:r>
            <a:r>
              <a:rPr lang="en-US" sz="2200" dirty="0">
                <a:solidFill>
                  <a:schemeClr val="tx1">
                    <a:lumMod val="95000"/>
                  </a:schemeClr>
                </a:solidFill>
                <a:latin typeface="Courier New" panose="02070309020205020404" pitchFamily="49" charset="0"/>
              </a:rPr>
              <a:t>is </a:t>
            </a:r>
            <a:r>
              <a:rPr lang="en-US" sz="2200" dirty="0" smtClean="0">
                <a:solidFill>
                  <a:schemeClr val="tx1">
                    <a:lumMod val="95000"/>
                  </a:schemeClr>
                </a:solidFill>
                <a:latin typeface="Courier New" panose="02070309020205020404" pitchFamily="49" charset="0"/>
              </a:rPr>
              <a:t>awesome'</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b="1" dirty="0" smtClean="0">
                <a:solidFill>
                  <a:srgbClr val="FFCC00"/>
                </a:solidFill>
                <a:latin typeface="Courier New" panose="02070309020205020404" pitchFamily="49" charset="0"/>
              </a:rPr>
              <a:t>&gt;&gt;&gt;</a:t>
            </a:r>
            <a:r>
              <a:rPr lang="en-US" sz="2200" dirty="0" smtClean="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whenever"</a:t>
            </a:r>
            <a:r>
              <a:rPr lang="en-US" sz="2200" b="1" dirty="0" err="1">
                <a:solidFill>
                  <a:srgbClr val="FFCC00"/>
                </a:solidFill>
                <a:latin typeface="Courier New" panose="02070309020205020404" pitchFamily="49" charset="0"/>
              </a:rPr>
              <a:t>.</a:t>
            </a:r>
            <a:r>
              <a:rPr lang="en-US" sz="2200" dirty="0" err="1">
                <a:solidFill>
                  <a:srgbClr val="FFFFFF"/>
                </a:solidFill>
                <a:latin typeface="Courier New" panose="02070309020205020404" pitchFamily="49" charset="0"/>
              </a:rPr>
              <a:t>replace</a:t>
            </a:r>
            <a:r>
              <a:rPr lang="en-US" sz="2200" b="1" dirty="0">
                <a:solidFill>
                  <a:srgbClr val="FFCC00"/>
                </a:solidFill>
                <a:latin typeface="Courier New" panose="02070309020205020404" pitchFamily="49" charset="0"/>
              </a:rPr>
              <a:t>(</a:t>
            </a:r>
            <a:r>
              <a:rPr lang="en-US" sz="2200" dirty="0">
                <a:solidFill>
                  <a:srgbClr val="66FF00"/>
                </a:solidFill>
                <a:latin typeface="Courier New" panose="02070309020205020404" pitchFamily="49" charset="0"/>
              </a:rPr>
              <a:t>"ever"</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a:solidFill>
                  <a:srgbClr val="66FF00"/>
                </a:solidFill>
                <a:latin typeface="Courier New" panose="02070309020205020404" pitchFamily="49" charset="0"/>
              </a:rPr>
              <a:t>"</a:t>
            </a:r>
            <a:r>
              <a:rPr lang="en-US" sz="2200" dirty="0" err="1">
                <a:solidFill>
                  <a:srgbClr val="66FF00"/>
                </a:solidFill>
                <a:latin typeface="Courier New" panose="02070309020205020404" pitchFamily="49" charset="0"/>
              </a:rPr>
              <a:t>ce</a:t>
            </a:r>
            <a:r>
              <a:rPr lang="en-US" sz="2200" dirty="0">
                <a:solidFill>
                  <a:srgbClr val="66FF00"/>
                </a:solidFill>
                <a:latin typeface="Courier New" panose="02070309020205020404" pitchFamily="49" charset="0"/>
              </a:rPr>
              <a:t>"</a:t>
            </a:r>
            <a:r>
              <a:rPr lang="en-US" sz="2200" b="1" dirty="0">
                <a:solidFill>
                  <a:srgbClr val="FFCC00"/>
                </a:solidFill>
                <a:latin typeface="Courier New" panose="02070309020205020404" pitchFamily="49" charset="0"/>
              </a:rPr>
              <a:t>)</a:t>
            </a:r>
            <a:r>
              <a:rPr lang="en-US" sz="2200" dirty="0">
                <a:solidFill>
                  <a:srgbClr val="FFFFFF"/>
                </a:solidFill>
                <a:latin typeface="Courier New" panose="02070309020205020404" pitchFamily="49" charset="0"/>
              </a:rPr>
              <a:t> </a:t>
            </a:r>
            <a:r>
              <a:rPr lang="en-US" sz="2200" dirty="0" smtClean="0">
                <a:solidFill>
                  <a:srgbClr val="FFFFFF"/>
                </a:solidFill>
                <a:latin typeface="Courier New" panose="02070309020205020404" pitchFamily="49" charset="0"/>
              </a:rPr>
              <a:t/>
            </a:r>
            <a:br>
              <a:rPr lang="en-US" sz="2200" dirty="0" smtClean="0">
                <a:solidFill>
                  <a:srgbClr val="FFFFFF"/>
                </a:solidFill>
                <a:latin typeface="Courier New" panose="02070309020205020404" pitchFamily="49" charset="0"/>
              </a:rPr>
            </a:br>
            <a:r>
              <a:rPr lang="en-US" sz="2200" dirty="0" smtClean="0">
                <a:solidFill>
                  <a:schemeClr val="tx1">
                    <a:lumMod val="95000"/>
                  </a:schemeClr>
                </a:solidFill>
                <a:latin typeface="Courier New" panose="02070309020205020404" pitchFamily="49" charset="0"/>
              </a:rPr>
              <a:t>'whence</a:t>
            </a:r>
            <a:r>
              <a:rPr lang="en-US" sz="2200" dirty="0">
                <a:solidFill>
                  <a:schemeClr val="tx1">
                    <a:lumMod val="95000"/>
                  </a:schemeClr>
                </a:solidFill>
                <a:latin typeface="Courier New" panose="02070309020205020404" pitchFamily="49" charset="0"/>
              </a:rPr>
              <a:t>'</a:t>
            </a:r>
            <a:endParaRPr lang="en-US" sz="2200" dirty="0">
              <a:solidFill>
                <a:schemeClr val="tx1">
                  <a:lumMod val="95000"/>
                </a:schemeClr>
              </a:solidFill>
              <a:effectLst/>
            </a:endParaRPr>
          </a:p>
        </p:txBody>
      </p:sp>
    </p:spTree>
    <p:extLst>
      <p:ext uri="{BB962C8B-B14F-4D97-AF65-F5344CB8AC3E}">
        <p14:creationId xmlns:p14="http://schemas.microsoft.com/office/powerpoint/2010/main" val="217222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string module</a:t>
            </a:r>
            <a:endParaRPr lang="en-US" dirty="0"/>
          </a:p>
        </p:txBody>
      </p:sp>
      <p:sp>
        <p:nvSpPr>
          <p:cNvPr id="3" name="Content Placeholder 2"/>
          <p:cNvSpPr>
            <a:spLocks noGrp="1"/>
          </p:cNvSpPr>
          <p:nvPr>
            <p:ph idx="1"/>
          </p:nvPr>
        </p:nvSpPr>
        <p:spPr/>
        <p:txBody>
          <a:bodyPr/>
          <a:lstStyle/>
          <a:p>
            <a:r>
              <a:rPr lang="en-US" dirty="0" smtClean="0"/>
              <a:t>Additional built-in string methods may be found </a:t>
            </a:r>
            <a:r>
              <a:rPr lang="en-US" dirty="0" smtClean="0">
                <a:hlinkClick r:id="rId2"/>
              </a:rPr>
              <a:t>here</a:t>
            </a:r>
            <a:r>
              <a:rPr lang="en-US" dirty="0" smtClean="0"/>
              <a:t>. </a:t>
            </a:r>
          </a:p>
          <a:p>
            <a:r>
              <a:rPr lang="en-US" dirty="0" smtClean="0"/>
              <a:t>All of these built-in string methods are methods of any string object. They do not require importing any module or anything – they are part of the core of the language. </a:t>
            </a:r>
          </a:p>
          <a:p>
            <a:r>
              <a:rPr lang="en-US" dirty="0" smtClean="0"/>
              <a:t>There is a string module, however, which provides some additional useful string tools. It defines useful string constants, the string formatting class, and some deprecated string functions which have mostly been converted to methods of string objects. </a:t>
            </a:r>
          </a:p>
          <a:p>
            <a:endParaRPr lang="en-US" dirty="0"/>
          </a:p>
        </p:txBody>
      </p:sp>
    </p:spTree>
    <p:extLst>
      <p:ext uri="{BB962C8B-B14F-4D97-AF65-F5344CB8AC3E}">
        <p14:creationId xmlns:p14="http://schemas.microsoft.com/office/powerpoint/2010/main" val="242578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constants</a:t>
            </a:r>
            <a:endParaRPr lang="en-US" dirty="0"/>
          </a:p>
        </p:txBody>
      </p:sp>
      <p:sp>
        <p:nvSpPr>
          <p:cNvPr id="4" name="Rectangle 3"/>
          <p:cNvSpPr/>
          <p:nvPr/>
        </p:nvSpPr>
        <p:spPr>
          <a:xfrm>
            <a:off x="1024128" y="2262138"/>
            <a:ext cx="10274300" cy="415498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string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smtClean="0">
                <a:solidFill>
                  <a:srgbClr val="FFFFFF"/>
                </a:solidFill>
                <a:latin typeface="Courier New" panose="02070309020205020404" pitchFamily="49" charset="0"/>
              </a:rPr>
              <a:t>string</a:t>
            </a:r>
            <a:r>
              <a:rPr lang="en-US" sz="2400" b="1" dirty="0" err="1" smtClean="0">
                <a:solidFill>
                  <a:srgbClr val="FFCC00"/>
                </a:solidFill>
                <a:latin typeface="Courier New" panose="02070309020205020404" pitchFamily="49" charset="0"/>
              </a:rPr>
              <a:t>.</a:t>
            </a:r>
            <a:r>
              <a:rPr lang="en-US" sz="2400" dirty="0" err="1" smtClean="0">
                <a:solidFill>
                  <a:srgbClr val="FFFFFF"/>
                </a:solidFill>
                <a:latin typeface="Courier New" panose="02070309020205020404" pitchFamily="49" charset="0"/>
              </a:rPr>
              <a:t>ascii_letters</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ascii_lowercase</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ascii_uppercase</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digits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'0123456789</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hexdigits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'0123456789abcdefABCDEF</a:t>
            </a:r>
            <a:r>
              <a:rPr lang="en-US" sz="2400" dirty="0">
                <a:solidFill>
                  <a:schemeClr val="tx1">
                    <a:lumMod val="95000"/>
                  </a:schemeClr>
                </a:solidFill>
                <a:latin typeface="Courier New" panose="02070309020205020404" pitchFamily="49" charset="0"/>
              </a:rPr>
              <a:t>'</a:t>
            </a:r>
            <a:endParaRPr lang="en-US" sz="2400" dirty="0">
              <a:solidFill>
                <a:schemeClr val="tx1">
                  <a:lumMod val="95000"/>
                </a:schemeClr>
              </a:solidFill>
              <a:effectLst/>
            </a:endParaRPr>
          </a:p>
        </p:txBody>
      </p:sp>
    </p:spTree>
    <p:extLst>
      <p:ext uri="{BB962C8B-B14F-4D97-AF65-F5344CB8AC3E}">
        <p14:creationId xmlns:p14="http://schemas.microsoft.com/office/powerpoint/2010/main" val="1948360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constants</a:t>
            </a:r>
            <a:endParaRPr lang="en-US" dirty="0"/>
          </a:p>
        </p:txBody>
      </p:sp>
      <p:sp>
        <p:nvSpPr>
          <p:cNvPr id="4" name="Rectangle 3"/>
          <p:cNvSpPr/>
          <p:nvPr/>
        </p:nvSpPr>
        <p:spPr>
          <a:xfrm>
            <a:off x="914400" y="2084832"/>
            <a:ext cx="10604500" cy="4154984"/>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import</a:t>
            </a:r>
            <a:r>
              <a:rPr lang="en-US" sz="2400" dirty="0">
                <a:solidFill>
                  <a:srgbClr val="FFFFFF"/>
                </a:solidFill>
                <a:latin typeface="Courier New" panose="02070309020205020404" pitchFamily="49" charset="0"/>
              </a:rPr>
              <a:t> string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lowercase</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#locale-dependent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uppercase</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#locale-dependent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letters</a:t>
            </a:r>
            <a:r>
              <a:rPr lang="en-US" sz="2400" dirty="0">
                <a:solidFill>
                  <a:srgbClr val="FFFFFF"/>
                </a:solidFill>
                <a:latin typeface="Courier New" panose="02070309020205020404" pitchFamily="49" charset="0"/>
              </a:rPr>
              <a:t> </a:t>
            </a:r>
            <a:r>
              <a:rPr lang="en-US" sz="2400" i="1" dirty="0">
                <a:solidFill>
                  <a:srgbClr val="00FF00"/>
                </a:solidFill>
                <a:latin typeface="Courier New" panose="02070309020205020404" pitchFamily="49" charset="0"/>
              </a:rPr>
              <a:t># </a:t>
            </a:r>
            <a:r>
              <a:rPr lang="en-US" sz="2400" i="1" dirty="0" err="1">
                <a:solidFill>
                  <a:srgbClr val="00FF00"/>
                </a:solidFill>
                <a:latin typeface="Courier New" panose="02070309020205020404" pitchFamily="49" charset="0"/>
              </a:rPr>
              <a:t>lowercase+uppercase</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t>
            </a:r>
            <a:r>
              <a:rPr lang="en-US" sz="2400" dirty="0" err="1" smtClean="0">
                <a:solidFill>
                  <a:schemeClr val="tx1">
                    <a:lumMod val="95000"/>
                  </a:schemeClr>
                </a:solidFill>
                <a:latin typeface="Courier New" panose="02070309020205020404" pitchFamily="49" charset="0"/>
              </a:rPr>
              <a:t>abcdefghijklmnopqrstuvwxyzABCDEFGHIJKLMNOPQRSTUVWXYZ</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octdigits</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'01234567</a:t>
            </a:r>
            <a:r>
              <a:rPr lang="en-US" sz="2400" dirty="0">
                <a:solidFill>
                  <a:schemeClr val="tx1">
                    <a:lumMod val="95000"/>
                  </a:schemeClr>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b="1" dirty="0">
                <a:solidFill>
                  <a:srgbClr val="FF6600"/>
                </a:solidFill>
                <a:latin typeface="Courier New" panose="02070309020205020404" pitchFamily="49" charset="0"/>
              </a:rPr>
              <a:t>print</a:t>
            </a:r>
            <a:r>
              <a:rPr lang="en-US" sz="2400" dirty="0">
                <a:solidFill>
                  <a:srgbClr val="FFFFFF"/>
                </a:solidFill>
                <a:latin typeface="Courier New" panose="02070309020205020404" pitchFamily="49" charset="0"/>
              </a:rPr>
              <a:t> </a:t>
            </a:r>
            <a:r>
              <a:rPr lang="en-US" sz="2400" dirty="0" err="1">
                <a:solidFill>
                  <a:srgbClr val="FFFFFF"/>
                </a:solidFill>
                <a:latin typeface="Courier New" panose="02070309020205020404" pitchFamily="49" charset="0"/>
              </a:rPr>
              <a:t>string</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punctuation</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!"#$%&amp;'()*+,-./:;&lt;=&gt;?@[\]^_`{|}~</a:t>
            </a:r>
            <a:r>
              <a:rPr lang="en-US" sz="2400" dirty="0" smtClean="0">
                <a:solidFill>
                  <a:srgbClr val="FFFFFF"/>
                </a:solidFill>
                <a:latin typeface="Courier New" panose="02070309020205020404" pitchFamily="49" charset="0"/>
              </a:rPr>
              <a:t> </a:t>
            </a:r>
            <a:endParaRPr lang="en-US" sz="2400" dirty="0">
              <a:effectLst/>
            </a:endParaRPr>
          </a:p>
        </p:txBody>
      </p:sp>
    </p:spTree>
    <p:extLst>
      <p:ext uri="{BB962C8B-B14F-4D97-AF65-F5344CB8AC3E}">
        <p14:creationId xmlns:p14="http://schemas.microsoft.com/office/powerpoint/2010/main" val="268838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constants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string.whitespace</a:t>
            </a:r>
            <a:r>
              <a:rPr lang="en-US" dirty="0" smtClean="0">
                <a:latin typeface="Courier New" panose="02070309020205020404" pitchFamily="49" charset="0"/>
                <a:cs typeface="Courier New" panose="02070309020205020404" pitchFamily="49" charset="0"/>
              </a:rPr>
              <a:t> </a:t>
            </a:r>
            <a:r>
              <a:rPr lang="en-US" dirty="0" smtClean="0"/>
              <a:t>– a string </a:t>
            </a:r>
            <a:r>
              <a:rPr lang="en-US" dirty="0"/>
              <a:t>containing all characters that are considered whitespace. On most systems this includes the characters space, tab, linefeed, return, </a:t>
            </a:r>
            <a:r>
              <a:rPr lang="en-US" dirty="0" err="1"/>
              <a:t>formfeed</a:t>
            </a:r>
            <a:r>
              <a:rPr lang="en-US" dirty="0"/>
              <a:t>, and vertical tab</a:t>
            </a:r>
            <a:r>
              <a:rPr lang="en-US" dirty="0" smtClean="0"/>
              <a:t>.</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string.printable</a:t>
            </a:r>
            <a:r>
              <a:rPr lang="en-US" dirty="0" smtClean="0">
                <a:latin typeface="Courier New" panose="02070309020205020404" pitchFamily="49" charset="0"/>
                <a:cs typeface="Courier New" panose="02070309020205020404" pitchFamily="49" charset="0"/>
              </a:rPr>
              <a:t> </a:t>
            </a:r>
            <a:r>
              <a:rPr lang="en-US" dirty="0" smtClean="0"/>
              <a:t>– string of </a:t>
            </a:r>
            <a:r>
              <a:rPr lang="en-US" dirty="0"/>
              <a:t>characters which are considered printable. This is a combination of digits, letters, punctuation, and whitespace.</a:t>
            </a:r>
          </a:p>
        </p:txBody>
      </p:sp>
    </p:spTree>
    <p:extLst>
      <p:ext uri="{BB962C8B-B14F-4D97-AF65-F5344CB8AC3E}">
        <p14:creationId xmlns:p14="http://schemas.microsoft.com/office/powerpoint/2010/main" val="3102348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a:xfrm>
            <a:off x="1024128" y="2286000"/>
            <a:ext cx="9720073" cy="4229100"/>
          </a:xfrm>
        </p:spPr>
        <p:txBody>
          <a:bodyPr>
            <a:normAutofit/>
          </a:bodyPr>
          <a:lstStyle/>
          <a:p>
            <a:r>
              <a:rPr lang="en-US" dirty="0" smtClean="0"/>
              <a:t>String formatting is accomplished via a built-in method of string objects. The signature is:</a:t>
            </a:r>
          </a:p>
          <a:p>
            <a:endParaRPr lang="en-US" dirty="0"/>
          </a:p>
          <a:p>
            <a:r>
              <a:rPr lang="en-US" dirty="0" smtClean="0"/>
              <a:t>Note that the *</a:t>
            </a:r>
            <a:r>
              <a:rPr lang="en-US" dirty="0" err="1" smtClean="0"/>
              <a:t>args</a:t>
            </a:r>
            <a:r>
              <a:rPr lang="en-US" dirty="0" smtClean="0"/>
              <a:t> argument indicates that format accepts a variable number of positional arguments, and **</a:t>
            </a:r>
            <a:r>
              <a:rPr lang="en-US" dirty="0" err="1" smtClean="0"/>
              <a:t>kwargs</a:t>
            </a:r>
            <a:r>
              <a:rPr lang="en-US" dirty="0" smtClean="0"/>
              <a:t> indicates that format accepts a variable number of keyword arguments</a:t>
            </a:r>
            <a:r>
              <a:rPr lang="en-US" dirty="0"/>
              <a:t>. </a:t>
            </a:r>
            <a:br>
              <a:rPr lang="en-US" dirty="0"/>
            </a:br>
            <a:r>
              <a:rPr lang="en-US" dirty="0"/>
              <a:t/>
            </a:r>
            <a:br>
              <a:rPr lang="en-US" dirty="0"/>
            </a:br>
            <a:r>
              <a:rPr lang="en-US" dirty="0" smtClean="0"/>
              <a:t>The </a:t>
            </a:r>
            <a:r>
              <a:rPr lang="en-US" dirty="0"/>
              <a:t>string on which this method is called can contain literal text or replacement fields delimited by braces {}. Each replacement field contains either the numeric index of a positional argument, or the name of a keyword argument. </a:t>
            </a:r>
            <a:r>
              <a:rPr lang="en-US" dirty="0" smtClean="0"/>
              <a:t>A copy </a:t>
            </a:r>
            <a:r>
              <a:rPr lang="en-US" dirty="0"/>
              <a:t>of the string </a:t>
            </a:r>
            <a:r>
              <a:rPr lang="en-US" dirty="0" smtClean="0"/>
              <a:t>is returned where </a:t>
            </a:r>
            <a:r>
              <a:rPr lang="en-US" dirty="0"/>
              <a:t>each replacement field is replaced with the string value of the corresponding argument</a:t>
            </a:r>
            <a:r>
              <a:rPr lang="en-US" dirty="0" smtClean="0"/>
              <a:t>.</a:t>
            </a:r>
          </a:p>
        </p:txBody>
      </p:sp>
      <p:sp>
        <p:nvSpPr>
          <p:cNvPr id="4" name="Rectangle 3"/>
          <p:cNvSpPr/>
          <p:nvPr/>
        </p:nvSpPr>
        <p:spPr>
          <a:xfrm>
            <a:off x="1793080" y="2850634"/>
            <a:ext cx="5161991" cy="461665"/>
          </a:xfrm>
          <a:prstGeom prst="rect">
            <a:avLst/>
          </a:prstGeom>
        </p:spPr>
        <p:txBody>
          <a:bodyPr wrap="none">
            <a:spAutoFit/>
          </a:bodyPr>
          <a:lstStyle/>
          <a:p>
            <a:r>
              <a:rPr lang="en-US" sz="2400" i="1" dirty="0" err="1">
                <a:solidFill>
                  <a:srgbClr val="FFFFFF"/>
                </a:solidFill>
                <a:latin typeface="Courier New" panose="02070309020205020404" pitchFamily="49" charset="0"/>
              </a:rPr>
              <a:t>str</a:t>
            </a:r>
            <a:r>
              <a:rPr lang="en-US" sz="2400" b="1" dirty="0" err="1">
                <a:solidFill>
                  <a:srgbClr val="FFCC00"/>
                </a:solidFill>
                <a:latin typeface="Courier New" panose="02070309020205020404" pitchFamily="49" charset="0"/>
              </a:rPr>
              <a:t>.</a:t>
            </a:r>
            <a:r>
              <a:rPr lang="en-US" sz="2400" dirty="0" err="1">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i="1" dirty="0" err="1">
                <a:solidFill>
                  <a:srgbClr val="FFFFFF"/>
                </a:solidFill>
                <a:latin typeface="Courier New" panose="02070309020205020404" pitchFamily="49" charset="0"/>
              </a:rPr>
              <a:t>args</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b="1" dirty="0">
                <a:solidFill>
                  <a:srgbClr val="FFCC00"/>
                </a:solidFill>
                <a:latin typeface="Courier New" panose="02070309020205020404" pitchFamily="49" charset="0"/>
              </a:rPr>
              <a:t>**</a:t>
            </a:r>
            <a:r>
              <a:rPr lang="en-US" sz="2400" i="1" dirty="0" err="1">
                <a:solidFill>
                  <a:srgbClr val="FFFFFF"/>
                </a:solidFill>
                <a:latin typeface="Courier New" panose="02070309020205020404" pitchFamily="49" charset="0"/>
              </a:rPr>
              <a:t>kwargs</a:t>
            </a:r>
            <a:r>
              <a:rPr lang="en-US" sz="2400" b="1" dirty="0">
                <a:solidFill>
                  <a:srgbClr val="FFCC00"/>
                </a:solidFill>
                <a:latin typeface="Courier New" panose="02070309020205020404" pitchFamily="49" charset="0"/>
              </a:rPr>
              <a:t>)</a:t>
            </a:r>
            <a:endParaRPr lang="en-US" sz="2400" dirty="0">
              <a:effectLst/>
            </a:endParaRPr>
          </a:p>
        </p:txBody>
      </p:sp>
    </p:spTree>
    <p:extLst>
      <p:ext uri="{BB962C8B-B14F-4D97-AF65-F5344CB8AC3E}">
        <p14:creationId xmlns:p14="http://schemas.microsoft.com/office/powerpoint/2010/main" val="344513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p:txBody>
          <a:bodyPr/>
          <a:lstStyle/>
          <a:p>
            <a:r>
              <a:rPr lang="en-US" dirty="0" smtClean="0"/>
              <a:t>We’ve already introduced the string data type a few lectures ago. Strings are subtypes of the sequence data type. </a:t>
            </a:r>
          </a:p>
          <a:p>
            <a:r>
              <a:rPr lang="en-US" dirty="0" smtClean="0"/>
              <a:t>Strings are written with either single or double quotes encasing a sequence of characters. </a:t>
            </a:r>
          </a:p>
          <a:p>
            <a:endParaRPr lang="en-US" dirty="0"/>
          </a:p>
          <a:p>
            <a:endParaRPr lang="en-US" dirty="0" smtClean="0"/>
          </a:p>
          <a:p>
            <a:endParaRPr lang="en-US" dirty="0"/>
          </a:p>
          <a:p>
            <a:r>
              <a:rPr lang="en-US" dirty="0" smtClean="0"/>
              <a:t>Note that there is no character data type in Python. A character is simply represented as a string with one character. </a:t>
            </a:r>
            <a:endParaRPr lang="en-US" dirty="0"/>
          </a:p>
        </p:txBody>
      </p:sp>
      <p:sp>
        <p:nvSpPr>
          <p:cNvPr id="4" name="Rectangle 3"/>
          <p:cNvSpPr/>
          <p:nvPr/>
        </p:nvSpPr>
        <p:spPr>
          <a:xfrm>
            <a:off x="2181537" y="4048436"/>
            <a:ext cx="6096000" cy="830997"/>
          </a:xfrm>
          <a:prstGeom prst="rect">
            <a:avLst/>
          </a:prstGeom>
        </p:spPr>
        <p:txBody>
          <a:bodyPr>
            <a:spAutoFit/>
          </a:bodyPr>
          <a:lstStyle/>
          <a:p>
            <a:r>
              <a:rPr lang="en-US" sz="2400" dirty="0">
                <a:solidFill>
                  <a:srgbClr val="FFFFFF"/>
                </a:solidFill>
                <a:latin typeface="Courier New" panose="02070309020205020404" pitchFamily="49" charset="0"/>
              </a:rPr>
              <a:t>s1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66FF00"/>
                </a:solidFill>
                <a:latin typeface="Courier New" panose="02070309020205020404" pitchFamily="49" charset="0"/>
              </a:rPr>
              <a:t>'This </a:t>
            </a:r>
            <a:r>
              <a:rPr lang="en-US" sz="2400" dirty="0">
                <a:solidFill>
                  <a:srgbClr val="66FF00"/>
                </a:solidFill>
                <a:latin typeface="Courier New" panose="02070309020205020404" pitchFamily="49" charset="0"/>
              </a:rPr>
              <a:t>is a string</a:t>
            </a:r>
            <a:r>
              <a:rPr lang="en-US" sz="2400" dirty="0" smtClean="0">
                <a:solidFill>
                  <a:srgbClr val="66FF00"/>
                </a:solidFill>
                <a:latin typeface="Courier New" panose="02070309020205020404" pitchFamily="49" charset="0"/>
              </a:rPr>
              <a:t>!'</a:t>
            </a:r>
            <a:r>
              <a:rPr lang="en-US" sz="2400" dirty="0" smtClean="0">
                <a:solidFill>
                  <a:srgbClr val="FFFFFF"/>
                </a:solidFill>
                <a:latin typeface="Courier New" panose="02070309020205020404" pitchFamily="49" charset="0"/>
              </a:rPr>
              <a:t> </a:t>
            </a:r>
            <a:br>
              <a:rPr lang="en-US" sz="2400" dirty="0" smtClean="0">
                <a:solidFill>
                  <a:srgbClr val="FFFFFF"/>
                </a:solidFill>
                <a:latin typeface="Courier New" panose="02070309020205020404" pitchFamily="49" charset="0"/>
              </a:rPr>
            </a:br>
            <a:r>
              <a:rPr lang="en-US" sz="2400" dirty="0" smtClean="0">
                <a:solidFill>
                  <a:srgbClr val="FFFFFF"/>
                </a:solidFill>
                <a:latin typeface="Courier New" panose="02070309020205020404" pitchFamily="49" charset="0"/>
              </a:rPr>
              <a:t>s2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"Python is so awesome."</a:t>
            </a:r>
            <a:endParaRPr lang="en-US" sz="2400" dirty="0">
              <a:effectLst/>
            </a:endParaRPr>
          </a:p>
        </p:txBody>
      </p:sp>
    </p:spTree>
    <p:extLst>
      <p:ext uri="{BB962C8B-B14F-4D97-AF65-F5344CB8AC3E}">
        <p14:creationId xmlns:p14="http://schemas.microsoft.com/office/powerpoint/2010/main" val="347022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4" name="Rectangle 3"/>
          <p:cNvSpPr/>
          <p:nvPr/>
        </p:nvSpPr>
        <p:spPr>
          <a:xfrm>
            <a:off x="1024128" y="2412137"/>
            <a:ext cx="8445500" cy="3785652"/>
          </a:xfrm>
          <a:prstGeom prst="rect">
            <a:avLst/>
          </a:prstGeom>
        </p:spPr>
        <p:txBody>
          <a:bodyPr wrap="square">
            <a:spAutoFit/>
          </a:bodyPr>
          <a:lstStyle/>
          <a:p>
            <a:r>
              <a:rPr lang="en-US" sz="2400" b="1" dirty="0">
                <a:solidFill>
                  <a:srgbClr val="FFCC00"/>
                </a:solidFill>
                <a:latin typeface="Courier New" panose="02070309020205020404" pitchFamily="49" charset="0"/>
              </a:rPr>
              <a:t>&gt;&gt;&gt;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'{0}, {1}, {2}'</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a:t>
            </a:r>
            <a:r>
              <a:rPr lang="en-US" sz="2400" dirty="0">
                <a:solidFill>
                  <a:schemeClr val="tx1">
                    <a:lumMod val="95000"/>
                  </a:schemeClr>
                </a:solidFill>
                <a:latin typeface="Courier New" panose="02070309020205020404" pitchFamily="49" charset="0"/>
              </a:rPr>
              <a:t>, b, c'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 {}, {}'</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'a</a:t>
            </a:r>
            <a:r>
              <a:rPr lang="en-US" sz="2400" dirty="0">
                <a:solidFill>
                  <a:schemeClr val="tx1">
                    <a:lumMod val="95000"/>
                  </a:schemeClr>
                </a:solidFill>
                <a:latin typeface="Courier New" panose="02070309020205020404" pitchFamily="49" charset="0"/>
              </a:rPr>
              <a:t>, b, </a:t>
            </a:r>
            <a:r>
              <a:rPr lang="en-US" sz="2400" dirty="0" smtClean="0">
                <a:solidFill>
                  <a:schemeClr val="tx1">
                    <a:lumMod val="95000"/>
                  </a:schemeClr>
                </a:solidFill>
                <a:latin typeface="Courier New" panose="02070309020205020404" pitchFamily="49" charset="0"/>
              </a:rPr>
              <a:t>c'</a:t>
            </a:r>
            <a:r>
              <a:rPr lang="en-US" sz="2400" dirty="0" smtClean="0">
                <a:solidFill>
                  <a:srgbClr val="66FF00"/>
                </a:solidFill>
                <a:latin typeface="Courier New" panose="02070309020205020404" pitchFamily="49" charset="0"/>
              </a:rPr>
              <a:t/>
            </a:r>
            <a:br>
              <a:rPr lang="en-US" sz="2400" dirty="0" smtClean="0">
                <a:solidFill>
                  <a:srgbClr val="66FF00"/>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'{2}, {1}, {0}'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'b'</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'c</a:t>
            </a:r>
            <a:r>
              <a:rPr lang="en-US" sz="2400" dirty="0">
                <a:solidFill>
                  <a:schemeClr val="tx1">
                    <a:lumMod val="95000"/>
                  </a:schemeClr>
                </a:solidFill>
                <a:latin typeface="Courier New" panose="02070309020205020404" pitchFamily="49" charset="0"/>
              </a:rPr>
              <a:t>, b, a'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'{2}, {1}, {0}'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abc</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dirty="0" smtClean="0">
                <a:solidFill>
                  <a:schemeClr val="tx1">
                    <a:lumMod val="95000"/>
                  </a:schemeClr>
                </a:solidFill>
                <a:latin typeface="Courier New" panose="02070309020205020404" pitchFamily="49" charset="0"/>
              </a:rPr>
              <a:t>'c</a:t>
            </a:r>
            <a:r>
              <a:rPr lang="en-US" sz="2400" dirty="0">
                <a:solidFill>
                  <a:schemeClr val="tx1">
                    <a:lumMod val="95000"/>
                  </a:schemeClr>
                </a:solidFill>
                <a:latin typeface="Courier New" panose="02070309020205020404" pitchFamily="49" charset="0"/>
              </a:rPr>
              <a:t>, b, a' </a:t>
            </a:r>
            <a:r>
              <a:rPr lang="en-US" sz="2400" dirty="0" smtClean="0">
                <a:solidFill>
                  <a:srgbClr val="FFFFFF"/>
                </a:solidFill>
                <a:latin typeface="Courier New" panose="02070309020205020404" pitchFamily="49" charset="0"/>
              </a:rPr>
              <a:t/>
            </a:r>
            <a:br>
              <a:rPr lang="en-US" sz="2400" dirty="0" smtClean="0">
                <a:solidFill>
                  <a:srgbClr val="FFFFFF"/>
                </a:solidFill>
                <a:latin typeface="Courier New" panose="02070309020205020404" pitchFamily="49" charset="0"/>
              </a:rPr>
            </a:br>
            <a:r>
              <a:rPr lang="en-US" sz="2400" b="1" dirty="0" smtClean="0">
                <a:solidFill>
                  <a:srgbClr val="FFCC00"/>
                </a:solidFill>
                <a:latin typeface="Courier New" panose="02070309020205020404" pitchFamily="49" charset="0"/>
              </a:rPr>
              <a:t>&gt;&gt;&gt;</a:t>
            </a:r>
            <a:r>
              <a:rPr lang="en-US" sz="2400" dirty="0" smtClean="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'{0}{1}{0}'</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format</a:t>
            </a:r>
            <a:r>
              <a:rPr lang="en-US" sz="2400" b="1" dirty="0">
                <a:solidFill>
                  <a:srgbClr val="FFCC00"/>
                </a:solidFill>
                <a:latin typeface="Courier New" panose="02070309020205020404" pitchFamily="49" charset="0"/>
              </a:rPr>
              <a:t>(</a:t>
            </a:r>
            <a:r>
              <a:rPr lang="en-US" sz="2400" dirty="0">
                <a:solidFill>
                  <a:srgbClr val="66FF00"/>
                </a:solidFill>
                <a:latin typeface="Courier New" panose="02070309020205020404" pitchFamily="49" charset="0"/>
              </a:rPr>
              <a:t>'</a:t>
            </a:r>
            <a:r>
              <a:rPr lang="en-US" sz="2400" dirty="0" err="1">
                <a:solidFill>
                  <a:srgbClr val="66FF00"/>
                </a:solidFill>
                <a:latin typeface="Courier New" panose="02070309020205020404" pitchFamily="49" charset="0"/>
              </a:rPr>
              <a:t>abra</a:t>
            </a:r>
            <a:r>
              <a:rPr lang="en-US" sz="2400" dirty="0">
                <a:solidFill>
                  <a:srgbClr val="66FF00"/>
                </a:solidFill>
                <a:latin typeface="Courier New" panose="02070309020205020404" pitchFamily="49" charset="0"/>
              </a:rPr>
              <a:t>'</a:t>
            </a:r>
            <a:r>
              <a:rPr lang="en-US" sz="2400" b="1" dirty="0">
                <a:solidFill>
                  <a:srgbClr val="FFCC00"/>
                </a:solidFill>
                <a:latin typeface="Courier New" panose="02070309020205020404" pitchFamily="49" charset="0"/>
              </a:rPr>
              <a:t>,</a:t>
            </a:r>
            <a:r>
              <a:rPr lang="en-US" sz="2400" dirty="0">
                <a:solidFill>
                  <a:srgbClr val="FFFFFF"/>
                </a:solidFill>
                <a:latin typeface="Courier New" panose="02070309020205020404" pitchFamily="49" charset="0"/>
              </a:rPr>
              <a:t> </a:t>
            </a:r>
            <a:r>
              <a:rPr lang="en-US" sz="2400" dirty="0">
                <a:solidFill>
                  <a:srgbClr val="66FF00"/>
                </a:solidFill>
                <a:latin typeface="Courier New" panose="02070309020205020404" pitchFamily="49" charset="0"/>
              </a:rPr>
              <a:t>'cad</a:t>
            </a:r>
            <a:r>
              <a:rPr lang="en-US" sz="2400" dirty="0" smtClean="0">
                <a:solidFill>
                  <a:srgbClr val="66FF00"/>
                </a:solidFill>
                <a:latin typeface="Courier New" panose="02070309020205020404" pitchFamily="49" charset="0"/>
              </a:rPr>
              <a:t>'</a:t>
            </a:r>
            <a:r>
              <a:rPr lang="en-US" sz="2400" b="1" dirty="0" smtClean="0">
                <a:solidFill>
                  <a:srgbClr val="FFCC00"/>
                </a:solidFill>
                <a:latin typeface="Courier New" panose="02070309020205020404" pitchFamily="49" charset="0"/>
              </a:rPr>
              <a:t>)</a:t>
            </a:r>
          </a:p>
          <a:p>
            <a:r>
              <a:rPr lang="en-US" sz="2400" dirty="0" smtClean="0">
                <a:solidFill>
                  <a:schemeClr val="tx1">
                    <a:lumMod val="95000"/>
                  </a:schemeClr>
                </a:solidFill>
                <a:latin typeface="Courier New" panose="02070309020205020404" pitchFamily="49" charset="0"/>
              </a:rPr>
              <a:t>'abracadabra'</a:t>
            </a:r>
            <a:endParaRPr lang="en-US" sz="2400" dirty="0">
              <a:solidFill>
                <a:schemeClr val="tx1">
                  <a:lumMod val="95000"/>
                </a:schemeClr>
              </a:solidFill>
              <a:effectLst/>
            </a:endParaRPr>
          </a:p>
        </p:txBody>
      </p:sp>
    </p:spTree>
    <p:extLst>
      <p:ext uri="{BB962C8B-B14F-4D97-AF65-F5344CB8AC3E}">
        <p14:creationId xmlns:p14="http://schemas.microsoft.com/office/powerpoint/2010/main" val="2982023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4" name="Rectangle 3"/>
          <p:cNvSpPr/>
          <p:nvPr/>
        </p:nvSpPr>
        <p:spPr>
          <a:xfrm>
            <a:off x="863600" y="3492838"/>
            <a:ext cx="12077700" cy="1631216"/>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Coords</a:t>
            </a:r>
            <a:r>
              <a:rPr lang="en-US" sz="2000" dirty="0">
                <a:solidFill>
                  <a:srgbClr val="66FF00"/>
                </a:solidFill>
                <a:latin typeface="Courier New" panose="02070309020205020404" pitchFamily="49" charset="0"/>
              </a:rPr>
              <a:t>: {</a:t>
            </a:r>
            <a:r>
              <a:rPr lang="en-US" sz="2000" dirty="0" err="1" smtClean="0">
                <a:solidFill>
                  <a:srgbClr val="66FF00"/>
                </a:solidFill>
                <a:latin typeface="Courier New" panose="02070309020205020404" pitchFamily="49" charset="0"/>
              </a:rPr>
              <a:t>lat</a:t>
            </a:r>
            <a:r>
              <a:rPr lang="en-US" sz="2000" dirty="0" smtClean="0">
                <a:solidFill>
                  <a:srgbClr val="66FF00"/>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format</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lat</a:t>
            </a:r>
            <a:r>
              <a:rPr lang="en-US" sz="2000" b="1" dirty="0" smtClean="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'37.24N'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115.81W'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Coords</a:t>
            </a:r>
            <a:r>
              <a:rPr lang="en-US" sz="2000" dirty="0">
                <a:solidFill>
                  <a:schemeClr val="tx1">
                    <a:lumMod val="95000"/>
                  </a:schemeClr>
                </a:solidFill>
                <a:latin typeface="Courier New" panose="02070309020205020404" pitchFamily="49" charset="0"/>
              </a:rPr>
              <a:t>: 37.24N, -115.81W'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coord</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smtClean="0">
                <a:solidFill>
                  <a:srgbClr val="66FF00"/>
                </a:solidFill>
                <a:latin typeface="Courier New" panose="02070309020205020404" pitchFamily="49" charset="0"/>
              </a:rPr>
              <a:t>'</a:t>
            </a:r>
            <a:r>
              <a:rPr lang="en-US" sz="2000" dirty="0" err="1" smtClean="0">
                <a:solidFill>
                  <a:srgbClr val="66FF00"/>
                </a:solidFill>
                <a:latin typeface="Courier New" panose="02070309020205020404" pitchFamily="49" charset="0"/>
              </a:rPr>
              <a:t>lat</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'37.24N'</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66FF00"/>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'-115.81W'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Coords</a:t>
            </a:r>
            <a:r>
              <a:rPr lang="en-US" sz="2000" dirty="0">
                <a:solidFill>
                  <a:srgbClr val="66FF00"/>
                </a:solidFill>
                <a:latin typeface="Courier New" panose="02070309020205020404" pitchFamily="49" charset="0"/>
              </a:rPr>
              <a:t>: {</a:t>
            </a:r>
            <a:r>
              <a:rPr lang="en-US" sz="2000" dirty="0" err="1" smtClean="0">
                <a:solidFill>
                  <a:srgbClr val="66FF00"/>
                </a:solidFill>
                <a:latin typeface="Courier New" panose="02070309020205020404" pitchFamily="49" charset="0"/>
              </a:rPr>
              <a:t>lat</a:t>
            </a:r>
            <a:r>
              <a:rPr lang="en-US" sz="2000" dirty="0" smtClean="0">
                <a:solidFill>
                  <a:srgbClr val="66FF00"/>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smtClean="0">
                <a:solidFill>
                  <a:srgbClr val="66FF00"/>
                </a:solidFill>
                <a:latin typeface="Courier New" panose="02070309020205020404" pitchFamily="49" charset="0"/>
              </a:rPr>
              <a:t>long}'</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coord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Coords</a:t>
            </a:r>
            <a:r>
              <a:rPr lang="en-US" sz="2000" dirty="0">
                <a:solidFill>
                  <a:schemeClr val="tx1">
                    <a:lumMod val="95000"/>
                  </a:schemeClr>
                </a:solidFill>
                <a:latin typeface="Courier New" panose="02070309020205020404" pitchFamily="49" charset="0"/>
              </a:rPr>
              <a:t>: 37.24N, -115.81W'</a:t>
            </a:r>
            <a:endParaRPr lang="en-US" sz="2000" dirty="0">
              <a:solidFill>
                <a:schemeClr val="tx1">
                  <a:lumMod val="95000"/>
                </a:schemeClr>
              </a:solidFill>
              <a:effectLst/>
            </a:endParaRPr>
          </a:p>
        </p:txBody>
      </p:sp>
      <p:sp>
        <p:nvSpPr>
          <p:cNvPr id="5" name="TextBox 4"/>
          <p:cNvSpPr txBox="1"/>
          <p:nvPr/>
        </p:nvSpPr>
        <p:spPr>
          <a:xfrm>
            <a:off x="863600" y="2590800"/>
            <a:ext cx="10128477" cy="769441"/>
          </a:xfrm>
          <a:prstGeom prst="rect">
            <a:avLst/>
          </a:prstGeom>
          <a:noFill/>
        </p:spPr>
        <p:txBody>
          <a:bodyPr wrap="square" rtlCol="0">
            <a:spAutoFit/>
          </a:bodyPr>
          <a:lstStyle/>
          <a:p>
            <a:r>
              <a:rPr lang="en-US" sz="2200" dirty="0" smtClean="0"/>
              <a:t>You can also use keyword arguments to the format function to specify the value for replacement fields </a:t>
            </a:r>
            <a:endParaRPr lang="en-US" sz="2200" dirty="0"/>
          </a:p>
        </p:txBody>
      </p:sp>
    </p:spTree>
    <p:extLst>
      <p:ext uri="{BB962C8B-B14F-4D97-AF65-F5344CB8AC3E}">
        <p14:creationId xmlns:p14="http://schemas.microsoft.com/office/powerpoint/2010/main" val="3173897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5" name="Rectangle 4"/>
          <p:cNvSpPr/>
          <p:nvPr/>
        </p:nvSpPr>
        <p:spPr>
          <a:xfrm>
            <a:off x="592328" y="3866034"/>
            <a:ext cx="11899900" cy="1015663"/>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c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3j</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smtClean="0">
                <a:solidFill>
                  <a:srgbClr val="66FF00"/>
                </a:solidFill>
                <a:latin typeface="Courier New" panose="02070309020205020404" pitchFamily="49" charset="0"/>
              </a:rPr>
              <a:t>'{</a:t>
            </a:r>
            <a:r>
              <a:rPr lang="en-US" sz="2000" dirty="0">
                <a:solidFill>
                  <a:srgbClr val="66FF00"/>
                </a:solidFill>
                <a:latin typeface="Courier New" panose="02070309020205020404" pitchFamily="49" charset="0"/>
              </a:rPr>
              <a:t>0} has real part {0.real} and imaginary part {0.imag</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c</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'(2+3j</a:t>
            </a:r>
            <a:r>
              <a:rPr lang="en-US" sz="2000" dirty="0">
                <a:solidFill>
                  <a:schemeClr val="tx1">
                    <a:lumMod val="95000"/>
                  </a:schemeClr>
                </a:solidFill>
                <a:latin typeface="Courier New" panose="02070309020205020404" pitchFamily="49" charset="0"/>
              </a:rPr>
              <a:t>) has real part </a:t>
            </a:r>
            <a:r>
              <a:rPr lang="en-US" sz="2000" dirty="0" smtClean="0">
                <a:solidFill>
                  <a:schemeClr val="tx1">
                    <a:lumMod val="95000"/>
                  </a:schemeClr>
                </a:solidFill>
                <a:latin typeface="Courier New" panose="02070309020205020404" pitchFamily="49" charset="0"/>
              </a:rPr>
              <a:t>2.0 </a:t>
            </a:r>
            <a:r>
              <a:rPr lang="en-US" sz="2000" dirty="0">
                <a:solidFill>
                  <a:schemeClr val="tx1">
                    <a:lumMod val="95000"/>
                  </a:schemeClr>
                </a:solidFill>
                <a:latin typeface="Courier New" panose="02070309020205020404" pitchFamily="49" charset="0"/>
              </a:rPr>
              <a:t>and imaginary part </a:t>
            </a:r>
            <a:r>
              <a:rPr lang="en-US" sz="2000" dirty="0" smtClean="0">
                <a:solidFill>
                  <a:schemeClr val="tx1">
                    <a:lumMod val="95000"/>
                  </a:schemeClr>
                </a:solidFill>
                <a:latin typeface="Courier New" panose="02070309020205020404" pitchFamily="49" charset="0"/>
              </a:rPr>
              <a:t>3.0</a:t>
            </a:r>
            <a:r>
              <a:rPr lang="en-US" sz="2000"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
        <p:nvSpPr>
          <p:cNvPr id="6" name="TextBox 5"/>
          <p:cNvSpPr txBox="1"/>
          <p:nvPr/>
        </p:nvSpPr>
        <p:spPr>
          <a:xfrm>
            <a:off x="1024128" y="2514600"/>
            <a:ext cx="9720072" cy="1107996"/>
          </a:xfrm>
          <a:prstGeom prst="rect">
            <a:avLst/>
          </a:prstGeom>
          <a:noFill/>
        </p:spPr>
        <p:txBody>
          <a:bodyPr wrap="square" rtlCol="0">
            <a:spAutoFit/>
          </a:bodyPr>
          <a:lstStyle/>
          <a:p>
            <a:r>
              <a:rPr lang="en-US" sz="2200" dirty="0" smtClean="0"/>
              <a:t>Within the replacement field, you are able to access attributes and methods of the object passed as an argument to format. Here, we pass a complex number as an argument, but we access its member attributes in the replacement field. </a:t>
            </a:r>
            <a:endParaRPr lang="en-US" sz="2200" dirty="0"/>
          </a:p>
        </p:txBody>
      </p:sp>
      <p:sp>
        <p:nvSpPr>
          <p:cNvPr id="8" name="Rectangle 7"/>
          <p:cNvSpPr/>
          <p:nvPr/>
        </p:nvSpPr>
        <p:spPr>
          <a:xfrm>
            <a:off x="592328" y="5125135"/>
            <a:ext cx="7522972" cy="1015663"/>
          </a:xfrm>
          <a:prstGeom prst="rect">
            <a:avLst/>
          </a:prstGeom>
        </p:spPr>
        <p:txBody>
          <a:bodyPr wrap="square">
            <a:spAutoFit/>
          </a:bodyPr>
          <a:lstStyle/>
          <a:p>
            <a:r>
              <a:rPr lang="es-ES" sz="2000" b="1" dirty="0">
                <a:solidFill>
                  <a:srgbClr val="FFCC00"/>
                </a:solidFill>
                <a:latin typeface="Courier New" panose="02070309020205020404" pitchFamily="49" charset="0"/>
              </a:rPr>
              <a:t>&gt;&gt;&gt;</a:t>
            </a:r>
            <a:r>
              <a:rPr lang="es-ES" sz="2000" dirty="0">
                <a:solidFill>
                  <a:srgbClr val="FFFFFF"/>
                </a:solidFill>
                <a:latin typeface="Courier New" panose="02070309020205020404" pitchFamily="49" charset="0"/>
              </a:rPr>
              <a:t> </a:t>
            </a:r>
            <a:r>
              <a:rPr lang="es-ES" sz="2000" dirty="0" err="1">
                <a:solidFill>
                  <a:srgbClr val="FFFFFF"/>
                </a:solidFill>
                <a:latin typeface="Courier New" panose="02070309020205020404" pitchFamily="49" charset="0"/>
              </a:rPr>
              <a:t>coord</a:t>
            </a:r>
            <a:r>
              <a:rPr lang="es-ES" sz="2000" dirty="0">
                <a:solidFill>
                  <a:srgbClr val="FFFFFF"/>
                </a:solidFill>
                <a:latin typeface="Courier New" panose="02070309020205020404" pitchFamily="49" charset="0"/>
              </a:rPr>
              <a:t> </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b="1" dirty="0">
                <a:solidFill>
                  <a:srgbClr val="FFCC00"/>
                </a:solidFill>
                <a:latin typeface="Courier New" panose="02070309020205020404" pitchFamily="49" charset="0"/>
              </a:rPr>
              <a:t>(</a:t>
            </a:r>
            <a:r>
              <a:rPr lang="es-ES" sz="2000" dirty="0">
                <a:solidFill>
                  <a:srgbClr val="99CC99"/>
                </a:solidFill>
                <a:latin typeface="Courier New" panose="02070309020205020404" pitchFamily="49" charset="0"/>
              </a:rPr>
              <a:t>3</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dirty="0">
                <a:solidFill>
                  <a:srgbClr val="99CC99"/>
                </a:solidFill>
                <a:latin typeface="Courier New" panose="02070309020205020404" pitchFamily="49" charset="0"/>
              </a:rPr>
              <a:t>5</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dirty="0" smtClean="0">
                <a:solidFill>
                  <a:srgbClr val="FFFFFF"/>
                </a:solidFill>
                <a:latin typeface="Courier New" panose="02070309020205020404" pitchFamily="49" charset="0"/>
              </a:rPr>
              <a:t/>
            </a:r>
            <a:br>
              <a:rPr lang="es-ES" sz="2000" dirty="0" smtClean="0">
                <a:solidFill>
                  <a:srgbClr val="FFFFFF"/>
                </a:solidFill>
                <a:latin typeface="Courier New" panose="02070309020205020404" pitchFamily="49" charset="0"/>
              </a:rPr>
            </a:br>
            <a:r>
              <a:rPr lang="es-ES" sz="2000" b="1" dirty="0" smtClean="0">
                <a:solidFill>
                  <a:srgbClr val="FFCC00"/>
                </a:solidFill>
                <a:latin typeface="Courier New" panose="02070309020205020404" pitchFamily="49" charset="0"/>
              </a:rPr>
              <a:t>&gt;&gt;&gt;</a:t>
            </a:r>
            <a:r>
              <a:rPr lang="es-ES" sz="2000" dirty="0" smtClean="0">
                <a:solidFill>
                  <a:srgbClr val="FFFFFF"/>
                </a:solidFill>
                <a:latin typeface="Courier New" panose="02070309020205020404" pitchFamily="49" charset="0"/>
              </a:rPr>
              <a:t> </a:t>
            </a:r>
            <a:r>
              <a:rPr lang="es-ES" sz="2000" dirty="0">
                <a:solidFill>
                  <a:srgbClr val="66FF00"/>
                </a:solidFill>
                <a:latin typeface="Courier New" panose="02070309020205020404" pitchFamily="49" charset="0"/>
              </a:rPr>
              <a:t>'X: {0[0]}; Y: {0[1]}'</a:t>
            </a:r>
            <a:r>
              <a:rPr lang="es-ES" sz="2000" b="1" dirty="0">
                <a:solidFill>
                  <a:srgbClr val="FFCC00"/>
                </a:solidFill>
                <a:latin typeface="Courier New" panose="02070309020205020404" pitchFamily="49" charset="0"/>
              </a:rPr>
              <a:t>.</a:t>
            </a:r>
            <a:r>
              <a:rPr lang="es-ES" sz="2000" dirty="0" err="1">
                <a:solidFill>
                  <a:srgbClr val="FFFFFF"/>
                </a:solidFill>
                <a:latin typeface="Courier New" panose="02070309020205020404" pitchFamily="49" charset="0"/>
              </a:rPr>
              <a:t>format</a:t>
            </a:r>
            <a:r>
              <a:rPr lang="es-ES" sz="2000" b="1" dirty="0">
                <a:solidFill>
                  <a:srgbClr val="FFCC00"/>
                </a:solidFill>
                <a:latin typeface="Courier New" panose="02070309020205020404" pitchFamily="49" charset="0"/>
              </a:rPr>
              <a:t>(</a:t>
            </a:r>
            <a:r>
              <a:rPr lang="es-ES" sz="2000" dirty="0" err="1">
                <a:solidFill>
                  <a:srgbClr val="FFFFFF"/>
                </a:solidFill>
                <a:latin typeface="Courier New" panose="02070309020205020404" pitchFamily="49" charset="0"/>
              </a:rPr>
              <a:t>coord</a:t>
            </a:r>
            <a:r>
              <a:rPr lang="es-ES" sz="2000" b="1" dirty="0">
                <a:solidFill>
                  <a:srgbClr val="FFCC00"/>
                </a:solidFill>
                <a:latin typeface="Courier New" panose="02070309020205020404" pitchFamily="49" charset="0"/>
              </a:rPr>
              <a:t>)</a:t>
            </a:r>
            <a:r>
              <a:rPr lang="es-ES" sz="2000" dirty="0">
                <a:solidFill>
                  <a:srgbClr val="FFFFFF"/>
                </a:solidFill>
                <a:latin typeface="Courier New" panose="02070309020205020404" pitchFamily="49" charset="0"/>
              </a:rPr>
              <a:t> </a:t>
            </a:r>
            <a:r>
              <a:rPr lang="es-ES" sz="2000" dirty="0" smtClean="0">
                <a:solidFill>
                  <a:srgbClr val="FFFFFF"/>
                </a:solidFill>
                <a:latin typeface="Courier New" panose="02070309020205020404" pitchFamily="49" charset="0"/>
              </a:rPr>
              <a:t/>
            </a:r>
            <a:br>
              <a:rPr lang="es-ES" sz="2000" dirty="0" smtClean="0">
                <a:solidFill>
                  <a:srgbClr val="FFFFFF"/>
                </a:solidFill>
                <a:latin typeface="Courier New" panose="02070309020205020404" pitchFamily="49" charset="0"/>
              </a:rPr>
            </a:br>
            <a:r>
              <a:rPr lang="es-ES" sz="2000" dirty="0" smtClean="0">
                <a:solidFill>
                  <a:schemeClr val="tx1">
                    <a:lumMod val="95000"/>
                  </a:schemeClr>
                </a:solidFill>
                <a:latin typeface="Courier New" panose="02070309020205020404" pitchFamily="49" charset="0"/>
              </a:rPr>
              <a:t>'X</a:t>
            </a:r>
            <a:r>
              <a:rPr lang="es-ES" sz="2000" dirty="0">
                <a:solidFill>
                  <a:schemeClr val="tx1">
                    <a:lumMod val="95000"/>
                  </a:schemeClr>
                </a:solidFill>
                <a:latin typeface="Courier New" panose="02070309020205020404" pitchFamily="49" charset="0"/>
              </a:rPr>
              <a:t>: 3; Y: 5'</a:t>
            </a:r>
            <a:endParaRPr lang="es-ES" sz="2000" dirty="0">
              <a:solidFill>
                <a:schemeClr val="tx1">
                  <a:lumMod val="95000"/>
                </a:schemeClr>
              </a:solidFill>
              <a:effectLst/>
            </a:endParaRPr>
          </a:p>
        </p:txBody>
      </p:sp>
    </p:spTree>
    <p:extLst>
      <p:ext uri="{BB962C8B-B14F-4D97-AF65-F5344CB8AC3E}">
        <p14:creationId xmlns:p14="http://schemas.microsoft.com/office/powerpoint/2010/main" val="179346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t>There are reserved sequences for specifying justification and alignment within a replacement field. </a:t>
            </a:r>
            <a:endParaRPr lang="en-US" dirty="0"/>
          </a:p>
        </p:txBody>
      </p:sp>
      <p:sp>
        <p:nvSpPr>
          <p:cNvPr id="4" name="Rectangle 3"/>
          <p:cNvSpPr/>
          <p:nvPr/>
        </p:nvSpPr>
        <p:spPr>
          <a:xfrm>
            <a:off x="1435100" y="3282017"/>
            <a:ext cx="9690100"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'{:&lt;30}'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'left aligned'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'left </a:t>
            </a:r>
            <a:r>
              <a:rPr lang="en-US" sz="2000" dirty="0">
                <a:solidFill>
                  <a:schemeClr val="tx1">
                    <a:lumMod val="95000"/>
                  </a:schemeClr>
                </a:solidFill>
                <a:latin typeface="Courier New" panose="02070309020205020404" pitchFamily="49" charset="0"/>
              </a:rPr>
              <a:t>aligned </a:t>
            </a:r>
            <a:r>
              <a:rPr lang="en-US" sz="2000" dirty="0" smtClean="0">
                <a:solidFill>
                  <a:schemeClr val="tx1">
                    <a:lumMod val="95000"/>
                  </a:schemeClr>
                </a:solidFill>
                <a:latin typeface="Courier New" panose="02070309020205020404" pitchFamily="49" charset="0"/>
              </a:rPr>
              <a:t>                 '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'{:&gt;30}'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'right aligned'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right </a:t>
            </a:r>
            <a:r>
              <a:rPr lang="en-US" sz="2000" dirty="0">
                <a:solidFill>
                  <a:schemeClr val="tx1">
                    <a:lumMod val="95000"/>
                  </a:schemeClr>
                </a:solidFill>
                <a:latin typeface="Courier New" panose="02070309020205020404" pitchFamily="49" charset="0"/>
              </a:rPr>
              <a:t>aligned'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centered           '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'centered'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use '*' as a fill char</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centered***********'</a:t>
            </a:r>
            <a:endParaRPr lang="en-US" sz="2000" dirty="0">
              <a:solidFill>
                <a:schemeClr val="tx1">
                  <a:lumMod val="95000"/>
                </a:schemeClr>
              </a:solidFill>
              <a:effectLst/>
            </a:endParaRPr>
          </a:p>
        </p:txBody>
      </p:sp>
    </p:spTree>
    <p:extLst>
      <p:ext uri="{BB962C8B-B14F-4D97-AF65-F5344CB8AC3E}">
        <p14:creationId xmlns:p14="http://schemas.microsoft.com/office/powerpoint/2010/main" val="2363492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t>There are a number of options for formatting floating-point numbers. </a:t>
            </a:r>
            <a:endParaRPr lang="en-US" dirty="0"/>
          </a:p>
        </p:txBody>
      </p:sp>
      <p:sp>
        <p:nvSpPr>
          <p:cNvPr id="5" name="Rectangle 4"/>
          <p:cNvSpPr/>
          <p:nvPr/>
        </p:nvSpPr>
        <p:spPr>
          <a:xfrm>
            <a:off x="1024128" y="3303538"/>
            <a:ext cx="10528300" cy="2554545"/>
          </a:xfrm>
          <a:prstGeom prst="rect">
            <a:avLst/>
          </a:prstGeom>
        </p:spPr>
        <p:txBody>
          <a:bodyPr wrap="square">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sign always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3.140000; -3.140000'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f}; {: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space for </a:t>
            </a:r>
            <a:r>
              <a:rPr lang="en-US" sz="2000" i="1" dirty="0" smtClean="0">
                <a:solidFill>
                  <a:srgbClr val="00FF00"/>
                </a:solidFill>
                <a:latin typeface="Courier New" panose="02070309020205020404" pitchFamily="49" charset="0"/>
              </a:rPr>
              <a:t>positive</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 </a:t>
            </a:r>
            <a:r>
              <a:rPr lang="en-US" sz="2000" dirty="0">
                <a:solidFill>
                  <a:schemeClr val="tx1">
                    <a:lumMod val="95000"/>
                  </a:schemeClr>
                </a:solidFill>
                <a:latin typeface="Courier New" panose="02070309020205020404" pitchFamily="49" charset="0"/>
              </a:rPr>
              <a:t>3.140000; -3.140000'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 {:-f}'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show only minus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'3.140000</a:t>
            </a:r>
            <a:r>
              <a:rPr lang="en-US" sz="2000" dirty="0">
                <a:solidFill>
                  <a:schemeClr val="tx1">
                    <a:lumMod val="95000"/>
                  </a:schemeClr>
                </a:solidFill>
                <a:latin typeface="Courier New" panose="02070309020205020404" pitchFamily="49" charset="0"/>
              </a:rPr>
              <a:t>; -3.140000'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'{:.3f}'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format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3.14159</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i="1" dirty="0">
                <a:solidFill>
                  <a:srgbClr val="00FF00"/>
                </a:solidFill>
                <a:latin typeface="Courier New" panose="02070309020205020404" pitchFamily="49" charset="0"/>
              </a:rPr>
              <a:t># limit to three </a:t>
            </a:r>
            <a:r>
              <a:rPr lang="en-US" sz="2000" i="1" dirty="0" err="1">
                <a:solidFill>
                  <a:srgbClr val="00FF00"/>
                </a:solidFill>
                <a:latin typeface="Courier New" panose="02070309020205020404" pitchFamily="49" charset="0"/>
              </a:rPr>
              <a:t>dec</a:t>
            </a:r>
            <a:r>
              <a:rPr lang="en-US" sz="2000" i="1" dirty="0">
                <a:solidFill>
                  <a:srgbClr val="00FF00"/>
                </a:solidFill>
                <a:latin typeface="Courier New" panose="02070309020205020404" pitchFamily="49" charset="0"/>
              </a:rPr>
              <a:t> places</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'3.142'</a:t>
            </a:r>
            <a:endParaRPr lang="en-US" sz="2000" dirty="0">
              <a:solidFill>
                <a:schemeClr val="tx1">
                  <a:lumMod val="95000"/>
                </a:schemeClr>
              </a:solidFill>
              <a:effectLst/>
            </a:endParaRPr>
          </a:p>
        </p:txBody>
      </p:sp>
    </p:spTree>
    <p:extLst>
      <p:ext uri="{BB962C8B-B14F-4D97-AF65-F5344CB8AC3E}">
        <p14:creationId xmlns:p14="http://schemas.microsoft.com/office/powerpoint/2010/main" val="1139852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t>There are still quite a few more formatting </a:t>
            </a:r>
            <a:r>
              <a:rPr lang="en-US" dirty="0" err="1" smtClean="0"/>
              <a:t>specifiers</a:t>
            </a:r>
            <a:r>
              <a:rPr lang="en-US" dirty="0" smtClean="0"/>
              <a:t> that we haven’t covered. A list of them is available </a:t>
            </a:r>
            <a:r>
              <a:rPr lang="en-US" dirty="0" smtClean="0">
                <a:hlinkClick r:id="rId2"/>
              </a:rPr>
              <a:t>here</a:t>
            </a:r>
            <a:r>
              <a:rPr lang="en-US" dirty="0" smtClean="0"/>
              <a:t>. </a:t>
            </a:r>
          </a:p>
          <a:p>
            <a:r>
              <a:rPr lang="en-US" dirty="0" smtClean="0"/>
              <a:t>We’ll now turn our attention back to functions and begin OOP in Python.</a:t>
            </a:r>
            <a:endParaRPr lang="en-US" dirty="0"/>
          </a:p>
        </p:txBody>
      </p:sp>
    </p:spTree>
    <p:extLst>
      <p:ext uri="{BB962C8B-B14F-4D97-AF65-F5344CB8AC3E}">
        <p14:creationId xmlns:p14="http://schemas.microsoft.com/office/powerpoint/2010/main" val="162255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Strings</a:t>
            </a:r>
            <a:endParaRPr lang="en-US" dirty="0"/>
          </a:p>
        </p:txBody>
      </p:sp>
      <p:sp>
        <p:nvSpPr>
          <p:cNvPr id="3" name="Content Placeholder 2"/>
          <p:cNvSpPr>
            <a:spLocks noGrp="1"/>
          </p:cNvSpPr>
          <p:nvPr>
            <p:ph idx="1"/>
          </p:nvPr>
        </p:nvSpPr>
        <p:spPr/>
        <p:txBody>
          <a:bodyPr/>
          <a:lstStyle/>
          <a:p>
            <a:r>
              <a:rPr lang="en-US" dirty="0" smtClean="0"/>
              <a:t>As a subtype of the sequence data type, strings can be accessed element-wise as they are technically just sequences of character elements. </a:t>
            </a:r>
          </a:p>
          <a:p>
            <a:r>
              <a:rPr lang="en-US" dirty="0" smtClean="0"/>
              <a:t>We can index with typical bracket notation, as well as perform slicing. </a:t>
            </a:r>
            <a:endParaRPr lang="en-US" dirty="0"/>
          </a:p>
        </p:txBody>
      </p:sp>
      <p:sp>
        <p:nvSpPr>
          <p:cNvPr id="4" name="Rectangle 3"/>
          <p:cNvSpPr/>
          <p:nvPr/>
        </p:nvSpPr>
        <p:spPr>
          <a:xfrm>
            <a:off x="1967345" y="3694699"/>
            <a:ext cx="6096000" cy="1938992"/>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"This is a string!"</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s2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s2</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n </a:t>
            </a:r>
            <a:r>
              <a:rPr lang="en-US" sz="2000" dirty="0">
                <a:solidFill>
                  <a:schemeClr val="tx1">
                    <a:lumMod val="95000"/>
                  </a:schemeClr>
                </a:solidFill>
                <a:latin typeface="Courier New" panose="02070309020205020404" pitchFamily="49" charset="0"/>
              </a:rPr>
              <a:t>is so aw</a:t>
            </a:r>
            <a:endParaRPr lang="en-US" sz="2000" dirty="0">
              <a:solidFill>
                <a:schemeClr val="tx1">
                  <a:lumMod val="95000"/>
                </a:schemeClr>
              </a:solidFill>
              <a:effectLst/>
            </a:endParaRPr>
          </a:p>
        </p:txBody>
      </p:sp>
    </p:spTree>
    <p:extLst>
      <p:ext uri="{BB962C8B-B14F-4D97-AF65-F5344CB8AC3E}">
        <p14:creationId xmlns:p14="http://schemas.microsoft.com/office/powerpoint/2010/main" val="332927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strings</a:t>
            </a:r>
            <a:endParaRPr lang="en-US" dirty="0"/>
          </a:p>
        </p:txBody>
      </p:sp>
      <p:sp>
        <p:nvSpPr>
          <p:cNvPr id="3" name="Content Placeholder 2"/>
          <p:cNvSpPr>
            <a:spLocks noGrp="1"/>
          </p:cNvSpPr>
          <p:nvPr>
            <p:ph idx="1"/>
          </p:nvPr>
        </p:nvSpPr>
        <p:spPr/>
        <p:txBody>
          <a:bodyPr/>
          <a:lstStyle/>
          <a:p>
            <a:r>
              <a:rPr lang="en-US" dirty="0" smtClean="0"/>
              <a:t>Strings are </a:t>
            </a:r>
            <a:r>
              <a:rPr lang="en-US" i="1" dirty="0" smtClean="0"/>
              <a:t>immutable</a:t>
            </a:r>
            <a:r>
              <a:rPr lang="en-US" dirty="0" smtClean="0"/>
              <a:t> – you cannot update the value of an existing string object. However, you can reassign your variable name to a new string object to perform an “update”. </a:t>
            </a:r>
            <a:endParaRPr lang="en-US" dirty="0"/>
          </a:p>
        </p:txBody>
      </p:sp>
      <p:sp>
        <p:nvSpPr>
          <p:cNvPr id="4" name="Rectangle 3"/>
          <p:cNvSpPr/>
          <p:nvPr/>
        </p:nvSpPr>
        <p:spPr>
          <a:xfrm>
            <a:off x="1341418" y="4317415"/>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cool."</a:t>
            </a:r>
            <a:endParaRPr lang="en-US" sz="2000" dirty="0">
              <a:effectLst/>
            </a:endParaRPr>
          </a:p>
        </p:txBody>
      </p:sp>
      <p:sp>
        <p:nvSpPr>
          <p:cNvPr id="5" name="TextBox 4"/>
          <p:cNvSpPr txBox="1"/>
          <p:nvPr/>
        </p:nvSpPr>
        <p:spPr>
          <a:xfrm>
            <a:off x="9092045" y="3617360"/>
            <a:ext cx="2371098" cy="369332"/>
          </a:xfrm>
          <a:prstGeom prst="rect">
            <a:avLst/>
          </a:prstGeom>
          <a:noFill/>
          <a:ln>
            <a:solidFill>
              <a:schemeClr val="accent1">
                <a:lumMod val="60000"/>
                <a:lumOff val="40000"/>
              </a:schemeClr>
            </a:solidFill>
          </a:ln>
        </p:spPr>
        <p:txBody>
          <a:bodyPr wrap="none" rtlCol="0">
            <a:spAutoFit/>
          </a:bodyPr>
          <a:lstStyle/>
          <a:p>
            <a:r>
              <a:rPr lang="en-US" dirty="0" smtClean="0"/>
              <a:t>“Python is so awesome.”</a:t>
            </a:r>
            <a:endParaRPr lang="en-US" dirty="0"/>
          </a:p>
        </p:txBody>
      </p:sp>
      <p:sp>
        <p:nvSpPr>
          <p:cNvPr id="6" name="TextBox 5"/>
          <p:cNvSpPr txBox="1"/>
          <p:nvPr/>
        </p:nvSpPr>
        <p:spPr>
          <a:xfrm>
            <a:off x="7232073" y="3601971"/>
            <a:ext cx="410690" cy="400110"/>
          </a:xfrm>
          <a:prstGeom prst="rect">
            <a:avLst/>
          </a:prstGeom>
          <a:noFill/>
        </p:spPr>
        <p:txBody>
          <a:bodyPr wrap="none" rtlCol="0">
            <a:spAutoFit/>
          </a:bodyPr>
          <a:lstStyle/>
          <a:p>
            <a:r>
              <a:rPr lang="en-US" sz="2000" dirty="0" smtClean="0"/>
              <a:t>s1</a:t>
            </a:r>
            <a:endParaRPr lang="en-US" sz="2000" dirty="0"/>
          </a:p>
        </p:txBody>
      </p:sp>
      <p:cxnSp>
        <p:nvCxnSpPr>
          <p:cNvPr id="8" name="Straight Arrow Connector 7"/>
          <p:cNvCxnSpPr>
            <a:stCxn id="6" idx="3"/>
            <a:endCxn id="5" idx="1"/>
          </p:cNvCxnSpPr>
          <p:nvPr/>
        </p:nvCxnSpPr>
        <p:spPr>
          <a:xfrm>
            <a:off x="7642763" y="3802026"/>
            <a:ext cx="14492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232073" y="5270880"/>
            <a:ext cx="410690" cy="400110"/>
          </a:xfrm>
          <a:prstGeom prst="rect">
            <a:avLst/>
          </a:prstGeom>
          <a:noFill/>
        </p:spPr>
        <p:txBody>
          <a:bodyPr wrap="none" rtlCol="0">
            <a:spAutoFit/>
          </a:bodyPr>
          <a:lstStyle/>
          <a:p>
            <a:r>
              <a:rPr lang="en-US" sz="2000" dirty="0" smtClean="0"/>
              <a:t>s1</a:t>
            </a:r>
            <a:endParaRPr lang="en-US" sz="2000" dirty="0"/>
          </a:p>
        </p:txBody>
      </p:sp>
      <p:sp>
        <p:nvSpPr>
          <p:cNvPr id="13" name="TextBox 12"/>
          <p:cNvSpPr txBox="1"/>
          <p:nvPr/>
        </p:nvSpPr>
        <p:spPr>
          <a:xfrm>
            <a:off x="9092045" y="5286269"/>
            <a:ext cx="2371098" cy="369332"/>
          </a:xfrm>
          <a:prstGeom prst="rect">
            <a:avLst/>
          </a:prstGeom>
          <a:noFill/>
          <a:ln>
            <a:solidFill>
              <a:schemeClr val="accent1">
                <a:lumMod val="60000"/>
                <a:lumOff val="40000"/>
              </a:schemeClr>
            </a:solidFill>
          </a:ln>
        </p:spPr>
        <p:txBody>
          <a:bodyPr wrap="none" rtlCol="0">
            <a:spAutoFit/>
          </a:bodyPr>
          <a:lstStyle/>
          <a:p>
            <a:r>
              <a:rPr lang="en-US" dirty="0" smtClean="0"/>
              <a:t>“Python is so awesome.”</a:t>
            </a:r>
            <a:endParaRPr lang="en-US" dirty="0"/>
          </a:p>
        </p:txBody>
      </p:sp>
      <p:sp>
        <p:nvSpPr>
          <p:cNvPr id="14" name="TextBox 13"/>
          <p:cNvSpPr txBox="1"/>
          <p:nvPr/>
        </p:nvSpPr>
        <p:spPr>
          <a:xfrm>
            <a:off x="9092045" y="6032361"/>
            <a:ext cx="1897058" cy="369332"/>
          </a:xfrm>
          <a:prstGeom prst="rect">
            <a:avLst/>
          </a:prstGeom>
          <a:noFill/>
          <a:ln>
            <a:solidFill>
              <a:schemeClr val="accent1">
                <a:lumMod val="60000"/>
                <a:lumOff val="40000"/>
              </a:schemeClr>
            </a:solidFill>
          </a:ln>
        </p:spPr>
        <p:txBody>
          <a:bodyPr wrap="none" rtlCol="0">
            <a:spAutoFit/>
          </a:bodyPr>
          <a:lstStyle/>
          <a:p>
            <a:r>
              <a:rPr lang="en-US" dirty="0" smtClean="0"/>
              <a:t>“Python is so cool.”</a:t>
            </a:r>
            <a:endParaRPr lang="en-US" dirty="0"/>
          </a:p>
        </p:txBody>
      </p:sp>
      <p:cxnSp>
        <p:nvCxnSpPr>
          <p:cNvPr id="16" name="Straight Arrow Connector 15"/>
          <p:cNvCxnSpPr>
            <a:stCxn id="12" idx="3"/>
            <a:endCxn id="14" idx="1"/>
          </p:cNvCxnSpPr>
          <p:nvPr/>
        </p:nvCxnSpPr>
        <p:spPr>
          <a:xfrm>
            <a:off x="7642763" y="5470935"/>
            <a:ext cx="1449282" cy="74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68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strings</a:t>
            </a:r>
            <a:endParaRPr lang="en-US" dirty="0"/>
          </a:p>
        </p:txBody>
      </p:sp>
      <p:sp>
        <p:nvSpPr>
          <p:cNvPr id="3" name="Content Placeholder 2"/>
          <p:cNvSpPr>
            <a:spLocks noGrp="1"/>
          </p:cNvSpPr>
          <p:nvPr>
            <p:ph idx="1"/>
          </p:nvPr>
        </p:nvSpPr>
        <p:spPr/>
        <p:txBody>
          <a:bodyPr/>
          <a:lstStyle/>
          <a:p>
            <a:pPr marL="0" indent="0">
              <a:buNone/>
            </a:pPr>
            <a:r>
              <a:rPr lang="en-US" dirty="0" smtClean="0"/>
              <a:t>Alternatively, we could have done the following: </a:t>
            </a:r>
          </a:p>
          <a:p>
            <a:endParaRPr lang="en-US" dirty="0"/>
          </a:p>
          <a:p>
            <a:endParaRPr lang="en-US" dirty="0" smtClean="0"/>
          </a:p>
          <a:p>
            <a:pPr marL="0" indent="0">
              <a:buNone/>
            </a:pPr>
            <a:r>
              <a:rPr lang="en-US" dirty="0" smtClean="0"/>
              <a:t>This will create a substring “Python is so ”, which is concatenated with “cool.”, stored in memory and associated with the name s1. </a:t>
            </a:r>
          </a:p>
          <a:p>
            <a:pPr marL="0" indent="0">
              <a:buNone/>
            </a:pPr>
            <a:r>
              <a:rPr lang="en-US" dirty="0" smtClean="0"/>
              <a:t>The “+” operator can be used with two string objects to concatenate them together. The “*” operator can be used to concatenate multiple copies of a single string object. </a:t>
            </a:r>
          </a:p>
          <a:p>
            <a:pPr marL="0" indent="0">
              <a:buNone/>
            </a:pPr>
            <a:r>
              <a:rPr lang="en-US" dirty="0" smtClean="0"/>
              <a:t>We also have </a:t>
            </a:r>
            <a:r>
              <a:rPr lang="en-US" sz="2000" dirty="0" smtClean="0">
                <a:latin typeface="Courier New" panose="02070309020205020404" pitchFamily="49" charset="0"/>
                <a:cs typeface="Courier New" panose="02070309020205020404" pitchFamily="49" charset="0"/>
              </a:rPr>
              <a:t>in</a:t>
            </a:r>
            <a:r>
              <a:rPr lang="en-US" dirty="0" smtClean="0"/>
              <a:t> and </a:t>
            </a:r>
            <a:r>
              <a:rPr lang="en-US" sz="2000" dirty="0" smtClean="0">
                <a:latin typeface="Courier New" panose="02070309020205020404" pitchFamily="49" charset="0"/>
                <a:cs typeface="Courier New" panose="02070309020205020404" pitchFamily="49" charset="0"/>
              </a:rPr>
              <a:t>not in </a:t>
            </a:r>
            <a:r>
              <a:rPr lang="en-US" dirty="0" smtClean="0"/>
              <a:t>available for testing character membership within a string. </a:t>
            </a:r>
          </a:p>
          <a:p>
            <a:endParaRPr lang="en-US" dirty="0"/>
          </a:p>
        </p:txBody>
      </p:sp>
      <p:sp>
        <p:nvSpPr>
          <p:cNvPr id="5" name="Rectangle 4"/>
          <p:cNvSpPr/>
          <p:nvPr/>
        </p:nvSpPr>
        <p:spPr>
          <a:xfrm>
            <a:off x="1603663" y="2877235"/>
            <a:ext cx="6096000" cy="70788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13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"cool."</a:t>
            </a:r>
            <a:endParaRPr lang="en-US" sz="2000" dirty="0">
              <a:effectLst/>
            </a:endParaRPr>
          </a:p>
        </p:txBody>
      </p:sp>
    </p:spTree>
    <p:extLst>
      <p:ext uri="{BB962C8B-B14F-4D97-AF65-F5344CB8AC3E}">
        <p14:creationId xmlns:p14="http://schemas.microsoft.com/office/powerpoint/2010/main" val="192172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characters </a:t>
            </a:r>
            <a:endParaRPr lang="en-US" dirty="0"/>
          </a:p>
        </p:txBody>
      </p:sp>
      <p:sp>
        <p:nvSpPr>
          <p:cNvPr id="3" name="Content Placeholder 2"/>
          <p:cNvSpPr>
            <a:spLocks noGrp="1"/>
          </p:cNvSpPr>
          <p:nvPr>
            <p:ph idx="1"/>
          </p:nvPr>
        </p:nvSpPr>
        <p:spPr/>
        <p:txBody>
          <a:bodyPr/>
          <a:lstStyle/>
          <a:p>
            <a:r>
              <a:rPr lang="en-US" dirty="0" smtClean="0"/>
              <a:t>As a side note, there are a number of escape characters supported by Python strings. The most common ones are: </a:t>
            </a:r>
          </a:p>
          <a:p>
            <a:pPr>
              <a:buFont typeface="Arial" panose="020B0604020202020204" pitchFamily="34" charset="0"/>
              <a:buChar char="•"/>
            </a:pPr>
            <a:r>
              <a:rPr lang="en-US" dirty="0"/>
              <a:t> </a:t>
            </a:r>
            <a:r>
              <a:rPr lang="en-US" dirty="0" smtClean="0"/>
              <a:t>‘\n’ – newline</a:t>
            </a:r>
          </a:p>
          <a:p>
            <a:pPr>
              <a:buFont typeface="Arial" panose="020B0604020202020204" pitchFamily="34" charset="0"/>
              <a:buChar char="•"/>
            </a:pPr>
            <a:r>
              <a:rPr lang="en-US" dirty="0"/>
              <a:t> </a:t>
            </a:r>
            <a:r>
              <a:rPr lang="en-US" dirty="0" smtClean="0"/>
              <a:t>‘\s’ – space</a:t>
            </a:r>
          </a:p>
          <a:p>
            <a:pPr>
              <a:buFont typeface="Arial" panose="020B0604020202020204" pitchFamily="34" charset="0"/>
              <a:buChar char="•"/>
            </a:pPr>
            <a:r>
              <a:rPr lang="en-US" dirty="0"/>
              <a:t> </a:t>
            </a:r>
            <a:r>
              <a:rPr lang="en-US" dirty="0" smtClean="0"/>
              <a:t>‘\t’ – tab</a:t>
            </a:r>
          </a:p>
          <a:p>
            <a:pPr marL="0" indent="0">
              <a:buNone/>
            </a:pPr>
            <a:endParaRPr lang="en-US" dirty="0"/>
          </a:p>
        </p:txBody>
      </p:sp>
    </p:spTree>
    <p:extLst>
      <p:ext uri="{BB962C8B-B14F-4D97-AF65-F5344CB8AC3E}">
        <p14:creationId xmlns:p14="http://schemas.microsoft.com/office/powerpoint/2010/main" val="889103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r>
              <a:rPr lang="en-US" dirty="0" smtClean="0"/>
              <a:t>Python includes a number of built-in string methods that are incredibly useful for string manipulation. Note that these </a:t>
            </a:r>
            <a:r>
              <a:rPr lang="en-US" i="1" dirty="0" smtClean="0"/>
              <a:t>return</a:t>
            </a:r>
            <a:r>
              <a:rPr lang="en-US" dirty="0" smtClean="0"/>
              <a:t> the modified string value; we cannot change the string’s value in place because they’re immutable!</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s.upper</a:t>
            </a:r>
            <a:r>
              <a:rPr lang="en-US" dirty="0" smtClean="0">
                <a:latin typeface="Courier New" panose="02070309020205020404" pitchFamily="49" charset="0"/>
                <a:cs typeface="Courier New" panose="02070309020205020404" pitchFamily="49" charset="0"/>
              </a:rPr>
              <a:t>() </a:t>
            </a:r>
            <a:r>
              <a:rPr lang="en-US" dirty="0" smtClean="0"/>
              <a:t>and  </a:t>
            </a:r>
            <a:r>
              <a:rPr lang="en-US" dirty="0" err="1" smtClean="0">
                <a:latin typeface="Courier New" panose="02070309020205020404" pitchFamily="49" charset="0"/>
                <a:cs typeface="Courier New" panose="02070309020205020404" pitchFamily="49" charset="0"/>
              </a:rPr>
              <a:t>s.lower</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Rectangle 3"/>
          <p:cNvSpPr/>
          <p:nvPr/>
        </p:nvSpPr>
        <p:spPr>
          <a:xfrm>
            <a:off x="2060864" y="3960705"/>
            <a:ext cx="6096000" cy="1631216"/>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s1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"Python is so awesome."</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upper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PYTHON </a:t>
            </a:r>
            <a:r>
              <a:rPr lang="en-US" sz="2000" dirty="0">
                <a:solidFill>
                  <a:schemeClr val="tx1">
                    <a:lumMod val="95000"/>
                  </a:schemeClr>
                </a:solidFill>
                <a:latin typeface="Courier New" panose="02070309020205020404" pitchFamily="49" charset="0"/>
              </a:rPr>
              <a:t>IS SO AWESOME</a:t>
            </a:r>
            <a:r>
              <a:rPr lang="en-US" sz="2000" b="1" dirty="0">
                <a:solidFill>
                  <a:schemeClr val="tx1">
                    <a:lumMod val="95000"/>
                  </a:schemeClr>
                </a:solidFill>
                <a:latin typeface="Courier New" panose="02070309020205020404" pitchFamily="49" charset="0"/>
              </a:rPr>
              <a:t>.</a:t>
            </a:r>
            <a:r>
              <a:rPr lang="en-US" sz="2000" dirty="0">
                <a:solidFill>
                  <a:schemeClr val="tx1">
                    <a:lumMod val="95000"/>
                  </a:schemeClr>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print</a:t>
            </a:r>
            <a:r>
              <a:rPr lang="en-US" sz="2000" dirty="0">
                <a:solidFill>
                  <a:srgbClr val="FFFFFF"/>
                </a:solidFill>
                <a:latin typeface="Courier New" panose="02070309020205020404" pitchFamily="49" charset="0"/>
              </a:rPr>
              <a:t> s1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lower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python </a:t>
            </a:r>
            <a:r>
              <a:rPr lang="en-US" sz="2000" dirty="0">
                <a:solidFill>
                  <a:schemeClr val="tx1">
                    <a:lumMod val="95000"/>
                  </a:schemeClr>
                </a:solidFill>
                <a:latin typeface="Courier New" panose="02070309020205020404" pitchFamily="49" charset="0"/>
              </a:rPr>
              <a:t>is so awesome</a:t>
            </a:r>
            <a:r>
              <a:rPr lang="en-US" sz="2000" b="1" dirty="0">
                <a:solidFill>
                  <a:schemeClr val="tx1">
                    <a:lumMod val="95000"/>
                  </a:schemeClr>
                </a:solidFill>
                <a:latin typeface="Courier New" panose="02070309020205020404" pitchFamily="49" charset="0"/>
              </a:rPr>
              <a:t>.</a:t>
            </a:r>
            <a:endParaRPr lang="en-US" sz="2000" dirty="0">
              <a:solidFill>
                <a:schemeClr val="tx1">
                  <a:lumMod val="95000"/>
                </a:schemeClr>
              </a:solidFill>
              <a:effectLst/>
            </a:endParaRPr>
          </a:p>
        </p:txBody>
      </p:sp>
    </p:spTree>
    <p:extLst>
      <p:ext uri="{BB962C8B-B14F-4D97-AF65-F5344CB8AC3E}">
        <p14:creationId xmlns:p14="http://schemas.microsoft.com/office/powerpoint/2010/main" val="3758879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s.isalpha</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s.isdigit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s.isalnum</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s.isspace</a:t>
            </a:r>
            <a:r>
              <a:rPr lang="en-US" dirty="0" smtClean="0">
                <a:latin typeface="Courier New" panose="02070309020205020404" pitchFamily="49" charset="0"/>
                <a:cs typeface="Courier New" panose="02070309020205020404" pitchFamily="49" charset="0"/>
              </a:rPr>
              <a:t>() </a:t>
            </a:r>
            <a:r>
              <a:rPr lang="en-US" dirty="0" smtClean="0"/>
              <a:t>– return True if string </a:t>
            </a:r>
            <a:r>
              <a:rPr lang="en-US" i="1" dirty="0" smtClean="0"/>
              <a:t>s</a:t>
            </a:r>
            <a:r>
              <a:rPr lang="en-US" dirty="0" smtClean="0"/>
              <a:t> is composed of alphabetic characters, digits, either alphabetic and/or digits, and entirely whitespace characters, respectively.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s.islower</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s.isupper</a:t>
            </a:r>
            <a:r>
              <a:rPr lang="en-US" dirty="0" smtClean="0">
                <a:latin typeface="Courier New" panose="02070309020205020404" pitchFamily="49" charset="0"/>
                <a:cs typeface="Courier New" panose="02070309020205020404" pitchFamily="49" charset="0"/>
              </a:rPr>
              <a:t>() </a:t>
            </a:r>
            <a:r>
              <a:rPr lang="en-US" dirty="0" smtClean="0"/>
              <a:t>– return True if string </a:t>
            </a:r>
            <a:r>
              <a:rPr lang="en-US" i="1" dirty="0" smtClean="0"/>
              <a:t>s</a:t>
            </a:r>
            <a:r>
              <a:rPr lang="en-US" dirty="0" smtClean="0"/>
              <a:t> is all lowercase and all uppercase, respectively. </a:t>
            </a:r>
            <a:endParaRPr lang="en-US" dirty="0"/>
          </a:p>
        </p:txBody>
      </p:sp>
      <p:sp>
        <p:nvSpPr>
          <p:cNvPr id="4" name="Rectangle 3"/>
          <p:cNvSpPr/>
          <p:nvPr/>
        </p:nvSpPr>
        <p:spPr>
          <a:xfrm>
            <a:off x="3151910" y="4111847"/>
            <a:ext cx="6096000" cy="2616101"/>
          </a:xfrm>
          <a:prstGeom prst="rect">
            <a:avLst/>
          </a:prstGeom>
        </p:spPr>
        <p:txBody>
          <a:bodyPr>
            <a:spAutoFit/>
          </a:bodyPr>
          <a:lstStyle/>
          <a:p>
            <a:r>
              <a:rPr lang="en-US" sz="2000" b="1" dirty="0">
                <a:solidFill>
                  <a:srgbClr val="FFCC00"/>
                </a:solidFill>
                <a:latin typeface="Courier New" panose="02070309020205020404" pitchFamily="49" charset="0"/>
              </a:rPr>
              <a:t>&gt;&gt;&gt;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"WHOA</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err="1" smtClean="0">
                <a:solidFill>
                  <a:schemeClr val="tx1">
                    <a:lumMod val="95000"/>
                  </a:schemeClr>
                </a:solidFill>
                <a:latin typeface="Courier New" panose="02070309020205020404" pitchFamily="49" charset="0"/>
              </a:rPr>
              <a:t>isu</a:t>
            </a:r>
            <a:r>
              <a:rPr lang="en-US" sz="2000" dirty="0" err="1" smtClean="0">
                <a:solidFill>
                  <a:srgbClr val="FFFFFF"/>
                </a:solidFill>
                <a:latin typeface="Courier New" panose="02070309020205020404" pitchFamily="49" charset="0"/>
              </a:rPr>
              <a:t>pper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"12345</a:t>
            </a:r>
            <a:r>
              <a:rPr lang="en-US" sz="2000" dirty="0" smtClean="0">
                <a:solidFill>
                  <a:srgbClr val="66FF00"/>
                </a:solidFill>
                <a:latin typeface="Courier New" panose="02070309020205020404" pitchFamily="49" charset="0"/>
              </a:rPr>
              <a:t>"</a:t>
            </a:r>
            <a:r>
              <a:rPr lang="en-US" sz="2000" b="1" dirty="0" smtClean="0">
                <a:solidFill>
                  <a:srgbClr val="FFCC00"/>
                </a:solidFill>
                <a:latin typeface="Courier New" panose="02070309020205020404" pitchFamily="49" charset="0"/>
              </a:rPr>
              <a:t>.</a:t>
            </a:r>
            <a:r>
              <a:rPr lang="en-US" sz="2000" dirty="0" smtClean="0">
                <a:solidFill>
                  <a:schemeClr val="tx1">
                    <a:lumMod val="95000"/>
                  </a:schemeClr>
                </a:solidFill>
                <a:latin typeface="Courier New" panose="02070309020205020404" pitchFamily="49" charset="0"/>
              </a:rPr>
              <a:t>is</a:t>
            </a:r>
            <a:r>
              <a:rPr lang="en-US" sz="2000" dirty="0" smtClean="0">
                <a:solidFill>
                  <a:srgbClr val="FFFFFF"/>
                </a:solidFill>
                <a:latin typeface="Courier New" panose="02070309020205020404" pitchFamily="49" charset="0"/>
              </a:rPr>
              <a:t>digit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 \n "</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isspace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True</a:t>
            </a:r>
            <a:r>
              <a:rPr lang="en-US" sz="2000" dirty="0" smtClean="0">
                <a:solidFill>
                  <a:srgbClr val="FFFFFF"/>
                </a:solidFill>
                <a:latin typeface="Courier New" panose="02070309020205020404" pitchFamily="49" charset="0"/>
              </a:rPr>
              <a:t> </a:t>
            </a:r>
            <a:br>
              <a:rPr lang="en-US" sz="2000" dirty="0" smtClean="0">
                <a:solidFill>
                  <a:srgbClr val="FFFFFF"/>
                </a:solidFill>
                <a:latin typeface="Courier New" panose="02070309020205020404" pitchFamily="49" charset="0"/>
              </a:rPr>
            </a:br>
            <a:r>
              <a:rPr lang="en-US" sz="2000" b="1" dirty="0" smtClean="0">
                <a:solidFill>
                  <a:srgbClr val="FFCC00"/>
                </a:solidFill>
                <a:latin typeface="Courier New" panose="02070309020205020404" pitchFamily="49" charset="0"/>
              </a:rPr>
              <a:t>&gt;&gt;&gt;</a:t>
            </a:r>
            <a:r>
              <a:rPr lang="en-US" sz="2000" dirty="0" smtClean="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isalpha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chemeClr val="tx1">
                    <a:lumMod val="95000"/>
                  </a:schemeClr>
                </a:solidFill>
                <a:latin typeface="Courier New" panose="02070309020205020404" pitchFamily="49" charset="0"/>
              </a:rPr>
              <a:t>False</a:t>
            </a:r>
            <a:endParaRPr lang="en-US" sz="2000" dirty="0">
              <a:solidFill>
                <a:schemeClr val="tx1">
                  <a:lumMod val="95000"/>
                </a:schemeClr>
              </a:solidFill>
              <a:effectLst/>
            </a:endParaRPr>
          </a:p>
        </p:txBody>
      </p:sp>
    </p:spTree>
    <p:extLst>
      <p:ext uri="{BB962C8B-B14F-4D97-AF65-F5344CB8AC3E}">
        <p14:creationId xmlns:p14="http://schemas.microsoft.com/office/powerpoint/2010/main" val="97327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string methods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maxsplit</a:t>
            </a:r>
            <a:r>
              <a:rPr lang="en-US" dirty="0" smtClean="0">
                <a:latin typeface="Courier New" panose="02070309020205020404" pitchFamily="49" charset="0"/>
                <a:cs typeface="Courier New" panose="02070309020205020404" pitchFamily="49" charset="0"/>
              </a:rPr>
              <a:t>]]) </a:t>
            </a:r>
            <a:r>
              <a:rPr lang="en-US" dirty="0" smtClean="0"/>
              <a:t>– Split </a:t>
            </a:r>
            <a:r>
              <a:rPr lang="en-US" i="1" dirty="0" err="1" smtClean="0"/>
              <a:t>str</a:t>
            </a:r>
            <a:r>
              <a:rPr lang="en-US" dirty="0" smtClean="0"/>
              <a:t> into a list of substrings. The </a:t>
            </a:r>
            <a:r>
              <a:rPr lang="en-US" i="1" dirty="0" err="1" smtClean="0"/>
              <a:t>sep</a:t>
            </a:r>
            <a:r>
              <a:rPr lang="en-US" dirty="0" smtClean="0"/>
              <a:t> argument indicates the delimiting string (defaults to consecutive whitespace).  The </a:t>
            </a:r>
            <a:r>
              <a:rPr lang="en-US" i="1" dirty="0" err="1" smtClean="0"/>
              <a:t>maxsplit</a:t>
            </a:r>
            <a:r>
              <a:rPr lang="en-US" i="1" dirty="0" smtClean="0"/>
              <a:t> </a:t>
            </a:r>
            <a:r>
              <a:rPr lang="en-US" dirty="0" smtClean="0"/>
              <a:t>argument indicates the maximum number of splits to be done (default is -1).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str.rsplit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maxsplit</a:t>
            </a:r>
            <a:r>
              <a:rPr lang="en-US" dirty="0" smtClean="0">
                <a:latin typeface="Courier New" panose="02070309020205020404" pitchFamily="49" charset="0"/>
                <a:cs typeface="Courier New" panose="02070309020205020404" pitchFamily="49" charset="0"/>
              </a:rPr>
              <a:t>]]) </a:t>
            </a:r>
            <a:r>
              <a:rPr lang="en-US" dirty="0" smtClean="0"/>
              <a:t>– Split </a:t>
            </a:r>
            <a:r>
              <a:rPr lang="en-US" i="1" dirty="0" err="1" smtClean="0"/>
              <a:t>str</a:t>
            </a:r>
            <a:r>
              <a:rPr lang="en-US" dirty="0" smtClean="0"/>
              <a:t> into a list of substrings, starting from the right.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([chars</a:t>
            </a:r>
            <a:r>
              <a:rPr lang="en-US" dirty="0" smtClean="0">
                <a:latin typeface="Courier New" panose="02070309020205020404" pitchFamily="49" charset="0"/>
                <a:cs typeface="Courier New" panose="02070309020205020404" pitchFamily="49" charset="0"/>
              </a:rPr>
              <a:t>]) </a:t>
            </a:r>
            <a:r>
              <a:rPr lang="en-US" dirty="0" smtClean="0"/>
              <a:t>– Return a copy of the string </a:t>
            </a:r>
            <a:r>
              <a:rPr lang="en-US" i="1" dirty="0" err="1" smtClean="0"/>
              <a:t>str</a:t>
            </a:r>
            <a:r>
              <a:rPr lang="en-US" dirty="0" smtClean="0"/>
              <a:t> with leading and trailing characters removed. The </a:t>
            </a:r>
            <a:r>
              <a:rPr lang="en-US" i="1" dirty="0" smtClean="0"/>
              <a:t>chars</a:t>
            </a:r>
            <a:r>
              <a:rPr lang="en-US" dirty="0" smtClean="0"/>
              <a:t> string specifies the set of characters to remove (default is whitespace).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str.rstrip</a:t>
            </a:r>
            <a:r>
              <a:rPr lang="en-US" dirty="0">
                <a:latin typeface="Courier New" panose="02070309020205020404" pitchFamily="49" charset="0"/>
                <a:cs typeface="Courier New" panose="02070309020205020404" pitchFamily="49" charset="0"/>
              </a:rPr>
              <a:t>([chars</a:t>
            </a:r>
            <a:r>
              <a:rPr lang="en-US" dirty="0" smtClean="0">
                <a:latin typeface="Courier New" panose="02070309020205020404" pitchFamily="49" charset="0"/>
                <a:cs typeface="Courier New" panose="02070309020205020404" pitchFamily="49" charset="0"/>
              </a:rPr>
              <a:t>]) </a:t>
            </a:r>
            <a:r>
              <a:rPr lang="en-US" dirty="0" smtClean="0"/>
              <a:t>– Return a copy of the string </a:t>
            </a:r>
            <a:r>
              <a:rPr lang="en-US" i="1" dirty="0" err="1" smtClean="0"/>
              <a:t>str</a:t>
            </a:r>
            <a:r>
              <a:rPr lang="en-US" i="1" dirty="0" smtClean="0"/>
              <a:t> </a:t>
            </a:r>
            <a:r>
              <a:rPr lang="en-US" dirty="0" smtClean="0"/>
              <a:t>with only trailing characters removed. </a:t>
            </a:r>
            <a:endParaRPr lang="en-US" dirty="0"/>
          </a:p>
        </p:txBody>
      </p:sp>
    </p:spTree>
    <p:extLst>
      <p:ext uri="{BB962C8B-B14F-4D97-AF65-F5344CB8AC3E}">
        <p14:creationId xmlns:p14="http://schemas.microsoft.com/office/powerpoint/2010/main" val="3046873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421</TotalTime>
  <Words>1285</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Courier New</vt:lpstr>
      <vt:lpstr>Tw Cen MT</vt:lpstr>
      <vt:lpstr>Tw Cen MT Condensed</vt:lpstr>
      <vt:lpstr>Wingdings 3</vt:lpstr>
      <vt:lpstr>Integral</vt:lpstr>
      <vt:lpstr>Lecture 5</vt:lpstr>
      <vt:lpstr>Strings</vt:lpstr>
      <vt:lpstr>Accessing Strings</vt:lpstr>
      <vt:lpstr>Modifying strings</vt:lpstr>
      <vt:lpstr>Modifying strings</vt:lpstr>
      <vt:lpstr>Escape characters </vt:lpstr>
      <vt:lpstr>Built-in string methods</vt:lpstr>
      <vt:lpstr>Built-in string methods</vt:lpstr>
      <vt:lpstr>Built-in string methods</vt:lpstr>
      <vt:lpstr>Built-in string methods</vt:lpstr>
      <vt:lpstr>Built-in string methods</vt:lpstr>
      <vt:lpstr>Built-in string methods</vt:lpstr>
      <vt:lpstr>Built-in string methods</vt:lpstr>
      <vt:lpstr>Built-in string methods</vt:lpstr>
      <vt:lpstr>The string module</vt:lpstr>
      <vt:lpstr>String constants</vt:lpstr>
      <vt:lpstr>String constants</vt:lpstr>
      <vt:lpstr>String constants</vt:lpstr>
      <vt:lpstr>String formatting</vt:lpstr>
      <vt:lpstr>String formatting</vt:lpstr>
      <vt:lpstr>String formatting</vt:lpstr>
      <vt:lpstr>String formatting</vt:lpstr>
      <vt:lpstr>String formatting</vt:lpstr>
      <vt:lpstr>String formatting</vt:lpstr>
      <vt:lpstr>String formatting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Atiya, Yasser</dc:creator>
  <cp:lastModifiedBy>Carnahan, Caitlin</cp:lastModifiedBy>
  <cp:revision>55</cp:revision>
  <dcterms:created xsi:type="dcterms:W3CDTF">2015-05-25T01:36:12Z</dcterms:created>
  <dcterms:modified xsi:type="dcterms:W3CDTF">2016-05-19T21:01:05Z</dcterms:modified>
</cp:coreProperties>
</file>