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72" r:id="rId15"/>
    <p:sldId id="313" r:id="rId16"/>
    <p:sldId id="314" r:id="rId17"/>
    <p:sldId id="267" r:id="rId18"/>
    <p:sldId id="268" r:id="rId19"/>
    <p:sldId id="269" r:id="rId20"/>
    <p:sldId id="270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3" r:id="rId40"/>
    <p:sldId id="292" r:id="rId41"/>
    <p:sldId id="294" r:id="rId42"/>
    <p:sldId id="295" r:id="rId43"/>
    <p:sldId id="296" r:id="rId44"/>
    <p:sldId id="306" r:id="rId45"/>
    <p:sldId id="307" r:id="rId46"/>
    <p:sldId id="308" r:id="rId47"/>
    <p:sldId id="309" r:id="rId48"/>
    <p:sldId id="310" r:id="rId49"/>
    <p:sldId id="311" r:id="rId50"/>
    <p:sldId id="297" r:id="rId51"/>
    <p:sldId id="312" r:id="rId52"/>
    <p:sldId id="298" r:id="rId53"/>
    <p:sldId id="299" r:id="rId54"/>
    <p:sldId id="300" r:id="rId55"/>
    <p:sldId id="315" r:id="rId56"/>
    <p:sldId id="316" r:id="rId57"/>
    <p:sldId id="317" r:id="rId58"/>
    <p:sldId id="318" r:id="rId59"/>
    <p:sldId id="301" r:id="rId60"/>
    <p:sldId id="302" r:id="rId61"/>
    <p:sldId id="319" r:id="rId62"/>
    <p:sldId id="303" r:id="rId63"/>
    <p:sldId id="304" r:id="rId64"/>
    <p:sldId id="320" r:id="rId65"/>
    <p:sldId id="305" r:id="rId66"/>
    <p:sldId id="321" r:id="rId67"/>
    <p:sldId id="322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fsu.edu/~myers/c++/examples/frac/frac.cp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smtClean="0"/>
              <a:t>Functions </a:t>
            </a:r>
            <a:br>
              <a:rPr lang="en-US" smtClean="0"/>
            </a:br>
            <a:r>
              <a:rPr lang="en-US" smtClean="0"/>
              <a:t>and </a:t>
            </a:r>
            <a:r>
              <a:rPr lang="en-US" dirty="0" smtClean="0"/>
              <a:t>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390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3586509" cy="4023360"/>
          </a:xfrm>
        </p:spPr>
        <p:txBody>
          <a:bodyPr/>
          <a:lstStyle/>
          <a:p>
            <a:r>
              <a:rPr lang="en-US" dirty="0" smtClean="0"/>
              <a:t>Python allows us some nice syntactic sugar for creating decorators.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75761" y="4172755"/>
            <a:ext cx="27560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Some nice syntax that does the same thing, </a:t>
            </a:r>
            <a:br>
              <a:rPr lang="en-US" sz="2000" dirty="0" smtClean="0"/>
            </a:br>
            <a:r>
              <a:rPr lang="en-US" sz="2000" dirty="0" smtClean="0"/>
              <a:t>except this time I can use</a:t>
            </a:r>
            <a:br>
              <a:rPr lang="en-US" sz="2000" dirty="0" smtClean="0"/>
            </a:br>
            <a:r>
              <a:rPr lang="en-US" sz="2000" dirty="0" err="1" smtClean="0"/>
              <a:t>say_hello</a:t>
            </a:r>
            <a:r>
              <a:rPr lang="en-US" sz="2000" dirty="0" smtClean="0"/>
              <a:t> instead of </a:t>
            </a:r>
            <a:br>
              <a:rPr lang="en-US" sz="2000" dirty="0" smtClean="0"/>
            </a:br>
            <a:r>
              <a:rPr lang="en-US" sz="2000" dirty="0" smtClean="0"/>
              <a:t>assigning a new name.</a:t>
            </a:r>
            <a:endParaRPr lang="en-US" sz="2000" dirty="0"/>
          </a:p>
        </p:txBody>
      </p:sp>
      <p:cxnSp>
        <p:nvCxnSpPr>
          <p:cNvPr id="9" name="Straight Arrow Connector 8"/>
          <p:cNvCxnSpPr>
            <a:stCxn id="4" idx="0"/>
            <a:endCxn id="6" idx="1"/>
          </p:cNvCxnSpPr>
          <p:nvPr/>
        </p:nvCxnSpPr>
        <p:spPr>
          <a:xfrm flipV="1">
            <a:off x="3453801" y="3823770"/>
            <a:ext cx="1723445" cy="348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177246" y="2084832"/>
            <a:ext cx="701475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p_decorate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func_wrapper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"&lt;p&gt;"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"&lt;/p&gt;"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func_wrapper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@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p_decorate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"Hello, 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"!"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"John"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Output is: &lt;p&gt;Hello, John!&lt;/p&gt;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853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stack decorators with the closest decorator to the function definition being applied first.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45325" y="3219382"/>
            <a:ext cx="1006710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@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div_decorate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@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p_decorate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@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strong_decorate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“Hello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”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“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!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”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"John"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Outputs &lt;div&gt;&lt;p&gt;&lt;strong&gt;Hello, John!&lt;/strong&gt;&lt;/p&gt;&lt;/div&gt;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144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2" cy="4023360"/>
          </a:xfrm>
        </p:spPr>
        <p:txBody>
          <a:bodyPr/>
          <a:lstStyle/>
          <a:p>
            <a:r>
              <a:rPr lang="en-US" dirty="0" smtClean="0"/>
              <a:t>We can also pass arguments to decorators if we’d like.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2724876"/>
            <a:ext cx="101585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tags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tag_name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tags_decorator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func_wrapper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 </a:t>
            </a:r>
            <a:r>
              <a:rPr lang="en-US" sz="20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"&lt;"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tag_name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"&gt;"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)+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"&lt;/"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tag_name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"&gt;"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func_wrapper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tags_decorator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@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tags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"p"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"Hello, 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"!"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"John</a:t>
            </a:r>
            <a:r>
              <a:rPr lang="en-US" sz="20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Output is: &lt;p&gt;Hello, John!&lt;/p&gt;</a:t>
            </a:r>
            <a:endParaRPr lang="en-US" sz="2000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8882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2" cy="4023360"/>
          </a:xfrm>
        </p:spPr>
        <p:txBody>
          <a:bodyPr/>
          <a:lstStyle/>
          <a:p>
            <a:r>
              <a:rPr lang="en-US" dirty="0" smtClean="0"/>
              <a:t>We can also pass arguments to decorators if we’d like.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2724876"/>
            <a:ext cx="101585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tags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tag_name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tags_decorator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func_wrapper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 </a:t>
            </a:r>
            <a:r>
              <a:rPr lang="en-US" sz="20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"&lt;"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tag_name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"&gt;"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)+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"&lt;/"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tag_name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"&gt;"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func_wrapper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tags_decorator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@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tags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"p"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"Hello, 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"!"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"John"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sz="2000" dirty="0">
              <a:effectLst/>
            </a:endParaRPr>
          </a:p>
        </p:txBody>
      </p:sp>
      <p:sp>
        <p:nvSpPr>
          <p:cNvPr id="4" name="Oval 3"/>
          <p:cNvSpPr/>
          <p:nvPr/>
        </p:nvSpPr>
        <p:spPr>
          <a:xfrm>
            <a:off x="1332411" y="2834641"/>
            <a:ext cx="9776242" cy="1554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39051" y="4389121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Closure!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1487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2" cy="4023360"/>
          </a:xfrm>
        </p:spPr>
        <p:txBody>
          <a:bodyPr/>
          <a:lstStyle/>
          <a:p>
            <a:r>
              <a:rPr lang="en-US" dirty="0" smtClean="0"/>
              <a:t>We can also pass arguments to decorators if we’d like.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2724876"/>
            <a:ext cx="101585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tags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tag_name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tags_decorator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func_wrapper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 </a:t>
            </a:r>
            <a:r>
              <a:rPr lang="en-US" sz="20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"&lt;"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tag_name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"&gt;"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)+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"&lt;/"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tag_name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"&gt;"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func_wrapper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tags_decorator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@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tags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"p"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"Hello, 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"!"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"John"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sz="2000" dirty="0">
              <a:effectLst/>
            </a:endParaRPr>
          </a:p>
        </p:txBody>
      </p:sp>
      <p:sp>
        <p:nvSpPr>
          <p:cNvPr id="4" name="Oval 3"/>
          <p:cNvSpPr/>
          <p:nvPr/>
        </p:nvSpPr>
        <p:spPr>
          <a:xfrm>
            <a:off x="1332411" y="2834641"/>
            <a:ext cx="9776242" cy="1554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04672" y="2218056"/>
            <a:ext cx="10573076" cy="2787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360313" y="4841483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More Closure!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4452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196834"/>
            <a:ext cx="9720073" cy="4023360"/>
          </a:xfrm>
        </p:spPr>
        <p:txBody>
          <a:bodyPr/>
          <a:lstStyle/>
          <a:p>
            <a:r>
              <a:rPr lang="en-US" dirty="0" smtClean="0"/>
              <a:t>Let’s say we wanted to create a general purpose decorator for the common operation of checking validity of function argument types.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4128" y="4113038"/>
            <a:ext cx="100411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complex_magnitude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"hello"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</a:rPr>
              <a:t>Traceback</a:t>
            </a:r>
            <a:r>
              <a:rPr lang="en-US" dirty="0" smtClean="0">
                <a:latin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</a:rPr>
              <a:t>(most recent call last): </a:t>
            </a:r>
            <a:r>
              <a:rPr lang="en-US" dirty="0" smtClean="0">
                <a:latin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</a:rPr>
              <a:t>  File </a:t>
            </a:r>
            <a:r>
              <a:rPr lang="en-US" dirty="0">
                <a:latin typeface="Courier New" panose="02070309020205020404" pitchFamily="49" charset="0"/>
              </a:rPr>
              <a:t>"&lt;</a:t>
            </a:r>
            <a:r>
              <a:rPr lang="en-US" dirty="0" err="1">
                <a:latin typeface="Courier New" panose="02070309020205020404" pitchFamily="49" charset="0"/>
              </a:rPr>
              <a:t>stdin</a:t>
            </a:r>
            <a:r>
              <a:rPr lang="en-US" dirty="0">
                <a:latin typeface="Courier New" panose="02070309020205020404" pitchFamily="49" charset="0"/>
              </a:rPr>
              <a:t>&gt;", line 1, in &lt;module&gt; </a:t>
            </a:r>
            <a:r>
              <a:rPr lang="en-US" dirty="0" smtClean="0">
                <a:latin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</a:rPr>
              <a:t>  File </a:t>
            </a:r>
            <a:r>
              <a:rPr lang="en-US" dirty="0">
                <a:latin typeface="Courier New" panose="02070309020205020404" pitchFamily="49" charset="0"/>
              </a:rPr>
              <a:t>"accepts_test.py", line 4, in </a:t>
            </a:r>
            <a:r>
              <a:rPr lang="en-US" dirty="0" err="1">
                <a:latin typeface="Courier New" panose="02070309020205020404" pitchFamily="49" charset="0"/>
              </a:rPr>
              <a:t>complex_magnitude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z.real</a:t>
            </a:r>
            <a:r>
              <a:rPr lang="en-US" dirty="0">
                <a:latin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</a:rPr>
              <a:t>z.imag</a:t>
            </a:r>
            <a:r>
              <a:rPr lang="en-US" dirty="0">
                <a:latin typeface="Courier New" panose="02070309020205020404" pitchFamily="49" charset="0"/>
              </a:rPr>
              <a:t>**2) </a:t>
            </a:r>
            <a:r>
              <a:rPr lang="en-US" dirty="0" smtClean="0">
                <a:latin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</a:rPr>
              <a:t>AttributeError</a:t>
            </a:r>
            <a:r>
              <a:rPr lang="en-US" dirty="0">
                <a:latin typeface="Courier New" panose="02070309020205020404" pitchFamily="49" charset="0"/>
              </a:rPr>
              <a:t>: '</a:t>
            </a:r>
            <a:r>
              <a:rPr lang="en-US" dirty="0" err="1">
                <a:latin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</a:rPr>
              <a:t>' object has no attribute 'real'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complex_magnitude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2j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2.23606797749979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4128" y="29521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math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complex_magnitude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z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math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sqrt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z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real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z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imag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77722" y="3987458"/>
            <a:ext cx="8184085" cy="13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100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Accepts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1118" y="2567450"/>
            <a:ext cx="1049333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accepts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(*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arg_types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arg_check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new_func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(*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arg_type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zip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arg_types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type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!=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arg_type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"Argument"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"is not of type"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arg_type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b="1" smtClean="0">
                <a:solidFill>
                  <a:srgbClr val="FF6600"/>
                </a:solidFill>
                <a:latin typeface="Courier New" panose="02070309020205020404" pitchFamily="49" charset="0"/>
              </a:rPr>
              <a:t>break</a:t>
            </a:r>
            <a:r>
              <a:rPr lang="en-US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else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func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(*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new_func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arg_check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4948" y="5938463"/>
            <a:ext cx="259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out accepts_test.py!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22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a multi-paradigm language and, as such, supports OOP as well as a variety of other paradigms. </a:t>
            </a:r>
          </a:p>
          <a:p>
            <a:endParaRPr lang="en-US" dirty="0"/>
          </a:p>
          <a:p>
            <a:r>
              <a:rPr lang="en-US" dirty="0" smtClean="0"/>
              <a:t>If you are familiar with OOP in C++, for example, it should be very easy for you to pick up the ideas behind Python’s class structures.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61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are defined using the </a:t>
            </a:r>
            <a:r>
              <a:rPr lang="en-US" i="1" dirty="0" smtClean="0"/>
              <a:t>class</a:t>
            </a:r>
            <a:r>
              <a:rPr lang="en-US" dirty="0" smtClean="0"/>
              <a:t> keyword with a very familiar structure: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 is no notion of a header file to include so we don’t need to break up the creation of a class into declaration and definition. We just declare and use it!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29542" y="2974241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ClassName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2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&lt;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statement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-1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2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2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&lt;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statemen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t-N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</a:t>
            </a:r>
            <a:endParaRPr lang="en-US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3170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say I have a simple class which does not much of anything at all.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 can create a new instance of </a:t>
            </a:r>
            <a:r>
              <a:rPr lang="en-US" dirty="0" err="1" smtClean="0"/>
              <a:t>MyClass</a:t>
            </a:r>
            <a:r>
              <a:rPr lang="en-US" dirty="0" smtClean="0"/>
              <a:t> using the familiar function notation.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80901" y="2849769"/>
            <a:ext cx="85328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MyClass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""""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A simple example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class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docstring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"""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12345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'hello world'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0901" y="5260958"/>
            <a:ext cx="2765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x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MyClass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4438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Before we start, let’s talk about how name resolution is done in Python: When a function executes, a new namespace is created (</a:t>
            </a:r>
            <a:r>
              <a:rPr lang="en-US" dirty="0"/>
              <a:t>locals</a:t>
            </a:r>
            <a:r>
              <a:rPr lang="en-US" dirty="0" smtClean="0"/>
              <a:t>). New namespaces can also be </a:t>
            </a:r>
            <a:r>
              <a:rPr lang="en-US" dirty="0"/>
              <a:t>created by </a:t>
            </a:r>
            <a:r>
              <a:rPr lang="en-US" dirty="0" smtClean="0"/>
              <a:t>modules</a:t>
            </a:r>
            <a:r>
              <a:rPr lang="en-US" dirty="0"/>
              <a:t>, classes, and methods as well.</a:t>
            </a:r>
          </a:p>
          <a:p>
            <a:r>
              <a:rPr lang="en-US" dirty="0"/>
              <a:t>LEGB Rule: How Python resolves </a:t>
            </a:r>
            <a:r>
              <a:rPr lang="en-US" dirty="0" smtClean="0"/>
              <a:t>names.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Local namespace.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Enclosing </a:t>
            </a:r>
            <a:r>
              <a:rPr lang="en-US" dirty="0"/>
              <a:t>namespaces: </a:t>
            </a:r>
            <a:r>
              <a:rPr lang="en-US" dirty="0" smtClean="0"/>
              <a:t>check nonlocal names </a:t>
            </a:r>
            <a:r>
              <a:rPr lang="en-US" dirty="0"/>
              <a:t>in the local scope of any enclosing functions </a:t>
            </a:r>
            <a:r>
              <a:rPr lang="en-US" dirty="0" smtClean="0"/>
              <a:t>from </a:t>
            </a:r>
            <a:r>
              <a:rPr lang="en-US" dirty="0"/>
              <a:t>inner to </a:t>
            </a:r>
            <a:r>
              <a:rPr lang="en-US" dirty="0" smtClean="0"/>
              <a:t>outer.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Global </a:t>
            </a:r>
            <a:r>
              <a:rPr lang="en-US" dirty="0"/>
              <a:t>namespace: </a:t>
            </a:r>
            <a:r>
              <a:rPr lang="en-US" dirty="0" smtClean="0"/>
              <a:t>check names </a:t>
            </a:r>
            <a:r>
              <a:rPr lang="en-US" dirty="0"/>
              <a:t>assigned at the top-level of a module file, or declared global in a </a:t>
            </a:r>
            <a:r>
              <a:rPr lang="en-US" dirty="0" err="1"/>
              <a:t>def</a:t>
            </a:r>
            <a:r>
              <a:rPr lang="en-US" dirty="0"/>
              <a:t> within the file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__</a:t>
            </a:r>
            <a:r>
              <a:rPr lang="en-US" dirty="0" err="1"/>
              <a:t>builtins</a:t>
            </a:r>
            <a:r>
              <a:rPr lang="en-US" dirty="0"/>
              <a:t>__: Names python assigned in the built-in </a:t>
            </a:r>
            <a:r>
              <a:rPr lang="en-US" dirty="0" smtClean="0"/>
              <a:t>module.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If </a:t>
            </a:r>
            <a:r>
              <a:rPr lang="en-US" dirty="0"/>
              <a:t>all fails: </a:t>
            </a:r>
            <a:r>
              <a:rPr lang="en-US" dirty="0" err="1" smtClean="0"/>
              <a:t>NameError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92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can access the attributes and methods of my object in the following way: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We can define the special method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__() </a:t>
            </a:r>
            <a:r>
              <a:rPr lang="en-US" dirty="0" smtClean="0"/>
              <a:t>which is automatically invoked for new instances (constructor).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81813" y="2648609"/>
            <a:ext cx="294984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num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4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400" dirty="0"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24148" y="4297680"/>
            <a:ext cx="93878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MyClass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"""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A simple example class"""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12345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"I just created a 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MyClass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 object!"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'hello world'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8821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when I instantiate a </a:t>
            </a:r>
            <a:r>
              <a:rPr lang="en-US" dirty="0" err="1" smtClean="0"/>
              <a:t>MyClass</a:t>
            </a:r>
            <a:r>
              <a:rPr lang="en-US" dirty="0" smtClean="0"/>
              <a:t> object, the following happens: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can also pass arguments to our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en-US" dirty="0" smtClean="0"/>
              <a:t>function: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47175" y="272701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y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MyClass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I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just created a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MyClass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object! 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47175" y="4177290"/>
            <a:ext cx="87970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Complex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realpart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imagpart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r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realpart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imagpart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Complex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3.0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4.5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3.0, -4.5) 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004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local variables in Python, there is no need for a data attribute to be declared before use.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7029" y="3139261"/>
            <a:ext cx="8382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Complex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realpart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imagpart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r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realpart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imagpart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Complex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3.0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4.5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3.0, -4.5)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r_squared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r_squared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9.0 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1810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add, modify, or delete attributes at will.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 are also some built-in functions we can use to accomplish the same tasks.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84960" y="2759153"/>
            <a:ext cx="81652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4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year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2014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i="1" dirty="0">
                <a:solidFill>
                  <a:srgbClr val="00FF00"/>
                </a:solidFill>
                <a:latin typeface="Courier New" panose="02070309020205020404" pitchFamily="49" charset="0"/>
              </a:rPr>
              <a:t># Add an </a:t>
            </a:r>
            <a:r>
              <a:rPr lang="en-US" sz="24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‘year' </a:t>
            </a:r>
            <a:r>
              <a:rPr lang="en-US" sz="2400" i="1" dirty="0">
                <a:solidFill>
                  <a:srgbClr val="00FF00"/>
                </a:solidFill>
                <a:latin typeface="Courier New" panose="02070309020205020404" pitchFamily="49" charset="0"/>
              </a:rPr>
              <a:t>attribute.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year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2015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i="1" dirty="0">
                <a:solidFill>
                  <a:srgbClr val="00FF00"/>
                </a:solidFill>
                <a:latin typeface="Courier New" panose="02070309020205020404" pitchFamily="49" charset="0"/>
              </a:rPr>
              <a:t># Modify </a:t>
            </a:r>
            <a:r>
              <a:rPr lang="en-US" sz="24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‘year' </a:t>
            </a:r>
            <a:r>
              <a:rPr lang="en-US" sz="2400" i="1" dirty="0">
                <a:solidFill>
                  <a:srgbClr val="00FF00"/>
                </a:solidFill>
                <a:latin typeface="Courier New" panose="02070309020205020404" pitchFamily="49" charset="0"/>
              </a:rPr>
              <a:t>attribute.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del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4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year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  <a:r>
              <a:rPr lang="en-US" sz="24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400" i="1" dirty="0">
                <a:solidFill>
                  <a:srgbClr val="00FF00"/>
                </a:solidFill>
                <a:latin typeface="Courier New" panose="02070309020205020404" pitchFamily="49" charset="0"/>
              </a:rPr>
              <a:t>Delete </a:t>
            </a:r>
            <a:r>
              <a:rPr lang="en-US" sz="24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‘year' </a:t>
            </a:r>
            <a:r>
              <a:rPr lang="en-US" sz="2400" i="1" dirty="0">
                <a:solidFill>
                  <a:srgbClr val="00FF00"/>
                </a:solidFill>
                <a:latin typeface="Courier New" panose="02070309020205020404" pitchFamily="49" charset="0"/>
              </a:rPr>
              <a:t>attribute.</a:t>
            </a:r>
            <a:endParaRPr lang="en-US" sz="2400" dirty="0"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5446" y="4788631"/>
            <a:ext cx="103283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hasattr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'year'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Returns true if year attribute exists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getattr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'year'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Returns value of year attribute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setattr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'year'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2015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Set attribute year to 2015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delattr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'year'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Delete attribute year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7436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within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779692" cy="4023360"/>
          </a:xfrm>
        </p:spPr>
        <p:txBody>
          <a:bodyPr/>
          <a:lstStyle/>
          <a:p>
            <a:r>
              <a:rPr lang="en-US" dirty="0" smtClean="0"/>
              <a:t>Generally speaking, variables in a class fall under one of two categories: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Class variables, which are shared by all instances.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Instance variables, which are unique to a specific instance.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81451" y="2084832"/>
            <a:ext cx="807824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kind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'canine'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class </a:t>
            </a:r>
            <a:r>
              <a:rPr lang="en-US" sz="2000" i="1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self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name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name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instance </a:t>
            </a:r>
            <a:r>
              <a:rPr lang="en-US" sz="2000" i="1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var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/>
            </a:r>
            <a:b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'Fido'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e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'Buddy'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kind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shared by all dogs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'canine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e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kind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shared by all dogs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'canine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unique to d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'Fido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unique to 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'Buddy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 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1452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within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4011511" cy="4023360"/>
          </a:xfrm>
        </p:spPr>
        <p:txBody>
          <a:bodyPr/>
          <a:lstStyle/>
          <a:p>
            <a:r>
              <a:rPr lang="en-US" dirty="0" smtClean="0"/>
              <a:t>Be careful when using mutable objects as class variables.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28903" y="2286000"/>
            <a:ext cx="70321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tricks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mutable class variable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self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name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name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add_trick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trick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tricks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trick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'Fido'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e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'Buddy'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add_trick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'roll over'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e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add_trick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'play dead'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tricks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unexpectedly shared by all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'roll over', 'play dead'] 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8436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within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075906" cy="4023360"/>
          </a:xfrm>
        </p:spPr>
        <p:txBody>
          <a:bodyPr/>
          <a:lstStyle/>
          <a:p>
            <a:r>
              <a:rPr lang="en-US" dirty="0" smtClean="0"/>
              <a:t>To fix this issue, make it an instance variable instead.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47063" y="2084832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self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name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name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tricks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add_trick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trick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tricks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trick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d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'Fido'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e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'Buddy'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add_trick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'roll over'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e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add_trick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'play dead'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tricks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'roll over']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e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tricks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'play dead'] 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3613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Besides the class and instance attributes, every class has access to the following: 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smtClean="0"/>
              <a:t>:</a:t>
            </a:r>
            <a:r>
              <a:rPr lang="en-US" dirty="0"/>
              <a:t> </a:t>
            </a:r>
            <a:r>
              <a:rPr lang="en-US" dirty="0" smtClean="0"/>
              <a:t>dictionary </a:t>
            </a:r>
            <a:r>
              <a:rPr lang="en-US" dirty="0"/>
              <a:t>containing the </a:t>
            </a:r>
            <a:r>
              <a:rPr lang="en-US" dirty="0" smtClean="0"/>
              <a:t>object’s </a:t>
            </a:r>
            <a:r>
              <a:rPr lang="en-US" dirty="0"/>
              <a:t>namespace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smtClean="0"/>
              <a:t>:</a:t>
            </a:r>
            <a:r>
              <a:rPr lang="en-US" dirty="0"/>
              <a:t> </a:t>
            </a:r>
            <a:r>
              <a:rPr lang="en-US" dirty="0" smtClean="0"/>
              <a:t>class </a:t>
            </a:r>
            <a:r>
              <a:rPr lang="en-US" dirty="0"/>
              <a:t>documentation string or None if undefined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name__:</a:t>
            </a:r>
            <a:r>
              <a:rPr lang="en-US" dirty="0"/>
              <a:t> </a:t>
            </a:r>
            <a:r>
              <a:rPr lang="en-US" dirty="0" smtClean="0"/>
              <a:t>class </a:t>
            </a:r>
            <a:r>
              <a:rPr lang="en-US" dirty="0"/>
              <a:t>name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__module__:</a:t>
            </a:r>
            <a:r>
              <a:rPr lang="en-US" dirty="0"/>
              <a:t> </a:t>
            </a:r>
            <a:r>
              <a:rPr lang="en-US" dirty="0" smtClean="0"/>
              <a:t>module </a:t>
            </a:r>
            <a:r>
              <a:rPr lang="en-US" dirty="0"/>
              <a:t>name in which the class is defined. This attribute is "__main__" </a:t>
            </a:r>
            <a:r>
              <a:rPr lang="en-US" dirty="0" smtClean="0"/>
              <a:t>in </a:t>
            </a:r>
            <a:r>
              <a:rPr lang="en-US" dirty="0"/>
              <a:t>interactive mode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bases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smtClean="0"/>
              <a:t>:</a:t>
            </a:r>
            <a:r>
              <a:rPr lang="en-US" dirty="0"/>
              <a:t> </a:t>
            </a:r>
            <a:r>
              <a:rPr lang="en-US" dirty="0" smtClean="0"/>
              <a:t>a </a:t>
            </a:r>
            <a:r>
              <a:rPr lang="en-US" dirty="0"/>
              <a:t>possibly empty tuple containing the base classes, in the order of their occurrence in the base class list.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34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call a method of a class object using the familiar function call notation.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Perhaps you noticed, however, that the definition of </a:t>
            </a:r>
            <a:r>
              <a:rPr lang="en-US" dirty="0" err="1" smtClean="0"/>
              <a:t>MyClass.f</a:t>
            </a:r>
            <a:r>
              <a:rPr lang="en-US" dirty="0" smtClean="0"/>
              <a:t>() involves an argument called </a:t>
            </a:r>
            <a:r>
              <a:rPr lang="en-US" i="1" dirty="0" smtClean="0"/>
              <a:t>self</a:t>
            </a:r>
            <a:r>
              <a:rPr lang="en-US" dirty="0" smtClean="0"/>
              <a:t>.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1162" y="5005565"/>
            <a:ext cx="3225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Calling </a:t>
            </a:r>
            <a:r>
              <a:rPr lang="en-US" sz="2400" dirty="0" err="1" smtClean="0"/>
              <a:t>x.f</a:t>
            </a:r>
            <a:r>
              <a:rPr lang="en-US" sz="2400" dirty="0" smtClean="0"/>
              <a:t>() is equivalent</a:t>
            </a:r>
          </a:p>
          <a:p>
            <a:r>
              <a:rPr lang="en-US" sz="2400" dirty="0" smtClean="0"/>
              <a:t>to calling </a:t>
            </a:r>
            <a:r>
              <a:rPr lang="en-US" sz="2400" dirty="0" err="1" smtClean="0"/>
              <a:t>MyClass.f</a:t>
            </a:r>
            <a:r>
              <a:rPr lang="en-US" sz="2400" dirty="0" smtClean="0"/>
              <a:t>(x).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461340" y="2684943"/>
            <a:ext cx="295465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MyClass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'hello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world' 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3691" y="4297680"/>
            <a:ext cx="823830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MyClass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"""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A simple example class"""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12345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"I just created a 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MyClass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 object!"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'hello world'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4173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out Bob Myers’ simple fraction class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Let’s check out an equivalent simple class in Python (frac.py).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6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as first-class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noted a few lectures ago that functions are </a:t>
            </a:r>
            <a:r>
              <a:rPr lang="en-US" i="1" dirty="0" smtClean="0"/>
              <a:t>first-class objects </a:t>
            </a:r>
            <a:r>
              <a:rPr lang="en-US" dirty="0" smtClean="0"/>
              <a:t>in Python. What exactly does this mean?</a:t>
            </a:r>
          </a:p>
          <a:p>
            <a:r>
              <a:rPr lang="en-US" dirty="0" smtClean="0"/>
              <a:t>In short, it basically means that whatever you can do with a variable, you can do with a function. These include: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Assigning a name to it.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Passing it as an argument to a function.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Returning it as the result of a function.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Storing it in data structures.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60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51167" y="2084832"/>
            <a:ext cx="6096000" cy="44319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frac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f1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frac</a:t>
            </a:r>
            <a:r>
              <a:rPr lang="en-US" sz="24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Fraction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f2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frac</a:t>
            </a:r>
            <a:r>
              <a:rPr lang="en-US" sz="24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Fraction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f1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get_numerator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f1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get_denominator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f2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get_numerator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3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f2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get_denominator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5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9922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82241" y="1810512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f2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evaluate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0.6 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f1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set_value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99CC99"/>
                </a:solidFill>
                <a:latin typeface="Courier New" panose="02070309020205020404" pitchFamily="49" charset="0"/>
              </a:rPr>
              <a:t>7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f1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evaluate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0.2857142857142857 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f1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show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2/7 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f2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show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3/5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f2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input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2/3 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f2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show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2/3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707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a simple class that defines a Pet object.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73160" y="2954959"/>
            <a:ext cx="926198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Pet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age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self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name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name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age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age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get_name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get_age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age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str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"This pet’s name is 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sz="2000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16645" y="3941942"/>
            <a:ext cx="3648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 smtClean="0"/>
              <a:t>__</a:t>
            </a:r>
            <a:r>
              <a:rPr lang="en-US" sz="2000" dirty="0" err="1" smtClean="0"/>
              <a:t>str</a:t>
            </a:r>
            <a:r>
              <a:rPr lang="en-US" sz="2000" dirty="0" smtClean="0"/>
              <a:t>__ built-in </a:t>
            </a:r>
            <a:r>
              <a:rPr lang="en-US" sz="2000" dirty="0"/>
              <a:t>function</a:t>
            </a:r>
          </a:p>
          <a:p>
            <a:r>
              <a:rPr lang="en-US" sz="2000" dirty="0"/>
              <a:t>defines what happens when I</a:t>
            </a:r>
          </a:p>
          <a:p>
            <a:r>
              <a:rPr lang="en-US" sz="2000" dirty="0"/>
              <a:t>print an instance of Pet. Here I’m </a:t>
            </a:r>
          </a:p>
          <a:p>
            <a:r>
              <a:rPr lang="en-US" sz="2000" dirty="0"/>
              <a:t>overriding it to print the name. </a:t>
            </a:r>
            <a:endParaRPr lang="en-US" sz="2000" dirty="0">
              <a:effectLst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142271" y="5142271"/>
            <a:ext cx="2674374" cy="42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021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a simple class that defines a Pet object.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4128" y="2974623"/>
            <a:ext cx="926198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Pet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age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self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name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name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age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age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get_name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get_age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age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str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"This pet’s name is 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sz="20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61121" y="1619293"/>
            <a:ext cx="4146754" cy="230832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pet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Pet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mypet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'Ben'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'1'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mypet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This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pet's name is Ben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mypet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get_name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'Ben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mypet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get_age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1488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let’s say I want to create a Dog class which inherits from Pet. The basic </a:t>
            </a:r>
            <a:r>
              <a:rPr lang="en-US" dirty="0" smtClean="0"/>
              <a:t>format</a:t>
            </a:r>
            <a:br>
              <a:rPr lang="en-US" dirty="0" smtClean="0"/>
            </a:br>
            <a:r>
              <a:rPr lang="en-US" dirty="0" smtClean="0"/>
              <a:t>of a derived </a:t>
            </a:r>
            <a:r>
              <a:rPr lang="en-US" dirty="0"/>
              <a:t>class is as follows: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46787" y="3253319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DerivedClassName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BaseClassName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statement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statement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</a:t>
            </a:r>
            <a:endParaRPr lang="en-US" sz="20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2954" y="5089116"/>
            <a:ext cx="96512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In the case of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BaseClass</a:t>
            </a:r>
            <a:r>
              <a:rPr lang="en-US" sz="2200" dirty="0" smtClean="0"/>
              <a:t> being </a:t>
            </a:r>
            <a:r>
              <a:rPr lang="en-US" sz="2200" dirty="0"/>
              <a:t>defined elsewhere, you can use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module_name.BaseClassName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2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053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an example definition of a Dog class which inherits from Pet.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pass statement is only included here for syntax reasons. This class definition for Dog essentially makes Dog an alias for Pet.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3664" y="3244334"/>
            <a:ext cx="26468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Pet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pass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7923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inherited all the functionality of our Pet class, now let’s make the Dog class more interesting.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96181" y="3369611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dog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Dog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mydog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'Ben'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mydog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This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pet's name is Ben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mydog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get_name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'Ben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mydog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get_age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30864" y="3369611"/>
            <a:ext cx="26468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Pet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pass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27175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my Dog class, I want all of the functionality of the Pet class with one </a:t>
            </a:r>
            <a:r>
              <a:rPr lang="en-US" dirty="0" smtClean="0"/>
              <a:t>extra attribute</a:t>
            </a:r>
            <a:r>
              <a:rPr lang="en-US" dirty="0"/>
              <a:t>: </a:t>
            </a:r>
            <a:r>
              <a:rPr lang="en-US" dirty="0" smtClean="0"/>
              <a:t>breed</a:t>
            </a:r>
            <a:r>
              <a:rPr lang="en-US" dirty="0"/>
              <a:t>. </a:t>
            </a:r>
            <a:r>
              <a:rPr lang="en-US" dirty="0" smtClean="0"/>
              <a:t>I </a:t>
            </a:r>
            <a:r>
              <a:rPr lang="en-US" dirty="0"/>
              <a:t>also want some extra methods for accessing this attribute.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53496" y="3328184"/>
            <a:ext cx="78854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Pet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age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breed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    			Pet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age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breed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breed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get_breed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breed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83408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my Dog class, I want all of the functionality of the Pet class with one </a:t>
            </a:r>
            <a:r>
              <a:rPr lang="en-US" dirty="0" smtClean="0"/>
              <a:t>extra attribute</a:t>
            </a:r>
            <a:r>
              <a:rPr lang="en-US" dirty="0"/>
              <a:t>: </a:t>
            </a:r>
            <a:r>
              <a:rPr lang="en-US" dirty="0" smtClean="0"/>
              <a:t>breed</a:t>
            </a:r>
            <a:r>
              <a:rPr lang="en-US" dirty="0"/>
              <a:t>. </a:t>
            </a:r>
            <a:r>
              <a:rPr lang="en-US" dirty="0" smtClean="0"/>
              <a:t>I </a:t>
            </a:r>
            <a:r>
              <a:rPr lang="en-US" dirty="0"/>
              <a:t>also want some extra methods for accessing this attribute.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53496" y="3328184"/>
            <a:ext cx="78854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Pet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age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breed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    			Pet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age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breed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breed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get_breed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breed</a:t>
            </a:r>
            <a:endParaRPr lang="en-US" sz="20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96231" y="526717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Python resolves attribute and method references by first </a:t>
            </a:r>
          </a:p>
          <a:p>
            <a:r>
              <a:rPr lang="en-US" sz="2000" dirty="0"/>
              <a:t>searching the derived class and then searching the base class.</a:t>
            </a:r>
            <a:endParaRPr lang="en-US" sz="2000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73283" y="3506219"/>
            <a:ext cx="3115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Overriding initialization function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777316" y="3690885"/>
            <a:ext cx="983226" cy="114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7478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my Dog class, I want all of the functionality of the Pet class with one </a:t>
            </a:r>
            <a:r>
              <a:rPr lang="en-US" dirty="0" smtClean="0"/>
              <a:t>extra attribute</a:t>
            </a:r>
            <a:r>
              <a:rPr lang="en-US" dirty="0"/>
              <a:t>: </a:t>
            </a:r>
            <a:r>
              <a:rPr lang="en-US" dirty="0" smtClean="0"/>
              <a:t>breed</a:t>
            </a:r>
            <a:r>
              <a:rPr lang="en-US" dirty="0"/>
              <a:t>. </a:t>
            </a:r>
            <a:r>
              <a:rPr lang="en-US" dirty="0" smtClean="0"/>
              <a:t>I </a:t>
            </a:r>
            <a:r>
              <a:rPr lang="en-US" dirty="0"/>
              <a:t>also want some extra methods for accessing this attribute.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53496" y="3328184"/>
            <a:ext cx="78854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Pet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age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breed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    			Pet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age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breed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breed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get_breed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breed</a:t>
            </a:r>
            <a:endParaRPr lang="en-US" sz="2000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01212" y="5444224"/>
            <a:ext cx="100878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We can call base class methods directly using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BaseClassName.method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2200" dirty="0" smtClean="0"/>
              <a:t>Note </a:t>
            </a:r>
            <a:r>
              <a:rPr lang="en-US" sz="2200" dirty="0"/>
              <a:t>that we do this here to extend the functionality of Pet’s initialization method. </a:t>
            </a:r>
            <a:endParaRPr lang="en-US" sz="2200" dirty="0">
              <a:effectLst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8308181" y="4297680"/>
            <a:ext cx="275303" cy="688223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83484" y="4323702"/>
            <a:ext cx="2536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name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name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age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age </a:t>
            </a:r>
            <a:endParaRPr lang="en-US" dirty="0"/>
          </a:p>
        </p:txBody>
      </p:sp>
      <p:cxnSp>
        <p:nvCxnSpPr>
          <p:cNvPr id="11" name="Elbow Connector 10"/>
          <p:cNvCxnSpPr/>
          <p:nvPr/>
        </p:nvCxnSpPr>
        <p:spPr>
          <a:xfrm>
            <a:off x="7039897" y="4159045"/>
            <a:ext cx="1195808" cy="4827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95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4655455" cy="4023360"/>
          </a:xfrm>
        </p:spPr>
        <p:txBody>
          <a:bodyPr/>
          <a:lstStyle/>
          <a:p>
            <a:r>
              <a:rPr lang="en-US" dirty="0" smtClean="0"/>
              <a:t>a.k.a. Closures.</a:t>
            </a:r>
            <a:endParaRPr lang="en-US" dirty="0"/>
          </a:p>
          <a:p>
            <a:r>
              <a:rPr lang="en-US" dirty="0" smtClean="0"/>
              <a:t>As first-class objects, you </a:t>
            </a:r>
            <a:r>
              <a:rPr lang="en-US" dirty="0"/>
              <a:t>can wrap functions </a:t>
            </a:r>
            <a:r>
              <a:rPr lang="en-US" dirty="0" smtClean="0"/>
              <a:t>within functions.</a:t>
            </a:r>
            <a:endParaRPr lang="en-US" dirty="0"/>
          </a:p>
          <a:p>
            <a:r>
              <a:rPr lang="en-US" dirty="0"/>
              <a:t>Outer functions have free variables that are bound to inner functions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dirty="0" smtClean="0"/>
              <a:t>closure </a:t>
            </a:r>
            <a:r>
              <a:rPr lang="en-US" dirty="0"/>
              <a:t>is a function object that remembers values in enclosing scopes regardless of whether those scopes are still present in </a:t>
            </a:r>
            <a:r>
              <a:rPr lang="en-US" dirty="0" smtClean="0"/>
              <a:t>memory.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17920" y="2286000"/>
            <a:ext cx="55778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make_inc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inc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x is closed in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/>
            </a:r>
            <a:b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</a:b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       # the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definition of </a:t>
            </a:r>
            <a:r>
              <a:rPr lang="en-US" sz="2000" i="1" dirty="0" err="1">
                <a:solidFill>
                  <a:srgbClr val="00FF00"/>
                </a:solidFill>
                <a:latin typeface="Courier New" panose="02070309020205020404" pitchFamily="49" charset="0"/>
              </a:rPr>
              <a:t>inc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y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inc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inc5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make_inc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inc10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make_inc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inc5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returns 10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inc10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returns 15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5057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7986" y="2484707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dog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Dog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mydog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'Ben'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'Maltese'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mydog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This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pet's name is Ben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mydog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get_age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mydog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get_breed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'Maltese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75122" y="4469631"/>
            <a:ext cx="6953677" cy="1938992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Pet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age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breed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    		Pet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age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breed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breed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get_breed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breed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28434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170194" cy="4023360"/>
          </a:xfrm>
        </p:spPr>
        <p:txBody>
          <a:bodyPr>
            <a:normAutofit/>
          </a:bodyPr>
          <a:lstStyle/>
          <a:p>
            <a:r>
              <a:rPr lang="en-US" dirty="0"/>
              <a:t>Python has two notable </a:t>
            </a:r>
            <a:r>
              <a:rPr lang="en-US" dirty="0" smtClean="0"/>
              <a:t>built-in </a:t>
            </a:r>
            <a:r>
              <a:rPr lang="en-US" dirty="0"/>
              <a:t>functions: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classinfo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returns true if </a:t>
            </a:r>
            <a:r>
              <a:rPr lang="en-US" i="1" dirty="0"/>
              <a:t>object</a:t>
            </a:r>
            <a:r>
              <a:rPr lang="en-US" dirty="0"/>
              <a:t> is an instance </a:t>
            </a:r>
            <a:r>
              <a:rPr lang="en-US" dirty="0" smtClean="0"/>
              <a:t>of </a:t>
            </a:r>
            <a:r>
              <a:rPr lang="en-US" i="1" dirty="0" err="1" smtClean="0"/>
              <a:t>classinfo</a:t>
            </a:r>
            <a:r>
              <a:rPr lang="en-US" dirty="0" smtClean="0"/>
              <a:t> (or </a:t>
            </a:r>
            <a:r>
              <a:rPr lang="en-US" dirty="0"/>
              <a:t>some </a:t>
            </a:r>
            <a:r>
              <a:rPr lang="en-US" dirty="0" smtClean="0"/>
              <a:t>class </a:t>
            </a:r>
            <a:r>
              <a:rPr lang="en-US" dirty="0"/>
              <a:t>derived from </a:t>
            </a:r>
            <a:r>
              <a:rPr lang="en-US" dirty="0" err="1" smtClean="0"/>
              <a:t>classinfo</a:t>
            </a:r>
            <a:r>
              <a:rPr lang="en-US" dirty="0" smtClean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issubclass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/>
              <a:t>returns </a:t>
            </a:r>
            <a:r>
              <a:rPr lang="en-US" dirty="0"/>
              <a:t>true if </a:t>
            </a:r>
            <a:r>
              <a:rPr lang="en-US" i="1" dirty="0"/>
              <a:t>class</a:t>
            </a:r>
            <a:r>
              <a:rPr lang="en-US" dirty="0"/>
              <a:t> is a subclass </a:t>
            </a:r>
            <a:r>
              <a:rPr lang="en-US" dirty="0" smtClean="0"/>
              <a:t>of </a:t>
            </a:r>
            <a:r>
              <a:rPr lang="en-US" i="1" dirty="0" err="1" smtClean="0"/>
              <a:t>classinfo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22143" y="2310581"/>
            <a:ext cx="572237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pet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Pet </a:t>
            </a:r>
            <a:b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dog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Dog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mydog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'Ben'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'Maltese'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isinstance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True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isinstance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Pet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True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issubclass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Pet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True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issubclass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Pet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Dog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False 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98731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derive a class from multiple base classes like </a:t>
            </a:r>
            <a:r>
              <a:rPr lang="en-US" dirty="0" smtClean="0"/>
              <a:t>so: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Attribute resolution is performed by searching </a:t>
            </a:r>
            <a:r>
              <a:rPr lang="en-US" dirty="0" err="1" smtClean="0"/>
              <a:t>DerivedClassName</a:t>
            </a:r>
            <a:r>
              <a:rPr lang="en-US" dirty="0" smtClean="0"/>
              <a:t>, </a:t>
            </a:r>
            <a:r>
              <a:rPr lang="en-US" dirty="0"/>
              <a:t>then Base1, </a:t>
            </a:r>
            <a:r>
              <a:rPr lang="en-US" dirty="0" smtClean="0"/>
              <a:t>then Base2</a:t>
            </a:r>
            <a:r>
              <a:rPr lang="en-US" dirty="0"/>
              <a:t>, etc.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1483" y="2974241"/>
            <a:ext cx="71873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DerivedClassName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Base1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Base2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Base3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statement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statement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40253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no strict notion of a private attribute in Python. </a:t>
            </a:r>
          </a:p>
          <a:p>
            <a:r>
              <a:rPr lang="en-US" dirty="0"/>
              <a:t>However, if an attribute is prefixed with a single underscore </a:t>
            </a:r>
            <a:r>
              <a:rPr lang="en-US" dirty="0" smtClean="0"/>
              <a:t>(e.g.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_name</a:t>
            </a:r>
            <a:r>
              <a:rPr lang="en-US" dirty="0" smtClean="0"/>
              <a:t>),  then </a:t>
            </a:r>
            <a:r>
              <a:rPr lang="en-US" dirty="0"/>
              <a:t>it </a:t>
            </a:r>
            <a:r>
              <a:rPr lang="en-US" dirty="0" smtClean="0"/>
              <a:t>should be </a:t>
            </a:r>
            <a:r>
              <a:rPr lang="en-US" dirty="0"/>
              <a:t>treated as private. Basically, using it should be considered bad form as it is </a:t>
            </a:r>
            <a:r>
              <a:rPr lang="en-US" dirty="0" smtClean="0"/>
              <a:t>an implementation detail</a:t>
            </a:r>
            <a:r>
              <a:rPr lang="en-US" dirty="0"/>
              <a:t>. </a:t>
            </a:r>
          </a:p>
          <a:p>
            <a:r>
              <a:rPr lang="en-US" dirty="0"/>
              <a:t>To avoid complications that arise from overriding attributes, Python does perform </a:t>
            </a:r>
            <a:r>
              <a:rPr lang="en-US" i="1" dirty="0" smtClean="0"/>
              <a:t>name mangling</a:t>
            </a:r>
            <a:r>
              <a:rPr lang="en-US" dirty="0" smtClean="0"/>
              <a:t>. Any </a:t>
            </a:r>
            <a:r>
              <a:rPr lang="en-US" dirty="0"/>
              <a:t>attribute prefixed with two underscores </a:t>
            </a:r>
            <a:r>
              <a:rPr lang="en-US" dirty="0" smtClean="0"/>
              <a:t>(e.g.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__name</a:t>
            </a:r>
            <a:r>
              <a:rPr lang="en-US" dirty="0" smtClean="0"/>
              <a:t>) and no more than one trailing underscore is automatically </a:t>
            </a:r>
            <a:r>
              <a:rPr lang="en-US" dirty="0"/>
              <a:t>replaced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__name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i="1" dirty="0"/>
              <a:t>Bottom line</a:t>
            </a:r>
            <a:r>
              <a:rPr lang="en-US" dirty="0"/>
              <a:t>: if you want others developers to treat it as private, use the appropriate prefix.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03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mangling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4128" y="2333832"/>
            <a:ext cx="83377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Mapping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item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MappingSubclass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Mapping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keys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values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item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zip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keys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values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4131" y="2333832"/>
            <a:ext cx="262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What’s the problem here?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48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mangling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4128" y="2333832"/>
            <a:ext cx="83377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Mapping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item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MappingSubclass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Mapping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keys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values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item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zip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keys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values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4131" y="2333832"/>
            <a:ext cx="423244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What’s the problem here?</a:t>
            </a:r>
          </a:p>
          <a:p>
            <a:endParaRPr lang="en-US" dirty="0"/>
          </a:p>
          <a:p>
            <a:r>
              <a:rPr lang="en-US" dirty="0" smtClean="0"/>
              <a:t>The update method of Mapping accepts</a:t>
            </a:r>
            <a:br>
              <a:rPr lang="en-US" dirty="0" smtClean="0"/>
            </a:br>
            <a:r>
              <a:rPr lang="en-US" dirty="0" smtClean="0"/>
              <a:t>one </a:t>
            </a:r>
            <a:r>
              <a:rPr lang="en-US" dirty="0" err="1" smtClean="0"/>
              <a:t>iterable</a:t>
            </a:r>
            <a:r>
              <a:rPr lang="en-US" dirty="0" smtClean="0"/>
              <a:t> object as an argument.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update method of </a:t>
            </a:r>
            <a:r>
              <a:rPr lang="en-US" dirty="0" err="1" smtClean="0"/>
              <a:t>MappingSubclass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however, accepts keys and values as </a:t>
            </a:r>
            <a:br>
              <a:rPr lang="en-US" dirty="0" smtClean="0"/>
            </a:br>
            <a:r>
              <a:rPr lang="en-US" dirty="0" smtClean="0"/>
              <a:t>arguments.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Because </a:t>
            </a:r>
            <a:r>
              <a:rPr lang="en-US" dirty="0" err="1" smtClean="0"/>
              <a:t>MappingSubclass</a:t>
            </a:r>
            <a:r>
              <a:rPr lang="en-US" dirty="0" smtClean="0"/>
              <a:t> is derived </a:t>
            </a:r>
            <a:br>
              <a:rPr lang="en-US" dirty="0" smtClean="0"/>
            </a:br>
            <a:r>
              <a:rPr lang="en-US" dirty="0" smtClean="0"/>
              <a:t>from Mapping and we haven’t </a:t>
            </a:r>
            <a:r>
              <a:rPr lang="en-US" dirty="0" err="1" smtClean="0"/>
              <a:t>overrided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__</a:t>
            </a:r>
            <a:r>
              <a:rPr lang="en-US" dirty="0" err="1" smtClean="0"/>
              <a:t>init</a:t>
            </a:r>
            <a:r>
              <a:rPr lang="en-US" dirty="0" smtClean="0"/>
              <a:t>__ method, we will have an </a:t>
            </a:r>
            <a:br>
              <a:rPr lang="en-US" dirty="0" smtClean="0"/>
            </a:br>
            <a:r>
              <a:rPr lang="en-US" dirty="0" smtClean="0"/>
              <a:t>error when the __</a:t>
            </a:r>
            <a:r>
              <a:rPr lang="en-US" dirty="0" err="1" smtClean="0"/>
              <a:t>init</a:t>
            </a:r>
            <a:r>
              <a:rPr lang="en-US" dirty="0" smtClean="0"/>
              <a:t>__ method calls update</a:t>
            </a:r>
            <a:br>
              <a:rPr lang="en-US" dirty="0" smtClean="0"/>
            </a:br>
            <a:r>
              <a:rPr lang="en-US" dirty="0" smtClean="0"/>
              <a:t>with a single argument.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771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mangling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4128" y="2333832"/>
            <a:ext cx="83377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Mapping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item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MappingSubclass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Mapping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keys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values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item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zip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keys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values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338916" y="4866968"/>
            <a:ext cx="1671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>
            <a:off x="7138219" y="4090219"/>
            <a:ext cx="226142" cy="1543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64361" y="4307023"/>
            <a:ext cx="43163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44929" y="1927123"/>
            <a:ext cx="46176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be clearer, because </a:t>
            </a:r>
            <a:r>
              <a:rPr lang="en-US" dirty="0" err="1" smtClean="0"/>
              <a:t>MappingSubclass</a:t>
            </a:r>
            <a:r>
              <a:rPr lang="en-US" dirty="0" smtClean="0"/>
              <a:t> inherits</a:t>
            </a:r>
            <a:br>
              <a:rPr lang="en-US" dirty="0" smtClean="0"/>
            </a:br>
            <a:r>
              <a:rPr lang="en-US" dirty="0" smtClean="0"/>
              <a:t>from Mapping but does not provide a definition</a:t>
            </a:r>
            <a:br>
              <a:rPr lang="en-US" dirty="0" smtClean="0"/>
            </a:br>
            <a:r>
              <a:rPr lang="en-US" dirty="0" smtClean="0"/>
              <a:t>for __</a:t>
            </a:r>
            <a:r>
              <a:rPr lang="en-US" dirty="0" err="1" smtClean="0"/>
              <a:t>init</a:t>
            </a:r>
            <a:r>
              <a:rPr lang="en-US" dirty="0" smtClean="0"/>
              <a:t>__, we implicitly have the following</a:t>
            </a:r>
            <a:br>
              <a:rPr lang="en-US" dirty="0" smtClean="0"/>
            </a:br>
            <a:r>
              <a:rPr lang="en-US" dirty="0" smtClean="0"/>
              <a:t>__</a:t>
            </a:r>
            <a:r>
              <a:rPr lang="en-US" dirty="0" err="1" smtClean="0"/>
              <a:t>init</a:t>
            </a:r>
            <a:r>
              <a:rPr lang="en-US" dirty="0" smtClean="0"/>
              <a:t>__ method.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004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mangling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4128" y="2333832"/>
            <a:ext cx="83377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Mapping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item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MappingSubclass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Mapping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keys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values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item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zip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keys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values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338916" y="4866968"/>
            <a:ext cx="1671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>
            <a:off x="7138219" y="4090219"/>
            <a:ext cx="226142" cy="1543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64361" y="4307023"/>
            <a:ext cx="43163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44929" y="1927123"/>
            <a:ext cx="4189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__</a:t>
            </a:r>
            <a:r>
              <a:rPr lang="en-US" dirty="0" err="1" smtClean="0"/>
              <a:t>init</a:t>
            </a:r>
            <a:r>
              <a:rPr lang="en-US" dirty="0" smtClean="0"/>
              <a:t>__ method references an update </a:t>
            </a:r>
            <a:br>
              <a:rPr lang="en-US" dirty="0" smtClean="0"/>
            </a:br>
            <a:r>
              <a:rPr lang="en-US" dirty="0" smtClean="0"/>
              <a:t>method. Python will simply look for the most</a:t>
            </a:r>
            <a:br>
              <a:rPr lang="en-US" dirty="0" smtClean="0"/>
            </a:br>
            <a:r>
              <a:rPr lang="en-US" dirty="0" smtClean="0"/>
              <a:t>local definition of update here.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8396749" y="4699906"/>
            <a:ext cx="3165987" cy="76691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>
            <a:stCxn id="3" idx="3"/>
            <a:endCxn id="11" idx="1"/>
          </p:cNvCxnSpPr>
          <p:nvPr/>
        </p:nvCxnSpPr>
        <p:spPr>
          <a:xfrm rot="5400000" flipH="1">
            <a:off x="5103495" y="1597608"/>
            <a:ext cx="236400" cy="7277404"/>
          </a:xfrm>
          <a:prstGeom prst="curvedConnector4">
            <a:avLst>
              <a:gd name="adj1" fmla="val -273144"/>
              <a:gd name="adj2" fmla="val 108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82993" y="5025445"/>
            <a:ext cx="137652" cy="185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928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mangling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4128" y="2333832"/>
            <a:ext cx="83377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Mapping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item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MappingSubclass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Mapping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keys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values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item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zip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keys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values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338916" y="4866968"/>
            <a:ext cx="1671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>
            <a:off x="7138219" y="4090219"/>
            <a:ext cx="226142" cy="1543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64361" y="4307023"/>
            <a:ext cx="43163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44929" y="1927123"/>
            <a:ext cx="46767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signatures of the update call and the update</a:t>
            </a:r>
            <a:br>
              <a:rPr lang="en-US" dirty="0" smtClean="0"/>
            </a:br>
            <a:r>
              <a:rPr lang="en-US" dirty="0" smtClean="0"/>
              <a:t>definition do not match. The __</a:t>
            </a:r>
            <a:r>
              <a:rPr lang="en-US" dirty="0" err="1" smtClean="0"/>
              <a:t>init</a:t>
            </a:r>
            <a:r>
              <a:rPr lang="en-US" dirty="0" smtClean="0"/>
              <a:t>__ method </a:t>
            </a:r>
            <a:br>
              <a:rPr lang="en-US" dirty="0" smtClean="0"/>
            </a:br>
            <a:r>
              <a:rPr lang="en-US" dirty="0" smtClean="0"/>
              <a:t>depends on a certain implementation of update </a:t>
            </a:r>
            <a:br>
              <a:rPr lang="en-US" dirty="0" smtClean="0"/>
            </a:br>
            <a:r>
              <a:rPr lang="en-US" dirty="0" smtClean="0"/>
              <a:t>being available. Namely, the update defined in </a:t>
            </a:r>
            <a:br>
              <a:rPr lang="en-US" dirty="0" smtClean="0"/>
            </a:br>
            <a:r>
              <a:rPr lang="en-US" dirty="0" smtClean="0"/>
              <a:t>Mapping.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8396749" y="4699906"/>
            <a:ext cx="3165987" cy="76691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>
            <a:stCxn id="3" idx="3"/>
            <a:endCxn id="11" idx="1"/>
          </p:cNvCxnSpPr>
          <p:nvPr/>
        </p:nvCxnSpPr>
        <p:spPr>
          <a:xfrm rot="5400000" flipH="1">
            <a:off x="5103495" y="1597608"/>
            <a:ext cx="236400" cy="7277404"/>
          </a:xfrm>
          <a:prstGeom prst="curvedConnector4">
            <a:avLst>
              <a:gd name="adj1" fmla="val -273144"/>
              <a:gd name="adj2" fmla="val 108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82993" y="5025445"/>
            <a:ext cx="137652" cy="185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3991897" y="5118110"/>
            <a:ext cx="16714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10191135" y="5210775"/>
            <a:ext cx="1106129" cy="102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6343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mangling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8254" y="2570654"/>
            <a:ext cx="92718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map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map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MappingSubclass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Traceback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(most recent call last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):</a:t>
            </a:r>
            <a:b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 File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"&lt;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stdin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&gt;", line 1, in &lt;module&gt;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 File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"map.py", line 4, in __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__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 </a:t>
            </a:r>
            <a:b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self.update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iterable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)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TypeError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: update() takes exactly 3 arguments (2 given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762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Closures are hard to define so follow these three rules for generating a closure: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must have a nested function (function inside a function</a:t>
            </a:r>
            <a:r>
              <a:rPr lang="en-US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nested function must refer to a value defined in the enclosing </a:t>
            </a:r>
            <a:r>
              <a:rPr lang="en-US" dirty="0" smtClean="0"/>
              <a:t>function.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enclosing function must return the nested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429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mangling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5574" y="2084832"/>
            <a:ext cx="966510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Mapping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__update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item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iterable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__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update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update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private copy of original update() </a:t>
            </a:r>
            <a:r>
              <a:rPr lang="en-US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method</a:t>
            </a:r>
            <a:br>
              <a:rPr lang="en-US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MappingSubclass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Mapping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keys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values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provides new signature for update()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but does not break __</a:t>
            </a:r>
            <a:r>
              <a:rPr lang="en-US" i="1" dirty="0" err="1">
                <a:solidFill>
                  <a:srgbClr val="00FF00"/>
                </a:solidFill>
                <a:latin typeface="Courier New" panose="02070309020205020404" pitchFamily="49" charset="0"/>
              </a:rPr>
              <a:t>init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__()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item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zip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keys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values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66678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mangling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31712" y="2679656"/>
            <a:ext cx="85049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map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map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MappingSubclass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1, 2, 3]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update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([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'key1'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'key2'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'val1'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'val2'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items_list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1, 2, 3, ('key1', 'val1'), ('key2', 'val2')] 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42498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create a </a:t>
            </a:r>
            <a:r>
              <a:rPr lang="en-US" dirty="0" err="1" smtClean="0"/>
              <a:t>struct</a:t>
            </a:r>
            <a:r>
              <a:rPr lang="en-US" dirty="0" smtClean="0"/>
              <a:t>-like object by using an empty class.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82993" y="2831485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pass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node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node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label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node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data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"My data string"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node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next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next_node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node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next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next_node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label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node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next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label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5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529680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create custom classes that emulate methods that have significant meaning when combined with other Python objects. </a:t>
            </a:r>
          </a:p>
          <a:p>
            <a:r>
              <a:rPr lang="en-US" dirty="0"/>
              <a:t>The </a:t>
            </a:r>
            <a:r>
              <a:rPr lang="en-US" dirty="0" smtClean="0"/>
              <a:t>statement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&gt;&gt; </a:t>
            </a:r>
            <a:r>
              <a:rPr lang="en-US" dirty="0"/>
              <a:t>typically prints to the </a:t>
            </a:r>
            <a:r>
              <a:rPr lang="en-US" dirty="0" smtClean="0"/>
              <a:t>file-like </a:t>
            </a:r>
            <a:r>
              <a:rPr lang="en-US" dirty="0"/>
              <a:t>object that follows. Specifically, the </a:t>
            </a:r>
            <a:r>
              <a:rPr lang="en-US" dirty="0" smtClean="0"/>
              <a:t>file-like </a:t>
            </a:r>
            <a:r>
              <a:rPr lang="en-US" dirty="0"/>
              <a:t>object </a:t>
            </a:r>
            <a:r>
              <a:rPr lang="en-US" dirty="0" smtClean="0"/>
              <a:t>needs </a:t>
            </a:r>
            <a:r>
              <a:rPr lang="en-US" dirty="0"/>
              <a:t>a write() method. This means I can make any class which, as long as it has a write() method, is a valid </a:t>
            </a:r>
            <a:r>
              <a:rPr lang="en-US" dirty="0" smtClean="0"/>
              <a:t>argument </a:t>
            </a:r>
            <a:r>
              <a:rPr lang="en-US" dirty="0"/>
              <a:t>for this print statement.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35509" y="4474660"/>
            <a:ext cx="92324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Random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write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str_in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b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"The string to write is: 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str_in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someobj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Random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someobj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"whatever"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The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string to write is: whatever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53846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mentioned in previous lectures that exceptions can also be </a:t>
            </a:r>
            <a:r>
              <a:rPr lang="en-US" dirty="0" smtClean="0"/>
              <a:t>custom-made</a:t>
            </a:r>
            <a:r>
              <a:rPr lang="en-US" dirty="0"/>
              <a:t>. This </a:t>
            </a:r>
            <a:r>
              <a:rPr lang="en-US" dirty="0" smtClean="0"/>
              <a:t>is done </a:t>
            </a:r>
            <a:r>
              <a:rPr lang="en-US" dirty="0"/>
              <a:t>by creating a class which is derived from the Exception base class.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4128" y="4263759"/>
            <a:ext cx="104320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myexcept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MyException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try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raise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MyException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"My custom error message."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except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MyException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as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"Error: 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Error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My custom error message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.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10399" y="3125742"/>
            <a:ext cx="4581832" cy="1477328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MyException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Exception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value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parameter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value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str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parameter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92032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Iterables</a:t>
            </a:r>
            <a:r>
              <a:rPr lang="en-US" dirty="0" smtClean="0"/>
              <a:t>, iterators, and 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we move on to the standard library (in particular, the </a:t>
            </a:r>
            <a:r>
              <a:rPr lang="en-US" dirty="0" err="1" smtClean="0"/>
              <a:t>itertools</a:t>
            </a:r>
            <a:r>
              <a:rPr lang="en-US" dirty="0" smtClean="0"/>
              <a:t> module), let’s make sure we understand </a:t>
            </a:r>
            <a:r>
              <a:rPr lang="en-US" dirty="0" err="1" smtClean="0"/>
              <a:t>iterables</a:t>
            </a:r>
            <a:r>
              <a:rPr lang="en-US" dirty="0" smtClean="0"/>
              <a:t>, iterators, and generators. </a:t>
            </a:r>
          </a:p>
          <a:p>
            <a:r>
              <a:rPr lang="en-US" dirty="0" smtClean="0"/>
              <a:t>An </a:t>
            </a:r>
            <a:r>
              <a:rPr lang="en-US" b="1" i="1" dirty="0" err="1" smtClean="0"/>
              <a:t>iterable</a:t>
            </a:r>
            <a:r>
              <a:rPr lang="en-US" dirty="0" smtClean="0"/>
              <a:t> is any Python object with the following properties: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It can be looped over (e.g. lists, strings, files,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Can be used as an argument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which returns an iterator.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Must define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__() </a:t>
            </a:r>
            <a:r>
              <a:rPr lang="en-US" dirty="0" smtClean="0">
                <a:cs typeface="Courier New" panose="02070309020205020404" pitchFamily="49" charset="0"/>
              </a:rPr>
              <a:t>(or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 smtClean="0">
                <a:cs typeface="Courier New" panose="02070309020205020404" pitchFamily="49" charset="0"/>
              </a:rPr>
              <a:t>).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8897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Iterables</a:t>
            </a:r>
            <a:r>
              <a:rPr lang="en-US" dirty="0" smtClean="0"/>
              <a:t>, iterators, and 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move on to the standard library (in particular, the </a:t>
            </a:r>
            <a:r>
              <a:rPr lang="en-US" dirty="0" err="1"/>
              <a:t>itertools</a:t>
            </a:r>
            <a:r>
              <a:rPr lang="en-US" dirty="0"/>
              <a:t> module), let’s make sure we understand </a:t>
            </a:r>
            <a:r>
              <a:rPr lang="en-US" dirty="0" err="1"/>
              <a:t>iterables</a:t>
            </a:r>
            <a:r>
              <a:rPr lang="en-US" dirty="0"/>
              <a:t>, iterators, and generators. </a:t>
            </a:r>
          </a:p>
          <a:p>
            <a:r>
              <a:rPr lang="en-US" dirty="0" smtClean="0"/>
              <a:t>An </a:t>
            </a:r>
            <a:r>
              <a:rPr lang="en-US" b="1" i="1" dirty="0" smtClean="0"/>
              <a:t>iterator</a:t>
            </a:r>
            <a:r>
              <a:rPr lang="en-US" dirty="0" smtClean="0"/>
              <a:t> is a Python object with the following properties: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Must define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 smtClean="0"/>
              <a:t> to return itself.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 Must define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next()</a:t>
            </a:r>
            <a:r>
              <a:rPr lang="en-US" dirty="0" smtClean="0">
                <a:cs typeface="Courier New" panose="02070309020205020404" pitchFamily="49" charset="0"/>
              </a:rPr>
              <a:t> method to return the next value every time it is invoked.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Must track the “position” over the container of which it is an iterator. 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9301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Iterables</a:t>
            </a:r>
            <a:r>
              <a:rPr lang="en-US" dirty="0" smtClean="0"/>
              <a:t>, iterators, and 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common </a:t>
            </a:r>
            <a:r>
              <a:rPr lang="en-US" dirty="0" err="1" smtClean="0"/>
              <a:t>iterable</a:t>
            </a:r>
            <a:r>
              <a:rPr lang="en-US" dirty="0" smtClean="0"/>
              <a:t> is the list. Lists, however, are not iterators. They are simply Python objects for which iterators may be created.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4128" y="3132406"/>
            <a:ext cx="1054018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a list is </a:t>
            </a:r>
            <a:r>
              <a:rPr lang="en-US" sz="2000" i="1" dirty="0" err="1">
                <a:solidFill>
                  <a:srgbClr val="00FF00"/>
                </a:solidFill>
                <a:latin typeface="Courier New" panose="02070309020205020404" pitchFamily="49" charset="0"/>
              </a:rPr>
              <a:t>iterable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- it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has the __</a:t>
            </a:r>
            <a:r>
              <a:rPr lang="en-US" sz="2000" i="1" dirty="0" err="1">
                <a:solidFill>
                  <a:srgbClr val="00FF00"/>
                </a:solidFill>
                <a:latin typeface="Courier New" panose="02070309020205020404" pitchFamily="49" charset="0"/>
              </a:rPr>
              <a:t>iter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__ method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__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method-wrapper '__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iter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__' of list object at 0x014E5D78&gt;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a list doesn’t have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the next method, so it's not an iterator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next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AttributeError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: 'list' object has no attribute 'next'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a list is not its own iterator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False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99327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Iterables</a:t>
            </a:r>
            <a:r>
              <a:rPr lang="en-US" dirty="0" smtClean="0"/>
              <a:t>, iterators, and 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listiterator</a:t>
            </a:r>
            <a:r>
              <a:rPr lang="en-US" dirty="0" smtClean="0"/>
              <a:t> object is the iterator object associated with a list. The iterator version of a </a:t>
            </a:r>
            <a:r>
              <a:rPr lang="en-US" dirty="0" err="1" smtClean="0"/>
              <a:t>listiterator</a:t>
            </a:r>
            <a:r>
              <a:rPr lang="en-US" dirty="0" smtClean="0"/>
              <a:t> object is itself, since it is already an iterator.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4128" y="3476917"/>
            <a:ext cx="102943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iterator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for a list is actually a '</a:t>
            </a:r>
            <a:r>
              <a:rPr lang="en-US" sz="2000" i="1" dirty="0" err="1">
                <a:solidFill>
                  <a:srgbClr val="00FF00"/>
                </a:solidFill>
                <a:latin typeface="Courier New" panose="02070309020205020404" pitchFamily="49" charset="0"/>
              </a:rPr>
              <a:t>listiterator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' object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ia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ia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listiterator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object at 0x014DF2F0&gt;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a </a:t>
            </a:r>
            <a:r>
              <a:rPr lang="en-US" sz="2000" i="1" dirty="0" err="1">
                <a:solidFill>
                  <a:srgbClr val="00FF00"/>
                </a:solidFill>
                <a:latin typeface="Courier New" panose="02070309020205020404" pitchFamily="49" charset="0"/>
              </a:rPr>
              <a:t>listiterator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 object is its own iterator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ia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ia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True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08463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this magic work?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1354" y="2286000"/>
            <a:ext cx="46025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item </a:t>
            </a:r>
            <a:r>
              <a:rPr lang="en-US" sz="22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2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]: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2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endParaRPr lang="en-US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816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978945" cy="4023360"/>
          </a:xfrm>
        </p:spPr>
        <p:txBody>
          <a:bodyPr/>
          <a:lstStyle/>
          <a:p>
            <a:r>
              <a:rPr lang="en-US" dirty="0" smtClean="0"/>
              <a:t>Wrappers to existing functions. </a:t>
            </a:r>
          </a:p>
          <a:p>
            <a:r>
              <a:rPr lang="en-US" dirty="0" smtClean="0"/>
              <a:t>You can extend the functionality of existing functions without</a:t>
            </a:r>
            <a:br>
              <a:rPr lang="en-US" dirty="0" smtClean="0"/>
            </a:br>
            <a:r>
              <a:rPr lang="en-US" dirty="0" smtClean="0"/>
              <a:t>having to modify them.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12801" y="2191269"/>
            <a:ext cx="879914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"Hello, 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"!"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p_decorate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func_wrapper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"&lt;p&gt;"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"&lt;/p&gt;"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func_wrapper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my_say_hello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p_decorate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my_say_hello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"John"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Output is: &lt;p&gt;Hello, John!&lt;/p&gt;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17207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449548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does this magic work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The for statement calls the </a:t>
            </a:r>
            <a:r>
              <a:rPr lang="en-US" dirty="0" err="1" smtClean="0"/>
              <a:t>iter</a:t>
            </a:r>
            <a:r>
              <a:rPr lang="en-US" dirty="0" smtClean="0"/>
              <a:t>() function </a:t>
            </a:r>
            <a:r>
              <a:rPr lang="en-US" dirty="0"/>
              <a:t>on the sequence object. </a:t>
            </a:r>
            <a:r>
              <a:rPr lang="en-US" dirty="0" smtClean="0"/>
              <a:t>The </a:t>
            </a:r>
            <a:r>
              <a:rPr lang="en-US" dirty="0" err="1" smtClean="0"/>
              <a:t>iter</a:t>
            </a:r>
            <a:r>
              <a:rPr lang="en-US" dirty="0" smtClean="0"/>
              <a:t>() </a:t>
            </a:r>
            <a:r>
              <a:rPr lang="en-US" dirty="0"/>
              <a:t>call will return an </a:t>
            </a:r>
            <a:r>
              <a:rPr lang="en-US" dirty="0" smtClean="0"/>
              <a:t>iterator object </a:t>
            </a:r>
            <a:r>
              <a:rPr lang="en-US" dirty="0"/>
              <a:t>(as long as the </a:t>
            </a:r>
            <a:r>
              <a:rPr lang="en-US" dirty="0" smtClean="0"/>
              <a:t>argument </a:t>
            </a:r>
            <a:r>
              <a:rPr lang="en-US" dirty="0"/>
              <a:t>has a </a:t>
            </a:r>
            <a:r>
              <a:rPr lang="en-US" dirty="0" smtClean="0"/>
              <a:t>built-in __</a:t>
            </a:r>
            <a:r>
              <a:rPr lang="en-US" dirty="0" err="1" smtClean="0"/>
              <a:t>iter</a:t>
            </a:r>
            <a:r>
              <a:rPr lang="en-US" dirty="0" smtClean="0"/>
              <a:t>__ function) which </a:t>
            </a:r>
            <a:r>
              <a:rPr lang="en-US" dirty="0"/>
              <a:t>defines next() for </a:t>
            </a:r>
            <a:r>
              <a:rPr lang="en-US" dirty="0" smtClean="0"/>
              <a:t>accessing </a:t>
            </a:r>
            <a:r>
              <a:rPr lang="en-US" dirty="0"/>
              <a:t>the elements one at a </a:t>
            </a:r>
            <a:r>
              <a:rPr lang="en-US" dirty="0" smtClean="0"/>
              <a:t>time</a:t>
            </a:r>
            <a:r>
              <a:rPr lang="en-US" dirty="0"/>
              <a:t>. </a:t>
            </a:r>
          </a:p>
          <a:p>
            <a:r>
              <a:rPr lang="en-US" dirty="0"/>
              <a:t>Let’s do it manually: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73677" y="2215932"/>
            <a:ext cx="753378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it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it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listiterator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object at 0x2af6add16090&gt;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next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next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2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next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3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next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4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next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Raises </a:t>
            </a:r>
            <a:r>
              <a:rPr lang="en-US" sz="2000" i="1" dirty="0" err="1">
                <a:solidFill>
                  <a:srgbClr val="00FF00"/>
                </a:solidFill>
                <a:latin typeface="Courier New" panose="02070309020205020404" pitchFamily="49" charset="0"/>
              </a:rPr>
              <a:t>StopIteration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 Exception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47217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Iterables</a:t>
            </a:r>
            <a:r>
              <a:rPr lang="en-US" dirty="0" smtClean="0"/>
              <a:t>, iterators, and generators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5692" y="2840364"/>
            <a:ext cx="4010400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item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endParaRPr lang="en-US" sz="20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94788" y="2840364"/>
            <a:ext cx="6892412" cy="37856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 err="1">
                <a:solidFill>
                  <a:srgbClr val="00FF00"/>
                </a:solidFill>
                <a:latin typeface="Courier New" panose="02070309020205020404" pitchFamily="49" charset="0"/>
              </a:rPr>
              <a:t>i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 = </a:t>
            </a:r>
            <a:r>
              <a:rPr lang="en-US" sz="2000" i="1" dirty="0" err="1">
                <a:solidFill>
                  <a:srgbClr val="00FF00"/>
                </a:solidFill>
                <a:latin typeface="Courier New" panose="02070309020205020404" pitchFamily="49" charset="0"/>
              </a:rPr>
              <a:t>mylist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.__</a:t>
            </a:r>
            <a:r>
              <a:rPr lang="en-US" sz="2000" i="1" dirty="0" err="1">
                <a:solidFill>
                  <a:srgbClr val="00FF00"/>
                </a:solidFill>
                <a:latin typeface="Courier New" panose="02070309020205020404" pitchFamily="49" charset="0"/>
              </a:rPr>
              <a:t>iter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__()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next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next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2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next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3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next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4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next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 err="1">
                <a:solidFill>
                  <a:srgbClr val="00FF00"/>
                </a:solidFill>
                <a:latin typeface="Courier New" panose="02070309020205020404" pitchFamily="49" charset="0"/>
              </a:rPr>
              <a:t>StopIteration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 Exception Raised</a:t>
            </a:r>
            <a:endParaRPr lang="en-US" sz="2000" dirty="0">
              <a:effectLst/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1609771" y="4548854"/>
            <a:ext cx="226142" cy="6587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851789" y="5024284"/>
            <a:ext cx="776748" cy="235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05967" y="4878235"/>
            <a:ext cx="18766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Is equivalent to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04867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create a custom </a:t>
            </a:r>
            <a:r>
              <a:rPr lang="en-US" dirty="0" err="1" smtClean="0"/>
              <a:t>iterable</a:t>
            </a:r>
            <a:r>
              <a:rPr lang="en-US" dirty="0" smtClean="0"/>
              <a:t> object</a:t>
            </a:r>
            <a:r>
              <a:rPr lang="en-US" dirty="0"/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945255" y="2794718"/>
            <a:ext cx="6589145" cy="378565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Even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data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data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data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index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iter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next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index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len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data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raise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StopIteration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ret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data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index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index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index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ret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96351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create a custom </a:t>
            </a:r>
            <a:r>
              <a:rPr lang="en-US" dirty="0" err="1" smtClean="0"/>
              <a:t>iterable</a:t>
            </a:r>
            <a:r>
              <a:rPr lang="en-US" dirty="0" smtClean="0"/>
              <a:t> object.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6683" y="2834047"/>
            <a:ext cx="71087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even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Even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evenlist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Even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range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evenlist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even.Even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instance at 0x2ad24d84a128&gt;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item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evenlist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item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 </a:t>
            </a:r>
            <a:b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2 </a:t>
            </a:r>
            <a:b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4 </a:t>
            </a:r>
            <a:b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6 </a:t>
            </a:r>
            <a:b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8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26980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Iterables</a:t>
            </a:r>
            <a:r>
              <a:rPr lang="en-US" dirty="0" smtClean="0"/>
              <a:t>, iterators, and 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Generators are a way of defining iterators using a simple function notation.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Generators use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US" dirty="0" smtClean="0"/>
              <a:t> statement to return results when they are ready, but Python will remember the context of the generator when this happens.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Even though generators are not technically iterator objects, they can be used wherever iterators are used. </a:t>
            </a:r>
          </a:p>
          <a:p>
            <a:r>
              <a:rPr lang="en-US" dirty="0"/>
              <a:t>Generators </a:t>
            </a:r>
            <a:r>
              <a:rPr lang="en-US" dirty="0" smtClean="0"/>
              <a:t>are desirable because they are </a:t>
            </a:r>
            <a:r>
              <a:rPr lang="en-US" i="1" dirty="0"/>
              <a:t>lazy</a:t>
            </a:r>
            <a:r>
              <a:rPr lang="en-US" dirty="0"/>
              <a:t>: they do no work until the first value is requested, and they only do enough work to produce that value. </a:t>
            </a:r>
            <a:r>
              <a:rPr lang="en-US" dirty="0" smtClean="0"/>
              <a:t>As a result, they use </a:t>
            </a:r>
            <a:r>
              <a:rPr lang="en-US" dirty="0"/>
              <a:t>fewer resources, and </a:t>
            </a:r>
            <a:r>
              <a:rPr lang="en-US" dirty="0" smtClean="0"/>
              <a:t>are usable </a:t>
            </a:r>
            <a:r>
              <a:rPr lang="en-US" dirty="0"/>
              <a:t>on more kinds of </a:t>
            </a:r>
            <a:r>
              <a:rPr lang="en-US" dirty="0" err="1"/>
              <a:t>iterables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00748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easy way to create </a:t>
            </a:r>
            <a:r>
              <a:rPr lang="en-US" dirty="0" smtClean="0"/>
              <a:t>“iterators”. </a:t>
            </a:r>
            <a:r>
              <a:rPr lang="en-US" dirty="0"/>
              <a:t>Use </a:t>
            </a:r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US" dirty="0"/>
              <a:t> </a:t>
            </a:r>
            <a:r>
              <a:rPr lang="en-US" dirty="0" smtClean="0"/>
              <a:t>statement </a:t>
            </a:r>
            <a:r>
              <a:rPr lang="en-US" dirty="0"/>
              <a:t>whenever data is </a:t>
            </a:r>
            <a:r>
              <a:rPr lang="en-US" dirty="0" smtClean="0"/>
              <a:t>returned. The generator </a:t>
            </a:r>
            <a:r>
              <a:rPr lang="en-US" dirty="0"/>
              <a:t>will pick up where it left off when next() is called.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5342" y="2949867"/>
            <a:ext cx="80231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even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data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len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data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yield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data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elem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even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range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)):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elem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 </a:t>
            </a:r>
            <a:b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2 </a:t>
            </a:r>
            <a:b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4 </a:t>
            </a:r>
            <a:b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6 </a:t>
            </a:r>
            <a:b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8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16440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Iterables</a:t>
            </a:r>
            <a:r>
              <a:rPr lang="en-US" dirty="0" smtClean="0"/>
              <a:t>, iterators, and generators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52101" y="2187195"/>
            <a:ext cx="650895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counter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count_generator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counter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generator object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count_generator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at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0x…&gt;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next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counter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next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counter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counter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generator object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count_generator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at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0x…&gt;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counter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counter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True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type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counter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type 'generator'&gt;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4128" y="2187195"/>
            <a:ext cx="3578942" cy="163121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count_generator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n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while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True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yield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 </a:t>
            </a:r>
            <a:b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n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90654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Iterables</a:t>
            </a:r>
            <a:r>
              <a:rPr lang="en-US" dirty="0" smtClean="0"/>
              <a:t>, iterators, and 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also generator comprehensions, which are very similar to list comprehensions.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Equivalent to: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25445" y="2919022"/>
            <a:ext cx="82394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l1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g1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gen</a:t>
            </a:r>
            <a:endParaRPr lang="en-US" sz="2000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25445" y="4393861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00FF"/>
                </a:solidFill>
                <a:latin typeface="Courier New" panose="02070309020205020404" pitchFamily="49" charset="0"/>
              </a:rPr>
              <a:t>gen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exp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exp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yield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g1 </a:t>
            </a:r>
            <a:r>
              <a:rPr lang="en-US" sz="2000" b="1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Courier New" panose="02070309020205020404" pitchFamily="49" charset="0"/>
              </a:rPr>
              <a:t>gen</a:t>
            </a:r>
            <a:r>
              <a:rPr lang="en-US" sz="2000" b="1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iter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range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)))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6217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978945" cy="4023360"/>
          </a:xfrm>
        </p:spPr>
        <p:txBody>
          <a:bodyPr/>
          <a:lstStyle/>
          <a:p>
            <a:r>
              <a:rPr lang="en-US" dirty="0" smtClean="0"/>
              <a:t>Wrappers to existing functions. </a:t>
            </a:r>
          </a:p>
          <a:p>
            <a:r>
              <a:rPr lang="en-US" dirty="0" smtClean="0"/>
              <a:t>You can extend the functionality of existing functions without</a:t>
            </a:r>
            <a:br>
              <a:rPr lang="en-US" dirty="0" smtClean="0"/>
            </a:br>
            <a:r>
              <a:rPr lang="en-US" dirty="0" smtClean="0"/>
              <a:t>having to modify them.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12801" y="2191269"/>
            <a:ext cx="879914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"Hello, 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"!"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p_decorate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func_wrapper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"&lt;p&gt;"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"&lt;/p&gt;"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func_wrapper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my_say_hello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p_decorate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my_say_hello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"John"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Output is: &lt;p&gt;Hello, John!&lt;/p&gt;</a:t>
            </a:r>
            <a:endParaRPr lang="en-US" sz="2000" dirty="0">
              <a:effectLst/>
            </a:endParaRPr>
          </a:p>
        </p:txBody>
      </p:sp>
      <p:sp>
        <p:nvSpPr>
          <p:cNvPr id="4" name="Oval 3"/>
          <p:cNvSpPr/>
          <p:nvPr/>
        </p:nvSpPr>
        <p:spPr>
          <a:xfrm>
            <a:off x="4807132" y="2547257"/>
            <a:ext cx="6648994" cy="23643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65714" y="4167051"/>
            <a:ext cx="1737360" cy="83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13210" y="5003074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Closure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037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what kinds of things can we use decorators for?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Timing the execution of an arbitrary function.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Memoization</a:t>
            </a:r>
            <a:r>
              <a:rPr lang="en-US" dirty="0" smtClean="0"/>
              <a:t> – </a:t>
            </a:r>
            <a:r>
              <a:rPr lang="en-US" dirty="0" err="1" smtClean="0"/>
              <a:t>cacheing</a:t>
            </a:r>
            <a:r>
              <a:rPr lang="en-US" dirty="0" smtClean="0"/>
              <a:t> results for specific arguments.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Logging purposes.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Debugging.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Any pre- or post- function processing.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97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3586509" cy="4023360"/>
          </a:xfrm>
        </p:spPr>
        <p:txBody>
          <a:bodyPr/>
          <a:lstStyle/>
          <a:p>
            <a:r>
              <a:rPr lang="en-US" dirty="0" smtClean="0"/>
              <a:t>Python allows us some nice syntactic sugar for creating decorators.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3988" y="5125792"/>
            <a:ext cx="3696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here how we have to explicitly </a:t>
            </a:r>
          </a:p>
          <a:p>
            <a:r>
              <a:rPr lang="en-US" dirty="0"/>
              <a:t>d</a:t>
            </a:r>
            <a:r>
              <a:rPr lang="en-US" dirty="0" smtClean="0"/>
              <a:t>ecorate </a:t>
            </a:r>
            <a:r>
              <a:rPr lang="en-US" dirty="0" err="1" smtClean="0"/>
              <a:t>say_hello</a:t>
            </a:r>
            <a:r>
              <a:rPr lang="en-US" dirty="0" smtClean="0"/>
              <a:t> by passing it to </a:t>
            </a:r>
            <a:br>
              <a:rPr lang="en-US" dirty="0" smtClean="0"/>
            </a:br>
            <a:r>
              <a:rPr lang="en-US" dirty="0" smtClean="0"/>
              <a:t>our decorator function.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399005" y="4917989"/>
            <a:ext cx="713796" cy="31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12801" y="2191269"/>
            <a:ext cx="670908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"Hello, 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"!"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p_decorate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func_wrapper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"&lt;p&gt;"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"&lt;/p&gt;"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func_wrapper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my_say_hello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p_decorate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say_hello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my_say_hello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"John"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Output is: &lt;p&gt;Hello, John!&lt;/p&gt;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62683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446</TotalTime>
  <Words>2342</Words>
  <Application>Microsoft Office PowerPoint</Application>
  <PresentationFormat>Widescreen</PresentationFormat>
  <Paragraphs>313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Courier New</vt:lpstr>
      <vt:lpstr>Tw Cen MT</vt:lpstr>
      <vt:lpstr>Tw Cen MT Condensed</vt:lpstr>
      <vt:lpstr>Wingdings 3</vt:lpstr>
      <vt:lpstr>Integral</vt:lpstr>
      <vt:lpstr>Lecture 6</vt:lpstr>
      <vt:lpstr>Functions</vt:lpstr>
      <vt:lpstr>Functions as first-class objects</vt:lpstr>
      <vt:lpstr>Function Factory</vt:lpstr>
      <vt:lpstr>Closure</vt:lpstr>
      <vt:lpstr>Decorators</vt:lpstr>
      <vt:lpstr>Decorators</vt:lpstr>
      <vt:lpstr>Decorators</vt:lpstr>
      <vt:lpstr>Decorators</vt:lpstr>
      <vt:lpstr>Decorators</vt:lpstr>
      <vt:lpstr>Decorators</vt:lpstr>
      <vt:lpstr>Decorators</vt:lpstr>
      <vt:lpstr>Decorators</vt:lpstr>
      <vt:lpstr>Decorators</vt:lpstr>
      <vt:lpstr>Accepts example</vt:lpstr>
      <vt:lpstr>Accepts example</vt:lpstr>
      <vt:lpstr>OOP in Python</vt:lpstr>
      <vt:lpstr>Class definition</vt:lpstr>
      <vt:lpstr>Class objects</vt:lpstr>
      <vt:lpstr>Class Objects</vt:lpstr>
      <vt:lpstr>Class objects</vt:lpstr>
      <vt:lpstr>Data attributes</vt:lpstr>
      <vt:lpstr>Data Attributes</vt:lpstr>
      <vt:lpstr>Variables within classes</vt:lpstr>
      <vt:lpstr>Variables within classes</vt:lpstr>
      <vt:lpstr>Variables within classes</vt:lpstr>
      <vt:lpstr>Built-in Attributes</vt:lpstr>
      <vt:lpstr>Methods</vt:lpstr>
      <vt:lpstr>Fraction example</vt:lpstr>
      <vt:lpstr>Fraction Example</vt:lpstr>
      <vt:lpstr>Fraction example</vt:lpstr>
      <vt:lpstr>Pet example</vt:lpstr>
      <vt:lpstr>Pet example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MULTIPLE INHERITANCE</vt:lpstr>
      <vt:lpstr>Private variables</vt:lpstr>
      <vt:lpstr>Name mangling</vt:lpstr>
      <vt:lpstr>Name mangling</vt:lpstr>
      <vt:lpstr>Name mangling</vt:lpstr>
      <vt:lpstr>Name mangling</vt:lpstr>
      <vt:lpstr>Name mangling</vt:lpstr>
      <vt:lpstr>Name mangling</vt:lpstr>
      <vt:lpstr>Name mangling</vt:lpstr>
      <vt:lpstr>Name mangling</vt:lpstr>
      <vt:lpstr>Structs in python</vt:lpstr>
      <vt:lpstr>Emulating methods</vt:lpstr>
      <vt:lpstr>Custom exceptions</vt:lpstr>
      <vt:lpstr>Iterables, iterators, and generators</vt:lpstr>
      <vt:lpstr>Iterables, iterators, and generators</vt:lpstr>
      <vt:lpstr>Iterables, iterators, and generators</vt:lpstr>
      <vt:lpstr>Iterables, iterators, and generators</vt:lpstr>
      <vt:lpstr>iterators</vt:lpstr>
      <vt:lpstr>iterators</vt:lpstr>
      <vt:lpstr>Iterables, iterators, and generators</vt:lpstr>
      <vt:lpstr>iterators</vt:lpstr>
      <vt:lpstr>iterators</vt:lpstr>
      <vt:lpstr>Iterables, iterators, and generators</vt:lpstr>
      <vt:lpstr>generators</vt:lpstr>
      <vt:lpstr>Iterables, iterators, and generators</vt:lpstr>
      <vt:lpstr>Iterables, iterators, and generators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</dc:title>
  <dc:creator>Atiya, Yasser</dc:creator>
  <cp:lastModifiedBy>Caitlin Carnahan</cp:lastModifiedBy>
  <cp:revision>106</cp:revision>
  <dcterms:created xsi:type="dcterms:W3CDTF">2015-05-28T01:14:21Z</dcterms:created>
  <dcterms:modified xsi:type="dcterms:W3CDTF">2017-02-13T14:24:07Z</dcterms:modified>
</cp:coreProperties>
</file>