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714" r:id="rId3"/>
    <p:sldId id="674" r:id="rId4"/>
    <p:sldId id="721" r:id="rId5"/>
    <p:sldId id="722" r:id="rId6"/>
    <p:sldId id="725" r:id="rId7"/>
    <p:sldId id="727" r:id="rId8"/>
    <p:sldId id="723" r:id="rId9"/>
    <p:sldId id="726" r:id="rId10"/>
    <p:sldId id="719" r:id="rId11"/>
    <p:sldId id="724" r:id="rId12"/>
    <p:sldId id="30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588" autoAdjust="0"/>
  </p:normalViewPr>
  <p:slideViewPr>
    <p:cSldViewPr snapToGrid="0">
      <p:cViewPr varScale="1">
        <p:scale>
          <a:sx n="75" d="100"/>
          <a:sy n="75" d="100"/>
        </p:scale>
        <p:origin x="9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1BBC2B-D68D-4E3D-9408-DFC3CD492FC3}" type="datetimeFigureOut">
              <a:rPr lang="en-IN" smtClean="0"/>
              <a:t>28-03-2025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A17CA4-19BD-4A56-946E-21D2BAFD067B}" type="slidenum">
              <a:rPr lang="en-IN" smtClean="0"/>
              <a:t>‹#›</a:t>
            </a:fld>
            <a:endParaRPr lang="en-IN"/>
          </a:p>
        </p:txBody>
      </p:sp>
    </p:spTree>
    <p:extLst>
      <p:ext uri="{BB962C8B-B14F-4D97-AF65-F5344CB8AC3E}">
        <p14:creationId xmlns:p14="http://schemas.microsoft.com/office/powerpoint/2010/main" val="3109065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02FCA7-5A23-4B68-96F3-BB2058CDB4D2}" type="slidenum">
              <a:rPr lang="en-IN" smtClean="0"/>
              <a:t>4</a:t>
            </a:fld>
            <a:endParaRPr lang="en-IN"/>
          </a:p>
        </p:txBody>
      </p:sp>
    </p:spTree>
    <p:extLst>
      <p:ext uri="{BB962C8B-B14F-4D97-AF65-F5344CB8AC3E}">
        <p14:creationId xmlns:p14="http://schemas.microsoft.com/office/powerpoint/2010/main" val="2589452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463B-17D9-481D-5B42-2141A7331F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559AF4-4550-8D72-6691-5D07EE98E2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275F62-E257-66EA-128B-8595D96F4EAE}"/>
              </a:ext>
            </a:extLst>
          </p:cNvPr>
          <p:cNvSpPr>
            <a:spLocks noGrp="1"/>
          </p:cNvSpPr>
          <p:nvPr>
            <p:ph type="dt" sz="half" idx="10"/>
          </p:nvPr>
        </p:nvSpPr>
        <p:spPr/>
        <p:txBody>
          <a:bodyPr/>
          <a:lstStyle/>
          <a:p>
            <a:fld id="{5F518BA3-CC67-425D-8658-E24F2AD10C88}" type="datetimeFigureOut">
              <a:rPr lang="en-IN" smtClean="0"/>
              <a:t>28-03-2025</a:t>
            </a:fld>
            <a:endParaRPr lang="en-IN"/>
          </a:p>
        </p:txBody>
      </p:sp>
      <p:sp>
        <p:nvSpPr>
          <p:cNvPr id="5" name="Footer Placeholder 4">
            <a:extLst>
              <a:ext uri="{FF2B5EF4-FFF2-40B4-BE49-F238E27FC236}">
                <a16:creationId xmlns:a16="http://schemas.microsoft.com/office/drawing/2014/main" id="{4F3A2F48-CFCA-1925-2368-69AF3BD850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3C7669-C2F3-F48E-1C6F-BF5CDA0E1EA6}"/>
              </a:ext>
            </a:extLst>
          </p:cNvPr>
          <p:cNvSpPr>
            <a:spLocks noGrp="1"/>
          </p:cNvSpPr>
          <p:nvPr>
            <p:ph type="sldNum" sz="quarter" idx="12"/>
          </p:nvPr>
        </p:nvSpPr>
        <p:spPr/>
        <p:txBody>
          <a:bodyPr/>
          <a:lstStyle/>
          <a:p>
            <a:fld id="{908DFA71-9046-468A-9BD8-AFE03ABC4BD0}" type="slidenum">
              <a:rPr lang="en-IN" smtClean="0"/>
              <a:t>‹#›</a:t>
            </a:fld>
            <a:endParaRPr lang="en-IN"/>
          </a:p>
        </p:txBody>
      </p:sp>
    </p:spTree>
    <p:extLst>
      <p:ext uri="{BB962C8B-B14F-4D97-AF65-F5344CB8AC3E}">
        <p14:creationId xmlns:p14="http://schemas.microsoft.com/office/powerpoint/2010/main" val="1396904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CE5E-1A87-AE3F-7FCA-146401A64D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989871-8A18-D398-0DE9-D3251D279B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56D7A8-25F1-B6FC-4C46-B585272DD675}"/>
              </a:ext>
            </a:extLst>
          </p:cNvPr>
          <p:cNvSpPr>
            <a:spLocks noGrp="1"/>
          </p:cNvSpPr>
          <p:nvPr>
            <p:ph type="dt" sz="half" idx="10"/>
          </p:nvPr>
        </p:nvSpPr>
        <p:spPr/>
        <p:txBody>
          <a:bodyPr/>
          <a:lstStyle/>
          <a:p>
            <a:fld id="{5F518BA3-CC67-425D-8658-E24F2AD10C88}" type="datetimeFigureOut">
              <a:rPr lang="en-IN" smtClean="0"/>
              <a:t>28-03-2025</a:t>
            </a:fld>
            <a:endParaRPr lang="en-IN"/>
          </a:p>
        </p:txBody>
      </p:sp>
      <p:sp>
        <p:nvSpPr>
          <p:cNvPr id="5" name="Footer Placeholder 4">
            <a:extLst>
              <a:ext uri="{FF2B5EF4-FFF2-40B4-BE49-F238E27FC236}">
                <a16:creationId xmlns:a16="http://schemas.microsoft.com/office/drawing/2014/main" id="{6EC741FA-60DA-706C-4F91-F2333222BD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8857F4-95FF-53FB-632A-F6CCEFCED901}"/>
              </a:ext>
            </a:extLst>
          </p:cNvPr>
          <p:cNvSpPr>
            <a:spLocks noGrp="1"/>
          </p:cNvSpPr>
          <p:nvPr>
            <p:ph type="sldNum" sz="quarter" idx="12"/>
          </p:nvPr>
        </p:nvSpPr>
        <p:spPr/>
        <p:txBody>
          <a:bodyPr/>
          <a:lstStyle/>
          <a:p>
            <a:fld id="{908DFA71-9046-468A-9BD8-AFE03ABC4BD0}" type="slidenum">
              <a:rPr lang="en-IN" smtClean="0"/>
              <a:t>‹#›</a:t>
            </a:fld>
            <a:endParaRPr lang="en-IN"/>
          </a:p>
        </p:txBody>
      </p:sp>
    </p:spTree>
    <p:extLst>
      <p:ext uri="{BB962C8B-B14F-4D97-AF65-F5344CB8AC3E}">
        <p14:creationId xmlns:p14="http://schemas.microsoft.com/office/powerpoint/2010/main" val="2523133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91A2AA-8D5F-7B72-D493-F148C4A4A9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8A2005-BB7E-4284-9D0B-9D827CA53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FBE95D-A63E-840A-A599-4C4CB78827F7}"/>
              </a:ext>
            </a:extLst>
          </p:cNvPr>
          <p:cNvSpPr>
            <a:spLocks noGrp="1"/>
          </p:cNvSpPr>
          <p:nvPr>
            <p:ph type="dt" sz="half" idx="10"/>
          </p:nvPr>
        </p:nvSpPr>
        <p:spPr/>
        <p:txBody>
          <a:bodyPr/>
          <a:lstStyle/>
          <a:p>
            <a:fld id="{5F518BA3-CC67-425D-8658-E24F2AD10C88}" type="datetimeFigureOut">
              <a:rPr lang="en-IN" smtClean="0"/>
              <a:t>28-03-2025</a:t>
            </a:fld>
            <a:endParaRPr lang="en-IN"/>
          </a:p>
        </p:txBody>
      </p:sp>
      <p:sp>
        <p:nvSpPr>
          <p:cNvPr id="5" name="Footer Placeholder 4">
            <a:extLst>
              <a:ext uri="{FF2B5EF4-FFF2-40B4-BE49-F238E27FC236}">
                <a16:creationId xmlns:a16="http://schemas.microsoft.com/office/drawing/2014/main" id="{2EA424B2-2CD7-A44A-46AA-25F247C9C0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3FEF6D-73E4-C5C3-FD9D-7C56C7A89ED6}"/>
              </a:ext>
            </a:extLst>
          </p:cNvPr>
          <p:cNvSpPr>
            <a:spLocks noGrp="1"/>
          </p:cNvSpPr>
          <p:nvPr>
            <p:ph type="sldNum" sz="quarter" idx="12"/>
          </p:nvPr>
        </p:nvSpPr>
        <p:spPr/>
        <p:txBody>
          <a:bodyPr/>
          <a:lstStyle/>
          <a:p>
            <a:fld id="{908DFA71-9046-468A-9BD8-AFE03ABC4BD0}" type="slidenum">
              <a:rPr lang="en-IN" smtClean="0"/>
              <a:t>‹#›</a:t>
            </a:fld>
            <a:endParaRPr lang="en-IN"/>
          </a:p>
        </p:txBody>
      </p:sp>
    </p:spTree>
    <p:extLst>
      <p:ext uri="{BB962C8B-B14F-4D97-AF65-F5344CB8AC3E}">
        <p14:creationId xmlns:p14="http://schemas.microsoft.com/office/powerpoint/2010/main" val="238159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3899537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2702926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FA555-6337-48BD-491B-C9F40D01D6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E38381-8AF0-2A2B-8D88-85610E650D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86555A-D197-45C9-B88F-1EE2189DCD10}"/>
              </a:ext>
            </a:extLst>
          </p:cNvPr>
          <p:cNvSpPr>
            <a:spLocks noGrp="1"/>
          </p:cNvSpPr>
          <p:nvPr>
            <p:ph type="dt" sz="half" idx="10"/>
          </p:nvPr>
        </p:nvSpPr>
        <p:spPr/>
        <p:txBody>
          <a:bodyPr/>
          <a:lstStyle/>
          <a:p>
            <a:fld id="{5F518BA3-CC67-425D-8658-E24F2AD10C88}" type="datetimeFigureOut">
              <a:rPr lang="en-IN" smtClean="0"/>
              <a:t>28-03-2025</a:t>
            </a:fld>
            <a:endParaRPr lang="en-IN"/>
          </a:p>
        </p:txBody>
      </p:sp>
      <p:sp>
        <p:nvSpPr>
          <p:cNvPr id="5" name="Footer Placeholder 4">
            <a:extLst>
              <a:ext uri="{FF2B5EF4-FFF2-40B4-BE49-F238E27FC236}">
                <a16:creationId xmlns:a16="http://schemas.microsoft.com/office/drawing/2014/main" id="{55EF7539-E1E4-DCE0-20B5-2DB9CF4791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756BF9-3240-ED84-AEAF-8455BB5DEE68}"/>
              </a:ext>
            </a:extLst>
          </p:cNvPr>
          <p:cNvSpPr>
            <a:spLocks noGrp="1"/>
          </p:cNvSpPr>
          <p:nvPr>
            <p:ph type="sldNum" sz="quarter" idx="12"/>
          </p:nvPr>
        </p:nvSpPr>
        <p:spPr/>
        <p:txBody>
          <a:bodyPr/>
          <a:lstStyle/>
          <a:p>
            <a:fld id="{908DFA71-9046-468A-9BD8-AFE03ABC4BD0}" type="slidenum">
              <a:rPr lang="en-IN" smtClean="0"/>
              <a:t>‹#›</a:t>
            </a:fld>
            <a:endParaRPr lang="en-IN"/>
          </a:p>
        </p:txBody>
      </p:sp>
    </p:spTree>
    <p:extLst>
      <p:ext uri="{BB962C8B-B14F-4D97-AF65-F5344CB8AC3E}">
        <p14:creationId xmlns:p14="http://schemas.microsoft.com/office/powerpoint/2010/main" val="48526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EF59E-7853-4264-B562-A06C07716F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C879F7-5EAA-8650-1869-5B51E60827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34D434-684C-B189-1CDB-FD64E4D80787}"/>
              </a:ext>
            </a:extLst>
          </p:cNvPr>
          <p:cNvSpPr>
            <a:spLocks noGrp="1"/>
          </p:cNvSpPr>
          <p:nvPr>
            <p:ph type="dt" sz="half" idx="10"/>
          </p:nvPr>
        </p:nvSpPr>
        <p:spPr/>
        <p:txBody>
          <a:bodyPr/>
          <a:lstStyle/>
          <a:p>
            <a:fld id="{5F518BA3-CC67-425D-8658-E24F2AD10C88}" type="datetimeFigureOut">
              <a:rPr lang="en-IN" smtClean="0"/>
              <a:t>28-03-2025</a:t>
            </a:fld>
            <a:endParaRPr lang="en-IN"/>
          </a:p>
        </p:txBody>
      </p:sp>
      <p:sp>
        <p:nvSpPr>
          <p:cNvPr id="5" name="Footer Placeholder 4">
            <a:extLst>
              <a:ext uri="{FF2B5EF4-FFF2-40B4-BE49-F238E27FC236}">
                <a16:creationId xmlns:a16="http://schemas.microsoft.com/office/drawing/2014/main" id="{7A09093F-078D-8E48-C8DF-45B6C193EB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1028C2-B044-8AC4-8269-A56DC05E0CFA}"/>
              </a:ext>
            </a:extLst>
          </p:cNvPr>
          <p:cNvSpPr>
            <a:spLocks noGrp="1"/>
          </p:cNvSpPr>
          <p:nvPr>
            <p:ph type="sldNum" sz="quarter" idx="12"/>
          </p:nvPr>
        </p:nvSpPr>
        <p:spPr/>
        <p:txBody>
          <a:bodyPr/>
          <a:lstStyle/>
          <a:p>
            <a:fld id="{908DFA71-9046-468A-9BD8-AFE03ABC4BD0}" type="slidenum">
              <a:rPr lang="en-IN" smtClean="0"/>
              <a:t>‹#›</a:t>
            </a:fld>
            <a:endParaRPr lang="en-IN"/>
          </a:p>
        </p:txBody>
      </p:sp>
    </p:spTree>
    <p:extLst>
      <p:ext uri="{BB962C8B-B14F-4D97-AF65-F5344CB8AC3E}">
        <p14:creationId xmlns:p14="http://schemas.microsoft.com/office/powerpoint/2010/main" val="3202844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15DAA-2FF5-C4BF-F29B-BE9E9DF271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8825D0-6972-43F8-EBBF-B3DBD90713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DF822C-5DF0-D8FA-66C6-95D38B0ED4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16E083-AC3D-97C1-7436-FA499C9444C5}"/>
              </a:ext>
            </a:extLst>
          </p:cNvPr>
          <p:cNvSpPr>
            <a:spLocks noGrp="1"/>
          </p:cNvSpPr>
          <p:nvPr>
            <p:ph type="dt" sz="half" idx="10"/>
          </p:nvPr>
        </p:nvSpPr>
        <p:spPr/>
        <p:txBody>
          <a:bodyPr/>
          <a:lstStyle/>
          <a:p>
            <a:fld id="{5F518BA3-CC67-425D-8658-E24F2AD10C88}" type="datetimeFigureOut">
              <a:rPr lang="en-IN" smtClean="0"/>
              <a:t>28-03-2025</a:t>
            </a:fld>
            <a:endParaRPr lang="en-IN"/>
          </a:p>
        </p:txBody>
      </p:sp>
      <p:sp>
        <p:nvSpPr>
          <p:cNvPr id="6" name="Footer Placeholder 5">
            <a:extLst>
              <a:ext uri="{FF2B5EF4-FFF2-40B4-BE49-F238E27FC236}">
                <a16:creationId xmlns:a16="http://schemas.microsoft.com/office/drawing/2014/main" id="{CE7C0B26-2763-6885-9F5B-362ABA3757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13A851-166B-172F-C4CD-D33AE67E4E60}"/>
              </a:ext>
            </a:extLst>
          </p:cNvPr>
          <p:cNvSpPr>
            <a:spLocks noGrp="1"/>
          </p:cNvSpPr>
          <p:nvPr>
            <p:ph type="sldNum" sz="quarter" idx="12"/>
          </p:nvPr>
        </p:nvSpPr>
        <p:spPr/>
        <p:txBody>
          <a:bodyPr/>
          <a:lstStyle/>
          <a:p>
            <a:fld id="{908DFA71-9046-468A-9BD8-AFE03ABC4BD0}" type="slidenum">
              <a:rPr lang="en-IN" smtClean="0"/>
              <a:t>‹#›</a:t>
            </a:fld>
            <a:endParaRPr lang="en-IN"/>
          </a:p>
        </p:txBody>
      </p:sp>
    </p:spTree>
    <p:extLst>
      <p:ext uri="{BB962C8B-B14F-4D97-AF65-F5344CB8AC3E}">
        <p14:creationId xmlns:p14="http://schemas.microsoft.com/office/powerpoint/2010/main" val="2171940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2309C-A123-5808-B2D0-DB7D4A2A6A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4BB362-63D6-9042-0386-7979B052EA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6F9345-60F9-15F7-EE5A-B9594F3533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DE833B1-08BF-9AFB-F327-5909FB6239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C18515-8204-000F-F818-FD488A6540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65B7EB-BB78-1624-4781-B150D1F4FF0C}"/>
              </a:ext>
            </a:extLst>
          </p:cNvPr>
          <p:cNvSpPr>
            <a:spLocks noGrp="1"/>
          </p:cNvSpPr>
          <p:nvPr>
            <p:ph type="dt" sz="half" idx="10"/>
          </p:nvPr>
        </p:nvSpPr>
        <p:spPr/>
        <p:txBody>
          <a:bodyPr/>
          <a:lstStyle/>
          <a:p>
            <a:fld id="{5F518BA3-CC67-425D-8658-E24F2AD10C88}" type="datetimeFigureOut">
              <a:rPr lang="en-IN" smtClean="0"/>
              <a:t>28-03-2025</a:t>
            </a:fld>
            <a:endParaRPr lang="en-IN"/>
          </a:p>
        </p:txBody>
      </p:sp>
      <p:sp>
        <p:nvSpPr>
          <p:cNvPr id="8" name="Footer Placeholder 7">
            <a:extLst>
              <a:ext uri="{FF2B5EF4-FFF2-40B4-BE49-F238E27FC236}">
                <a16:creationId xmlns:a16="http://schemas.microsoft.com/office/drawing/2014/main" id="{8A96004D-60E7-AC15-528A-DE1149B8198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82CDD9-D602-5100-E1E7-064F121B9F7C}"/>
              </a:ext>
            </a:extLst>
          </p:cNvPr>
          <p:cNvSpPr>
            <a:spLocks noGrp="1"/>
          </p:cNvSpPr>
          <p:nvPr>
            <p:ph type="sldNum" sz="quarter" idx="12"/>
          </p:nvPr>
        </p:nvSpPr>
        <p:spPr/>
        <p:txBody>
          <a:bodyPr/>
          <a:lstStyle/>
          <a:p>
            <a:fld id="{908DFA71-9046-468A-9BD8-AFE03ABC4BD0}" type="slidenum">
              <a:rPr lang="en-IN" smtClean="0"/>
              <a:t>‹#›</a:t>
            </a:fld>
            <a:endParaRPr lang="en-IN"/>
          </a:p>
        </p:txBody>
      </p:sp>
    </p:spTree>
    <p:extLst>
      <p:ext uri="{BB962C8B-B14F-4D97-AF65-F5344CB8AC3E}">
        <p14:creationId xmlns:p14="http://schemas.microsoft.com/office/powerpoint/2010/main" val="4197437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AB96-25C7-8468-1EFB-4BDFAFB8FD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A19125-C5B5-89EE-4DE4-05909B491CF0}"/>
              </a:ext>
            </a:extLst>
          </p:cNvPr>
          <p:cNvSpPr>
            <a:spLocks noGrp="1"/>
          </p:cNvSpPr>
          <p:nvPr>
            <p:ph type="dt" sz="half" idx="10"/>
          </p:nvPr>
        </p:nvSpPr>
        <p:spPr/>
        <p:txBody>
          <a:bodyPr/>
          <a:lstStyle/>
          <a:p>
            <a:fld id="{5F518BA3-CC67-425D-8658-E24F2AD10C88}" type="datetimeFigureOut">
              <a:rPr lang="en-IN" smtClean="0"/>
              <a:t>28-03-2025</a:t>
            </a:fld>
            <a:endParaRPr lang="en-IN"/>
          </a:p>
        </p:txBody>
      </p:sp>
      <p:sp>
        <p:nvSpPr>
          <p:cNvPr id="4" name="Footer Placeholder 3">
            <a:extLst>
              <a:ext uri="{FF2B5EF4-FFF2-40B4-BE49-F238E27FC236}">
                <a16:creationId xmlns:a16="http://schemas.microsoft.com/office/drawing/2014/main" id="{D33F0103-91F8-D55A-4BDC-329BF0EE478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54D065-9226-9D44-492D-DB5A381CC215}"/>
              </a:ext>
            </a:extLst>
          </p:cNvPr>
          <p:cNvSpPr>
            <a:spLocks noGrp="1"/>
          </p:cNvSpPr>
          <p:nvPr>
            <p:ph type="sldNum" sz="quarter" idx="12"/>
          </p:nvPr>
        </p:nvSpPr>
        <p:spPr/>
        <p:txBody>
          <a:bodyPr/>
          <a:lstStyle/>
          <a:p>
            <a:fld id="{908DFA71-9046-468A-9BD8-AFE03ABC4BD0}" type="slidenum">
              <a:rPr lang="en-IN" smtClean="0"/>
              <a:t>‹#›</a:t>
            </a:fld>
            <a:endParaRPr lang="en-IN"/>
          </a:p>
        </p:txBody>
      </p:sp>
    </p:spTree>
    <p:extLst>
      <p:ext uri="{BB962C8B-B14F-4D97-AF65-F5344CB8AC3E}">
        <p14:creationId xmlns:p14="http://schemas.microsoft.com/office/powerpoint/2010/main" val="247928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962189-CA3C-FA90-4173-C0CA7DAE0130}"/>
              </a:ext>
            </a:extLst>
          </p:cNvPr>
          <p:cNvSpPr>
            <a:spLocks noGrp="1"/>
          </p:cNvSpPr>
          <p:nvPr>
            <p:ph type="dt" sz="half" idx="10"/>
          </p:nvPr>
        </p:nvSpPr>
        <p:spPr/>
        <p:txBody>
          <a:bodyPr/>
          <a:lstStyle/>
          <a:p>
            <a:fld id="{5F518BA3-CC67-425D-8658-E24F2AD10C88}" type="datetimeFigureOut">
              <a:rPr lang="en-IN" smtClean="0"/>
              <a:t>28-03-2025</a:t>
            </a:fld>
            <a:endParaRPr lang="en-IN"/>
          </a:p>
        </p:txBody>
      </p:sp>
      <p:sp>
        <p:nvSpPr>
          <p:cNvPr id="3" name="Footer Placeholder 2">
            <a:extLst>
              <a:ext uri="{FF2B5EF4-FFF2-40B4-BE49-F238E27FC236}">
                <a16:creationId xmlns:a16="http://schemas.microsoft.com/office/drawing/2014/main" id="{CE2D1714-06F4-F78D-BD35-8C7EBA8B33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65B06C-D2E1-C7D3-7832-DD374E05577D}"/>
              </a:ext>
            </a:extLst>
          </p:cNvPr>
          <p:cNvSpPr>
            <a:spLocks noGrp="1"/>
          </p:cNvSpPr>
          <p:nvPr>
            <p:ph type="sldNum" sz="quarter" idx="12"/>
          </p:nvPr>
        </p:nvSpPr>
        <p:spPr/>
        <p:txBody>
          <a:bodyPr/>
          <a:lstStyle/>
          <a:p>
            <a:fld id="{908DFA71-9046-468A-9BD8-AFE03ABC4BD0}" type="slidenum">
              <a:rPr lang="en-IN" smtClean="0"/>
              <a:t>‹#›</a:t>
            </a:fld>
            <a:endParaRPr lang="en-IN"/>
          </a:p>
        </p:txBody>
      </p:sp>
    </p:spTree>
    <p:extLst>
      <p:ext uri="{BB962C8B-B14F-4D97-AF65-F5344CB8AC3E}">
        <p14:creationId xmlns:p14="http://schemas.microsoft.com/office/powerpoint/2010/main" val="307086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4AD72-5426-0821-01AE-ECE1216FF1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4F2B68-829D-B16A-E457-449C5FE4AF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DAE3E2-F257-B39C-35A2-22C1E26C9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4338AD-441D-C026-02F2-EEFFEE5546ED}"/>
              </a:ext>
            </a:extLst>
          </p:cNvPr>
          <p:cNvSpPr>
            <a:spLocks noGrp="1"/>
          </p:cNvSpPr>
          <p:nvPr>
            <p:ph type="dt" sz="half" idx="10"/>
          </p:nvPr>
        </p:nvSpPr>
        <p:spPr/>
        <p:txBody>
          <a:bodyPr/>
          <a:lstStyle/>
          <a:p>
            <a:fld id="{5F518BA3-CC67-425D-8658-E24F2AD10C88}" type="datetimeFigureOut">
              <a:rPr lang="en-IN" smtClean="0"/>
              <a:t>28-03-2025</a:t>
            </a:fld>
            <a:endParaRPr lang="en-IN"/>
          </a:p>
        </p:txBody>
      </p:sp>
      <p:sp>
        <p:nvSpPr>
          <p:cNvPr id="6" name="Footer Placeholder 5">
            <a:extLst>
              <a:ext uri="{FF2B5EF4-FFF2-40B4-BE49-F238E27FC236}">
                <a16:creationId xmlns:a16="http://schemas.microsoft.com/office/drawing/2014/main" id="{FE1FCC4C-626B-BB5B-CD97-4DC7677F84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E46914-9900-2895-E382-772BE58B7C9D}"/>
              </a:ext>
            </a:extLst>
          </p:cNvPr>
          <p:cNvSpPr>
            <a:spLocks noGrp="1"/>
          </p:cNvSpPr>
          <p:nvPr>
            <p:ph type="sldNum" sz="quarter" idx="12"/>
          </p:nvPr>
        </p:nvSpPr>
        <p:spPr/>
        <p:txBody>
          <a:bodyPr/>
          <a:lstStyle/>
          <a:p>
            <a:fld id="{908DFA71-9046-468A-9BD8-AFE03ABC4BD0}" type="slidenum">
              <a:rPr lang="en-IN" smtClean="0"/>
              <a:t>‹#›</a:t>
            </a:fld>
            <a:endParaRPr lang="en-IN"/>
          </a:p>
        </p:txBody>
      </p:sp>
    </p:spTree>
    <p:extLst>
      <p:ext uri="{BB962C8B-B14F-4D97-AF65-F5344CB8AC3E}">
        <p14:creationId xmlns:p14="http://schemas.microsoft.com/office/powerpoint/2010/main" val="3274155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6B3B-F641-A7FE-4DB0-FFA86FD37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ACBFF1-18DC-7C8E-1B05-9F38227BCC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AE1442-3D11-3122-160F-6B19649598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51E859-2C07-4BF2-1732-39B49288D8C2}"/>
              </a:ext>
            </a:extLst>
          </p:cNvPr>
          <p:cNvSpPr>
            <a:spLocks noGrp="1"/>
          </p:cNvSpPr>
          <p:nvPr>
            <p:ph type="dt" sz="half" idx="10"/>
          </p:nvPr>
        </p:nvSpPr>
        <p:spPr/>
        <p:txBody>
          <a:bodyPr/>
          <a:lstStyle/>
          <a:p>
            <a:fld id="{5F518BA3-CC67-425D-8658-E24F2AD10C88}" type="datetimeFigureOut">
              <a:rPr lang="en-IN" smtClean="0"/>
              <a:t>28-03-2025</a:t>
            </a:fld>
            <a:endParaRPr lang="en-IN"/>
          </a:p>
        </p:txBody>
      </p:sp>
      <p:sp>
        <p:nvSpPr>
          <p:cNvPr id="6" name="Footer Placeholder 5">
            <a:extLst>
              <a:ext uri="{FF2B5EF4-FFF2-40B4-BE49-F238E27FC236}">
                <a16:creationId xmlns:a16="http://schemas.microsoft.com/office/drawing/2014/main" id="{C0BCE376-A074-9602-C8EB-E8CD646860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5FB8FD-3A42-6262-CBD0-4E0C2195464B}"/>
              </a:ext>
            </a:extLst>
          </p:cNvPr>
          <p:cNvSpPr>
            <a:spLocks noGrp="1"/>
          </p:cNvSpPr>
          <p:nvPr>
            <p:ph type="sldNum" sz="quarter" idx="12"/>
          </p:nvPr>
        </p:nvSpPr>
        <p:spPr/>
        <p:txBody>
          <a:bodyPr/>
          <a:lstStyle/>
          <a:p>
            <a:fld id="{908DFA71-9046-468A-9BD8-AFE03ABC4BD0}" type="slidenum">
              <a:rPr lang="en-IN" smtClean="0"/>
              <a:t>‹#›</a:t>
            </a:fld>
            <a:endParaRPr lang="en-IN"/>
          </a:p>
        </p:txBody>
      </p:sp>
    </p:spTree>
    <p:extLst>
      <p:ext uri="{BB962C8B-B14F-4D97-AF65-F5344CB8AC3E}">
        <p14:creationId xmlns:p14="http://schemas.microsoft.com/office/powerpoint/2010/main" val="3692291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E9AF30-3048-D1BD-E39C-295BB9683A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D77540-40D5-0E8F-6C6E-3DD77D02DA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9B30F9-3F1A-C44A-B891-E257927AB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518BA3-CC67-425D-8658-E24F2AD10C88}" type="datetimeFigureOut">
              <a:rPr lang="en-IN" smtClean="0"/>
              <a:t>28-03-2025</a:t>
            </a:fld>
            <a:endParaRPr lang="en-IN"/>
          </a:p>
        </p:txBody>
      </p:sp>
      <p:sp>
        <p:nvSpPr>
          <p:cNvPr id="5" name="Footer Placeholder 4">
            <a:extLst>
              <a:ext uri="{FF2B5EF4-FFF2-40B4-BE49-F238E27FC236}">
                <a16:creationId xmlns:a16="http://schemas.microsoft.com/office/drawing/2014/main" id="{EB64B409-AE67-F9E9-937A-391B1E44A5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E9DD235-138E-5909-0B7A-8FB1DF7D63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8DFA71-9046-468A-9BD8-AFE03ABC4BD0}" type="slidenum">
              <a:rPr lang="en-IN" smtClean="0"/>
              <a:t>‹#›</a:t>
            </a:fld>
            <a:endParaRPr lang="en-IN"/>
          </a:p>
        </p:txBody>
      </p:sp>
    </p:spTree>
    <p:extLst>
      <p:ext uri="{BB962C8B-B14F-4D97-AF65-F5344CB8AC3E}">
        <p14:creationId xmlns:p14="http://schemas.microsoft.com/office/powerpoint/2010/main" val="2378655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76981" y="3034095"/>
            <a:ext cx="11838038" cy="12920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00" dirty="0">
              <a:latin typeface="Algerian" panose="04020705040A02060702" pitchFamily="82" charset="0"/>
            </a:endParaRPr>
          </a:p>
        </p:txBody>
      </p:sp>
      <p:sp>
        <p:nvSpPr>
          <p:cNvPr id="3" name="TextBox 2">
            <a:extLst>
              <a:ext uri="{FF2B5EF4-FFF2-40B4-BE49-F238E27FC236}">
                <a16:creationId xmlns:a16="http://schemas.microsoft.com/office/drawing/2014/main" id="{6671E63A-66B6-9213-8964-E8507B00D62A}"/>
              </a:ext>
            </a:extLst>
          </p:cNvPr>
          <p:cNvSpPr txBox="1"/>
          <p:nvPr/>
        </p:nvSpPr>
        <p:spPr>
          <a:xfrm>
            <a:off x="8426246" y="6096000"/>
            <a:ext cx="3932903" cy="646331"/>
          </a:xfrm>
          <a:prstGeom prst="rect">
            <a:avLst/>
          </a:prstGeom>
          <a:noFill/>
        </p:spPr>
        <p:txBody>
          <a:bodyPr wrap="square" rtlCol="0">
            <a:spAutoFit/>
          </a:bodyPr>
          <a:lstStyle/>
          <a:p>
            <a:r>
              <a:rPr lang="en-US" sz="3600" dirty="0">
                <a:solidFill>
                  <a:schemeClr val="bg1"/>
                </a:solidFill>
                <a:latin typeface="Algerian" panose="04020705040A02060702" pitchFamily="82" charset="0"/>
              </a:rPr>
              <a:t>BORSE JATIN D.</a:t>
            </a:r>
            <a:endParaRPr lang="en-IN" sz="3600" dirty="0">
              <a:solidFill>
                <a:schemeClr val="bg1"/>
              </a:solidFill>
              <a:latin typeface="Algerian" panose="04020705040A02060702" pitchFamily="82" charset="0"/>
            </a:endParaRPr>
          </a:p>
        </p:txBody>
      </p:sp>
      <p:sp>
        <p:nvSpPr>
          <p:cNvPr id="5" name="TextBox 4">
            <a:extLst>
              <a:ext uri="{FF2B5EF4-FFF2-40B4-BE49-F238E27FC236}">
                <a16:creationId xmlns:a16="http://schemas.microsoft.com/office/drawing/2014/main" id="{7E8DE919-09F1-FAD2-86C0-5052CCCD2952}"/>
              </a:ext>
            </a:extLst>
          </p:cNvPr>
          <p:cNvSpPr txBox="1"/>
          <p:nvPr/>
        </p:nvSpPr>
        <p:spPr>
          <a:xfrm>
            <a:off x="2671916" y="3244334"/>
            <a:ext cx="6189406" cy="461665"/>
          </a:xfrm>
          <a:prstGeom prst="rect">
            <a:avLst/>
          </a:prstGeom>
          <a:noFill/>
        </p:spPr>
        <p:txBody>
          <a:bodyPr wrap="square">
            <a:spAutoFit/>
          </a:bodyPr>
          <a:lstStyle/>
          <a:p>
            <a:r>
              <a:rPr lang="en-US" sz="2400" b="1" dirty="0">
                <a:solidFill>
                  <a:schemeClr val="bg1"/>
                </a:solidFill>
                <a:latin typeface="Algerian" panose="04020705040A02060702" pitchFamily="82" charset="0"/>
              </a:rPr>
              <a:t>Product cluster Analysis</a:t>
            </a:r>
            <a:endParaRPr lang="en-IN" sz="2400" b="1" dirty="0">
              <a:solidFill>
                <a:schemeClr val="bg1"/>
              </a:solidFill>
              <a:latin typeface="Algerian" panose="04020705040A02060702" pitchFamily="82" charset="0"/>
            </a:endParaRP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930E9-0B50-D3F8-7F9A-195AC40609B9}"/>
              </a:ext>
            </a:extLst>
          </p:cNvPr>
          <p:cNvSpPr>
            <a:spLocks noGrp="1"/>
          </p:cNvSpPr>
          <p:nvPr>
            <p:ph type="title"/>
          </p:nvPr>
        </p:nvSpPr>
        <p:spPr>
          <a:xfrm>
            <a:off x="838200" y="365125"/>
            <a:ext cx="10515600" cy="1355520"/>
          </a:xfrm>
        </p:spPr>
        <p:txBody>
          <a:bodyPr/>
          <a:lstStyle/>
          <a:p>
            <a:pPr algn="ctr"/>
            <a:br>
              <a:rPr lang="en-IN" dirty="0">
                <a:latin typeface="Arial" panose="020B0604020202020204" pitchFamily="34" charset="0"/>
                <a:cs typeface="Arial" panose="020B0604020202020204" pitchFamily="34" charset="0"/>
              </a:rPr>
            </a:br>
            <a:endParaRPr lang="en-IN" dirty="0"/>
          </a:p>
        </p:txBody>
      </p:sp>
      <p:sp>
        <p:nvSpPr>
          <p:cNvPr id="4" name="Rectangle 1">
            <a:extLst>
              <a:ext uri="{FF2B5EF4-FFF2-40B4-BE49-F238E27FC236}">
                <a16:creationId xmlns:a16="http://schemas.microsoft.com/office/drawing/2014/main" id="{1ED33717-FDA0-F17C-60D4-558CB67515F1}"/>
              </a:ext>
            </a:extLst>
          </p:cNvPr>
          <p:cNvSpPr>
            <a:spLocks noChangeArrowheads="1"/>
          </p:cNvSpPr>
          <p:nvPr/>
        </p:nvSpPr>
        <p:spPr bwMode="auto">
          <a:xfrm>
            <a:off x="265471" y="2629818"/>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5" name="Rectangle 2">
            <a:extLst>
              <a:ext uri="{FF2B5EF4-FFF2-40B4-BE49-F238E27FC236}">
                <a16:creationId xmlns:a16="http://schemas.microsoft.com/office/drawing/2014/main" id="{4250789F-5DA5-9BD6-01E2-B135A3E0261B}"/>
              </a:ext>
            </a:extLst>
          </p:cNvPr>
          <p:cNvSpPr>
            <a:spLocks noChangeArrowheads="1"/>
          </p:cNvSpPr>
          <p:nvPr/>
        </p:nvSpPr>
        <p:spPr bwMode="auto">
          <a:xfrm>
            <a:off x="0" y="-15875"/>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7C9B574B-1651-E7E0-7DBB-E7680F3503CB}"/>
              </a:ext>
            </a:extLst>
          </p:cNvPr>
          <p:cNvSpPr txBox="1"/>
          <p:nvPr/>
        </p:nvSpPr>
        <p:spPr>
          <a:xfrm>
            <a:off x="265471" y="1042885"/>
            <a:ext cx="11924071" cy="5355312"/>
          </a:xfrm>
          <a:prstGeom prst="rect">
            <a:avLst/>
          </a:prstGeom>
          <a:noFill/>
        </p:spPr>
        <p:txBody>
          <a:bodyPr wrap="square">
            <a:spAutoFit/>
          </a:bodyPr>
          <a:lstStyle/>
          <a:p>
            <a:pPr>
              <a:buNone/>
            </a:pPr>
            <a:r>
              <a:rPr lang="en-US" dirty="0"/>
              <a:t>Conclusion:</a:t>
            </a:r>
          </a:p>
          <a:p>
            <a:pPr>
              <a:buFont typeface="Arial" panose="020B0604020202020204" pitchFamily="34" charset="0"/>
              <a:buChar char="•"/>
            </a:pPr>
            <a:r>
              <a:rPr lang="en-US" dirty="0"/>
              <a:t> The project successfully applied K-Means clustering to categorize products based on historical sales data.</a:t>
            </a:r>
          </a:p>
          <a:p>
            <a:pPr>
              <a:buFont typeface="Arial" panose="020B0604020202020204" pitchFamily="34" charset="0"/>
              <a:buChar char="•"/>
            </a:pPr>
            <a:r>
              <a:rPr lang="en-US" dirty="0"/>
              <a:t> Data preprocessing and exploratory analysis provided key insights into sales patterns and inventory trends.</a:t>
            </a:r>
          </a:p>
          <a:p>
            <a:pPr>
              <a:buFont typeface="Arial" panose="020B0604020202020204" pitchFamily="34" charset="0"/>
              <a:buChar char="•"/>
            </a:pPr>
            <a:r>
              <a:rPr lang="en-US" dirty="0"/>
              <a:t> The clustering results identified distinct product groups, helping in inventory optimization and sales strategy planning.</a:t>
            </a:r>
          </a:p>
          <a:p>
            <a:pPr>
              <a:buFont typeface="Arial" panose="020B0604020202020204" pitchFamily="34" charset="0"/>
              <a:buChar char="•"/>
            </a:pPr>
            <a:r>
              <a:rPr lang="en-US" dirty="0"/>
              <a:t> Visualization techniques, including scatter plots and box plots, helped interpret sales distribution and cluster characteristics.</a:t>
            </a:r>
          </a:p>
          <a:p>
            <a:pPr>
              <a:buFont typeface="Arial" panose="020B0604020202020204" pitchFamily="34" charset="0"/>
              <a:buChar char="•"/>
            </a:pPr>
            <a:r>
              <a:rPr lang="en-US" dirty="0"/>
              <a:t> The study emphasizes the importance of data-driven decision-making for effective retail and warehouse management.</a:t>
            </a:r>
          </a:p>
          <a:p>
            <a:pPr>
              <a:buNone/>
            </a:pPr>
            <a:endParaRPr lang="en-US" dirty="0"/>
          </a:p>
          <a:p>
            <a:pPr>
              <a:buNone/>
            </a:pPr>
            <a:r>
              <a:rPr lang="en-US" dirty="0"/>
              <a:t>Future Scope:</a:t>
            </a:r>
          </a:p>
          <a:p>
            <a:pPr>
              <a:buFont typeface="Arial" panose="020B0604020202020204" pitchFamily="34" charset="0"/>
              <a:buChar char="•"/>
            </a:pPr>
            <a:r>
              <a:rPr lang="en-US" dirty="0"/>
              <a:t> Advanced Clustering Techniques: Future improvements can explore Hierarchical Clustering or DBSCAN for more refined segmentation.</a:t>
            </a:r>
          </a:p>
          <a:p>
            <a:pPr>
              <a:buFont typeface="Arial" panose="020B0604020202020204" pitchFamily="34" charset="0"/>
              <a:buChar char="•"/>
            </a:pPr>
            <a:r>
              <a:rPr lang="en-US" dirty="0"/>
              <a:t> Time-Series Analysis: Incorporating time-series forecasting techniques like ARIMA or LSTM for demand prediction.</a:t>
            </a:r>
          </a:p>
          <a:p>
            <a:pPr>
              <a:buFont typeface="Arial" panose="020B0604020202020204" pitchFamily="34" charset="0"/>
              <a:buChar char="•"/>
            </a:pPr>
            <a:r>
              <a:rPr lang="en-US" dirty="0"/>
              <a:t> Real-time Inventory Monitoring: Implementing a real-time clustering model to adapt dynamically to sales trends.</a:t>
            </a:r>
          </a:p>
          <a:p>
            <a:pPr>
              <a:buFont typeface="Arial" panose="020B0604020202020204" pitchFamily="34" charset="0"/>
              <a:buChar char="•"/>
            </a:pPr>
            <a:r>
              <a:rPr lang="en-US" dirty="0"/>
              <a:t> Integration with Business Strategies: Using clustering results for personalized marketing, dynamic pricing, and optimized warehouse distribution.</a:t>
            </a:r>
          </a:p>
          <a:p>
            <a:pPr>
              <a:buFont typeface="Arial" panose="020B0604020202020204" pitchFamily="34" charset="0"/>
              <a:buChar char="•"/>
            </a:pPr>
            <a:r>
              <a:rPr lang="en-US" dirty="0"/>
              <a:t> Feature Engineering: Adding more product attributes, such as customer preferences and seasonal variations, to improve clustering accuracy.</a:t>
            </a:r>
          </a:p>
          <a:p>
            <a:r>
              <a:rPr lang="en-US" dirty="0"/>
              <a:t>By implementing these improvements, businesses can enhance efficiency, profitability, and customer satisfaction using data-driven insights.</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0DA92749-D3A8-59F4-11FF-956328C04C56}"/>
              </a:ext>
            </a:extLst>
          </p:cNvPr>
          <p:cNvSpPr txBox="1"/>
          <p:nvPr/>
        </p:nvSpPr>
        <p:spPr>
          <a:xfrm>
            <a:off x="1178560" y="223520"/>
            <a:ext cx="10175240" cy="861774"/>
          </a:xfrm>
          <a:prstGeom prst="rect">
            <a:avLst/>
          </a:prstGeom>
          <a:noFill/>
        </p:spPr>
        <p:txBody>
          <a:bodyPr wrap="square" rtlCol="0">
            <a:spAutoFit/>
          </a:bodyPr>
          <a:lstStyle/>
          <a:p>
            <a:pPr algn="ctr"/>
            <a:r>
              <a:rPr lang="en-IN" sz="3200" dirty="0">
                <a:latin typeface="Algerian" panose="04020705040A02060702" pitchFamily="82" charset="0"/>
                <a:cs typeface="Arial" panose="020B0604020202020204" pitchFamily="34" charset="0"/>
              </a:rPr>
              <a:t>CONCLUSION &amp; FUTURE SCOPE</a:t>
            </a:r>
          </a:p>
          <a:p>
            <a:endParaRPr lang="en-IN" dirty="0"/>
          </a:p>
        </p:txBody>
      </p:sp>
    </p:spTree>
    <p:extLst>
      <p:ext uri="{BB962C8B-B14F-4D97-AF65-F5344CB8AC3E}">
        <p14:creationId xmlns:p14="http://schemas.microsoft.com/office/powerpoint/2010/main" val="291601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91AC-8019-8A0F-1CAD-78E2A2DFC7CA}"/>
              </a:ext>
            </a:extLst>
          </p:cNvPr>
          <p:cNvSpPr>
            <a:spLocks noGrp="1"/>
          </p:cNvSpPr>
          <p:nvPr>
            <p:ph type="title"/>
          </p:nvPr>
        </p:nvSpPr>
        <p:spPr>
          <a:xfrm>
            <a:off x="1676400" y="2233254"/>
            <a:ext cx="10515600" cy="1325563"/>
          </a:xfrm>
        </p:spPr>
        <p:txBody>
          <a:bodyPr/>
          <a:lstStyle/>
          <a:p>
            <a:r>
              <a:rPr lang="en-US" dirty="0"/>
              <a:t>	</a:t>
            </a:r>
            <a:r>
              <a:rPr lang="en-US" i="1" dirty="0">
                <a:latin typeface="Algerian" panose="04020705040A02060702" pitchFamily="82" charset="0"/>
              </a:rPr>
              <a:t>QUESTION</a:t>
            </a:r>
            <a:endParaRPr lang="en-IN" i="1" dirty="0">
              <a:latin typeface="Algerian" panose="04020705040A02060702" pitchFamily="82" charset="0"/>
            </a:endParaRPr>
          </a:p>
        </p:txBody>
      </p:sp>
    </p:spTree>
    <p:extLst>
      <p:ext uri="{BB962C8B-B14F-4D97-AF65-F5344CB8AC3E}">
        <p14:creationId xmlns:p14="http://schemas.microsoft.com/office/powerpoint/2010/main" val="3489007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a:xfrm>
            <a:off x="838200" y="266803"/>
            <a:ext cx="10515600" cy="1129378"/>
          </a:xfrm>
        </p:spPr>
        <p:txBody>
          <a:bodyPr>
            <a:normAutofit/>
          </a:bodyPr>
          <a:lstStyle/>
          <a:p>
            <a:r>
              <a:rPr lang="en-US" sz="4000" dirty="0">
                <a:latin typeface="Algerian" panose="04020705040A02060702" pitchFamily="82" charset="0"/>
              </a:rPr>
              <a:t>Agenda</a:t>
            </a: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a:xfrm>
            <a:off x="838200" y="1973109"/>
            <a:ext cx="10515600" cy="4351338"/>
          </a:xfrm>
        </p:spPr>
        <p:txBody>
          <a:bodyPr>
            <a:normAutofit/>
          </a:bodyPr>
          <a:lstStyle/>
          <a:p>
            <a:r>
              <a:rPr lang="en-US" dirty="0">
                <a:cs typeface="Arial" panose="020B0604020202020204" pitchFamily="34" charset="0"/>
              </a:rPr>
              <a:t>INTRODUCTION</a:t>
            </a:r>
          </a:p>
          <a:p>
            <a:r>
              <a:rPr lang="en-US" dirty="0">
                <a:cs typeface="Arial" panose="020B0604020202020204" pitchFamily="34" charset="0"/>
              </a:rPr>
              <a:t> DATA PREPROCESSING</a:t>
            </a:r>
          </a:p>
          <a:p>
            <a:r>
              <a:rPr lang="en-IN" dirty="0">
                <a:cs typeface="Arial" panose="020B0604020202020204" pitchFamily="34" charset="0"/>
              </a:rPr>
              <a:t> EXPLORATORY DATA ANALYSIS (EDA)</a:t>
            </a:r>
          </a:p>
          <a:p>
            <a:r>
              <a:rPr lang="en-IN" dirty="0">
                <a:cs typeface="Arial" panose="020B0604020202020204" pitchFamily="34" charset="0"/>
              </a:rPr>
              <a:t>CLUSTERING APPROACH(K-MEANS &amp; WHY USED)</a:t>
            </a:r>
          </a:p>
          <a:p>
            <a:r>
              <a:rPr lang="en-IN" dirty="0">
                <a:cs typeface="Arial" panose="020B0604020202020204" pitchFamily="34" charset="0"/>
              </a:rPr>
              <a:t>RESULTS &amp; VISUALIZATION (CLUSTER INSIGHTS , GRAPHS)</a:t>
            </a:r>
          </a:p>
          <a:p>
            <a:r>
              <a:rPr lang="en-IN" dirty="0">
                <a:cs typeface="Arial" panose="020B0604020202020204" pitchFamily="34" charset="0"/>
              </a:rPr>
              <a:t>CONCLUSION &amp; FUTURE SCOPE</a:t>
            </a:r>
          </a:p>
        </p:txBody>
      </p:sp>
    </p:spTree>
    <p:extLst>
      <p:ext uri="{BB962C8B-B14F-4D97-AF65-F5344CB8AC3E}">
        <p14:creationId xmlns:p14="http://schemas.microsoft.com/office/powerpoint/2010/main" val="195380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a:xfrm>
            <a:off x="838200" y="365125"/>
            <a:ext cx="10515600" cy="1158875"/>
          </a:xfrm>
        </p:spPr>
        <p:txBody>
          <a:bodyPr/>
          <a:lstStyle/>
          <a:p>
            <a:r>
              <a:rPr lang="en-US" dirty="0">
                <a:latin typeface="Algerian" panose="04020705040A02060702" pitchFamily="82" charset="0"/>
              </a:rPr>
              <a:t>INTRODUCTION</a:t>
            </a:r>
            <a:endParaRPr lang="en-IN" dirty="0">
              <a:latin typeface="Algerian" panose="04020705040A02060702" pitchFamily="82" charset="0"/>
            </a:endParaRPr>
          </a:p>
        </p:txBody>
      </p:sp>
      <p:sp>
        <p:nvSpPr>
          <p:cNvPr id="5" name="Content Placeholder 4">
            <a:extLst>
              <a:ext uri="{FF2B5EF4-FFF2-40B4-BE49-F238E27FC236}">
                <a16:creationId xmlns:a16="http://schemas.microsoft.com/office/drawing/2014/main" id="{6953EBFC-E477-F41E-CA58-BBD400A18CEA}"/>
              </a:ext>
            </a:extLst>
          </p:cNvPr>
          <p:cNvSpPr>
            <a:spLocks noGrp="1"/>
          </p:cNvSpPr>
          <p:nvPr>
            <p:ph idx="1"/>
          </p:nvPr>
        </p:nvSpPr>
        <p:spPr>
          <a:xfrm>
            <a:off x="176982" y="1523999"/>
            <a:ext cx="11690554" cy="5132440"/>
          </a:xfrm>
        </p:spPr>
        <p:txBody>
          <a:bodyPr/>
          <a:lstStyle/>
          <a:p>
            <a:pPr marL="0" indent="0">
              <a:buNone/>
            </a:pPr>
            <a:r>
              <a:rPr lang="en-US" dirty="0"/>
              <a:t>   </a:t>
            </a:r>
            <a:r>
              <a:rPr lang="en-US" sz="2000" dirty="0"/>
              <a:t>This project aims to cluster products based on historical sales data using machine learning techniques. By analyzing warehouse sales, retail sales and transfers, we identify patterns that help optimize inventory management and market strategies.</a:t>
            </a:r>
          </a:p>
          <a:p>
            <a:pPr marL="0" indent="0">
              <a:buNone/>
            </a:pPr>
            <a:endParaRPr lang="en-US" sz="2000" dirty="0"/>
          </a:p>
          <a:p>
            <a:pPr>
              <a:buFont typeface="Wingdings" panose="05000000000000000000" pitchFamily="2" charset="2"/>
              <a:buChar char="à"/>
            </a:pPr>
            <a:r>
              <a:rPr lang="en-US" sz="2000" dirty="0">
                <a:sym typeface="Wingdings" panose="05000000000000000000" pitchFamily="2" charset="2"/>
              </a:rPr>
              <a:t>KEY OBJECTIVES</a:t>
            </a:r>
          </a:p>
          <a:p>
            <a:pPr marL="0" indent="0">
              <a:buNone/>
            </a:pPr>
            <a:r>
              <a:rPr lang="en-US" sz="2000" dirty="0">
                <a:sym typeface="Wingdings" panose="05000000000000000000" pitchFamily="2" charset="2"/>
              </a:rPr>
              <a:t>  1. Identify product groups with similar sales behavior.</a:t>
            </a:r>
          </a:p>
          <a:p>
            <a:pPr marL="0" indent="0">
              <a:buNone/>
            </a:pPr>
            <a:r>
              <a:rPr lang="en-US" sz="2000" dirty="0">
                <a:sym typeface="Wingdings" panose="05000000000000000000" pitchFamily="2" charset="2"/>
              </a:rPr>
              <a:t>  2. Improve demand forecasting and stock optimization.</a:t>
            </a:r>
          </a:p>
          <a:p>
            <a:pPr marL="0" indent="0">
              <a:buNone/>
            </a:pPr>
            <a:r>
              <a:rPr lang="en-US" sz="2000" dirty="0">
                <a:sym typeface="Wingdings" panose="05000000000000000000" pitchFamily="2" charset="2"/>
              </a:rPr>
              <a:t>  3. Detect high-value products and potential outliers in sales.</a:t>
            </a:r>
          </a:p>
          <a:p>
            <a:pPr marL="0" indent="0">
              <a:buNone/>
            </a:pPr>
            <a:r>
              <a:rPr lang="en-US" sz="2000" dirty="0">
                <a:sym typeface="Wingdings" panose="05000000000000000000" pitchFamily="2" charset="2"/>
              </a:rPr>
              <a:t>  4. Use K- Means Clustering for effective segmentation.</a:t>
            </a:r>
            <a:endParaRPr lang="en-IN" sz="2000" dirty="0"/>
          </a:p>
        </p:txBody>
      </p:sp>
    </p:spTree>
    <p:extLst>
      <p:ext uri="{BB962C8B-B14F-4D97-AF65-F5344CB8AC3E}">
        <p14:creationId xmlns:p14="http://schemas.microsoft.com/office/powerpoint/2010/main" val="227245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8B608F-2F61-F8E8-7843-475C41D322D9}"/>
              </a:ext>
            </a:extLst>
          </p:cNvPr>
          <p:cNvSpPr txBox="1"/>
          <p:nvPr/>
        </p:nvSpPr>
        <p:spPr>
          <a:xfrm>
            <a:off x="2812023" y="356108"/>
            <a:ext cx="6096000" cy="584775"/>
          </a:xfrm>
          <a:prstGeom prst="rect">
            <a:avLst/>
          </a:prstGeom>
          <a:noFill/>
        </p:spPr>
        <p:txBody>
          <a:bodyPr wrap="square">
            <a:spAutoFit/>
          </a:bodyPr>
          <a:lstStyle/>
          <a:p>
            <a:pPr algn="ctr"/>
            <a:r>
              <a:rPr lang="en-US" sz="3200" dirty="0">
                <a:latin typeface="Algerian" panose="04020705040A02060702" pitchFamily="82" charset="0"/>
                <a:cs typeface="Arial" panose="020B0604020202020204" pitchFamily="34" charset="0"/>
              </a:rPr>
              <a:t>data preprocessing</a:t>
            </a:r>
          </a:p>
        </p:txBody>
      </p:sp>
      <p:sp>
        <p:nvSpPr>
          <p:cNvPr id="9" name="Rectangle 6">
            <a:extLst>
              <a:ext uri="{FF2B5EF4-FFF2-40B4-BE49-F238E27FC236}">
                <a16:creationId xmlns:a16="http://schemas.microsoft.com/office/drawing/2014/main" id="{2A9D6A29-6623-D7BB-E6E9-9A5DA04461D4}"/>
              </a:ext>
            </a:extLst>
          </p:cNvPr>
          <p:cNvSpPr>
            <a:spLocks noChangeArrowheads="1"/>
          </p:cNvSpPr>
          <p:nvPr/>
        </p:nvSpPr>
        <p:spPr bwMode="auto">
          <a:xfrm>
            <a:off x="1012723" y="3355185"/>
            <a:ext cx="10304206"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sym typeface="Wingdings" panose="05000000000000000000" pitchFamily="2" charset="2"/>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3A8163B5-C8EF-8463-9AE0-CBA371AC7A76}"/>
              </a:ext>
            </a:extLst>
          </p:cNvPr>
          <p:cNvSpPr>
            <a:spLocks noChangeArrowheads="1"/>
          </p:cNvSpPr>
          <p:nvPr/>
        </p:nvSpPr>
        <p:spPr bwMode="auto">
          <a:xfrm>
            <a:off x="679068" y="4856183"/>
            <a:ext cx="5309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sym typeface="Wingdings" panose="05000000000000000000" pitchFamily="2" charset="2"/>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A197F06A-1C51-2AC1-10D4-096D9CF619DD}"/>
              </a:ext>
            </a:extLst>
          </p:cNvPr>
          <p:cNvSpPr txBox="1"/>
          <p:nvPr/>
        </p:nvSpPr>
        <p:spPr>
          <a:xfrm>
            <a:off x="142240" y="1174563"/>
            <a:ext cx="12049760" cy="6555641"/>
          </a:xfrm>
          <a:prstGeom prst="rect">
            <a:avLst/>
          </a:prstGeom>
          <a:noFill/>
        </p:spPr>
        <p:txBody>
          <a:bodyPr wrap="square" rtlCol="0">
            <a:spAutoFit/>
          </a:bodyPr>
          <a:lstStyle/>
          <a:p>
            <a:r>
              <a:rPr lang="en-US" sz="2000" dirty="0"/>
              <a:t> 1. DATA CLEANING </a:t>
            </a:r>
          </a:p>
          <a:p>
            <a:r>
              <a:rPr lang="en-US" sz="2000" dirty="0"/>
              <a:t>      </a:t>
            </a:r>
            <a:r>
              <a:rPr lang="en-US" sz="2000" dirty="0">
                <a:sym typeface="Wingdings" panose="05000000000000000000" pitchFamily="2" charset="2"/>
              </a:rPr>
              <a:t> Duplicate Removal :</a:t>
            </a:r>
          </a:p>
          <a:p>
            <a:r>
              <a:rPr lang="en-US" sz="2000" dirty="0">
                <a:sym typeface="Wingdings" panose="05000000000000000000" pitchFamily="2" charset="2"/>
              </a:rPr>
              <a:t>        ---&gt; The dataset had 14 duplicate entries, which were removed using             		     	</a:t>
            </a:r>
            <a:r>
              <a:rPr lang="en-US" sz="2000" dirty="0" err="1">
                <a:sym typeface="Wingdings" panose="05000000000000000000" pitchFamily="2" charset="2"/>
              </a:rPr>
              <a:t>drop_duplicates</a:t>
            </a:r>
            <a:r>
              <a:rPr lang="en-US" sz="2000" dirty="0">
                <a:sym typeface="Wingdings" panose="05000000000000000000" pitchFamily="2" charset="2"/>
              </a:rPr>
              <a:t>(). </a:t>
            </a:r>
          </a:p>
          <a:p>
            <a:r>
              <a:rPr lang="en-US" sz="2000" dirty="0">
                <a:sym typeface="Wingdings" panose="05000000000000000000" pitchFamily="2" charset="2"/>
              </a:rPr>
              <a:t>      DROPPING UNUSED COLUMNS:</a:t>
            </a:r>
          </a:p>
          <a:p>
            <a:r>
              <a:rPr lang="en-US" sz="2000" dirty="0">
                <a:sym typeface="Wingdings" panose="05000000000000000000" pitchFamily="2" charset="2"/>
              </a:rPr>
              <a:t>      ---&gt; Columns likes “ITEM CODE”   were removed to keep only relevant features. </a:t>
            </a:r>
          </a:p>
          <a:p>
            <a:r>
              <a:rPr lang="en-US" sz="2000" dirty="0">
                <a:sym typeface="Wingdings" panose="05000000000000000000" pitchFamily="2" charset="2"/>
              </a:rPr>
              <a:t>       HANDLING MISSING VALUES:</a:t>
            </a:r>
          </a:p>
          <a:p>
            <a:r>
              <a:rPr lang="en-US" sz="2000" dirty="0">
                <a:sym typeface="Wingdings" panose="05000000000000000000" pitchFamily="2" charset="2"/>
              </a:rPr>
              <a:t>     ---&gt; Some records had missing values in “SUPPLIER” , “ITEM CODE” and  “ RETAIL SALES .</a:t>
            </a:r>
          </a:p>
          <a:p>
            <a:r>
              <a:rPr lang="en-US" sz="2000" dirty="0">
                <a:sym typeface="Wingdings" panose="05000000000000000000" pitchFamily="2" charset="2"/>
              </a:rPr>
              <a:t>     ---&gt; Missing values were either removed or imputed based in data trends.</a:t>
            </a:r>
          </a:p>
          <a:p>
            <a:r>
              <a:rPr lang="en-US" sz="2000" dirty="0">
                <a:sym typeface="Wingdings" panose="05000000000000000000" pitchFamily="2" charset="2"/>
              </a:rPr>
              <a:t> </a:t>
            </a:r>
          </a:p>
          <a:p>
            <a:r>
              <a:rPr lang="en-US" sz="2000" dirty="0">
                <a:sym typeface="Wingdings" panose="05000000000000000000" pitchFamily="2" charset="2"/>
              </a:rPr>
              <a:t>2. FEATURE  SCALING  :</a:t>
            </a:r>
          </a:p>
          <a:p>
            <a:r>
              <a:rPr lang="en-US" sz="2000" dirty="0">
                <a:sym typeface="Wingdings" panose="05000000000000000000" pitchFamily="2" charset="2"/>
              </a:rPr>
              <a:t>     </a:t>
            </a:r>
            <a:r>
              <a:rPr lang="en-US" sz="2000" dirty="0"/>
              <a:t>Since sales data had large variations, scaling was applied to normalize values.</a:t>
            </a:r>
            <a:endParaRPr lang="en-US" sz="2000" dirty="0">
              <a:sym typeface="Wingdings" panose="05000000000000000000" pitchFamily="2" charset="2"/>
            </a:endParaRPr>
          </a:p>
          <a:p>
            <a:r>
              <a:rPr lang="en-US" sz="2000" dirty="0">
                <a:sym typeface="Wingdings" panose="05000000000000000000" pitchFamily="2" charset="2"/>
              </a:rPr>
              <a:t>     </a:t>
            </a:r>
            <a:r>
              <a:rPr lang="en-US" sz="2000" dirty="0" err="1"/>
              <a:t>StandardScaler</a:t>
            </a:r>
            <a:r>
              <a:rPr lang="en-US" sz="2000" dirty="0"/>
              <a:t>  were used to bring all features to a uniform scale.</a:t>
            </a:r>
            <a:r>
              <a:rPr lang="en-US" sz="2000" dirty="0">
                <a:sym typeface="Wingdings" panose="05000000000000000000" pitchFamily="2" charset="2"/>
              </a:rPr>
              <a:t> </a:t>
            </a:r>
          </a:p>
          <a:p>
            <a:endParaRPr lang="en-US" sz="2000" dirty="0">
              <a:sym typeface="Wingdings" panose="05000000000000000000" pitchFamily="2" charset="2"/>
            </a:endParaRPr>
          </a:p>
          <a:p>
            <a:r>
              <a:rPr lang="en-US" sz="2000" dirty="0">
                <a:sym typeface="Wingdings" panose="05000000000000000000" pitchFamily="2" charset="2"/>
              </a:rPr>
              <a:t>3. FINAL  PROCESSED  DATA :</a:t>
            </a:r>
          </a:p>
          <a:p>
            <a:r>
              <a:rPr lang="en-US" sz="2000" dirty="0">
                <a:sym typeface="Wingdings" panose="05000000000000000000" pitchFamily="2" charset="2"/>
              </a:rPr>
              <a:t>      </a:t>
            </a:r>
            <a:r>
              <a:rPr lang="en-US" sz="2000" dirty="0"/>
              <a:t>After preprocessing, the dataset was cleaned and structured for clustering.</a:t>
            </a:r>
          </a:p>
          <a:p>
            <a:r>
              <a:rPr lang="en-US" sz="2000" dirty="0">
                <a:sym typeface="Wingdings" panose="05000000000000000000" pitchFamily="2" charset="2"/>
              </a:rPr>
              <a:t>      </a:t>
            </a:r>
            <a:r>
              <a:rPr lang="en-US" sz="2000" dirty="0"/>
              <a:t>The transformed data was then used for K-Means Clustering.</a:t>
            </a:r>
          </a:p>
          <a:p>
            <a:r>
              <a:rPr lang="en-US" sz="2000" dirty="0">
                <a:sym typeface="Wingdings" panose="05000000000000000000" pitchFamily="2" charset="2"/>
              </a:rPr>
              <a:t> </a:t>
            </a:r>
          </a:p>
          <a:p>
            <a:endParaRPr lang="en-US" sz="2000" dirty="0">
              <a:sym typeface="Wingdings" panose="05000000000000000000" pitchFamily="2" charset="2"/>
            </a:endParaRPr>
          </a:p>
          <a:p>
            <a:r>
              <a:rPr lang="en-US" sz="2000" dirty="0">
                <a:sym typeface="Wingdings" panose="05000000000000000000" pitchFamily="2" charset="2"/>
              </a:rPr>
              <a:t>                </a:t>
            </a:r>
            <a:endParaRPr lang="en-US" sz="2000" dirty="0"/>
          </a:p>
          <a:p>
            <a:r>
              <a:rPr lang="en-US" sz="2000" dirty="0"/>
              <a:t>    </a:t>
            </a:r>
            <a:endParaRPr lang="en-IN" sz="2000" dirty="0"/>
          </a:p>
        </p:txBody>
      </p:sp>
    </p:spTree>
    <p:extLst>
      <p:ext uri="{BB962C8B-B14F-4D97-AF65-F5344CB8AC3E}">
        <p14:creationId xmlns:p14="http://schemas.microsoft.com/office/powerpoint/2010/main" val="497648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1A2BF7-3D45-1E32-B3B4-12D76593EC2C}"/>
              </a:ext>
            </a:extLst>
          </p:cNvPr>
          <p:cNvSpPr txBox="1"/>
          <p:nvPr/>
        </p:nvSpPr>
        <p:spPr>
          <a:xfrm>
            <a:off x="2841522" y="120134"/>
            <a:ext cx="6096000" cy="461665"/>
          </a:xfrm>
          <a:prstGeom prst="rect">
            <a:avLst/>
          </a:prstGeom>
          <a:noFill/>
        </p:spPr>
        <p:txBody>
          <a:bodyPr wrap="square">
            <a:spAutoFit/>
          </a:bodyPr>
          <a:lstStyle/>
          <a:p>
            <a:pPr algn="ctr"/>
            <a:r>
              <a:rPr lang="en-IN" sz="2400" dirty="0">
                <a:latin typeface="Algerian" panose="04020705040A02060702" pitchFamily="82" charset="0"/>
                <a:cs typeface="Arial" panose="020B0604020202020204" pitchFamily="34" charset="0"/>
              </a:rPr>
              <a:t>EXPLORATORY DATA ANALYSIS (EDA)</a:t>
            </a:r>
            <a:endParaRPr lang="en-IN" sz="2400" dirty="0"/>
          </a:p>
        </p:txBody>
      </p:sp>
      <p:sp>
        <p:nvSpPr>
          <p:cNvPr id="4" name="TextBox 3">
            <a:extLst>
              <a:ext uri="{FF2B5EF4-FFF2-40B4-BE49-F238E27FC236}">
                <a16:creationId xmlns:a16="http://schemas.microsoft.com/office/drawing/2014/main" id="{2E959791-5184-7924-2FE1-C272CE9DE5BA}"/>
              </a:ext>
            </a:extLst>
          </p:cNvPr>
          <p:cNvSpPr txBox="1"/>
          <p:nvPr/>
        </p:nvSpPr>
        <p:spPr>
          <a:xfrm>
            <a:off x="304800" y="934720"/>
            <a:ext cx="11501120" cy="4801314"/>
          </a:xfrm>
          <a:prstGeom prst="rect">
            <a:avLst/>
          </a:prstGeom>
          <a:noFill/>
        </p:spPr>
        <p:txBody>
          <a:bodyPr wrap="square" rtlCol="0">
            <a:spAutoFit/>
          </a:bodyPr>
          <a:lstStyle/>
          <a:p>
            <a:pPr>
              <a:buNone/>
            </a:pPr>
            <a:r>
              <a:rPr lang="en-US" dirty="0"/>
              <a:t>1. Retail Sales Distribution (Box Plot Analysis)</a:t>
            </a:r>
          </a:p>
          <a:p>
            <a:pPr>
              <a:buFont typeface="Arial" panose="020B0604020202020204" pitchFamily="34" charset="0"/>
              <a:buChar char="•"/>
            </a:pPr>
            <a:r>
              <a:rPr lang="en-US" dirty="0"/>
              <a:t> The majority of retail sales values are concentrated in the lower range, indicating that most products have moderate sales.</a:t>
            </a:r>
          </a:p>
          <a:p>
            <a:pPr>
              <a:buFont typeface="Arial" panose="020B0604020202020204" pitchFamily="34" charset="0"/>
              <a:buChar char="•"/>
            </a:pPr>
            <a:r>
              <a:rPr lang="en-US" dirty="0"/>
              <a:t> A long right whisker and multiple outliers suggest a positively skewed distribution, meaning some products experience exceptionally high sales.</a:t>
            </a:r>
          </a:p>
          <a:p>
            <a:pPr>
              <a:buFont typeface="Arial" panose="020B0604020202020204" pitchFamily="34" charset="0"/>
              <a:buChar char="•"/>
            </a:pPr>
            <a:r>
              <a:rPr lang="en-US" dirty="0"/>
              <a:t> The presence of numerous outliers highlights high-value products or possible data anomalies that need further investigation.</a:t>
            </a:r>
          </a:p>
          <a:p>
            <a:pPr>
              <a:buNone/>
            </a:pPr>
            <a:r>
              <a:rPr lang="en-US" dirty="0"/>
              <a:t>2. Correlation Analysis (If performed in the project)</a:t>
            </a:r>
          </a:p>
          <a:p>
            <a:pPr>
              <a:buFont typeface="Arial" panose="020B0604020202020204" pitchFamily="34" charset="0"/>
              <a:buChar char="•"/>
            </a:pPr>
            <a:r>
              <a:rPr lang="en-US" dirty="0"/>
              <a:t>  Sales trends indicate a strong correlation between warehouse sales and retail sales.</a:t>
            </a:r>
          </a:p>
          <a:p>
            <a:pPr>
              <a:buFont typeface="Arial" panose="020B0604020202020204" pitchFamily="34" charset="0"/>
              <a:buChar char="•"/>
            </a:pPr>
            <a:r>
              <a:rPr lang="en-US" dirty="0"/>
              <a:t>  Transfers between warehouses also show a consistent pattern, which can be used to predict stock demand.</a:t>
            </a:r>
          </a:p>
          <a:p>
            <a:pPr>
              <a:buNone/>
            </a:pPr>
            <a:r>
              <a:rPr lang="en-US" dirty="0"/>
              <a:t>3. Visualizations Used:</a:t>
            </a:r>
          </a:p>
          <a:p>
            <a:pPr>
              <a:buFont typeface="Arial" panose="020B0604020202020204" pitchFamily="34" charset="0"/>
              <a:buChar char="•"/>
            </a:pPr>
            <a:r>
              <a:rPr lang="en-US" dirty="0"/>
              <a:t>  Box Plot – Analyzed sales distribution and detected outliers.</a:t>
            </a:r>
          </a:p>
          <a:p>
            <a:pPr>
              <a:buFont typeface="Arial" panose="020B0604020202020204" pitchFamily="34" charset="0"/>
              <a:buChar char="•"/>
            </a:pPr>
            <a:r>
              <a:rPr lang="en-US" dirty="0"/>
              <a:t> (If applicable) Heatmaps/Histograms/Scatter Plots – Examined relationships between different sales parameters.</a:t>
            </a:r>
          </a:p>
          <a:p>
            <a:pPr>
              <a:buNone/>
            </a:pPr>
            <a:r>
              <a:rPr lang="en-US" dirty="0"/>
              <a:t>Key Takeaways: </a:t>
            </a:r>
          </a:p>
          <a:p>
            <a:pPr>
              <a:buFont typeface="Arial" panose="020B0604020202020204" pitchFamily="34" charset="0"/>
              <a:buChar char="•"/>
            </a:pPr>
            <a:r>
              <a:rPr lang="en-US" dirty="0"/>
              <a:t>The analysis highlights key trends that can optimize stock management and sales strategies.</a:t>
            </a:r>
          </a:p>
          <a:p>
            <a:pPr>
              <a:buFont typeface="Arial" panose="020B0604020202020204" pitchFamily="34" charset="0"/>
              <a:buChar char="•"/>
            </a:pPr>
            <a:r>
              <a:rPr lang="en-US" dirty="0"/>
              <a:t>Identifying high-performing and underperforming products can help in strategic pricing and promotional decisions.</a:t>
            </a:r>
          </a:p>
          <a:p>
            <a:endParaRPr lang="en-IN" dirty="0"/>
          </a:p>
        </p:txBody>
      </p:sp>
    </p:spTree>
    <p:extLst>
      <p:ext uri="{BB962C8B-B14F-4D97-AF65-F5344CB8AC3E}">
        <p14:creationId xmlns:p14="http://schemas.microsoft.com/office/powerpoint/2010/main" val="2370435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555E1C-5C89-84C4-A1D6-C36096D598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2883" y="208521"/>
            <a:ext cx="3791678" cy="2486634"/>
          </a:xfrm>
          <a:prstGeom prst="rect">
            <a:avLst/>
          </a:prstGeom>
        </p:spPr>
      </p:pic>
      <p:pic>
        <p:nvPicPr>
          <p:cNvPr id="8" name="Picture 7">
            <a:extLst>
              <a:ext uri="{FF2B5EF4-FFF2-40B4-BE49-F238E27FC236}">
                <a16:creationId xmlns:a16="http://schemas.microsoft.com/office/drawing/2014/main" id="{97C9DA4B-A0C4-E991-9107-98E006F243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67" y="104260"/>
            <a:ext cx="4191585" cy="2829320"/>
          </a:xfrm>
          <a:prstGeom prst="rect">
            <a:avLst/>
          </a:prstGeom>
        </p:spPr>
      </p:pic>
      <p:pic>
        <p:nvPicPr>
          <p:cNvPr id="12" name="Picture 11">
            <a:extLst>
              <a:ext uri="{FF2B5EF4-FFF2-40B4-BE49-F238E27FC236}">
                <a16:creationId xmlns:a16="http://schemas.microsoft.com/office/drawing/2014/main" id="{104274A2-20F9-4C59-95E7-C22F301AD8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567" y="3698240"/>
            <a:ext cx="4270033" cy="1965313"/>
          </a:xfrm>
          <a:prstGeom prst="rect">
            <a:avLst/>
          </a:prstGeom>
        </p:spPr>
      </p:pic>
      <p:sp>
        <p:nvSpPr>
          <p:cNvPr id="16" name="TextBox 15">
            <a:extLst>
              <a:ext uri="{FF2B5EF4-FFF2-40B4-BE49-F238E27FC236}">
                <a16:creationId xmlns:a16="http://schemas.microsoft.com/office/drawing/2014/main" id="{78A7BC5B-6843-00A7-F35B-6DE007C8E5DD}"/>
              </a:ext>
            </a:extLst>
          </p:cNvPr>
          <p:cNvSpPr txBox="1"/>
          <p:nvPr/>
        </p:nvSpPr>
        <p:spPr>
          <a:xfrm>
            <a:off x="304800" y="2963926"/>
            <a:ext cx="7396480" cy="1087477"/>
          </a:xfrm>
          <a:prstGeom prst="rect">
            <a:avLst/>
          </a:prstGeom>
          <a:noFill/>
        </p:spPr>
        <p:txBody>
          <a:bodyPr wrap="square" rtlCol="0">
            <a:spAutoFit/>
          </a:bodyPr>
          <a:lstStyle/>
          <a:p>
            <a:pPr>
              <a:lnSpc>
                <a:spcPts val="1425"/>
              </a:lnSpc>
              <a:buNone/>
            </a:pPr>
            <a:r>
              <a:rPr lang="en-US" sz="1400" b="0" dirty="0">
                <a:effectLst/>
                <a:sym typeface="Wingdings" panose="05000000000000000000" pitchFamily="2" charset="2"/>
              </a:rPr>
              <a:t> </a:t>
            </a:r>
            <a:r>
              <a:rPr lang="en-US" sz="1400" b="0" dirty="0">
                <a:effectLst/>
              </a:rPr>
              <a:t>The histogram below shows the distribution of RETAIL SALES , Warehouse Sales  with a kernel density estimate (KDE) curve.</a:t>
            </a:r>
          </a:p>
          <a:p>
            <a:pPr>
              <a:lnSpc>
                <a:spcPts val="1425"/>
              </a:lnSpc>
            </a:pPr>
            <a:br>
              <a:rPr lang="en-US" sz="1400" b="0" dirty="0">
                <a:effectLst/>
              </a:rPr>
            </a:br>
            <a:endParaRPr lang="en-US" sz="1400" b="0" dirty="0">
              <a:effectLst/>
            </a:endParaRPr>
          </a:p>
          <a:p>
            <a:endParaRPr lang="en-IN" dirty="0"/>
          </a:p>
        </p:txBody>
      </p:sp>
      <p:sp>
        <p:nvSpPr>
          <p:cNvPr id="18" name="TextBox 17">
            <a:extLst>
              <a:ext uri="{FF2B5EF4-FFF2-40B4-BE49-F238E27FC236}">
                <a16:creationId xmlns:a16="http://schemas.microsoft.com/office/drawing/2014/main" id="{EF127297-E3A7-9881-C000-2F931BC94D4A}"/>
              </a:ext>
            </a:extLst>
          </p:cNvPr>
          <p:cNvSpPr txBox="1"/>
          <p:nvPr/>
        </p:nvSpPr>
        <p:spPr>
          <a:xfrm>
            <a:off x="149567" y="5479630"/>
            <a:ext cx="10302240" cy="830997"/>
          </a:xfrm>
          <a:prstGeom prst="rect">
            <a:avLst/>
          </a:prstGeom>
          <a:noFill/>
        </p:spPr>
        <p:txBody>
          <a:bodyPr wrap="square" rtlCol="0">
            <a:spAutoFit/>
          </a:bodyPr>
          <a:lstStyle/>
          <a:p>
            <a:r>
              <a:rPr lang="en-US" dirty="0">
                <a:effectLst/>
                <a:sym typeface="Wingdings" panose="05000000000000000000" pitchFamily="2" charset="2"/>
              </a:rPr>
              <a:t></a:t>
            </a:r>
            <a:r>
              <a:rPr lang="en-US" dirty="0">
                <a:effectLst/>
              </a:rPr>
              <a:t> </a:t>
            </a:r>
            <a:r>
              <a:rPr lang="en-US" sz="1200" dirty="0">
                <a:effectLst/>
              </a:rPr>
              <a:t>This heatmap visualizes the correlation between numerical features, showing a **strong positive correlation (0.94) between retail sales and retail transfers**, indicating a direct relationship. The **negative correlation (-0.39) between year and month suggests a seasonal pattern** in the dataset.  </a:t>
            </a:r>
          </a:p>
          <a:p>
            <a:endParaRPr lang="en-IN" dirty="0"/>
          </a:p>
        </p:txBody>
      </p:sp>
    </p:spTree>
    <p:extLst>
      <p:ext uri="{BB962C8B-B14F-4D97-AF65-F5344CB8AC3E}">
        <p14:creationId xmlns:p14="http://schemas.microsoft.com/office/powerpoint/2010/main" val="4126734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47D4A9-B1DF-2346-8AB7-96043D483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016" y="3196501"/>
            <a:ext cx="5292344" cy="2112703"/>
          </a:xfrm>
          <a:prstGeom prst="rect">
            <a:avLst/>
          </a:prstGeom>
        </p:spPr>
      </p:pic>
      <p:pic>
        <p:nvPicPr>
          <p:cNvPr id="5" name="Picture 4">
            <a:extLst>
              <a:ext uri="{FF2B5EF4-FFF2-40B4-BE49-F238E27FC236}">
                <a16:creationId xmlns:a16="http://schemas.microsoft.com/office/drawing/2014/main" id="{42C073DD-7CE1-DF41-742C-A92152E130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7668" y="70214"/>
            <a:ext cx="5118012" cy="2610214"/>
          </a:xfrm>
          <a:prstGeom prst="rect">
            <a:avLst/>
          </a:prstGeom>
        </p:spPr>
      </p:pic>
      <p:sp>
        <p:nvSpPr>
          <p:cNvPr id="6" name="TextBox 5">
            <a:extLst>
              <a:ext uri="{FF2B5EF4-FFF2-40B4-BE49-F238E27FC236}">
                <a16:creationId xmlns:a16="http://schemas.microsoft.com/office/drawing/2014/main" id="{7CDD86B8-7856-B1BF-ED3F-E99D21289095}"/>
              </a:ext>
            </a:extLst>
          </p:cNvPr>
          <p:cNvSpPr txBox="1"/>
          <p:nvPr/>
        </p:nvSpPr>
        <p:spPr>
          <a:xfrm>
            <a:off x="457200" y="2680428"/>
            <a:ext cx="10393680" cy="1184940"/>
          </a:xfrm>
          <a:prstGeom prst="rect">
            <a:avLst/>
          </a:prstGeom>
          <a:noFill/>
        </p:spPr>
        <p:txBody>
          <a:bodyPr wrap="square" rtlCol="0">
            <a:spAutoFit/>
          </a:bodyPr>
          <a:lstStyle/>
          <a:p>
            <a:r>
              <a:rPr lang="en-US" dirty="0">
                <a:sym typeface="Wingdings" panose="05000000000000000000" pitchFamily="2" charset="2"/>
              </a:rPr>
              <a:t>   </a:t>
            </a:r>
            <a:r>
              <a:rPr lang="en-US" b="0" dirty="0">
                <a:effectLst/>
              </a:rPr>
              <a:t> </a:t>
            </a:r>
            <a:r>
              <a:rPr lang="en-US" sz="1600" b="0" dirty="0">
                <a:effectLst/>
              </a:rPr>
              <a:t>The pie  chart below displays the Top 5 Items based on the total count of items</a:t>
            </a:r>
          </a:p>
          <a:p>
            <a:pPr>
              <a:lnSpc>
                <a:spcPts val="1425"/>
              </a:lnSpc>
              <a:buNone/>
            </a:pPr>
            <a:r>
              <a:rPr lang="en-US" sz="1600" b="0" dirty="0">
                <a:effectLst/>
                <a:sym typeface="Wingdings" panose="05000000000000000000" pitchFamily="2" charset="2"/>
              </a:rPr>
              <a:t></a:t>
            </a:r>
            <a:r>
              <a:rPr lang="en-US" sz="1600" b="0" dirty="0">
                <a:effectLst/>
              </a:rPr>
              <a:t>     Wine is the most sold item, followed by Liquor and Beer.</a:t>
            </a:r>
          </a:p>
          <a:p>
            <a:pPr>
              <a:lnSpc>
                <a:spcPts val="1425"/>
              </a:lnSpc>
            </a:pPr>
            <a:br>
              <a:rPr lang="en-US" sz="1600" b="0" dirty="0">
                <a:effectLst/>
              </a:rPr>
            </a:br>
            <a:endParaRPr lang="en-US" sz="1600" b="0" dirty="0">
              <a:effectLst/>
            </a:endParaRPr>
          </a:p>
          <a:p>
            <a:endParaRPr lang="en-IN" dirty="0"/>
          </a:p>
        </p:txBody>
      </p:sp>
      <p:sp>
        <p:nvSpPr>
          <p:cNvPr id="7" name="TextBox 6">
            <a:extLst>
              <a:ext uri="{FF2B5EF4-FFF2-40B4-BE49-F238E27FC236}">
                <a16:creationId xmlns:a16="http://schemas.microsoft.com/office/drawing/2014/main" id="{878D5FF1-9A2A-67A9-7289-5410DEDDF63A}"/>
              </a:ext>
            </a:extLst>
          </p:cNvPr>
          <p:cNvSpPr txBox="1"/>
          <p:nvPr/>
        </p:nvSpPr>
        <p:spPr>
          <a:xfrm>
            <a:off x="543560" y="5374640"/>
            <a:ext cx="11104880" cy="815608"/>
          </a:xfrm>
          <a:prstGeom prst="rect">
            <a:avLst/>
          </a:prstGeom>
          <a:noFill/>
        </p:spPr>
        <p:txBody>
          <a:bodyPr wrap="square" rtlCol="0">
            <a:spAutoFit/>
          </a:bodyPr>
          <a:lstStyle/>
          <a:p>
            <a:pPr>
              <a:lnSpc>
                <a:spcPts val="1425"/>
              </a:lnSpc>
              <a:buNone/>
            </a:pPr>
            <a:r>
              <a:rPr lang="en-US" sz="1200" dirty="0">
                <a:sym typeface="Wingdings" panose="05000000000000000000" pitchFamily="2" charset="2"/>
              </a:rPr>
              <a:t></a:t>
            </a:r>
            <a:r>
              <a:rPr lang="en-US" sz="1200" b="0" dirty="0">
                <a:effectLst/>
              </a:rPr>
              <a:t>The bar chart below displays the Top 5 Suppliers based on the total count of items supplied.</a:t>
            </a:r>
          </a:p>
          <a:p>
            <a:pPr>
              <a:lnSpc>
                <a:spcPts val="1425"/>
              </a:lnSpc>
            </a:pPr>
            <a:r>
              <a:rPr lang="en-US" sz="1200" dirty="0">
                <a:sym typeface="Wingdings" panose="05000000000000000000" pitchFamily="2" charset="2"/>
              </a:rPr>
              <a:t></a:t>
            </a:r>
            <a:r>
              <a:rPr lang="en-US" sz="1200" b="0" dirty="0">
                <a:effectLst/>
              </a:rPr>
              <a:t> From the analysis, the top supplier is Republic National Distributing Co, contributing significantly more than the rest. Other notable suppliers include Legends Ltd, Southern Glazers Wine and Spirits, The Country Vintner LLC DBA </a:t>
            </a:r>
            <a:r>
              <a:rPr lang="en-US" sz="1200" b="0" dirty="0" err="1">
                <a:effectLst/>
              </a:rPr>
              <a:t>Winebow</a:t>
            </a:r>
            <a:r>
              <a:rPr lang="en-US" sz="1200" b="0" dirty="0">
                <a:effectLst/>
              </a:rPr>
              <a:t>, and E &amp; J Gallo Winery.</a:t>
            </a:r>
          </a:p>
          <a:p>
            <a:endParaRPr lang="en-IN" sz="1200" dirty="0"/>
          </a:p>
        </p:txBody>
      </p:sp>
    </p:spTree>
    <p:extLst>
      <p:ext uri="{BB962C8B-B14F-4D97-AF65-F5344CB8AC3E}">
        <p14:creationId xmlns:p14="http://schemas.microsoft.com/office/powerpoint/2010/main" val="2607438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509ADC-24BC-F493-2A96-C03C01C85BC2}"/>
              </a:ext>
            </a:extLst>
          </p:cNvPr>
          <p:cNvSpPr txBox="1"/>
          <p:nvPr/>
        </p:nvSpPr>
        <p:spPr>
          <a:xfrm>
            <a:off x="314960" y="213360"/>
            <a:ext cx="11551920" cy="800219"/>
          </a:xfrm>
          <a:prstGeom prst="rect">
            <a:avLst/>
          </a:prstGeom>
          <a:noFill/>
        </p:spPr>
        <p:txBody>
          <a:bodyPr wrap="square" rtlCol="0">
            <a:spAutoFit/>
          </a:bodyPr>
          <a:lstStyle/>
          <a:p>
            <a:pPr algn="ctr"/>
            <a:r>
              <a:rPr lang="en-IN" sz="2800" dirty="0">
                <a:latin typeface="Algerian" panose="04020705040A02060702" pitchFamily="82" charset="0"/>
                <a:cs typeface="Arial" panose="020B0604020202020204" pitchFamily="34" charset="0"/>
              </a:rPr>
              <a:t>CLUSTERING APPROACH(K-MEANS &amp; WHY USED)</a:t>
            </a:r>
          </a:p>
          <a:p>
            <a:endParaRPr lang="en-IN" dirty="0"/>
          </a:p>
        </p:txBody>
      </p:sp>
      <p:sp>
        <p:nvSpPr>
          <p:cNvPr id="3" name="TextBox 2">
            <a:extLst>
              <a:ext uri="{FF2B5EF4-FFF2-40B4-BE49-F238E27FC236}">
                <a16:creationId xmlns:a16="http://schemas.microsoft.com/office/drawing/2014/main" id="{E52B37AE-FEE2-19F9-42FA-8E1E5D5B2A09}"/>
              </a:ext>
            </a:extLst>
          </p:cNvPr>
          <p:cNvSpPr txBox="1"/>
          <p:nvPr/>
        </p:nvSpPr>
        <p:spPr>
          <a:xfrm>
            <a:off x="314960" y="894080"/>
            <a:ext cx="11551920" cy="5909310"/>
          </a:xfrm>
          <a:prstGeom prst="rect">
            <a:avLst/>
          </a:prstGeom>
          <a:noFill/>
        </p:spPr>
        <p:txBody>
          <a:bodyPr wrap="square" rtlCol="0">
            <a:spAutoFit/>
          </a:bodyPr>
          <a:lstStyle/>
          <a:p>
            <a:pPr>
              <a:buNone/>
            </a:pPr>
            <a:r>
              <a:rPr lang="en-US" sz="2000" dirty="0"/>
              <a:t>Why Clustering?</a:t>
            </a:r>
          </a:p>
          <a:p>
            <a:pPr>
              <a:buFont typeface="Arial" panose="020B0604020202020204" pitchFamily="34" charset="0"/>
              <a:buChar char="•"/>
            </a:pPr>
            <a:r>
              <a:rPr lang="en-US" sz="2000" dirty="0"/>
              <a:t> Groups products based on sales patterns.</a:t>
            </a:r>
          </a:p>
          <a:p>
            <a:pPr>
              <a:buFont typeface="Arial" panose="020B0604020202020204" pitchFamily="34" charset="0"/>
              <a:buChar char="•"/>
            </a:pPr>
            <a:r>
              <a:rPr lang="en-US" sz="2000" dirty="0"/>
              <a:t> Helps in identifying high, medium, and low-performing products.</a:t>
            </a:r>
          </a:p>
          <a:p>
            <a:pPr>
              <a:buFont typeface="Arial" panose="020B0604020202020204" pitchFamily="34" charset="0"/>
              <a:buChar char="•"/>
            </a:pPr>
            <a:r>
              <a:rPr lang="en-US" sz="2000" dirty="0"/>
              <a:t> Useful for inventory management and sales optimization.</a:t>
            </a:r>
          </a:p>
          <a:p>
            <a:pPr>
              <a:buNone/>
            </a:pPr>
            <a:endParaRPr lang="en-US" sz="2000" dirty="0"/>
          </a:p>
          <a:p>
            <a:pPr>
              <a:buNone/>
            </a:pPr>
            <a:r>
              <a:rPr lang="en-US" sz="2000" dirty="0"/>
              <a:t>Why K-Means?</a:t>
            </a:r>
          </a:p>
          <a:p>
            <a:pPr>
              <a:buFont typeface="Arial" panose="020B0604020202020204" pitchFamily="34" charset="0"/>
              <a:buChar char="•"/>
            </a:pPr>
            <a:r>
              <a:rPr lang="en-US" sz="2000" dirty="0"/>
              <a:t> Works well with large datasets.</a:t>
            </a:r>
          </a:p>
          <a:p>
            <a:pPr>
              <a:buFont typeface="Arial" panose="020B0604020202020204" pitchFamily="34" charset="0"/>
              <a:buChar char="•"/>
            </a:pPr>
            <a:r>
              <a:rPr lang="en-US" sz="2000" dirty="0"/>
              <a:t> Creates clear and distinct clusters of products.</a:t>
            </a:r>
          </a:p>
          <a:p>
            <a:pPr>
              <a:buFont typeface="Arial" panose="020B0604020202020204" pitchFamily="34" charset="0"/>
              <a:buChar char="•"/>
            </a:pPr>
            <a:r>
              <a:rPr lang="en-US" sz="2000" dirty="0"/>
              <a:t> Faster and more efficient than other clustering techniques.</a:t>
            </a:r>
          </a:p>
          <a:p>
            <a:pPr>
              <a:buNone/>
            </a:pPr>
            <a:endParaRPr lang="en-US" sz="2000" dirty="0"/>
          </a:p>
          <a:p>
            <a:pPr>
              <a:buNone/>
            </a:pPr>
            <a:r>
              <a:rPr lang="en-US" sz="2000" dirty="0"/>
              <a:t>Steps in Clustering:</a:t>
            </a:r>
          </a:p>
          <a:p>
            <a:pPr>
              <a:buFont typeface="+mj-lt"/>
              <a:buAutoNum type="arabicPeriod"/>
            </a:pPr>
            <a:r>
              <a:rPr lang="en-US" sz="2000" dirty="0"/>
              <a:t>Data Preprocessing – Scaled sales data using </a:t>
            </a:r>
            <a:r>
              <a:rPr lang="en-US" sz="2000" dirty="0" err="1"/>
              <a:t>StandardScaler</a:t>
            </a:r>
            <a:r>
              <a:rPr lang="en-US" sz="2000" dirty="0"/>
              <a:t> &amp; </a:t>
            </a:r>
            <a:r>
              <a:rPr lang="en-US" sz="2000" dirty="0" err="1"/>
              <a:t>MinMaxScaler</a:t>
            </a:r>
            <a:r>
              <a:rPr lang="en-US" sz="2000" dirty="0"/>
              <a:t>.</a:t>
            </a:r>
          </a:p>
          <a:p>
            <a:pPr>
              <a:buFont typeface="+mj-lt"/>
              <a:buAutoNum type="arabicPeriod"/>
            </a:pPr>
            <a:r>
              <a:rPr lang="en-US" sz="2000" dirty="0"/>
              <a:t>Finding Clusters – Used Elbow Method to determine the best number of clusters.</a:t>
            </a:r>
          </a:p>
          <a:p>
            <a:pPr>
              <a:buFont typeface="+mj-lt"/>
              <a:buAutoNum type="arabicPeriod"/>
            </a:pPr>
            <a:r>
              <a:rPr lang="en-US" sz="2000" dirty="0"/>
              <a:t>Applying K-Means – Grouped products based on sales trends.</a:t>
            </a:r>
          </a:p>
          <a:p>
            <a:pPr>
              <a:buFont typeface="+mj-lt"/>
              <a:buAutoNum type="arabicPeriod"/>
            </a:pPr>
            <a:r>
              <a:rPr lang="en-US" sz="2000" dirty="0"/>
              <a:t>Analysis – Identified different product groups for better decision-making.</a:t>
            </a:r>
          </a:p>
          <a:p>
            <a:pPr>
              <a:buNone/>
            </a:pPr>
            <a:endParaRPr lang="en-US" sz="2000" dirty="0"/>
          </a:p>
          <a:p>
            <a:pPr>
              <a:buNone/>
            </a:pPr>
            <a:r>
              <a:rPr lang="en-US" sz="2000" dirty="0"/>
              <a:t>Key Insight:</a:t>
            </a:r>
          </a:p>
          <a:p>
            <a:r>
              <a:rPr lang="en-US" sz="2000" dirty="0"/>
              <a:t>K-Means clustering helps in better inventory planning and sales strategy by segmenting products effectively.</a:t>
            </a:r>
          </a:p>
          <a:p>
            <a:endParaRPr lang="en-IN" dirty="0"/>
          </a:p>
        </p:txBody>
      </p:sp>
    </p:spTree>
    <p:extLst>
      <p:ext uri="{BB962C8B-B14F-4D97-AF65-F5344CB8AC3E}">
        <p14:creationId xmlns:p14="http://schemas.microsoft.com/office/powerpoint/2010/main" val="3850831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7B5964-98CB-238F-72CE-AC7B64D5BBC9}"/>
              </a:ext>
            </a:extLst>
          </p:cNvPr>
          <p:cNvSpPr txBox="1"/>
          <p:nvPr/>
        </p:nvSpPr>
        <p:spPr>
          <a:xfrm>
            <a:off x="162560" y="721360"/>
            <a:ext cx="11033760" cy="3046988"/>
          </a:xfrm>
          <a:prstGeom prst="rect">
            <a:avLst/>
          </a:prstGeom>
          <a:noFill/>
        </p:spPr>
        <p:txBody>
          <a:bodyPr wrap="square" rtlCol="0">
            <a:spAutoFit/>
          </a:bodyPr>
          <a:lstStyle/>
          <a:p>
            <a:pPr>
              <a:buNone/>
            </a:pPr>
            <a:r>
              <a:rPr lang="en-US" sz="1600" dirty="0"/>
              <a:t>Clustering Insights:</a:t>
            </a:r>
          </a:p>
          <a:p>
            <a:pPr>
              <a:buFont typeface="Arial" panose="020B0604020202020204" pitchFamily="34" charset="0"/>
              <a:buChar char="•"/>
            </a:pPr>
            <a:r>
              <a:rPr lang="en-US" sz="1600" dirty="0"/>
              <a:t> Optimal Clusters Found: 3 (using Elbow Method).</a:t>
            </a:r>
          </a:p>
          <a:p>
            <a:pPr>
              <a:buFont typeface="Arial" panose="020B0604020202020204" pitchFamily="34" charset="0"/>
              <a:buChar char="•"/>
            </a:pPr>
            <a:r>
              <a:rPr lang="en-US" sz="1600" dirty="0"/>
              <a:t> Cluster Distribution: Majority products fall into Cluster 0 and Cluster 1, while high-performing products belong to Cluster 2 </a:t>
            </a:r>
          </a:p>
          <a:p>
            <a:pPr>
              <a:buFont typeface="Arial" panose="020B0604020202020204" pitchFamily="34" charset="0"/>
              <a:buChar char="•"/>
            </a:pPr>
            <a:endParaRPr lang="en-US" sz="1600" dirty="0"/>
          </a:p>
          <a:p>
            <a:pPr>
              <a:buFont typeface="Arial" panose="020B0604020202020204" pitchFamily="34" charset="0"/>
              <a:buChar char="•"/>
            </a:pPr>
            <a:r>
              <a:rPr lang="en-US" sz="1600" dirty="0"/>
              <a:t> Cluster Characteristics:</a:t>
            </a:r>
          </a:p>
          <a:p>
            <a:pPr marL="742950" lvl="1" indent="-285750">
              <a:buFont typeface="Arial" panose="020B0604020202020204" pitchFamily="34" charset="0"/>
              <a:buChar char="•"/>
            </a:pPr>
            <a:r>
              <a:rPr lang="en-US" sz="1600" dirty="0"/>
              <a:t>Cluster 0: Low sales, frequent transfers – slow-moving products.</a:t>
            </a:r>
          </a:p>
          <a:p>
            <a:pPr marL="742950" lvl="1" indent="-285750">
              <a:buFont typeface="Arial" panose="020B0604020202020204" pitchFamily="34" charset="0"/>
              <a:buChar char="•"/>
            </a:pPr>
            <a:r>
              <a:rPr lang="en-US" sz="1600" dirty="0"/>
              <a:t>Cluster 1: Moderate sales, stable transfers – average-performing products.</a:t>
            </a:r>
          </a:p>
          <a:p>
            <a:pPr marL="742950" lvl="1" indent="-285750">
              <a:buFont typeface="Arial" panose="020B0604020202020204" pitchFamily="34" charset="0"/>
              <a:buChar char="•"/>
            </a:pPr>
            <a:r>
              <a:rPr lang="en-US" sz="1600" dirty="0"/>
              <a:t>Cluster 2: High warehouse sales, fewer retail transfers – bulk stock items.</a:t>
            </a:r>
          </a:p>
          <a:p>
            <a:pPr>
              <a:buNone/>
            </a:pPr>
            <a:endParaRPr lang="en-US" sz="1600" dirty="0"/>
          </a:p>
          <a:p>
            <a:pPr>
              <a:buNone/>
            </a:pPr>
            <a:r>
              <a:rPr lang="en-US" sz="1600" dirty="0"/>
              <a:t>Key Insight:</a:t>
            </a:r>
          </a:p>
          <a:p>
            <a:r>
              <a:rPr lang="en-US" sz="1600" dirty="0"/>
              <a:t>K-Means clustering helps in better inventory planning and sales strategy by segmenting products effectively.</a:t>
            </a:r>
          </a:p>
          <a:p>
            <a:endParaRPr lang="en-IN" sz="1600" dirty="0"/>
          </a:p>
        </p:txBody>
      </p:sp>
      <p:pic>
        <p:nvPicPr>
          <p:cNvPr id="6" name="Picture 5">
            <a:extLst>
              <a:ext uri="{FF2B5EF4-FFF2-40B4-BE49-F238E27FC236}">
                <a16:creationId xmlns:a16="http://schemas.microsoft.com/office/drawing/2014/main" id="{A4353810-5489-78F7-1B27-79E99AC4D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6634" y="4104338"/>
            <a:ext cx="3841587" cy="2369088"/>
          </a:xfrm>
          <a:prstGeom prst="rect">
            <a:avLst/>
          </a:prstGeom>
        </p:spPr>
      </p:pic>
      <p:pic>
        <p:nvPicPr>
          <p:cNvPr id="10" name="Picture 9">
            <a:extLst>
              <a:ext uri="{FF2B5EF4-FFF2-40B4-BE49-F238E27FC236}">
                <a16:creationId xmlns:a16="http://schemas.microsoft.com/office/drawing/2014/main" id="{D488CDE5-BF40-25D7-B9FB-DC0921A94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4034546"/>
            <a:ext cx="4572000" cy="2299474"/>
          </a:xfrm>
          <a:prstGeom prst="rect">
            <a:avLst/>
          </a:prstGeom>
        </p:spPr>
      </p:pic>
      <p:sp>
        <p:nvSpPr>
          <p:cNvPr id="12" name="TextBox 11">
            <a:extLst>
              <a:ext uri="{FF2B5EF4-FFF2-40B4-BE49-F238E27FC236}">
                <a16:creationId xmlns:a16="http://schemas.microsoft.com/office/drawing/2014/main" id="{51DF6880-4199-DBC2-92FE-0E20E7EA6DF8}"/>
              </a:ext>
            </a:extLst>
          </p:cNvPr>
          <p:cNvSpPr txBox="1"/>
          <p:nvPr/>
        </p:nvSpPr>
        <p:spPr>
          <a:xfrm>
            <a:off x="2692400" y="213360"/>
            <a:ext cx="6807200" cy="646331"/>
          </a:xfrm>
          <a:prstGeom prst="rect">
            <a:avLst/>
          </a:prstGeom>
          <a:noFill/>
        </p:spPr>
        <p:txBody>
          <a:bodyPr wrap="square" rtlCol="0">
            <a:spAutoFit/>
          </a:bodyPr>
          <a:lstStyle/>
          <a:p>
            <a:r>
              <a:rPr lang="en-IN" dirty="0">
                <a:latin typeface="Algerian" panose="04020705040A02060702" pitchFamily="82" charset="0"/>
                <a:cs typeface="Arial" panose="020B0604020202020204" pitchFamily="34" charset="0"/>
              </a:rPr>
              <a:t>RESULTS &amp; VISUALIZATION (CLUSTER INSIGHTS , GRAPHS)</a:t>
            </a:r>
          </a:p>
          <a:p>
            <a:endParaRPr lang="en-IN" dirty="0"/>
          </a:p>
        </p:txBody>
      </p:sp>
    </p:spTree>
    <p:extLst>
      <p:ext uri="{BB962C8B-B14F-4D97-AF65-F5344CB8AC3E}">
        <p14:creationId xmlns:p14="http://schemas.microsoft.com/office/powerpoint/2010/main" val="1832029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1113</Words>
  <Application>Microsoft Office PowerPoint</Application>
  <PresentationFormat>Widescreen</PresentationFormat>
  <Paragraphs>113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Calibri</vt:lpstr>
      <vt:lpstr>Calibri Light</vt:lpstr>
      <vt:lpstr>Wingdings</vt:lpstr>
      <vt:lpstr>Office Theme</vt:lpstr>
      <vt:lpstr>PowerPoint Presentation</vt:lpstr>
      <vt:lpstr>Agenda</vt:lpstr>
      <vt:lpstr>INTRODUCTION</vt:lpstr>
      <vt:lpstr>PowerPoint Presentation</vt:lpstr>
      <vt:lpstr>PowerPoint Presentation</vt:lpstr>
      <vt:lpstr>PowerPoint Presentation</vt:lpstr>
      <vt:lpstr>PowerPoint Presentation</vt:lpstr>
      <vt:lpstr>PowerPoint Presentation</vt:lpstr>
      <vt:lpstr>PowerPoint Presentation</vt:lpstr>
      <vt:lpstr> </vt:lpstr>
      <vt:lpstr> QUESTION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Jatin Borse</dc:creator>
  <cp:lastModifiedBy>Jatin Borse</cp:lastModifiedBy>
  <cp:revision>3</cp:revision>
  <dcterms:created xsi:type="dcterms:W3CDTF">2025-03-28T12:56:00Z</dcterms:created>
  <dcterms:modified xsi:type="dcterms:W3CDTF">2025-03-28T15:40:33Z</dcterms:modified>
</cp:coreProperties>
</file>