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714" r:id="rId3"/>
    <p:sldId id="674" r:id="rId4"/>
    <p:sldId id="721" r:id="rId5"/>
    <p:sldId id="722" r:id="rId6"/>
    <p:sldId id="725" r:id="rId7"/>
    <p:sldId id="727" r:id="rId8"/>
    <p:sldId id="723" r:id="rId9"/>
    <p:sldId id="726" r:id="rId10"/>
    <p:sldId id="728" r:id="rId11"/>
    <p:sldId id="719" r:id="rId12"/>
    <p:sldId id="724" r:id="rId13"/>
    <p:sldId id="30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6F530E-39BF-4C08-A4C9-D05B4AB1F905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733EE6-D777-4FA8-8CC8-8A7ECE2A52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97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2FCA7-5A23-4B68-96F3-BB2058CDB4D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452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F537D-F2B1-ED2F-38A5-C07386E733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BFF305-DAC9-B71F-D962-A2AF1FD23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29263-DC53-EE98-BAFA-EDCE19E4B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2CDF-88F4-4576-A2FF-AC66C9E60C3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34039-BD41-D32C-CC15-E57E9028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ECF4B-6E37-2E9B-CAC9-7EA0D3D5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44F1-82DC-4C7E-9C05-7C9F987BC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0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9B7D-268D-F35D-F517-0B00E308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FFEFFC-FB24-C332-8853-5A8279F1A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42AD2-3EC5-E934-E655-6DE1BACD9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2CDF-88F4-4576-A2FF-AC66C9E60C3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483E7-DE45-A65B-19B8-A3D897A0A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60C09-07A1-ABBF-B9EF-496F30B38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44F1-82DC-4C7E-9C05-7C9F987BC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077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D636A-E9BF-58B7-D193-06860BE735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28D06-B871-28A0-0E11-6D7F903543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C2A51-DA50-A430-E133-20DEB644A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2CDF-88F4-4576-A2FF-AC66C9E60C3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6D34-82DD-0C27-3447-053277C2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BFC8D-97F1-1AC9-FF68-93873A26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44F1-82DC-4C7E-9C05-7C9F987BC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85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ch Background&quot; Images – Browse 8,227 Stock Photos, Vectors, and Video |  Adobe Stock">
            <a:extLst>
              <a:ext uri="{FF2B5EF4-FFF2-40B4-BE49-F238E27FC236}">
                <a16:creationId xmlns:a16="http://schemas.microsoft.com/office/drawing/2014/main" id="{19625874-6531-A345-C3ED-8BD86E0E30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2" t="2332" r="1954" b="1250"/>
          <a:stretch>
            <a:fillRect/>
          </a:stretch>
        </p:blipFill>
        <p:spPr bwMode="auto">
          <a:xfrm>
            <a:off x="-21770" y="0"/>
            <a:ext cx="12213771" cy="6858000"/>
          </a:xfrm>
          <a:custGeom>
            <a:avLst/>
            <a:gdLst>
              <a:gd name="connsiteX0" fmla="*/ 0 w 12213771"/>
              <a:gd name="connsiteY0" fmla="*/ 0 h 6858000"/>
              <a:gd name="connsiteX1" fmla="*/ 12213771 w 12213771"/>
              <a:gd name="connsiteY1" fmla="*/ 0 h 6858000"/>
              <a:gd name="connsiteX2" fmla="*/ 12213771 w 12213771"/>
              <a:gd name="connsiteY2" fmla="*/ 6858000 h 6858000"/>
              <a:gd name="connsiteX3" fmla="*/ 0 w 12213771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13771" h="6858000">
                <a:moveTo>
                  <a:pt x="0" y="0"/>
                </a:moveTo>
                <a:lnTo>
                  <a:pt x="12213771" y="0"/>
                </a:lnTo>
                <a:lnTo>
                  <a:pt x="12213771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 rot="16200000">
            <a:off x="4770665" y="-2959994"/>
            <a:ext cx="2628900" cy="12213771"/>
          </a:xfrm>
        </p:spPr>
        <p:txBody>
          <a:bodyPr vert="eaVert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628338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D4C31DA-14CA-CFBA-5089-9BCD0585380D}"/>
              </a:ext>
            </a:extLst>
          </p:cNvPr>
          <p:cNvGrpSpPr/>
          <p:nvPr userDrawn="1"/>
        </p:nvGrpSpPr>
        <p:grpSpPr>
          <a:xfrm>
            <a:off x="-21770" y="0"/>
            <a:ext cx="12213771" cy="6858000"/>
            <a:chOff x="-21770" y="0"/>
            <a:chExt cx="12213771" cy="6858000"/>
          </a:xfrm>
        </p:grpSpPr>
        <p:pic>
          <p:nvPicPr>
            <p:cNvPr id="6" name="Picture 5" descr="Tech Background&quot; Images – Browse 8,227 Stock Photos, Vectors, and Video |  Adobe Stock">
              <a:extLst>
                <a:ext uri="{FF2B5EF4-FFF2-40B4-BE49-F238E27FC236}">
                  <a16:creationId xmlns:a16="http://schemas.microsoft.com/office/drawing/2014/main" id="{912EDB8F-0820-57F6-5CDA-EEB6AC9EF357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52" t="2332" r="1954" b="1250"/>
            <a:stretch>
              <a:fillRect/>
            </a:stretch>
          </p:blipFill>
          <p:spPr bwMode="auto">
            <a:xfrm>
              <a:off x="-21770" y="0"/>
              <a:ext cx="12213771" cy="6858000"/>
            </a:xfrm>
            <a:custGeom>
              <a:avLst/>
              <a:gdLst>
                <a:gd name="connsiteX0" fmla="*/ 0 w 12213771"/>
                <a:gd name="connsiteY0" fmla="*/ 0 h 6858000"/>
                <a:gd name="connsiteX1" fmla="*/ 12213771 w 12213771"/>
                <a:gd name="connsiteY1" fmla="*/ 0 h 6858000"/>
                <a:gd name="connsiteX2" fmla="*/ 12213771 w 12213771"/>
                <a:gd name="connsiteY2" fmla="*/ 6858000 h 6858000"/>
                <a:gd name="connsiteX3" fmla="*/ 0 w 12213771"/>
                <a:gd name="connsiteY3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213771" h="6858000">
                  <a:moveTo>
                    <a:pt x="0" y="0"/>
                  </a:moveTo>
                  <a:lnTo>
                    <a:pt x="12213771" y="0"/>
                  </a:lnTo>
                  <a:lnTo>
                    <a:pt x="12213771" y="6858000"/>
                  </a:lnTo>
                  <a:lnTo>
                    <a:pt x="0" y="6858000"/>
                  </a:lnTo>
                  <a:close/>
                </a:path>
              </a:pathLst>
            </a:cu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7530BAD-0593-FBF1-1D42-9B727191475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17794" y="913775"/>
              <a:ext cx="5159490" cy="14237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069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113D8-2D45-A6E2-92A4-B2ED318E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709B0-43BA-39C3-FAF0-1FEFBA200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4199-3F77-13E3-3479-8254910BD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2CDF-88F4-4576-A2FF-AC66C9E60C3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0BD65-FA3F-F935-AFE7-33B1AB9A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0EF6D-9F99-25AD-CC2C-C37766C86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44F1-82DC-4C7E-9C05-7C9F987BC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6885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D77E-E0A8-A0AE-8092-3617B5B2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6F112-2FF4-0C38-0DAD-880C510E0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D95EF-56FD-4A30-121C-4998DACBA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2CDF-88F4-4576-A2FF-AC66C9E60C3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507CC-383D-54E2-263F-B66B5424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D222B-4641-F0CD-FF1B-D678E044F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44F1-82DC-4C7E-9C05-7C9F987BC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27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AA6E-39C8-96B1-AA8A-0C6FF5BF6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D8413-C16D-732E-6821-669C9DF577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1900C-9DCB-20AF-B7BF-FB7CCFBD3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3A9B8-E00A-7C7F-81EF-E0FA6A147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2CDF-88F4-4576-A2FF-AC66C9E60C3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2370B-53EE-5511-256D-1FC54829D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8A316-598F-36B0-93F9-B518C165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44F1-82DC-4C7E-9C05-7C9F987BC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44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2A40A-70D2-63FA-BFF9-C9D74E255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9EACF-BD87-072B-A0D0-B752C2404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C5A1A7-2BE9-EECE-7128-60DDDC42C1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664248-B2CC-EB25-CED8-0BEBC3C320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01171-21CE-231C-0083-8F6DBA9B70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5B861C-8CB8-9305-E39E-37972B0F6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2CDF-88F4-4576-A2FF-AC66C9E60C3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9284C-6B82-9823-AA7D-EAA459EB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9F4C5F-2F23-1E3E-CC67-76D9D5B43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44F1-82DC-4C7E-9C05-7C9F987BC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7228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DBF5-442E-727A-0DD5-C3CE47D3C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C478D1-207F-7000-1533-61774BAB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2CDF-88F4-4576-A2FF-AC66C9E60C3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B82547-707D-D05B-F5BB-AC8E7EA00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5A7301-9FF2-002A-C856-989701D4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44F1-82DC-4C7E-9C05-7C9F987BC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598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D1AC1-1100-46EC-6725-B16579551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2CDF-88F4-4576-A2FF-AC66C9E60C3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15B461-7BFF-FD46-E4AB-02D71DA66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10C8E8-C4E6-CB81-1D86-507513631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44F1-82DC-4C7E-9C05-7C9F987BC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224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F3C44-0EBC-8933-5007-39987DD2B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AF5A-C2A2-045A-3E08-C365ED606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2793B-864A-F59A-1625-3B15A86F7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A77F3B-35C0-8C4D-266C-D200B88C3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2CDF-88F4-4576-A2FF-AC66C9E60C3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04AE9-E700-72F5-25D8-A16675225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42EC1-3D41-F5E2-137A-FFBEE890F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44F1-82DC-4C7E-9C05-7C9F987BC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98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F21C-937D-C51E-C928-714D535FA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A25601-EB00-8CB5-7F6F-15922E400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0F440-623C-86C5-81C2-4AF70E738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602A-34EA-5F1D-F71D-69C346055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E2CDF-88F4-4576-A2FF-AC66C9E60C3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806408-540F-0B64-1141-1FD59C364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CF1010-ED48-5799-E535-19708850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044F1-82DC-4C7E-9C05-7C9F987BC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784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C6ABC2-59CC-3B0B-7618-625A1EEFA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D976-2A48-FC92-6C67-28F56918F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EF886-74E5-A3FA-E17D-21B3C3D977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E2CDF-88F4-4576-A2FF-AC66C9E60C39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AF6A9-A489-5C54-7199-A58B054D17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58D9FE-AC37-8E16-14B2-5EECC9DD0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044F1-82DC-4C7E-9C05-7C9F987BC5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66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A225F15-9B21-01FF-BD6D-D04F30F7A091}"/>
              </a:ext>
            </a:extLst>
          </p:cNvPr>
          <p:cNvSpPr/>
          <p:nvPr/>
        </p:nvSpPr>
        <p:spPr>
          <a:xfrm>
            <a:off x="176981" y="3034095"/>
            <a:ext cx="11838038" cy="12920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00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71E63A-66B6-9213-8964-E8507B00D62A}"/>
              </a:ext>
            </a:extLst>
          </p:cNvPr>
          <p:cNvSpPr txBox="1"/>
          <p:nvPr/>
        </p:nvSpPr>
        <p:spPr>
          <a:xfrm>
            <a:off x="8426246" y="6096000"/>
            <a:ext cx="3932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lgerian" panose="04020705040A02060702" pitchFamily="82" charset="0"/>
              </a:rPr>
              <a:t>BORSE JATIN D.</a:t>
            </a:r>
            <a:endParaRPr lang="en-IN" sz="36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DE919-09F1-FAD2-86C0-5052CCCD2952}"/>
              </a:ext>
            </a:extLst>
          </p:cNvPr>
          <p:cNvSpPr txBox="1"/>
          <p:nvPr/>
        </p:nvSpPr>
        <p:spPr>
          <a:xfrm>
            <a:off x="2671916" y="3244334"/>
            <a:ext cx="61894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Algerian" panose="04020705040A02060702" pitchFamily="82" charset="0"/>
              </a:rPr>
              <a:t>CLASSIFYING SHOOTING INCIDENT FATALITY </a:t>
            </a:r>
            <a:endParaRPr lang="en-IN" sz="2400" b="1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33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86183D-B5DB-331E-EDE3-7221B7766037}"/>
              </a:ext>
            </a:extLst>
          </p:cNvPr>
          <p:cNvSpPr txBox="1"/>
          <p:nvPr/>
        </p:nvSpPr>
        <p:spPr>
          <a:xfrm>
            <a:off x="594851" y="226141"/>
            <a:ext cx="110022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Algerian" panose="04020705040A02060702" pitchFamily="82" charset="0"/>
              </a:rPr>
              <a:t> MODEL Evaluation</a:t>
            </a:r>
            <a:endParaRPr lang="en-IN" sz="4400" dirty="0">
              <a:cs typeface="Arial" panose="020B0604020202020204" pitchFamily="34" charset="0"/>
            </a:endParaRPr>
          </a:p>
          <a:p>
            <a:endParaRPr lang="en-IN" sz="3200" dirty="0">
              <a:latin typeface="Algerian" panose="04020705040A02060702" pitchFamily="8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7CEDB-B3EA-7654-FA03-16D5B49BCE63}"/>
              </a:ext>
            </a:extLst>
          </p:cNvPr>
          <p:cNvSpPr txBox="1"/>
          <p:nvPr/>
        </p:nvSpPr>
        <p:spPr>
          <a:xfrm>
            <a:off x="373626" y="1229033"/>
            <a:ext cx="104811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dirty="0"/>
              <a:t>Evaluation Metrics Used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Accuracy Score: Overall correctness of model predictions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Confusion Matrix: Measures True Positives, False Positives, True Negatives, False Negatives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Classification Report: Precision, Recall, F1-Score</a:t>
            </a:r>
          </a:p>
          <a:p>
            <a:endParaRPr lang="en-IN" dirty="0"/>
          </a:p>
          <a:p>
            <a:pPr marL="342900" indent="-342900">
              <a:buFontTx/>
              <a:buAutoNum type="arabicPeriod"/>
            </a:pPr>
            <a:r>
              <a:rPr lang="en-US" dirty="0"/>
              <a:t>Logistic Regression                                                                          2. Random Forest Classifier 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Accuracy: 0.81                                                                                   Accuracy: 0.77</a:t>
            </a:r>
            <a:endParaRPr lang="en-IN" b="0" i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4AA27B-FAB5-8DBE-40C2-11819B0BB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26" y="3242280"/>
            <a:ext cx="4080387" cy="25462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697DD9-800E-D384-994C-9809153484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4304" y="3315106"/>
            <a:ext cx="4420217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71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930E9-0B50-D3F8-7F9A-195AC4060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55520"/>
          </a:xfrm>
        </p:spPr>
        <p:txBody>
          <a:bodyPr/>
          <a:lstStyle/>
          <a:p>
            <a:pPr algn="ctr"/>
            <a:b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D33717-FDA0-F17C-60D4-558CB6751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471" y="2629818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50789F-5DA5-9BD6-01E2-B135A3E02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5875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B574B-1651-E7E0-7DBB-E7680F3503CB}"/>
              </a:ext>
            </a:extLst>
          </p:cNvPr>
          <p:cNvSpPr txBox="1"/>
          <p:nvPr/>
        </p:nvSpPr>
        <p:spPr>
          <a:xfrm>
            <a:off x="265471" y="940614"/>
            <a:ext cx="11924071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Conclusion: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Successfully developed a Machine Learning model to classify shooting incidents as fatal or non-fatal.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Logistic Regression  achieved the best performance with high accuracy and balanced precision-recall.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Identified key factors influencing fatality: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Borough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Time of incident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Victim/Perpetrator demographics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can support law enforcement with data-driven strategies for crime response and prevention.</a:t>
            </a:r>
          </a:p>
          <a:p>
            <a:endParaRPr lang="en-US" dirty="0"/>
          </a:p>
          <a:p>
            <a:pPr>
              <a:buNone/>
            </a:pPr>
            <a:r>
              <a:rPr lang="en-US" sz="2000" dirty="0"/>
              <a:t>Future Scope: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Add More Features: Include weather data, location type (indoor/outdoor), gang involvement,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Use Deep Learning Models: Try Neural Networks for deeper pattern detection.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Real-Time Prediction System: Integrate the model with real-time data streams from police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Geo-Spatial Analysis: Use latitude/longitude to </a:t>
            </a:r>
            <a:r>
              <a:rPr lang="en-IN" dirty="0" err="1"/>
              <a:t>analyze</a:t>
            </a:r>
            <a:r>
              <a:rPr lang="en-IN" dirty="0"/>
              <a:t> and predict crime hotspots.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 Dashboard Integration: Build a live dashboard using Power BI or Tableau for ongoing monitoring.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A92749-D3A8-59F4-11FF-956328C04C56}"/>
              </a:ext>
            </a:extLst>
          </p:cNvPr>
          <p:cNvSpPr txBox="1"/>
          <p:nvPr/>
        </p:nvSpPr>
        <p:spPr>
          <a:xfrm>
            <a:off x="1178560" y="223520"/>
            <a:ext cx="1017524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  <a:cs typeface="Arial" panose="020B0604020202020204" pitchFamily="34" charset="0"/>
              </a:rPr>
              <a:t>CONCLUSION &amp; FUTURE SCOPE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16018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91AC-8019-8A0F-1CAD-78E2A2DF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33254"/>
            <a:ext cx="10515600" cy="1325563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i="1" dirty="0">
                <a:latin typeface="Algerian" panose="04020705040A02060702" pitchFamily="82" charset="0"/>
              </a:rPr>
              <a:t>QUESTION</a:t>
            </a:r>
            <a:endParaRPr lang="en-IN" i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00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1DBBFEC-17D0-1D96-6CDC-0E5B94EF077B}"/>
              </a:ext>
            </a:extLst>
          </p:cNvPr>
          <p:cNvSpPr/>
          <p:nvPr/>
        </p:nvSpPr>
        <p:spPr>
          <a:xfrm>
            <a:off x="0" y="2091872"/>
            <a:ext cx="12192000" cy="17653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latin typeface="Calibri" panose="020F0502020204030204" pitchFamily="34" charset="0"/>
              </a:rPr>
              <a:t>Thank You!</a:t>
            </a:r>
            <a:endParaRPr lang="en-IN" sz="6600" b="1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71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360-A630-EE21-210D-844E8504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803"/>
            <a:ext cx="10515600" cy="1129378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Agenda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003C9-103A-47E6-D7EB-87D0A8CB5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9477" y="2002607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cs typeface="Arial" panose="020B0604020202020204" pitchFamily="34" charset="0"/>
              </a:rPr>
              <a:t>INTRODUCTION</a:t>
            </a:r>
          </a:p>
          <a:p>
            <a:r>
              <a:rPr lang="en-US" dirty="0">
                <a:cs typeface="Arial" panose="020B0604020202020204" pitchFamily="34" charset="0"/>
              </a:rPr>
              <a:t>DATA GATHERING &amp; DATA PREPROCESSING</a:t>
            </a:r>
            <a:endParaRPr lang="en-IN" dirty="0">
              <a:cs typeface="Arial" panose="020B0604020202020204" pitchFamily="34" charset="0"/>
            </a:endParaRPr>
          </a:p>
          <a:p>
            <a:r>
              <a:rPr lang="en-IN" dirty="0">
                <a:cs typeface="Arial" panose="020B0604020202020204" pitchFamily="34" charset="0"/>
              </a:rPr>
              <a:t> EXPLORATORY DATA ANALYSIS (EDA)</a:t>
            </a:r>
          </a:p>
          <a:p>
            <a:r>
              <a:rPr lang="en-IN" dirty="0">
                <a:cs typeface="Arial" panose="020B0604020202020204" pitchFamily="34" charset="0"/>
              </a:rPr>
              <a:t> FEATURE ENGINEERING AND SELECTION</a:t>
            </a:r>
          </a:p>
          <a:p>
            <a:r>
              <a:rPr lang="en-IN" dirty="0">
                <a:cs typeface="Arial" panose="020B0604020202020204" pitchFamily="34" charset="0"/>
              </a:rPr>
              <a:t> MODEL TRAINING </a:t>
            </a:r>
          </a:p>
          <a:p>
            <a:r>
              <a:rPr lang="en-IN" dirty="0">
                <a:cs typeface="Arial" panose="020B0604020202020204" pitchFamily="34" charset="0"/>
              </a:rPr>
              <a:t> MODEL EVALUATION</a:t>
            </a:r>
          </a:p>
          <a:p>
            <a:r>
              <a:rPr lang="en-IN" dirty="0">
                <a:cs typeface="Arial" panose="020B0604020202020204" pitchFamily="34" charset="0"/>
              </a:rPr>
              <a:t> CONCLUSION &amp; FUTURE SCOPE</a:t>
            </a:r>
          </a:p>
          <a:p>
            <a:endParaRPr lang="en-IN" dirty="0">
              <a:cs typeface="Arial" panose="020B0604020202020204" pitchFamily="34" charset="0"/>
            </a:endParaRPr>
          </a:p>
          <a:p>
            <a:endParaRPr lang="en-IN" dirty="0">
              <a:cs typeface="Arial" panose="020B0604020202020204" pitchFamily="34" charset="0"/>
            </a:endParaRPr>
          </a:p>
          <a:p>
            <a:endParaRPr lang="en-IN" dirty="0">
              <a:cs typeface="Arial" panose="020B0604020202020204" pitchFamily="34" charset="0"/>
            </a:endParaRPr>
          </a:p>
          <a:p>
            <a:endParaRPr lang="en-IN" dirty="0">
              <a:cs typeface="Arial" panose="020B0604020202020204" pitchFamily="34" charset="0"/>
            </a:endParaRPr>
          </a:p>
          <a:p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04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853F5-3FF5-F820-B593-B4F4AF27A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58875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INTRODUCTION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53EBFC-E477-F41E-CA58-BBD400A18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446" y="1612489"/>
            <a:ext cx="11690554" cy="5132440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1D772-630A-BEAE-F5B6-000340A6F932}"/>
              </a:ext>
            </a:extLst>
          </p:cNvPr>
          <p:cNvSpPr txBox="1"/>
          <p:nvPr/>
        </p:nvSpPr>
        <p:spPr>
          <a:xfrm>
            <a:off x="353961" y="2136338"/>
            <a:ext cx="118380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Project Aim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  To develop a  machine learning model that classifiers historical shooting incidents as fatal or non-fatal , helping predict</a:t>
            </a:r>
          </a:p>
          <a:p>
            <a:r>
              <a:rPr lang="en-US" dirty="0"/>
              <a:t>         future outcomes based on incident data.</a:t>
            </a:r>
          </a:p>
          <a:p>
            <a:endParaRPr lang="en-US" dirty="0"/>
          </a:p>
          <a:p>
            <a:r>
              <a:rPr lang="en-IN" b="1" dirty="0"/>
              <a:t>Context</a:t>
            </a:r>
            <a:r>
              <a:rPr lang="en-IN" dirty="0"/>
              <a:t>:</a:t>
            </a:r>
            <a:endParaRPr lang="en-US" dirty="0"/>
          </a:p>
          <a:p>
            <a:r>
              <a:rPr lang="en-US" dirty="0"/>
              <a:t> The project supports</a:t>
            </a:r>
            <a:r>
              <a:rPr lang="en-IN" dirty="0"/>
              <a:t> law enforcement agencies by offering data-driven insight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Improve their response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Prioritize high-risk areas for resource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Enhance overall public safety measures.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459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8B608F-2F61-F8E8-7843-475C41D322D9}"/>
              </a:ext>
            </a:extLst>
          </p:cNvPr>
          <p:cNvSpPr txBox="1"/>
          <p:nvPr/>
        </p:nvSpPr>
        <p:spPr>
          <a:xfrm>
            <a:off x="2418732" y="267617"/>
            <a:ext cx="65089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lgerian" panose="04020705040A02060702" pitchFamily="82" charset="0"/>
                <a:cs typeface="Arial" panose="020B0604020202020204" pitchFamily="34" charset="0"/>
              </a:rPr>
              <a:t>DATA GATHERING &amp; DATA PREPROCESSING </a:t>
            </a:r>
            <a:endParaRPr lang="en-IN" sz="2400" dirty="0">
              <a:cs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A9D6A29-6623-D7BB-E6E9-9A5DA0446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723" y="3355185"/>
            <a:ext cx="10304206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3A8163B5-C8EF-8463-9AE0-CBA371AC7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68" y="4856183"/>
            <a:ext cx="53091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Wingdings" panose="05000000000000000000" pitchFamily="2" charset="2"/>
              </a:rPr>
              <a:t> 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97F06A-1C51-2AC1-10D4-096D9CF619DD}"/>
              </a:ext>
            </a:extLst>
          </p:cNvPr>
          <p:cNvSpPr txBox="1"/>
          <p:nvPr/>
        </p:nvSpPr>
        <p:spPr>
          <a:xfrm>
            <a:off x="474243" y="1958180"/>
            <a:ext cx="120497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Data Source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Dataset 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NYPD Shooting Incident Data (Historic)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Import Dataset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pandas.read_csv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 dirty="0"/>
              <a:t>Target Variable: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STATISTICAL_MURDER_FLAG (TRUE = Fatal, FALSE = Non-Fatal)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r>
              <a:rPr lang="en-US" altLang="en-US" sz="2000" dirty="0"/>
              <a:t>Data Cleaning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Replaced invalid/missing values in:</a:t>
            </a:r>
          </a:p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 -PERP_AGE_GROUP, PERP_SEX, PERP_RACE, VIC_AGE_GROUP Used "UNKNOWN" as a common category for missing/ambiguous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Dropped rows with remaining null values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dropna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Unnecessary columns dropped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97648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01A2BF7-3D45-1E32-B3B4-12D76593EC2C}"/>
              </a:ext>
            </a:extLst>
          </p:cNvPr>
          <p:cNvSpPr txBox="1"/>
          <p:nvPr/>
        </p:nvSpPr>
        <p:spPr>
          <a:xfrm>
            <a:off x="2841522" y="120134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400" dirty="0">
                <a:latin typeface="Algerian" panose="04020705040A02060702" pitchFamily="82" charset="0"/>
                <a:cs typeface="Arial" panose="020B0604020202020204" pitchFamily="34" charset="0"/>
              </a:rPr>
              <a:t>EXPLORATORY DATA ANALYSIS (EDA)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59791-5184-7924-2FE1-C272CE9DE5BA}"/>
              </a:ext>
            </a:extLst>
          </p:cNvPr>
          <p:cNvSpPr txBox="1"/>
          <p:nvPr/>
        </p:nvSpPr>
        <p:spPr>
          <a:xfrm>
            <a:off x="264606" y="925320"/>
            <a:ext cx="115011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1. Distribution Insights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        </a:t>
            </a:r>
            <a:r>
              <a:rPr lang="en-US" dirty="0"/>
              <a:t>Fatal vs Non-Fatal Incidents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     Incidents by Borough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Fatal vs Non-Fatal Incidents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This graph shows the comparison between fatal and non-fatal shooting incidents using the 'STATISTICAL_MURDER_FLAG' column. It helps identify class imbalance in the data.</a:t>
            </a:r>
          </a:p>
          <a:p>
            <a:endParaRPr lang="en-US" dirty="0"/>
          </a:p>
          <a:p>
            <a:r>
              <a:rPr lang="en-US" dirty="0"/>
              <a:t>2. Incidents by Borough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This bar chart shows the total number of shooting incidents reported in different boroughs.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This chart compares the number of Fatal (True) and Non-Fatal (False) shooting incidents across each borough.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AEDD83-827D-677D-27AE-1906795D45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6696" y="4480294"/>
            <a:ext cx="2662826" cy="1974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8E681E-0D71-0B09-AF68-0151C00B3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847" y="1158946"/>
            <a:ext cx="2517243" cy="1924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2F67FD0-4E46-6067-ACA5-860A4FF37DF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274" y="4392455"/>
            <a:ext cx="2149770" cy="192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43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ABC9EF-E78D-4739-1C2C-2C86181D3A9C}"/>
              </a:ext>
            </a:extLst>
          </p:cNvPr>
          <p:cNvSpPr txBox="1"/>
          <p:nvPr/>
        </p:nvSpPr>
        <p:spPr>
          <a:xfrm>
            <a:off x="471948" y="688258"/>
            <a:ext cx="10972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Demographic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Perpetrator Age Group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Victim Age Group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Perpetrator 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effectLst/>
              </a:rPr>
              <a:t>highest number of cases fall under the "UNKNOWN" age group, which may indicate missing or incomplete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0" dirty="0">
                <a:effectLst/>
              </a:rPr>
              <a:t>In all age groups, the majority of incidents were non-fatal (blue).</a:t>
            </a:r>
          </a:p>
          <a:p>
            <a:endParaRPr lang="en-US" dirty="0"/>
          </a:p>
          <a:p>
            <a:r>
              <a:rPr lang="en-US" b="0" dirty="0">
                <a:effectLst/>
              </a:rPr>
              <a:t>2. </a:t>
            </a:r>
            <a:r>
              <a:rPr lang="en-US" dirty="0"/>
              <a:t>Victim Age Group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Highest Victim Count: The age group 25-44 has the highest number of victims, indicating that this demographic is most affected.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0" dirty="0">
              <a:effectLst/>
            </a:endParaRPr>
          </a:p>
          <a:p>
            <a:br>
              <a:rPr lang="en-US" b="0" dirty="0">
                <a:effectLst/>
              </a:rPr>
            </a:br>
            <a:endParaRPr lang="en-US" b="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DCB745-BB2A-5A42-8A0C-A8621A334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8891" y="4169064"/>
            <a:ext cx="2556944" cy="2354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12913E-052E-D6F7-510D-A86043C924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83476"/>
            <a:ext cx="2674374" cy="25189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9FC0A3-AEA5-393D-06B4-20BD7A1BF6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790" y="4358929"/>
            <a:ext cx="2905531" cy="24435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D23BAA-83EB-9C0D-BE3F-B1D85AA004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79" y="4093453"/>
            <a:ext cx="2835787" cy="243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3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0A37FFE-C540-EDCF-5775-BBAB6A524091}"/>
              </a:ext>
            </a:extLst>
          </p:cNvPr>
          <p:cNvSpPr txBox="1"/>
          <p:nvPr/>
        </p:nvSpPr>
        <p:spPr>
          <a:xfrm>
            <a:off x="452284" y="619432"/>
            <a:ext cx="1140541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Time &amp;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Incidents by Year (Line chart)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Monthly Distribution (Pie chart)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1. Incidents by Year (Line chart)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Steady </a:t>
            </a:r>
            <a:r>
              <a:rPr lang="en-US" dirty="0">
                <a:effectLst/>
              </a:rPr>
              <a:t>increase</a:t>
            </a:r>
            <a:r>
              <a:rPr lang="en-US" b="0" dirty="0">
                <a:effectLst/>
              </a:rPr>
              <a:t> in shootings from 2006 (~1000) to 2022 (~2000)  </a:t>
            </a:r>
          </a:p>
          <a:p>
            <a:endParaRPr lang="en-US" dirty="0"/>
          </a:p>
          <a:p>
            <a:r>
              <a:rPr lang="en-US" dirty="0"/>
              <a:t>2. Monthly Distribution (Pie chart)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Clear seasonal trend with summer violence spike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2DE819-31ED-CA03-F78A-9D17A03E9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285" y="1022307"/>
            <a:ext cx="3339016" cy="27364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46DC44-4580-C66E-29F1-D74659613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84" y="3758753"/>
            <a:ext cx="2862925" cy="232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43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509ADC-24BC-F493-2A96-C03C01C85BC2}"/>
              </a:ext>
            </a:extLst>
          </p:cNvPr>
          <p:cNvSpPr txBox="1"/>
          <p:nvPr/>
        </p:nvSpPr>
        <p:spPr>
          <a:xfrm>
            <a:off x="196972" y="161669"/>
            <a:ext cx="1155192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  <a:cs typeface="Arial" panose="020B0604020202020204" pitchFamily="34" charset="0"/>
              </a:rPr>
              <a:t>FEATURE ENGINEERING &amp; SELECTION</a:t>
            </a:r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0D04B7-90C8-1D5C-85C6-D04F1DD13382}"/>
              </a:ext>
            </a:extLst>
          </p:cNvPr>
          <p:cNvSpPr txBox="1"/>
          <p:nvPr/>
        </p:nvSpPr>
        <p:spPr>
          <a:xfrm>
            <a:off x="825745" y="1450559"/>
            <a:ext cx="1029437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Creation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Extracted time-based features from OCCUR_DATE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Created new  columns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</a:rPr>
              <a:t>YEAR, MONTH, DAY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r>
              <a:rPr lang="en-US" dirty="0"/>
              <a:t>Label Encoding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Converted categorical text data to numerical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PERP_SEX, PERP_AGE_GROUP, VIC_SEX, VIC_AGE_GROUP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LabelEncoder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One-Hot Encoding: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Applied on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BORO, PERP_RACE, VIC_RACE, TIME_PERIOD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pd.get_dummies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drop_first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=True to avoid dummy variable trap.</a:t>
            </a:r>
          </a:p>
          <a:p>
            <a:endParaRPr lang="en-US" altLang="en-US" dirty="0"/>
          </a:p>
          <a:p>
            <a:r>
              <a:rPr lang="en-US" altLang="en-US" dirty="0"/>
              <a:t>Feature Selection &amp; Target Definition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Target Variable (y)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STATISTICAL_MURDER_FLAG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Feature (X) 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All other columns after preprocessing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0831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51DF6880-4199-DBC2-92FE-0E20E7EA6DF8}"/>
              </a:ext>
            </a:extLst>
          </p:cNvPr>
          <p:cNvSpPr txBox="1"/>
          <p:nvPr/>
        </p:nvSpPr>
        <p:spPr>
          <a:xfrm>
            <a:off x="2151626" y="252689"/>
            <a:ext cx="680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>
                <a:latin typeface="Algerian" panose="04020705040A02060702" pitchFamily="82" charset="0"/>
                <a:cs typeface="Arial" panose="020B0604020202020204" pitchFamily="34" charset="0"/>
              </a:rPr>
              <a:t>Model TRAINING </a:t>
            </a:r>
            <a:endParaRPr lang="en-I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4C4F2-A8C0-4639-DA54-2FAB438E673E}"/>
              </a:ext>
            </a:extLst>
          </p:cNvPr>
          <p:cNvSpPr txBox="1"/>
          <p:nvPr/>
        </p:nvSpPr>
        <p:spPr>
          <a:xfrm>
            <a:off x="334298" y="970935"/>
            <a:ext cx="1116944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Training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Feature scaled using </a:t>
            </a:r>
            <a:r>
              <a:rPr lang="en-US" sz="2000" dirty="0" err="1"/>
              <a:t>StandardScaler</a:t>
            </a:r>
            <a:r>
              <a:rPr lang="en-US" sz="2000" dirty="0"/>
              <a:t> before training.</a:t>
            </a:r>
          </a:p>
          <a:p>
            <a:endParaRPr lang="en-US" sz="2000" dirty="0"/>
          </a:p>
          <a:p>
            <a:r>
              <a:rPr lang="en-US" sz="2000" dirty="0"/>
              <a:t>Train- Test Split :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80%  data used for training, 20% for testing .</a:t>
            </a:r>
          </a:p>
          <a:p>
            <a:endParaRPr lang="en-US" dirty="0"/>
          </a:p>
          <a:p>
            <a:r>
              <a:rPr lang="en-US" sz="2000" dirty="0"/>
              <a:t>Model Used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Logistic Regression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Random Forest Classifier 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D4B02-553E-1B0E-B110-17F8C4D687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9857" y="4055445"/>
            <a:ext cx="3706761" cy="13860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A02DD1D-00B5-8028-3AB5-D8D771ED7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98" y="4078979"/>
            <a:ext cx="4483722" cy="126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029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800</Words>
  <Application>Microsoft Office PowerPoint</Application>
  <PresentationFormat>Widescreen</PresentationFormat>
  <Paragraphs>132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Algerian</vt:lpstr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Agenda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 QUESTION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Jatin Borse</dc:creator>
  <cp:lastModifiedBy>Jatin Borse</cp:lastModifiedBy>
  <cp:revision>3</cp:revision>
  <dcterms:created xsi:type="dcterms:W3CDTF">2025-05-28T17:10:05Z</dcterms:created>
  <dcterms:modified xsi:type="dcterms:W3CDTF">2025-05-28T17:11:53Z</dcterms:modified>
</cp:coreProperties>
</file>