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714" r:id="rId3"/>
    <p:sldId id="674" r:id="rId4"/>
    <p:sldId id="721" r:id="rId5"/>
    <p:sldId id="676" r:id="rId6"/>
    <p:sldId id="722" r:id="rId7"/>
    <p:sldId id="723" r:id="rId8"/>
    <p:sldId id="719" r:id="rId9"/>
    <p:sldId id="724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A710-6440-4A28-ADFC-A1EBCDC24DE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2FCA7-5A23-4B68-96F3-BB2058CDB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FCA7-5A23-4B68-96F3-BB2058CDB4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5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88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36B6-14DE-0226-DDB1-05787928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92F9E-FE1B-43C3-C50E-5EEEAE5F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21CA-D4F2-1AD3-5168-FA2BFA4A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F247-E490-E391-A238-AAB31E94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7B56-DBA8-6335-74BB-B911A596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A65-1074-4657-F23D-8BEC1901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BB5DE-5900-60AA-84FE-7C1BE18B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D56B-1188-59AD-DAE4-3A86E99D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4298-813E-7271-2B37-F073160D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6207-BFE8-0208-2F6F-F6F4E56B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3D9ED-44E8-E8FA-FD45-DD957AF64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3778D-CD27-7263-5637-1A24E957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8FE4-AC0E-ABC9-A117-2692B0DC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2C21-9C88-091F-3993-6D1B5A1B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C9C5-D710-35E8-6A68-93F3506A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6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4C31DA-14CA-CFBA-5089-9BCD0585380D}"/>
              </a:ext>
            </a:extLst>
          </p:cNvPr>
          <p:cNvGrpSpPr/>
          <p:nvPr userDrawn="1"/>
        </p:nvGrpSpPr>
        <p:grpSpPr>
          <a:xfrm>
            <a:off x="-21770" y="0"/>
            <a:ext cx="12213771" cy="6858000"/>
            <a:chOff x="-21770" y="0"/>
            <a:chExt cx="12213771" cy="6858000"/>
          </a:xfrm>
        </p:grpSpPr>
        <p:pic>
          <p:nvPicPr>
            <p:cNvPr id="6" name="Picture 5" descr="Tech Background&quot; Images – Browse 8,227 Stock Photos, Vectors, and Video |  Adobe Stock">
              <a:extLst>
                <a:ext uri="{FF2B5EF4-FFF2-40B4-BE49-F238E27FC236}">
                  <a16:creationId xmlns:a16="http://schemas.microsoft.com/office/drawing/2014/main" id="{912EDB8F-0820-57F6-5CDA-EEB6AC9EF3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" t="2332" r="1954" b="1250"/>
            <a:stretch>
              <a:fillRect/>
            </a:stretch>
          </p:blipFill>
          <p:spPr bwMode="auto">
            <a:xfrm>
              <a:off x="-21770" y="0"/>
              <a:ext cx="12213771" cy="6858000"/>
            </a:xfrm>
            <a:custGeom>
              <a:avLst/>
              <a:gdLst>
                <a:gd name="connsiteX0" fmla="*/ 0 w 12213771"/>
                <a:gd name="connsiteY0" fmla="*/ 0 h 6858000"/>
                <a:gd name="connsiteX1" fmla="*/ 12213771 w 12213771"/>
                <a:gd name="connsiteY1" fmla="*/ 0 h 6858000"/>
                <a:gd name="connsiteX2" fmla="*/ 12213771 w 12213771"/>
                <a:gd name="connsiteY2" fmla="*/ 6858000 h 6858000"/>
                <a:gd name="connsiteX3" fmla="*/ 0 w 1221377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771" h="6858000">
                  <a:moveTo>
                    <a:pt x="0" y="0"/>
                  </a:moveTo>
                  <a:lnTo>
                    <a:pt x="12213771" y="0"/>
                  </a:lnTo>
                  <a:lnTo>
                    <a:pt x="12213771" y="685800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30BAD-0593-FBF1-1D42-9B72719147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794" y="913775"/>
              <a:ext cx="5159490" cy="142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69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 Background&quot; Images – Browse 8,227 Stock Photos, Vectors, and Video |  Adobe Stock">
            <a:extLst>
              <a:ext uri="{FF2B5EF4-FFF2-40B4-BE49-F238E27FC236}">
                <a16:creationId xmlns:a16="http://schemas.microsoft.com/office/drawing/2014/main" id="{19625874-6531-A345-C3ED-8BD86E0E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2332" r="1954" b="1250"/>
          <a:stretch>
            <a:fillRect/>
          </a:stretch>
        </p:blipFill>
        <p:spPr bwMode="auto">
          <a:xfrm>
            <a:off x="-21770" y="0"/>
            <a:ext cx="12213771" cy="6858000"/>
          </a:xfrm>
          <a:custGeom>
            <a:avLst/>
            <a:gdLst>
              <a:gd name="connsiteX0" fmla="*/ 0 w 12213771"/>
              <a:gd name="connsiteY0" fmla="*/ 0 h 6858000"/>
              <a:gd name="connsiteX1" fmla="*/ 12213771 w 12213771"/>
              <a:gd name="connsiteY1" fmla="*/ 0 h 6858000"/>
              <a:gd name="connsiteX2" fmla="*/ 12213771 w 12213771"/>
              <a:gd name="connsiteY2" fmla="*/ 6858000 h 6858000"/>
              <a:gd name="connsiteX3" fmla="*/ 0 w 12213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3771" h="6858000">
                <a:moveTo>
                  <a:pt x="0" y="0"/>
                </a:moveTo>
                <a:lnTo>
                  <a:pt x="12213771" y="0"/>
                </a:lnTo>
                <a:lnTo>
                  <a:pt x="1221377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770665" y="-2959994"/>
            <a:ext cx="2628900" cy="12213771"/>
          </a:xfrm>
        </p:spPr>
        <p:txBody>
          <a:bodyPr vert="eaVert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427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D887-6A62-C0CC-6AEF-2B98D693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31F8-CA0B-57E8-10EE-87BEEA6F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607B-8B6C-69C6-A275-1682723A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0FFE-ECA2-EFB4-D423-4748D178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A756-A8C4-0A3C-E1C2-03B9580A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5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C86E-F02B-8A45-B527-C5B30010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705B3-6243-66EB-EC1A-27172371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233-893C-B7D6-54E7-D0AF3CA6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2ADA-E90E-397D-FACD-6E6481F5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993B-1C4F-84F6-2AEE-1F03044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3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F59B-65B8-5A0E-A9C5-C590B2FA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261B-6AB3-DEB7-60E8-432945FEB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B328D-257A-2770-4792-D4A05F473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7BA4A-AA8F-BB92-C0AC-361875DC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7E711-883F-657D-2BE3-405D36AD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72C2-2678-BB51-EA79-E7C07F69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DC4A-8EEF-3CE0-9D67-B0644384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A64A-3F45-361F-A08D-7A41C989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F30C7-08EA-8720-34A7-FBCDD7EF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657E2-35B2-AA9D-A14F-287FFEFF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42BC5-98A6-82C9-D39C-6F572AAF3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BC0C9-B17A-03B7-922E-441EA2A8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1F21D-9E69-1BE6-3EBF-2DEF6B73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D6D-6C06-7E26-38F2-5DDF1E5F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D452-3470-516A-A502-DF69FC4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42B47-4589-2FBB-E604-09642114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8950C-A8E8-417B-FA5C-27CC3489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D8C7F-A6C0-0F9B-6BBC-7099EFBF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C7B9A-3469-CC19-E2BF-FA06EE6C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12C7A-4C00-7D28-D10D-EDDE6E44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4ED53-5F9A-7985-0E11-34C96BBD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3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3BB4-F1C2-6294-F7B4-F44E4277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3C5B-ADBE-E853-5F23-A14DF52E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BC462-B779-1D1B-943A-0F0D053B5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2B47D-6643-52FD-1633-71FCA381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D0C01-FF61-5AA4-6DF6-06522647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C2BD-2D16-E940-AEAD-67689CD9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6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19BC-758A-8DFC-8E84-178BC207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6AA5F-B852-49E1-72B1-57C608538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B805-F98F-6EC2-5514-1BC31F8B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FDD8-9B61-DA5F-80B5-C3AB2925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0A1-811D-CED5-9AE5-A14372A5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67FE-192D-E218-BD82-EBF8D422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DD5CB-AE44-2F78-CDAF-84FB220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4C77-8BAF-28FE-107F-F32C5113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C834-4500-F278-7288-F344E6BE9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1151-50BB-45DD-A7C0-7E80A73E4B1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F340-8281-EB01-8DE8-9BC5C0945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2547-A6C4-EAFC-521B-7ED18DF6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9100-94F9-49F4-B943-6D35E008E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5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225F15-9B21-01FF-BD6D-D04F30F7A091}"/>
              </a:ext>
            </a:extLst>
          </p:cNvPr>
          <p:cNvSpPr/>
          <p:nvPr/>
        </p:nvSpPr>
        <p:spPr>
          <a:xfrm>
            <a:off x="176981" y="3034095"/>
            <a:ext cx="11838038" cy="1292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Weather summary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1E63A-66B6-9213-8964-E8507B00D62A}"/>
              </a:ext>
            </a:extLst>
          </p:cNvPr>
          <p:cNvSpPr txBox="1"/>
          <p:nvPr/>
        </p:nvSpPr>
        <p:spPr>
          <a:xfrm>
            <a:off x="8426246" y="6096000"/>
            <a:ext cx="393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BORSE JATIN D.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3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DBBFEC-17D0-1D96-6CDC-0E5B94EF077B}"/>
              </a:ext>
            </a:extLst>
          </p:cNvPr>
          <p:cNvSpPr/>
          <p:nvPr/>
        </p:nvSpPr>
        <p:spPr>
          <a:xfrm>
            <a:off x="0" y="2091872"/>
            <a:ext cx="12192000" cy="176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libri" panose="020F0502020204030204" pitchFamily="34" charset="0"/>
              </a:rPr>
              <a:t>Thank You!</a:t>
            </a:r>
            <a:endParaRPr lang="en-IN" sz="6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360-A630-EE21-210D-844E8504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03"/>
            <a:ext cx="10515600" cy="11293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Agenda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03C9-103A-47E6-D7EB-87D0A8CB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1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ENGINEERING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PREDICTIVE MODEL AND-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38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53F5-3FF5-F820-B593-B4F4AF27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D2CD-3F24-F46B-D0FD-F213BDB3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84" y="1675075"/>
            <a:ext cx="10834234" cy="439806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r>
              <a:rPr lang="en-US" b="1" dirty="0"/>
              <a:t>Objective</a:t>
            </a:r>
          </a:p>
          <a:p>
            <a:r>
              <a:rPr lang="en-US" dirty="0"/>
              <a:t>The primary goal of this project is to predict </a:t>
            </a:r>
            <a:r>
              <a:rPr lang="en-US" b="1" dirty="0"/>
              <a:t>weather summaries</a:t>
            </a:r>
            <a:r>
              <a:rPr lang="en-US" dirty="0"/>
              <a:t> using historical weather data and machine learning models. By analyzing various weather parameters (such as temperature, humidity, wind speed, etc.), machine learning can help classify weather conditions effectively.</a:t>
            </a:r>
          </a:p>
          <a:p>
            <a:r>
              <a:rPr lang="en-US" b="1" dirty="0"/>
              <a:t>Importance</a:t>
            </a:r>
          </a:p>
          <a:p>
            <a:r>
              <a:rPr lang="en-US" dirty="0"/>
              <a:t>Accurate weather classification using machine learning has several key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Forecasting</a:t>
            </a:r>
            <a:r>
              <a:rPr lang="en-US" dirty="0"/>
              <a:t>: The model helps categorize weather conditions more accurately, enhancing overall forecasting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Service</a:t>
            </a:r>
            <a:r>
              <a:rPr lang="en-US" dirty="0"/>
              <a:t>: Better weather summaries provide more intuitive and useful information to end-users, helping businesses like airlines, logistics, and event planners.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Optimization</a:t>
            </a:r>
            <a:r>
              <a:rPr lang="en-US" dirty="0"/>
              <a:t>: Understanding weather patterns assists in planning weather-dependent activities, such as agriculture, transportation, and energy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Climate Pattern Analysis</a:t>
            </a:r>
            <a:r>
              <a:rPr lang="en-US" dirty="0"/>
              <a:t>: Helps researchers and policymakers track climate trends and make data-driven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Disaster Management</a:t>
            </a:r>
            <a:r>
              <a:rPr lang="en-US" dirty="0"/>
              <a:t>: Early weather predictions aid in preparing for extreme conditions like storms, heatwaves, or heavy rainfall.</a:t>
            </a:r>
          </a:p>
          <a:p>
            <a:r>
              <a:rPr lang="en-US" b="1" dirty="0"/>
              <a:t>Scope</a:t>
            </a:r>
          </a:p>
          <a:p>
            <a:r>
              <a:rPr lang="en-US" dirty="0"/>
              <a:t>This project leverages </a:t>
            </a:r>
            <a:r>
              <a:rPr lang="en-US" b="1" dirty="0"/>
              <a:t>machine learning models</a:t>
            </a:r>
            <a:r>
              <a:rPr lang="en-US" dirty="0"/>
              <a:t> for weather classification and uses </a:t>
            </a:r>
            <a:r>
              <a:rPr lang="en-US" b="1" dirty="0"/>
              <a:t>Power BI</a:t>
            </a:r>
            <a:r>
              <a:rPr lang="en-US" dirty="0"/>
              <a:t> for data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 is used to classify weather summaries.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 provides interactive dashboards for better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 of different models to achieve the best accuracy.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B608F-2F61-F8E8-7843-475C41D322D9}"/>
              </a:ext>
            </a:extLst>
          </p:cNvPr>
          <p:cNvSpPr txBox="1"/>
          <p:nvPr/>
        </p:nvSpPr>
        <p:spPr>
          <a:xfrm>
            <a:off x="2812023" y="35610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BBF62-8672-01D3-3B26-B3C22330C08B}"/>
              </a:ext>
            </a:extLst>
          </p:cNvPr>
          <p:cNvSpPr txBox="1"/>
          <p:nvPr/>
        </p:nvSpPr>
        <p:spPr>
          <a:xfrm>
            <a:off x="639097" y="1050807"/>
            <a:ext cx="1121860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 ensure the dataset is clean and suitable for machine learning, the following preprocessing steps were performed:</a:t>
            </a:r>
          </a:p>
          <a:p>
            <a:r>
              <a:rPr lang="en-US" sz="2400" dirty="0"/>
              <a:t>✅ </a:t>
            </a:r>
            <a:r>
              <a:rPr lang="en-US" sz="2400" b="1" dirty="0"/>
              <a:t>Handling Missing Values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Checked for missing data and filled or removed them appropriately.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Categorical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categorical features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Type'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'Summary'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convert them into numerical values</a:t>
            </a:r>
          </a:p>
          <a:p>
            <a:r>
              <a:rPr lang="en-US" sz="2400" dirty="0"/>
              <a:t>✅ </a:t>
            </a:r>
            <a:r>
              <a:rPr lang="en-US" sz="2400" b="1" dirty="0"/>
              <a:t>Scaling Numerical Data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Applied </a:t>
            </a:r>
            <a:r>
              <a:rPr lang="en-US" sz="2400" b="1" dirty="0" err="1"/>
              <a:t>StandardScaler</a:t>
            </a:r>
            <a:r>
              <a:rPr lang="en-US" sz="2400" dirty="0"/>
              <a:t> to standardize numerical columns such as temperature, humidity, wind speed, and pressure, ensuring that all features have a uniform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4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A2E58-FEC9-D54D-ACC0-E7CEEF5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629" y="70157"/>
            <a:ext cx="10515600" cy="108021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6EAD8-4858-AC75-7CAE-F5FC08EA751A}"/>
              </a:ext>
            </a:extLst>
          </p:cNvPr>
          <p:cNvSpPr txBox="1"/>
          <p:nvPr/>
        </p:nvSpPr>
        <p:spPr>
          <a:xfrm>
            <a:off x="498976" y="1386348"/>
            <a:ext cx="115848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 enhance model performance, additional features were engineered: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&amp; Time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'Formatted Date’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months (Winter, Spring, Summer, Autumn)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Day/Night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based on the hour (Day: 6 AM - 6 PM, Night: Otherwise)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Encoding Categorical Features: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Converted </a:t>
            </a:r>
            <a:r>
              <a:rPr lang="en-US" sz="2000" b="1" dirty="0"/>
              <a:t>Season</a:t>
            </a:r>
            <a:r>
              <a:rPr lang="en-US" sz="2000" dirty="0"/>
              <a:t> and </a:t>
            </a:r>
            <a:r>
              <a:rPr lang="en-US" sz="2000" b="1" dirty="0"/>
              <a:t>Day/Night</a:t>
            </a:r>
            <a:r>
              <a:rPr lang="en-US" sz="2000" dirty="0"/>
              <a:t> into numerical values using </a:t>
            </a:r>
            <a:r>
              <a:rPr lang="en-US" sz="2000" b="1" dirty="0"/>
              <a:t>Label Encoding</a:t>
            </a:r>
            <a:r>
              <a:rPr lang="en-US" sz="2000" dirty="0"/>
              <a:t>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Derived Feature – Heat Index: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Created a </a:t>
            </a:r>
            <a:r>
              <a:rPr lang="en-US" sz="2000" b="1" dirty="0"/>
              <a:t>Heat Index</a:t>
            </a:r>
            <a:r>
              <a:rPr lang="en-US" sz="2000" dirty="0"/>
              <a:t> feature to measure combined effect of </a:t>
            </a:r>
            <a:r>
              <a:rPr lang="en-US" sz="2000" b="1" dirty="0"/>
              <a:t>temperature and humidity</a:t>
            </a:r>
            <a:r>
              <a:rPr lang="en-US" sz="2000" dirty="0"/>
              <a:t>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Outlier Removal: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b="1" dirty="0"/>
              <a:t>Interquartile Range (IQR)</a:t>
            </a:r>
            <a:r>
              <a:rPr lang="en-US" sz="2000" dirty="0"/>
              <a:t> method to remove extreme values from numerical features, ensuring better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84599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A2BF7-3D45-1E32-B3B4-12D76593EC2C}"/>
              </a:ext>
            </a:extLst>
          </p:cNvPr>
          <p:cNvSpPr txBox="1"/>
          <p:nvPr/>
        </p:nvSpPr>
        <p:spPr>
          <a:xfrm>
            <a:off x="2841522" y="120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lgerian" panose="04020705040A02060702" pitchFamily="82" charset="0"/>
                <a:cs typeface="Arial" panose="020B0604020202020204" pitchFamily="34" charset="0"/>
              </a:rPr>
              <a:t>EXPLORATORY DATA ANALYSIS (EDA)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B2A01-9BF2-63AD-ACB4-E6373D74D589}"/>
              </a:ext>
            </a:extLst>
          </p:cNvPr>
          <p:cNvSpPr txBox="1"/>
          <p:nvPr/>
        </p:nvSpPr>
        <p:spPr>
          <a:xfrm>
            <a:off x="629265" y="667349"/>
            <a:ext cx="1105145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📊 </a:t>
            </a:r>
            <a:r>
              <a:rPr lang="en-US" b="1" dirty="0"/>
              <a:t>1. Correlation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a </a:t>
            </a:r>
            <a:r>
              <a:rPr lang="en-US" b="1" dirty="0"/>
              <a:t>heatmap</a:t>
            </a:r>
            <a:r>
              <a:rPr lang="en-US" dirty="0"/>
              <a:t> to visualize relationships between weather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strong correlations (e.g., Temperature &amp; Apparent Temperature)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📈 </a:t>
            </a:r>
            <a:r>
              <a:rPr lang="en-US" b="1" dirty="0"/>
              <a:t>2. Distribution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Histograms</a:t>
            </a:r>
            <a:r>
              <a:rPr lang="en-US" dirty="0"/>
              <a:t> were plotted to understand feature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Checked for skewness and normality in temperature, humidity, and wind speed.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📊 </a:t>
            </a:r>
            <a:r>
              <a:rPr lang="en-US" b="1" dirty="0"/>
              <a:t>3. Box Plots for Outlier Detection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box plots</a:t>
            </a:r>
            <a:r>
              <a:rPr lang="en-US" dirty="0"/>
              <a:t> to detect and handle extreme values in numerical columns.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🔍 </a:t>
            </a:r>
            <a:r>
              <a:rPr lang="en-US" b="1" dirty="0"/>
              <a:t>4. </a:t>
            </a:r>
            <a:r>
              <a:rPr lang="en-US" b="1" dirty="0" err="1"/>
              <a:t>Pairplot</a:t>
            </a:r>
            <a:r>
              <a:rPr lang="en-US" b="1" dirty="0"/>
              <a:t>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Pairplot</a:t>
            </a:r>
            <a:r>
              <a:rPr lang="en-US" dirty="0"/>
              <a:t> was used to observe feature relationships and clustering patterns.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📉 </a:t>
            </a:r>
            <a:r>
              <a:rPr lang="en-US" b="1" dirty="0"/>
              <a:t>5. Temperature Trend Over 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series analysis</a:t>
            </a:r>
            <a:r>
              <a:rPr lang="en-US" dirty="0"/>
              <a:t> was performed to understand temperature variations.</a:t>
            </a:r>
          </a:p>
          <a:p>
            <a:endParaRPr lang="en-US" dirty="0"/>
          </a:p>
          <a:p>
            <a:r>
              <a:rPr lang="en-US" dirty="0"/>
              <a:t>🌡 </a:t>
            </a:r>
            <a:r>
              <a:rPr lang="en-US" b="1" dirty="0"/>
              <a:t>6. Humidity vs Temperature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Scatter plot</a:t>
            </a:r>
            <a:r>
              <a:rPr lang="en-US" dirty="0"/>
              <a:t> was used to visualize the relationship between </a:t>
            </a:r>
            <a:r>
              <a:rPr lang="en-US" b="1" dirty="0"/>
              <a:t>Humidity &amp; Temperature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📊 </a:t>
            </a:r>
            <a:r>
              <a:rPr lang="en-US" b="1" dirty="0"/>
              <a:t>7. Categorical Feature Distribution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Count plots</a:t>
            </a:r>
            <a:r>
              <a:rPr lang="en-US" dirty="0"/>
              <a:t> were used to analyze categorical features like "</a:t>
            </a:r>
            <a:r>
              <a:rPr lang="en-US" dirty="0" err="1"/>
              <a:t>Precip</a:t>
            </a:r>
            <a:r>
              <a:rPr lang="en-US" dirty="0"/>
              <a:t> Type" &amp; "Summary."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3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044B6-D578-208C-4700-625CDAF9FC09}"/>
              </a:ext>
            </a:extLst>
          </p:cNvPr>
          <p:cNvSpPr txBox="1"/>
          <p:nvPr/>
        </p:nvSpPr>
        <p:spPr>
          <a:xfrm>
            <a:off x="2949677" y="1692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latin typeface="Algerian" panose="04020705040A02060702" pitchFamily="82" charset="0"/>
                <a:cs typeface="Arial" panose="020B0604020202020204" pitchFamily="34" charset="0"/>
              </a:rPr>
              <a:t>PREDICTIVE MODEL &amp;  MODEL EVALUATION</a:t>
            </a:r>
          </a:p>
          <a:p>
            <a:endParaRPr lang="en-IN" sz="18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0E46C-EA4A-86A3-5367-156B7D0DFE1A}"/>
              </a:ext>
            </a:extLst>
          </p:cNvPr>
          <p:cNvSpPr txBox="1"/>
          <p:nvPr/>
        </p:nvSpPr>
        <p:spPr>
          <a:xfrm>
            <a:off x="275301" y="668197"/>
            <a:ext cx="1159223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📌 </a:t>
            </a:r>
            <a:r>
              <a:rPr lang="en-IN" sz="1600" b="1" dirty="0"/>
              <a:t>1. Models Used: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Random Forest Classifier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Gradient Boosting Classifier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Support Vector Machine (SVM)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b="1" dirty="0"/>
          </a:p>
          <a:p>
            <a:r>
              <a:rPr lang="en-IN" sz="1600" dirty="0"/>
              <a:t>📊 </a:t>
            </a:r>
            <a:r>
              <a:rPr lang="en-IN" sz="1600" b="1" dirty="0"/>
              <a:t>2. Performance Metrics: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Accuracy: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Random Forest:</a:t>
            </a:r>
            <a:r>
              <a:rPr lang="en-IN" sz="1600" dirty="0"/>
              <a:t> </a:t>
            </a:r>
            <a:r>
              <a:rPr lang="en-IN" sz="1600" b="1" dirty="0"/>
              <a:t>64%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Gradient Boosting:</a:t>
            </a:r>
            <a:r>
              <a:rPr lang="en-IN" sz="1600" dirty="0"/>
              <a:t> </a:t>
            </a:r>
            <a:r>
              <a:rPr lang="en-IN" sz="1600" b="1" dirty="0"/>
              <a:t>55%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SVM:</a:t>
            </a:r>
            <a:r>
              <a:rPr lang="en-IN" sz="1600" dirty="0"/>
              <a:t> </a:t>
            </a:r>
            <a:r>
              <a:rPr lang="en-IN" sz="1600" b="1" dirty="0"/>
              <a:t>41%</a:t>
            </a:r>
            <a:r>
              <a:rPr lang="en-IN" sz="1600" dirty="0"/>
              <a:t>  </a:t>
            </a:r>
          </a:p>
          <a:p>
            <a:pPr lvl="1"/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Evaluation Metrics : Classification Report (Precision, Recall, F1-Score)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Confusion Matrix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Feature Importance (for Random Forest &amp; Gradient Boosting)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b="1" dirty="0"/>
          </a:p>
          <a:p>
            <a:r>
              <a:rPr lang="en-US" sz="1600" dirty="0"/>
              <a:t>📉 </a:t>
            </a:r>
            <a:r>
              <a:rPr lang="en-US" sz="1600" b="1" dirty="0"/>
              <a:t>3. Confusion Matrix: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Heatmaps</a:t>
            </a:r>
            <a:r>
              <a:rPr lang="en-US" sz="1600" dirty="0"/>
              <a:t> were used to visualize the prediction accuracy of each model.</a:t>
            </a:r>
          </a:p>
          <a:p>
            <a:endParaRPr lang="en-US" sz="1600" dirty="0"/>
          </a:p>
          <a:p>
            <a:r>
              <a:rPr lang="en-US" sz="1600" dirty="0"/>
              <a:t>📊 </a:t>
            </a:r>
            <a:r>
              <a:rPr lang="en-US" sz="1600" b="1" dirty="0"/>
              <a:t>4. Feature Importance Analysis: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Random Forest</a:t>
            </a:r>
            <a:r>
              <a:rPr lang="en-US" sz="1600" dirty="0"/>
              <a:t> identified key features affecting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Gradient Boosting</a:t>
            </a:r>
            <a:r>
              <a:rPr lang="en-US" sz="1600" dirty="0"/>
              <a:t> provided better generalization.</a:t>
            </a:r>
          </a:p>
          <a:p>
            <a:endParaRPr lang="en-US" sz="1600" dirty="0"/>
          </a:p>
          <a:p>
            <a:r>
              <a:rPr lang="en-US" sz="1600" dirty="0"/>
              <a:t>🔍 </a:t>
            </a:r>
            <a:r>
              <a:rPr lang="en-US" sz="1600" b="1" dirty="0"/>
              <a:t>5. Insights: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Class Imbalance observed</a:t>
            </a:r>
            <a:r>
              <a:rPr lang="en-US" sz="1600" dirty="0"/>
              <a:t> in some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weather conditions were </a:t>
            </a:r>
            <a:r>
              <a:rPr lang="en-US" sz="1600" b="1" dirty="0"/>
              <a:t>difficult to classify</a:t>
            </a:r>
            <a:r>
              <a:rPr lang="en-US" sz="1600" dirty="0"/>
              <a:t> due to limited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r>
              <a:rPr lang="en-IN" sz="1600" dirty="0"/>
              <a:t>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83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30E9-0B50-D3F8-7F9A-195AC406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5520"/>
          </a:xfrm>
        </p:spPr>
        <p:txBody>
          <a:bodyPr/>
          <a:lstStyle/>
          <a:p>
            <a:pPr algn="ctr"/>
            <a:r>
              <a:rPr lang="en-IN" sz="4000" dirty="0">
                <a:latin typeface="Algerian" panose="04020705040A02060702" pitchFamily="82" charset="0"/>
                <a:cs typeface="Arial" panose="020B0604020202020204" pitchFamily="34" charset="0"/>
              </a:rPr>
              <a:t>CONCLUSION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D33717-FDA0-F17C-60D4-558CB675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262981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50789F-5DA5-9BD6-01E2-B135A3E02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574B-1651-E7E0-7DBB-E7680F3503CB}"/>
              </a:ext>
            </a:extLst>
          </p:cNvPr>
          <p:cNvSpPr txBox="1"/>
          <p:nvPr/>
        </p:nvSpPr>
        <p:spPr>
          <a:xfrm>
            <a:off x="169605" y="875492"/>
            <a:ext cx="119240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📌 </a:t>
            </a:r>
            <a:r>
              <a:rPr lang="en-US" b="1" dirty="0"/>
              <a:t>Key Takeaways: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 models successfully classified weather summaries with </a:t>
            </a:r>
            <a:r>
              <a:rPr lang="en-US" b="1" dirty="0"/>
              <a:t>reasonable accuracy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 performed well</a:t>
            </a:r>
            <a:r>
              <a:rPr lang="en-US" dirty="0"/>
              <a:t>, but class imbalance affected some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 </a:t>
            </a:r>
            <a:r>
              <a:rPr lang="en-US" b="1" dirty="0"/>
              <a:t>helped in visualizing weather trends</a:t>
            </a:r>
            <a:r>
              <a:rPr lang="en-US" dirty="0"/>
              <a:t> effectively.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🚀 </a:t>
            </a:r>
            <a:r>
              <a:rPr lang="en-US" b="1" dirty="0"/>
              <a:t>Future Enhancements: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 Model Accuracy</a:t>
            </a:r>
            <a:r>
              <a:rPr lang="en-US" dirty="0"/>
              <a:t> by using deep learning techniques like </a:t>
            </a:r>
            <a:r>
              <a:rPr lang="en-US" b="1" dirty="0"/>
              <a:t>LSTMs or CNNs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Balance the Dataset</a:t>
            </a:r>
            <a:r>
              <a:rPr lang="en-US" dirty="0"/>
              <a:t> by collecting more diverse weather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Weather Prediction</a:t>
            </a:r>
            <a:r>
              <a:rPr lang="en-US" dirty="0"/>
              <a:t> by integrating live data from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Feature Engineering</a:t>
            </a:r>
            <a:r>
              <a:rPr lang="en-US" dirty="0"/>
              <a:t> to include external factors like altitude, latitude, and air pollution.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🔍 </a:t>
            </a:r>
            <a:r>
              <a:rPr lang="en-US" b="1" dirty="0"/>
              <a:t>Final Thought:</a:t>
            </a:r>
            <a:br>
              <a:rPr lang="en-US" dirty="0"/>
            </a:br>
            <a:r>
              <a:rPr lang="en-US" dirty="0"/>
              <a:t>This project showcases how AI and data visualization can improve </a:t>
            </a:r>
            <a:r>
              <a:rPr lang="en-US" b="1" dirty="0"/>
              <a:t>weather forecasting</a:t>
            </a:r>
            <a:r>
              <a:rPr lang="en-US" dirty="0"/>
              <a:t> and </a:t>
            </a:r>
            <a:r>
              <a:rPr lang="en-US" b="1" dirty="0"/>
              <a:t>decision-making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0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91AC-8019-8A0F-1CAD-78E2A2DF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33254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i="1" dirty="0">
                <a:latin typeface="Algerian" panose="04020705040A02060702" pitchFamily="82" charset="0"/>
              </a:rPr>
              <a:t>QUESTION</a:t>
            </a:r>
            <a:endParaRPr lang="en-IN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0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862</Words>
  <Application>Microsoft Office PowerPoint</Application>
  <PresentationFormat>Widescreen</PresentationFormat>
  <Paragraphs>114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Unicode MS</vt:lpstr>
      <vt:lpstr>Calibri</vt:lpstr>
      <vt:lpstr>Calibri Light</vt:lpstr>
      <vt:lpstr>Office Theme</vt:lpstr>
      <vt:lpstr>PowerPoint Presentation</vt:lpstr>
      <vt:lpstr>Agenda</vt:lpstr>
      <vt:lpstr>INTRODUCTION</vt:lpstr>
      <vt:lpstr>PowerPoint Presentation</vt:lpstr>
      <vt:lpstr>FEATURE ENGINEERING</vt:lpstr>
      <vt:lpstr>PowerPoint Presentation</vt:lpstr>
      <vt:lpstr>PowerPoint Presentation</vt:lpstr>
      <vt:lpstr>CONCLUSION  </vt:lpstr>
      <vt:lpstr> 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Borse</dc:creator>
  <cp:lastModifiedBy>Jatin Borse</cp:lastModifiedBy>
  <cp:revision>1</cp:revision>
  <dcterms:created xsi:type="dcterms:W3CDTF">2025-01-31T12:45:07Z</dcterms:created>
  <dcterms:modified xsi:type="dcterms:W3CDTF">2025-01-31T15:17:38Z</dcterms:modified>
</cp:coreProperties>
</file>