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FA729-1A91-4864-8650-D48C253CB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70E9EC-1A6A-4BEF-81B9-E19E62691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218D21-CBEB-433F-B56E-A5A44BF3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486-9C70-4E4E-B08D-09E66BCC5746}" type="datetimeFigureOut">
              <a:rPr lang="fr-FR" smtClean="0"/>
              <a:t>31/01/2020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D14764-45B9-42A6-AC5B-978D86FA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F4C228-FE8F-43F0-A7DC-54E7E7ED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CD3A-849A-4C98-8C68-CC6EE244DF7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72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DF3CB-3A85-4B72-B726-4A0FF119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DA22F0-DE8F-4223-9B9F-79AAD97E2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57D53E-7B19-4FD1-83ED-B3528B30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486-9C70-4E4E-B08D-09E66BCC5746}" type="datetimeFigureOut">
              <a:rPr lang="fr-FR" smtClean="0"/>
              <a:t>31/01/2020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60F285-4689-44BA-A0DA-AE7E57A9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34E8C1-3AA2-4DD3-ABBD-7BDD2943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CD3A-849A-4C98-8C68-CC6EE244DF7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01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18429D-EC9D-44CE-8ADA-E49F983AE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E691A3-1B05-42DC-BDE6-AD3B2B32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F0A5B0-C8EF-4882-A5D4-027B4216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486-9C70-4E4E-B08D-09E66BCC5746}" type="datetimeFigureOut">
              <a:rPr lang="fr-FR" smtClean="0"/>
              <a:t>31/01/2020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D41ED9-A292-4446-AD6C-AA3CF536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FA9EC8-85B9-4EE9-A9A6-F7E23664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CD3A-849A-4C98-8C68-CC6EE244DF7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061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9913E-5052-4969-BC11-C2C956DB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EABCB6-D956-4FA7-8272-84AF6DE93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1FC09A-E2CE-40AD-B90D-21C6CAE6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486-9C70-4E4E-B08D-09E66BCC5746}" type="datetimeFigureOut">
              <a:rPr lang="fr-FR" smtClean="0"/>
              <a:t>31/01/2020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C66F5-D59F-44CE-B4DE-2D6322B5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D6F44B-F68F-477B-B302-C82063D7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CD3A-849A-4C98-8C68-CC6EE244DF7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679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28B85-90EF-4C75-A7D6-786C9294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BD4942-8CDF-4D86-B27D-0428959D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0CDE80-B3A1-492A-BACD-47C8D579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486-9C70-4E4E-B08D-09E66BCC5746}" type="datetimeFigureOut">
              <a:rPr lang="fr-FR" smtClean="0"/>
              <a:t>31/01/2020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205F5E-BF52-4599-AF00-F9A9263E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7D58CA-9FF8-4BC5-9118-1363D998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CD3A-849A-4C98-8C68-CC6EE244DF7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480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511C9-E3D9-4266-8C55-5D6C7A63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8DB91A-1224-434E-8604-DF78C47F4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6E60E7-5244-4563-900C-D0E82279B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FBA1F5-11F3-418C-8E3F-A8574A08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486-9C70-4E4E-B08D-09E66BCC5746}" type="datetimeFigureOut">
              <a:rPr lang="fr-FR" smtClean="0"/>
              <a:t>31/01/2020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7560A0-CDC4-4177-A445-91916CEC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1832C9-D1C5-4786-858F-A89B53FA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CD3A-849A-4C98-8C68-CC6EE244DF7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67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7EE4F-F512-48DF-9BEF-2AEF202BE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C5C273-777B-4ED3-98E4-F9D8860FF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0C0393-8024-414E-8EBA-237E02627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A1018C-8D3C-4DC8-AF5C-0E0BB20EF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09AEC0-361D-4068-A908-8B2A91EBF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134237-B53D-4112-A10D-2DA4F317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486-9C70-4E4E-B08D-09E66BCC5746}" type="datetimeFigureOut">
              <a:rPr lang="fr-FR" smtClean="0"/>
              <a:t>31/01/2020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422A62-4F22-4FD4-B77B-ADFF5182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F8232B-9321-4C03-B843-17A9CCFE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CD3A-849A-4C98-8C68-CC6EE244DF7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05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23047-4988-40B9-9B13-DFCDA77A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78FB6E-2F95-44E4-8EFD-BA284881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486-9C70-4E4E-B08D-09E66BCC5746}" type="datetimeFigureOut">
              <a:rPr lang="fr-FR" smtClean="0"/>
              <a:t>31/01/2020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5C1339-4D4C-4DFA-BE14-4F26F1AD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22475B-FDAC-4378-8222-84333CD5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CD3A-849A-4C98-8C68-CC6EE244DF7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58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E4C06B-3D3C-460B-B1B5-BCCB9E68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486-9C70-4E4E-B08D-09E66BCC5746}" type="datetimeFigureOut">
              <a:rPr lang="fr-FR" smtClean="0"/>
              <a:t>31/01/2020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C9EFAD-03C3-4535-8D96-D52066CA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703644-176D-4276-9AB7-07FA9FAB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CD3A-849A-4C98-8C68-CC6EE244DF7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855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0AEFE-3B5E-480F-BA11-129091BA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1CCE1E-08C1-4C1C-A728-F92E0088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05E67F-1079-425E-B770-650516E22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70DF29-72A1-4954-B33D-C5037B5B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486-9C70-4E4E-B08D-09E66BCC5746}" type="datetimeFigureOut">
              <a:rPr lang="fr-FR" smtClean="0"/>
              <a:t>31/01/2020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63505D-45D1-4CBF-905C-5FFDCCBA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006DB-A0D3-4129-80C4-9F063CD5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CD3A-849A-4C98-8C68-CC6EE244DF7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10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7CE51-D904-440A-8C43-D66A3663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98B23E-B307-4E2F-9226-51EEFF2ED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9782A6-5CED-44C3-BFA7-93D72BB04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E94FD0-8127-4F30-889F-AC006F63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486-9C70-4E4E-B08D-09E66BCC5746}" type="datetimeFigureOut">
              <a:rPr lang="fr-FR" smtClean="0"/>
              <a:t>31/01/2020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D82FDB-408A-4DAC-9CFB-BFE4C0CC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1D7B8E-83C4-44C7-BED1-16CE75F9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CD3A-849A-4C98-8C68-CC6EE244DF7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28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54FDA3-8675-4974-BA84-63A54A83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7DD7AE-085D-4E97-BA3A-87906BE89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B70060-8DD3-461F-A351-3546AEEB9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45486-9C70-4E4E-B08D-09E66BCC5746}" type="datetimeFigureOut">
              <a:rPr lang="fr-FR" smtClean="0"/>
              <a:t>31/01/2020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DC2AFB-407F-41FA-A54E-53D890392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08D8E-842A-49F5-9940-88ACCA9B1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8CD3A-849A-4C98-8C68-CC6EE244DF7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88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65028B-1DC8-45E5-8E45-5A2258A06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fr-FR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Projet Python For Data Analysis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63E9B7-D8D0-4B62-B522-A86E73B74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Sujet: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Incident management process enriched event log Data Set</a:t>
            </a:r>
          </a:p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Objectif: </a:t>
            </a:r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Prédire le temps restant avant complétion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75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DCD76A-C7CB-4E3D-A4B3-B1A17A48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r-FR" sz="2800" dirty="0"/>
              <a:t>Modification des variables de temps</a:t>
            </a:r>
            <a:endParaRPr lang="fr-FR" sz="2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FB48FA-4275-40D0-9B08-DD7F3774D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400050" lvl="1" indent="0">
              <a:spcBef>
                <a:spcPts val="1000"/>
              </a:spcBef>
              <a:buNone/>
            </a:pPr>
            <a:endParaRPr lang="fr-FR" sz="1600" dirty="0"/>
          </a:p>
          <a:p>
            <a:pPr marL="628650" lvl="1">
              <a:spcBef>
                <a:spcPts val="1000"/>
              </a:spcBef>
            </a:pPr>
            <a:r>
              <a:rPr lang="fr-FR" sz="1600" dirty="0"/>
              <a:t>On supprime ces colonnes pouvant faussé le modèles en effet les information sur la clôture, la résolution, les mises à jours etc… ne seront pas fournis lors d’une véritable prédiction.</a:t>
            </a:r>
          </a:p>
          <a:p>
            <a:pPr marL="628650" lvl="1">
              <a:spcBef>
                <a:spcPts val="1000"/>
              </a:spcBef>
            </a:pPr>
            <a:r>
              <a:rPr lang="fr-FR" sz="1600" dirty="0"/>
              <a:t>On extrait les informations l’ouverture de l’incident au format float64 puis on supprime la colonne afin de pouvoir faire entre ces informations dans un modèles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4BF622B-FB89-4A5B-8BB8-BF4133BA4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799095"/>
            <a:ext cx="6250769" cy="309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69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DCD76A-C7CB-4E3D-A4B3-B1A17A48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r-FR" sz="2800" dirty="0"/>
              <a:t>Matrice de corrélation et cible</a:t>
            </a:r>
            <a:endParaRPr lang="fr-FR" sz="28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172D6C-17D9-4A89-8E5B-5572664C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782" y="643467"/>
            <a:ext cx="5534730" cy="5410199"/>
          </a:xfrm>
          <a:prstGeom prst="rect">
            <a:avLst/>
          </a:prstGeom>
        </p:spPr>
      </p:pic>
      <p:sp>
        <p:nvSpPr>
          <p:cNvPr id="11" name="Espace réservé du contenu 5">
            <a:extLst>
              <a:ext uri="{FF2B5EF4-FFF2-40B4-BE49-F238E27FC236}">
                <a16:creationId xmlns:a16="http://schemas.microsoft.com/office/drawing/2014/main" id="{6AC1597C-7D93-4628-A418-B7B0077B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fr-FR" sz="2000" dirty="0"/>
              <a:t>On observe:</a:t>
            </a:r>
          </a:p>
          <a:p>
            <a:pPr marL="628650" lvl="1">
              <a:spcBef>
                <a:spcPts val="1000"/>
              </a:spcBef>
            </a:pPr>
            <a:r>
              <a:rPr lang="fr-FR" sz="1600" dirty="0"/>
              <a:t>Corrélation importante la cible et </a:t>
            </a:r>
            <a:r>
              <a:rPr lang="fr-FR" sz="1600" dirty="0" err="1"/>
              <a:t>sys_mod_count</a:t>
            </a:r>
            <a:r>
              <a:rPr lang="fr-FR" sz="1600" dirty="0"/>
              <a:t> </a:t>
            </a:r>
          </a:p>
          <a:p>
            <a:pPr marL="628650" lvl="1">
              <a:spcBef>
                <a:spcPts val="1000"/>
              </a:spcBef>
            </a:pPr>
            <a:r>
              <a:rPr lang="fr-FR" sz="1600" dirty="0"/>
              <a:t>Corrélation importante entre la cible et </a:t>
            </a:r>
            <a:r>
              <a:rPr lang="fr-FR" sz="1600" dirty="0" err="1"/>
              <a:t>reassignement_count</a:t>
            </a:r>
            <a:endParaRPr lang="fr-FR" sz="1600" dirty="0"/>
          </a:p>
          <a:p>
            <a:pPr marL="628650" lvl="1">
              <a:spcBef>
                <a:spcPts val="1000"/>
              </a:spcBef>
            </a:pPr>
            <a:r>
              <a:rPr lang="fr-FR" sz="1600" dirty="0"/>
              <a:t>Les autres variables ont de faible corrélation avec la cible</a:t>
            </a:r>
          </a:p>
          <a:p>
            <a:pPr marL="628650" lvl="1">
              <a:spcBef>
                <a:spcPts val="1000"/>
              </a:spcBef>
            </a:pPr>
            <a:endParaRPr lang="fr-FR" sz="2000" dirty="0"/>
          </a:p>
          <a:p>
            <a:pPr marL="628650" lvl="1">
              <a:spcBef>
                <a:spcPts val="1000"/>
              </a:spcBef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0255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DCD76A-C7CB-4E3D-A4B3-B1A17A48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r-FR" sz="2800" dirty="0"/>
              <a:t>Test de khi2 corrélation variable catégorielle et cible</a:t>
            </a:r>
            <a:endParaRPr lang="fr-FR" sz="28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801C9BF-050D-4E6D-A7B7-A1BDA3320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154" y="643467"/>
            <a:ext cx="5137987" cy="5410199"/>
          </a:xfrm>
          <a:prstGeom prst="rect">
            <a:avLst/>
          </a:prstGeom>
        </p:spPr>
      </p:pic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56E5CA74-756F-4260-9984-9C90E247CCB1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94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On observe:</a:t>
            </a:r>
          </a:p>
          <a:p>
            <a:pPr marL="628650" lvl="1">
              <a:spcBef>
                <a:spcPts val="1000"/>
              </a:spcBef>
            </a:pPr>
            <a:r>
              <a:rPr lang="fr-FR" sz="1600" dirty="0"/>
              <a:t>Des variables avec une indépendance complète avec la cible et deux variables fortement décorrélé (</a:t>
            </a:r>
            <a:r>
              <a:rPr lang="fr-FR" sz="1600" dirty="0" err="1"/>
              <a:t>number</a:t>
            </a:r>
            <a:r>
              <a:rPr lang="fr-FR" sz="1600" dirty="0"/>
              <a:t> et </a:t>
            </a:r>
            <a:r>
              <a:rPr lang="fr-FR" sz="1600" dirty="0" err="1"/>
              <a:t>notify</a:t>
            </a:r>
            <a:r>
              <a:rPr lang="fr-FR" sz="1600" dirty="0"/>
              <a:t>)</a:t>
            </a:r>
          </a:p>
          <a:p>
            <a:r>
              <a:rPr lang="fr-FR" sz="1600" dirty="0"/>
              <a:t>Action:</a:t>
            </a:r>
          </a:p>
          <a:p>
            <a:pPr lvl="1"/>
            <a:r>
              <a:rPr lang="fr-FR" sz="1600" dirty="0"/>
              <a:t>Suppression des colonnes ayant une indépendance complète ou importante avec la cible</a:t>
            </a:r>
          </a:p>
          <a:p>
            <a:pPr marL="40005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fr-FR" sz="1600" dirty="0"/>
          </a:p>
          <a:p>
            <a:pPr marL="628650" lvl="1">
              <a:spcBef>
                <a:spcPts val="1000"/>
              </a:spcBef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6910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DCD76A-C7CB-4E3D-A4B3-B1A17A48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r-FR" sz="2800" dirty="0"/>
              <a:t>Test de khi2 corrélation variable catégorielle et cible</a:t>
            </a:r>
            <a:endParaRPr lang="fr-FR" sz="2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56E5CA74-756F-4260-9984-9C90E247CCB1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94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Création des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dummies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afin de pouvoir implémenter les variables catégorielles dans le modèle sans créer de biais</a:t>
            </a:r>
          </a:p>
          <a:p>
            <a:pPr marL="62865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2B2215-8891-428B-BAE2-CCD4D5BD1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544" y="2827394"/>
            <a:ext cx="6928172" cy="12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79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E851C-DAD5-4133-8840-BFA0732F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II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8F75BC-F9D3-48EF-9519-066807250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fr-FR" dirty="0"/>
              <a:t>Utilisation du </a:t>
            </a:r>
            <a:r>
              <a:rPr lang="fr-FR" dirty="0" err="1"/>
              <a:t>RandomForestRegressor</a:t>
            </a:r>
            <a:r>
              <a:rPr lang="fr-FR" dirty="0"/>
              <a:t> pour son faible risque d’</a:t>
            </a:r>
            <a:r>
              <a:rPr lang="fr-FR" dirty="0" err="1"/>
              <a:t>overfitting</a:t>
            </a:r>
            <a:r>
              <a:rPr lang="fr-FR" dirty="0"/>
              <a:t> grâce au </a:t>
            </a:r>
            <a:r>
              <a:rPr lang="fr-FR" dirty="0" err="1"/>
              <a:t>bootstrap</a:t>
            </a:r>
            <a:r>
              <a:rPr lang="fr-FR" dirty="0"/>
              <a:t> et la possibilité de faire une cross validation ainsi que pour sa relative rapidité de mise en place et de paramétrage via un </a:t>
            </a:r>
            <a:r>
              <a:rPr lang="fr-FR" dirty="0" err="1"/>
              <a:t>gridsearch</a:t>
            </a:r>
            <a:r>
              <a:rPr lang="fr-FR" dirty="0"/>
              <a:t>.</a:t>
            </a:r>
          </a:p>
          <a:p>
            <a:r>
              <a:rPr lang="fr-FR" dirty="0"/>
              <a:t>Résultat : </a:t>
            </a:r>
          </a:p>
          <a:p>
            <a:pPr lvl="4"/>
            <a:r>
              <a:rPr lang="fr-FR" dirty="0"/>
              <a:t>MSE = 22,56, score = 0,96 (après optimisation via </a:t>
            </a:r>
            <a:r>
              <a:rPr lang="fr-FR" dirty="0" err="1"/>
              <a:t>GridSearch</a:t>
            </a:r>
            <a:r>
              <a:rPr lang="fr-FR" dirty="0"/>
              <a:t>) </a:t>
            </a:r>
          </a:p>
          <a:p>
            <a:pPr lvl="4"/>
            <a:r>
              <a:rPr lang="fr-FR" dirty="0"/>
              <a:t>MSE= 96      , score = 0,70 (avant optimisation)</a:t>
            </a:r>
          </a:p>
          <a:p>
            <a:r>
              <a:rPr lang="fr-FR" dirty="0"/>
              <a:t>On observe aussi que la majorité de la prédiction est faite grâce à seulement trois variables (~91%): 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6515012-FCDB-407F-9C71-8F7495053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815" y="4946811"/>
            <a:ext cx="5282385" cy="15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81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4764368-F931-405E-A21A-462355B305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Utilisation d’une api Django permettant la réalisation d’une prédiction lors de l’envoie des informations de bases lors de l’incident.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DF8C50C-1864-4805-AF1D-9BF9482552D2}"/>
              </a:ext>
            </a:extLst>
          </p:cNvPr>
          <p:cNvSpPr txBox="1">
            <a:spLocks/>
          </p:cNvSpPr>
          <p:nvPr/>
        </p:nvSpPr>
        <p:spPr>
          <a:xfrm>
            <a:off x="838200" y="2490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III API</a:t>
            </a:r>
          </a:p>
        </p:txBody>
      </p:sp>
    </p:spTree>
    <p:extLst>
      <p:ext uri="{BB962C8B-B14F-4D97-AF65-F5344CB8AC3E}">
        <p14:creationId xmlns:p14="http://schemas.microsoft.com/office/powerpoint/2010/main" val="2068359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89CDA-7F33-4B13-935D-1C914933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Problèmes rencontrer: Manque de puissance ordinateur empêchant la réalisation et le paramétrage de plusieurs modèles complexes.</a:t>
            </a:r>
          </a:p>
          <a:p>
            <a:endParaRPr lang="fr-FR" sz="2400" dirty="0"/>
          </a:p>
          <a:p>
            <a:r>
              <a:rPr lang="fr-FR" sz="2400" dirty="0"/>
              <a:t>Qualité des prédiction: Nous avons des prédictions de qualités supérieur au hasard avec un </a:t>
            </a:r>
            <a:r>
              <a:rPr lang="fr-FR" sz="2400" dirty="0" err="1"/>
              <a:t>mse</a:t>
            </a:r>
            <a:r>
              <a:rPr lang="fr-FR" sz="2400" dirty="0"/>
              <a:t> de 22 alors que la variance de la cible est de 22.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13DFF62-C2CA-4591-B74D-5314E4A527F8}"/>
              </a:ext>
            </a:extLst>
          </p:cNvPr>
          <p:cNvSpPr txBox="1">
            <a:spLocks/>
          </p:cNvSpPr>
          <p:nvPr/>
        </p:nvSpPr>
        <p:spPr>
          <a:xfrm>
            <a:off x="1014369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3476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DF8AC-BEA2-4FD5-B97E-C0723E353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Etat des lieux : </a:t>
            </a:r>
            <a:r>
              <a:rPr lang="fr-FR" sz="2400" dirty="0"/>
              <a:t>Il s'agit d'un journal des événements d'un processus de gestion des incidents extrait des données recueillies à partir du système d'audit d'une instance de la plateforme </a:t>
            </a:r>
            <a:r>
              <a:rPr lang="fr-FR" sz="2400" dirty="0" err="1"/>
              <a:t>ServiceNowTM</a:t>
            </a:r>
            <a:r>
              <a:rPr lang="fr-FR" sz="2400" dirty="0"/>
              <a:t> utilisée par une société informatique. Le journal d'événements est enrichi de données chargées à partir d'une base de données relationnelle sous-jacente à un système d'information correspondant, conscient des processus. Les informations ont été rendues anonymes pour des raisons de confidentialité.</a:t>
            </a:r>
          </a:p>
          <a:p>
            <a:r>
              <a:rPr lang="fr-FR" dirty="0"/>
              <a:t>Compréhension du problème</a:t>
            </a:r>
            <a:r>
              <a:rPr lang="fr-FR" sz="2400" dirty="0"/>
              <a:t>: Le sujet de ce projet est la création d’une API basé sur une algorithme de machine </a:t>
            </a:r>
            <a:r>
              <a:rPr lang="fr-FR" sz="2400" dirty="0" err="1"/>
              <a:t>learning</a:t>
            </a:r>
            <a:r>
              <a:rPr lang="fr-FR" sz="2400" dirty="0"/>
              <a:t> permettant la prédiction de la durée avant résolution d’un incident lors de l’apparition de celui-ci.</a:t>
            </a:r>
          </a:p>
          <a:p>
            <a:endParaRPr lang="fr-FR" sz="240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9116078-1203-4760-B304-B0F8E760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770"/>
            <a:ext cx="10515600" cy="1325563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1381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CD76A-C7CB-4E3D-A4B3-B1A17A48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77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I Exploration des données</a:t>
            </a:r>
            <a:br>
              <a:rPr lang="fr-FR" sz="2400" dirty="0"/>
            </a:br>
            <a:r>
              <a:rPr lang="fr-FR" sz="2400" dirty="0"/>
              <a:t>   Information sur les attributs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2CCDB-136A-4476-BF56-E154E26F3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70" y="1325563"/>
            <a:ext cx="6082717" cy="5363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000" dirty="0"/>
              <a:t>1.   </a:t>
            </a:r>
            <a:r>
              <a:rPr lang="fr-FR" sz="1000" dirty="0" err="1"/>
              <a:t>number</a:t>
            </a:r>
            <a:r>
              <a:rPr lang="fr-FR" sz="1000" dirty="0"/>
              <a:t> : identifiant de l'incident (24 918 valeurs différentes) ;</a:t>
            </a:r>
          </a:p>
          <a:p>
            <a:pPr marL="0" indent="0">
              <a:buNone/>
            </a:pPr>
            <a:r>
              <a:rPr lang="fr-FR" sz="1000" dirty="0"/>
              <a:t>2.   </a:t>
            </a:r>
            <a:r>
              <a:rPr lang="fr-FR" sz="1000" dirty="0" err="1"/>
              <a:t>Incidentstate</a:t>
            </a:r>
            <a:r>
              <a:rPr lang="fr-FR" sz="1000" dirty="0"/>
              <a:t>: huit niveaux contrôlant les transitions du processus de gestion des incidents entre l'ouverture et la fermeture du dossier ;</a:t>
            </a:r>
          </a:p>
          <a:p>
            <a:pPr marL="0" indent="0">
              <a:buNone/>
            </a:pPr>
            <a:r>
              <a:rPr lang="fr-FR" sz="1000" dirty="0"/>
              <a:t>3.   active : attribut booléen qui indique si le dossier est actif ou fermé/annulé ;</a:t>
            </a:r>
          </a:p>
          <a:p>
            <a:pPr marL="0" indent="0">
              <a:buNone/>
            </a:pPr>
            <a:r>
              <a:rPr lang="fr-FR" sz="1000" dirty="0"/>
              <a:t>4.   </a:t>
            </a:r>
            <a:r>
              <a:rPr lang="fr-FR" sz="1000" dirty="0" err="1"/>
              <a:t>Reassignment_count</a:t>
            </a:r>
            <a:r>
              <a:rPr lang="fr-FR" sz="1000" dirty="0"/>
              <a:t> : nombre de fois que l'incident a entraîné un changement de groupe ou d'analystes de soutien ;</a:t>
            </a:r>
          </a:p>
          <a:p>
            <a:pPr marL="0" indent="0">
              <a:buNone/>
            </a:pPr>
            <a:r>
              <a:rPr lang="fr-FR" sz="1000" dirty="0"/>
              <a:t>5.   </a:t>
            </a:r>
            <a:r>
              <a:rPr lang="fr-FR" sz="1000" dirty="0" err="1"/>
              <a:t>reopen_count</a:t>
            </a:r>
            <a:r>
              <a:rPr lang="fr-FR" sz="1000" dirty="0"/>
              <a:t> : nombre de fois que la résolution de l'incident a été rejetée par l'appelant ;</a:t>
            </a:r>
          </a:p>
          <a:p>
            <a:pPr marL="0" indent="0">
              <a:buNone/>
            </a:pPr>
            <a:r>
              <a:rPr lang="fr-FR" sz="1000" dirty="0"/>
              <a:t>6.   </a:t>
            </a:r>
            <a:r>
              <a:rPr lang="fr-FR" sz="1000" dirty="0" err="1"/>
              <a:t>sys_mod_count</a:t>
            </a:r>
            <a:r>
              <a:rPr lang="fr-FR" sz="1000" dirty="0"/>
              <a:t> : nombre de mises à jour de l'incident jusqu'à ce moment ;</a:t>
            </a:r>
          </a:p>
          <a:p>
            <a:pPr marL="0" indent="0">
              <a:buNone/>
            </a:pPr>
            <a:r>
              <a:rPr lang="fr-FR" sz="1000" dirty="0"/>
              <a:t>7.   </a:t>
            </a:r>
            <a:r>
              <a:rPr lang="fr-FR" sz="1000" dirty="0" err="1"/>
              <a:t>made_sla</a:t>
            </a:r>
            <a:r>
              <a:rPr lang="fr-FR" sz="1000" dirty="0"/>
              <a:t> : attribut booléen qui indique si l'incident a dépassé l'ANS cible ;</a:t>
            </a:r>
          </a:p>
          <a:p>
            <a:pPr marL="0" indent="0">
              <a:buNone/>
            </a:pPr>
            <a:r>
              <a:rPr lang="fr-FR" sz="1000" dirty="0"/>
              <a:t>8.   </a:t>
            </a:r>
            <a:r>
              <a:rPr lang="fr-FR" sz="1000" dirty="0" err="1"/>
              <a:t>caller_id</a:t>
            </a:r>
            <a:r>
              <a:rPr lang="fr-FR" sz="1000" dirty="0"/>
              <a:t> : identifiant de l'utilisateur affecté ;</a:t>
            </a:r>
          </a:p>
          <a:p>
            <a:pPr marL="0" indent="0">
              <a:buNone/>
            </a:pPr>
            <a:r>
              <a:rPr lang="fr-FR" sz="1000" dirty="0"/>
              <a:t>9.   </a:t>
            </a:r>
            <a:r>
              <a:rPr lang="fr-FR" sz="1000" dirty="0" err="1"/>
              <a:t>opened_by</a:t>
            </a:r>
            <a:r>
              <a:rPr lang="fr-FR" sz="1000" dirty="0"/>
              <a:t> : identificateur de l'utilisateur qui a signalé l'incident ;</a:t>
            </a:r>
          </a:p>
          <a:p>
            <a:pPr marL="0" indent="0">
              <a:buNone/>
            </a:pPr>
            <a:r>
              <a:rPr lang="fr-FR" sz="1000" dirty="0"/>
              <a:t>10. </a:t>
            </a:r>
            <a:r>
              <a:rPr lang="fr-FR" sz="1000" dirty="0" err="1"/>
              <a:t>opened_at</a:t>
            </a:r>
            <a:r>
              <a:rPr lang="fr-FR" sz="1000" dirty="0"/>
              <a:t> : date et heure d'ouverture de l'utilisateur ayant signalé l'incident ;</a:t>
            </a:r>
          </a:p>
          <a:p>
            <a:pPr marL="0" indent="0">
              <a:buNone/>
            </a:pPr>
            <a:r>
              <a:rPr lang="fr-FR" sz="1000" dirty="0"/>
              <a:t>11. </a:t>
            </a:r>
            <a:r>
              <a:rPr lang="fr-FR" sz="1000" dirty="0" err="1"/>
              <a:t>sys_created_by</a:t>
            </a:r>
            <a:r>
              <a:rPr lang="fr-FR" sz="1000" dirty="0"/>
              <a:t> : identificateur de l'utilisateur qui a enregistré l'incident ;</a:t>
            </a:r>
          </a:p>
          <a:p>
            <a:pPr marL="0" indent="0">
              <a:buNone/>
            </a:pPr>
            <a:r>
              <a:rPr lang="fr-FR" sz="1000" dirty="0"/>
              <a:t>12. </a:t>
            </a:r>
            <a:r>
              <a:rPr lang="fr-FR" sz="1000" dirty="0" err="1"/>
              <a:t>sys_created_at</a:t>
            </a:r>
            <a:r>
              <a:rPr lang="fr-FR" sz="1000" dirty="0"/>
              <a:t> : date et heure de création du système d'incident ;</a:t>
            </a:r>
          </a:p>
          <a:p>
            <a:pPr marL="0" indent="0">
              <a:buNone/>
            </a:pPr>
            <a:r>
              <a:rPr lang="fr-FR" sz="1000" dirty="0"/>
              <a:t>13. </a:t>
            </a:r>
            <a:r>
              <a:rPr lang="fr-FR" sz="1000" dirty="0" err="1"/>
              <a:t>sys_updated_by</a:t>
            </a:r>
            <a:r>
              <a:rPr lang="fr-FR" sz="1000" dirty="0"/>
              <a:t> : identifiant de l'utilisateur qui a mis à jour l'incident et généré l'enregistrement de journal actuel ;</a:t>
            </a:r>
          </a:p>
          <a:p>
            <a:pPr marL="0" indent="0">
              <a:buNone/>
            </a:pPr>
            <a:r>
              <a:rPr lang="fr-FR" sz="1000" dirty="0"/>
              <a:t>14. </a:t>
            </a:r>
            <a:r>
              <a:rPr lang="fr-FR" sz="1000" dirty="0" err="1"/>
              <a:t>sys_updated_at</a:t>
            </a:r>
            <a:r>
              <a:rPr lang="fr-FR" sz="1000" dirty="0"/>
              <a:t> : date et heure de mise à jour du système d'incidents ;</a:t>
            </a:r>
          </a:p>
          <a:p>
            <a:pPr marL="0" indent="0">
              <a:buNone/>
            </a:pPr>
            <a:r>
              <a:rPr lang="fr-FR" sz="1000" dirty="0"/>
              <a:t>15. </a:t>
            </a:r>
            <a:r>
              <a:rPr lang="fr-FR" sz="1000" dirty="0" err="1"/>
              <a:t>contact_type</a:t>
            </a:r>
            <a:r>
              <a:rPr lang="fr-FR" sz="1000" dirty="0"/>
              <a:t> : attribut catégorique qui indique par quel moyen l'incident a été signalé ;</a:t>
            </a:r>
          </a:p>
          <a:p>
            <a:pPr marL="0" indent="0">
              <a:buNone/>
            </a:pPr>
            <a:r>
              <a:rPr lang="fr-FR" sz="1000" dirty="0"/>
              <a:t>16. location : identifiant de l'emplacement du lieu affecté ;</a:t>
            </a:r>
          </a:p>
          <a:p>
            <a:pPr marL="0" indent="0">
              <a:buNone/>
            </a:pPr>
            <a:r>
              <a:rPr lang="fr-FR" sz="1000" dirty="0"/>
              <a:t>17. </a:t>
            </a:r>
            <a:r>
              <a:rPr lang="fr-FR" sz="1000" dirty="0" err="1"/>
              <a:t>category</a:t>
            </a:r>
            <a:r>
              <a:rPr lang="fr-FR" sz="1000" dirty="0"/>
              <a:t> : description de premier niveau du service affecté ;</a:t>
            </a:r>
          </a:p>
          <a:p>
            <a:pPr marL="0" indent="0">
              <a:buNone/>
            </a:pPr>
            <a:r>
              <a:rPr lang="fr-FR" sz="1000" dirty="0"/>
              <a:t>18. </a:t>
            </a:r>
            <a:r>
              <a:rPr lang="fr-FR" sz="1000" dirty="0" err="1"/>
              <a:t>subcategory</a:t>
            </a:r>
            <a:r>
              <a:rPr lang="fr-FR" sz="1000" dirty="0"/>
              <a:t> : description de deuxième niveau du service affecté (liée à la description de premier niveau, c'est-à-dire à la catégorie) ;</a:t>
            </a:r>
          </a:p>
          <a:p>
            <a:pPr marL="0" indent="0">
              <a:buNone/>
            </a:pPr>
            <a:endParaRPr lang="fr-FR" sz="1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5823450-E3EA-49A1-8409-03F9E5CF5542}"/>
              </a:ext>
            </a:extLst>
          </p:cNvPr>
          <p:cNvSpPr txBox="1"/>
          <p:nvPr/>
        </p:nvSpPr>
        <p:spPr>
          <a:xfrm>
            <a:off x="6417578" y="1231326"/>
            <a:ext cx="5498284" cy="5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000" dirty="0"/>
              <a:t>19. </a:t>
            </a:r>
            <a:r>
              <a:rPr lang="fr-FR" sz="1000" dirty="0" err="1"/>
              <a:t>u_symptôme</a:t>
            </a:r>
            <a:r>
              <a:rPr lang="fr-FR" sz="1000" dirty="0"/>
              <a:t> : description de la perception de l'utilisateur quant à la disponibilité du service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000" dirty="0"/>
              <a:t>20. </a:t>
            </a:r>
            <a:r>
              <a:rPr lang="fr-FR" sz="1000" dirty="0" err="1"/>
              <a:t>cmdb_ci</a:t>
            </a:r>
            <a:r>
              <a:rPr lang="fr-FR" sz="1000" dirty="0"/>
              <a:t> : identifiant (élément de confirmation) utilisé pour signaler l'élément affecté (non obligatoire)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000" dirty="0"/>
              <a:t>21. impact : description de l'impact causé par l'incident;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000" dirty="0"/>
              <a:t>22. </a:t>
            </a:r>
            <a:r>
              <a:rPr lang="fr-FR" sz="1000" dirty="0" err="1"/>
              <a:t>urgency</a:t>
            </a:r>
            <a:r>
              <a:rPr lang="fr-FR" sz="1000" dirty="0"/>
              <a:t> : description de l'urgence signalée par l'utilisateur pour la résolution de l'incident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000" dirty="0"/>
              <a:t>23. </a:t>
            </a:r>
            <a:r>
              <a:rPr lang="fr-FR" sz="1000" dirty="0" err="1"/>
              <a:t>priority</a:t>
            </a:r>
            <a:r>
              <a:rPr lang="fr-FR" sz="1000" dirty="0"/>
              <a:t> : calculée par le système sur la base de l'impact et de l'urgence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000" dirty="0"/>
              <a:t>24. </a:t>
            </a:r>
            <a:r>
              <a:rPr lang="fr-FR" sz="1000" dirty="0" err="1"/>
              <a:t>assignment_group</a:t>
            </a:r>
            <a:r>
              <a:rPr lang="fr-FR" sz="1000" dirty="0"/>
              <a:t> : identificateur du groupe de soutien en charge de l'incident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000" dirty="0"/>
              <a:t>25. </a:t>
            </a:r>
            <a:r>
              <a:rPr lang="fr-FR" sz="1000" dirty="0" err="1"/>
              <a:t>assigned_to</a:t>
            </a:r>
            <a:r>
              <a:rPr lang="fr-FR" sz="1000" dirty="0"/>
              <a:t> : identifiant de l'utilisateur en charge de l'incident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000" dirty="0"/>
              <a:t>26. </a:t>
            </a:r>
            <a:r>
              <a:rPr lang="fr-FR" sz="1000" dirty="0" err="1"/>
              <a:t>knowledge</a:t>
            </a:r>
            <a:r>
              <a:rPr lang="fr-FR" sz="1000" dirty="0"/>
              <a:t> : attribut booléen qui indique si un document de la base de connaissances a été utilisé pour résoudre l'incident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000" dirty="0"/>
              <a:t>27. </a:t>
            </a:r>
            <a:r>
              <a:rPr lang="fr-FR" sz="1000" dirty="0" err="1"/>
              <a:t>u_priority_confirmation</a:t>
            </a:r>
            <a:r>
              <a:rPr lang="fr-FR" sz="1000" dirty="0"/>
              <a:t> : attribut booléen qui indique si le champ de priorité a été vérifié deux fois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000" dirty="0"/>
              <a:t>28. </a:t>
            </a:r>
            <a:r>
              <a:rPr lang="fr-FR" sz="1000" dirty="0" err="1"/>
              <a:t>notify</a:t>
            </a:r>
            <a:r>
              <a:rPr lang="fr-FR" sz="1000" dirty="0"/>
              <a:t> : attribut catégorique qui indique si des notifications ont été générées pour l'incident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000" dirty="0"/>
              <a:t>29. </a:t>
            </a:r>
            <a:r>
              <a:rPr lang="fr-FR" sz="1000" dirty="0" err="1"/>
              <a:t>problem_id</a:t>
            </a:r>
            <a:r>
              <a:rPr lang="fr-FR" sz="1000" dirty="0"/>
              <a:t> : identificateur du problème associé à l'incident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000" dirty="0"/>
              <a:t>30. </a:t>
            </a:r>
            <a:r>
              <a:rPr lang="fr-FR" sz="1000" dirty="0" err="1"/>
              <a:t>rfc</a:t>
            </a:r>
            <a:r>
              <a:rPr lang="fr-FR" sz="1000" dirty="0"/>
              <a:t> (demande de changement) : identificateur de la demande de changement associée à l'incident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000" dirty="0"/>
              <a:t>31. </a:t>
            </a:r>
            <a:r>
              <a:rPr lang="fr-FR" sz="1000" dirty="0" err="1"/>
              <a:t>vendor</a:t>
            </a:r>
            <a:r>
              <a:rPr lang="fr-FR" sz="1000" dirty="0"/>
              <a:t> : identificateur du fournisseur en charge de l'incident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000" dirty="0"/>
              <a:t>32. </a:t>
            </a:r>
            <a:r>
              <a:rPr lang="fr-FR" sz="1000" dirty="0" err="1"/>
              <a:t>caused_by</a:t>
            </a:r>
            <a:r>
              <a:rPr lang="fr-FR" sz="1000" dirty="0"/>
              <a:t> : identificateur du RFC responsable de l'incident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000" dirty="0"/>
              <a:t>33. </a:t>
            </a:r>
            <a:r>
              <a:rPr lang="fr-FR" sz="1000" dirty="0" err="1"/>
              <a:t>close_code</a:t>
            </a:r>
            <a:r>
              <a:rPr lang="fr-FR" sz="1000" dirty="0"/>
              <a:t> : identificateur de la résolution de l'incident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000" dirty="0"/>
              <a:t>34. </a:t>
            </a:r>
            <a:r>
              <a:rPr lang="fr-FR" sz="1000" dirty="0" err="1"/>
              <a:t>resolved_by</a:t>
            </a:r>
            <a:r>
              <a:rPr lang="fr-FR" sz="1000" dirty="0"/>
              <a:t> : identificateur de l'utilisateur qui a résolu l'incident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000" dirty="0"/>
              <a:t>35. </a:t>
            </a:r>
            <a:r>
              <a:rPr lang="fr-FR" sz="1000" dirty="0" err="1"/>
              <a:t>resolved_at</a:t>
            </a:r>
            <a:r>
              <a:rPr lang="fr-FR" sz="1000" dirty="0"/>
              <a:t> : date et heure de la résolution de l'incident par l'utilisateur (variable dépendante) 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000" dirty="0"/>
              <a:t>36. </a:t>
            </a:r>
            <a:r>
              <a:rPr lang="fr-FR" sz="1000" dirty="0" err="1"/>
              <a:t>closed_at</a:t>
            </a:r>
            <a:r>
              <a:rPr lang="fr-FR" sz="1000" dirty="0"/>
              <a:t> : date et heure de fermeture de l'utilisateur de l'incident (variable dépendante)</a:t>
            </a:r>
          </a:p>
        </p:txBody>
      </p:sp>
    </p:spTree>
    <p:extLst>
      <p:ext uri="{BB962C8B-B14F-4D97-AF65-F5344CB8AC3E}">
        <p14:creationId xmlns:p14="http://schemas.microsoft.com/office/powerpoint/2010/main" val="74411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DCD76A-C7CB-4E3D-A4B3-B1A17A48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Exploration des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données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5823450-E3EA-49A1-8409-03F9E5CF5542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On observe:</a:t>
            </a: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Que les </a:t>
            </a:r>
            <a:r>
              <a:rPr lang="en-US" sz="1600" dirty="0" err="1"/>
              <a:t>valeurs</a:t>
            </a:r>
            <a:r>
              <a:rPr lang="en-US" sz="1600" dirty="0"/>
              <a:t> </a:t>
            </a:r>
            <a:r>
              <a:rPr lang="en-US" sz="1600" dirty="0" err="1"/>
              <a:t>absentes</a:t>
            </a:r>
            <a:r>
              <a:rPr lang="en-US" sz="1600" dirty="0"/>
              <a:t> </a:t>
            </a:r>
            <a:r>
              <a:rPr lang="en-US" sz="1600" dirty="0" err="1"/>
              <a:t>ont</a:t>
            </a:r>
            <a:r>
              <a:rPr lang="en-US" sz="1600" dirty="0"/>
              <a:t> </a:t>
            </a:r>
            <a:r>
              <a:rPr lang="en-US" sz="1600" dirty="0" err="1"/>
              <a:t>été</a:t>
            </a:r>
            <a:r>
              <a:rPr lang="en-US" sz="1600" dirty="0"/>
              <a:t> </a:t>
            </a:r>
            <a:r>
              <a:rPr lang="en-US" sz="1600" dirty="0" err="1"/>
              <a:t>remplis</a:t>
            </a:r>
            <a:r>
              <a:rPr lang="en-US" sz="1600" dirty="0"/>
              <a:t> par des points </a:t>
            </a:r>
            <a:r>
              <a:rPr lang="en-US" sz="1600" dirty="0" err="1"/>
              <a:t>d’interrogations</a:t>
            </a:r>
            <a:r>
              <a:rPr lang="en-US" sz="1600" dirty="0"/>
              <a:t>,</a:t>
            </a: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De </a:t>
            </a:r>
            <a:r>
              <a:rPr lang="en-US" sz="1600" dirty="0" err="1"/>
              <a:t>nombreuses</a:t>
            </a:r>
            <a:r>
              <a:rPr lang="en-US" sz="1600" dirty="0"/>
              <a:t> dates et variables </a:t>
            </a:r>
            <a:r>
              <a:rPr lang="en-US" sz="1600" dirty="0" err="1"/>
              <a:t>catégorielles</a:t>
            </a:r>
            <a:r>
              <a:rPr lang="en-US" sz="1600" dirty="0"/>
              <a:t>,</a:t>
            </a: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Et des variables </a:t>
            </a:r>
            <a:r>
              <a:rPr lang="en-US" sz="1600" dirty="0" err="1"/>
              <a:t>booléennes</a:t>
            </a:r>
            <a:r>
              <a:rPr lang="en-US" sz="1600" dirty="0"/>
              <a:t> et </a:t>
            </a:r>
            <a:r>
              <a:rPr lang="en-US" sz="1600" dirty="0" err="1"/>
              <a:t>numériques</a:t>
            </a:r>
            <a:r>
              <a:rPr lang="en-US" sz="1600" dirty="0"/>
              <a:t>.</a:t>
            </a:r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2865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D84FC60-7D37-4190-880A-E880678A5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1" r="1" b="16270"/>
          <a:stretch/>
        </p:blipFill>
        <p:spPr>
          <a:xfrm>
            <a:off x="5548285" y="33915"/>
            <a:ext cx="6250768" cy="679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34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DCD76A-C7CB-4E3D-A4B3-B1A17A48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r-FR" sz="2800" kern="1200" dirty="0">
                <a:latin typeface="+mj-lt"/>
                <a:ea typeface="+mj-ea"/>
                <a:cs typeface="+mj-cs"/>
              </a:rPr>
              <a:t>Statistiques des données numériques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FB48FA-4275-40D0-9B08-DD7F3774D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fr-FR" sz="2000" dirty="0"/>
              <a:t>On observe:</a:t>
            </a:r>
          </a:p>
          <a:p>
            <a:pPr marL="628650" lvl="1">
              <a:spcBef>
                <a:spcPts val="1000"/>
              </a:spcBef>
            </a:pPr>
            <a:r>
              <a:rPr lang="fr-FR" sz="1600" dirty="0"/>
              <a:t>La variance est faible,</a:t>
            </a:r>
          </a:p>
          <a:p>
            <a:pPr marL="628650" lvl="1">
              <a:spcBef>
                <a:spcPts val="1000"/>
              </a:spcBef>
            </a:pPr>
            <a:r>
              <a:rPr lang="fr-FR" sz="1600" dirty="0"/>
              <a:t>Beaucoup de données sont nuls,</a:t>
            </a:r>
          </a:p>
          <a:p>
            <a:pPr marL="628650" lvl="1">
              <a:spcBef>
                <a:spcPts val="1000"/>
              </a:spcBef>
            </a:pPr>
            <a:r>
              <a:rPr lang="fr-FR" sz="1600" dirty="0"/>
              <a:t>Quelques données avec une valeurs importantes augmentant la moyenne</a:t>
            </a:r>
          </a:p>
          <a:p>
            <a:pPr marL="628650" lvl="1">
              <a:spcBef>
                <a:spcPts val="1000"/>
              </a:spcBef>
            </a:pPr>
            <a:endParaRPr lang="fr-FR" sz="2000" dirty="0"/>
          </a:p>
          <a:p>
            <a:pPr marL="628650" lvl="1">
              <a:spcBef>
                <a:spcPts val="1000"/>
              </a:spcBef>
            </a:pPr>
            <a:endParaRPr lang="fr-FR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2A282E-98DB-4D37-8607-E54968029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25928"/>
            <a:ext cx="6250769" cy="384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98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DCD76A-C7CB-4E3D-A4B3-B1A17A48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/>
              <a:t>HeatMap</a:t>
            </a:r>
            <a:r>
              <a:rPr lang="en-US" sz="2800" dirty="0"/>
              <a:t> de </a:t>
            </a:r>
            <a:r>
              <a:rPr lang="en-US" sz="2800" dirty="0" err="1"/>
              <a:t>Corrélation</a:t>
            </a:r>
            <a:endParaRPr lang="en-US" sz="2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FB48FA-4275-40D0-9B08-DD7F3774D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fr-FR" sz="2000" dirty="0"/>
              <a:t>On observe:</a:t>
            </a:r>
          </a:p>
          <a:p>
            <a:pPr marL="628650" lvl="1">
              <a:spcBef>
                <a:spcPts val="1000"/>
              </a:spcBef>
            </a:pPr>
            <a:r>
              <a:rPr lang="fr-FR" sz="1600" dirty="0"/>
              <a:t>Corrélation importante entre </a:t>
            </a:r>
            <a:r>
              <a:rPr lang="fr-FR" sz="1600" dirty="0" err="1"/>
              <a:t>made_sla</a:t>
            </a:r>
            <a:r>
              <a:rPr lang="fr-FR" sz="1600" dirty="0"/>
              <a:t> et active</a:t>
            </a:r>
          </a:p>
          <a:p>
            <a:pPr marL="628650" lvl="1">
              <a:spcBef>
                <a:spcPts val="1000"/>
              </a:spcBef>
            </a:pPr>
            <a:r>
              <a:rPr lang="fr-FR" sz="1600" dirty="0"/>
              <a:t>Corrélation importante entre </a:t>
            </a:r>
            <a:r>
              <a:rPr lang="fr-FR" sz="1600" dirty="0" err="1"/>
              <a:t>sys_mod_count</a:t>
            </a:r>
            <a:r>
              <a:rPr lang="fr-FR" sz="1600" dirty="0"/>
              <a:t> et </a:t>
            </a:r>
            <a:r>
              <a:rPr lang="fr-FR" sz="1600" dirty="0" err="1"/>
              <a:t>reassignement_count</a:t>
            </a:r>
            <a:endParaRPr lang="fr-FR" sz="1600" dirty="0"/>
          </a:p>
          <a:p>
            <a:pPr marL="628650" lvl="1">
              <a:spcBef>
                <a:spcPts val="1000"/>
              </a:spcBef>
            </a:pPr>
            <a:r>
              <a:rPr lang="fr-FR" sz="1600" dirty="0"/>
              <a:t>Les autres variables ont des </a:t>
            </a:r>
            <a:r>
              <a:rPr lang="fr-FR" sz="1600" dirty="0" err="1"/>
              <a:t>correlations</a:t>
            </a:r>
            <a:r>
              <a:rPr lang="fr-FR" sz="1600" dirty="0"/>
              <a:t> faibles voir inexistante ( active et </a:t>
            </a:r>
            <a:r>
              <a:rPr lang="fr-FR" sz="1600" dirty="0" err="1"/>
              <a:t>u_priority</a:t>
            </a:r>
            <a:r>
              <a:rPr lang="fr-FR" sz="1600" dirty="0"/>
              <a:t>)</a:t>
            </a:r>
          </a:p>
          <a:p>
            <a:pPr marL="628650" lvl="1">
              <a:spcBef>
                <a:spcPts val="1000"/>
              </a:spcBef>
            </a:pPr>
            <a:endParaRPr lang="fr-FR" sz="2000" dirty="0"/>
          </a:p>
          <a:p>
            <a:pPr marL="628650" lvl="1">
              <a:spcBef>
                <a:spcPts val="1000"/>
              </a:spcBef>
            </a:pP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6990AF-D996-4499-8CD5-DC3B3939F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82662"/>
            <a:ext cx="6250769" cy="45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DCD76A-C7CB-4E3D-A4B3-B1A17A48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latin typeface="+mj-lt"/>
                <a:ea typeface="+mj-ea"/>
                <a:cs typeface="+mj-cs"/>
              </a:rPr>
              <a:t>Nombre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2800" kern="1200" dirty="0" err="1">
                <a:latin typeface="+mj-lt"/>
                <a:ea typeface="+mj-ea"/>
                <a:cs typeface="+mj-cs"/>
              </a:rPr>
              <a:t>valeurs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latin typeface="+mj-lt"/>
                <a:ea typeface="+mj-ea"/>
                <a:cs typeface="+mj-cs"/>
              </a:rPr>
              <a:t>uniques</a:t>
            </a:r>
            <a:endParaRPr lang="en-US" sz="2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FB48FA-4275-40D0-9B08-DD7F3774D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spcBef>
                <a:spcPts val="1000"/>
              </a:spcBef>
            </a:pPr>
            <a:r>
              <a:rPr lang="fr-FR" sz="2000" dirty="0"/>
              <a:t>On observe:</a:t>
            </a:r>
          </a:p>
          <a:p>
            <a:pPr marL="628650" lvl="1">
              <a:spcBef>
                <a:spcPts val="1000"/>
              </a:spcBef>
            </a:pPr>
            <a:r>
              <a:rPr lang="fr-FR" sz="1600" dirty="0"/>
              <a:t>24 918 id unique sur 140 000 données,</a:t>
            </a:r>
          </a:p>
          <a:p>
            <a:pPr marL="628650" lvl="1">
              <a:spcBef>
                <a:spcPts val="1000"/>
              </a:spcBef>
            </a:pPr>
            <a:r>
              <a:rPr lang="fr-FR" sz="1600" dirty="0"/>
              <a:t>On observe une faible diversité de valeurs uniques autre que dans les variables de date</a:t>
            </a:r>
          </a:p>
          <a:p>
            <a:r>
              <a:rPr lang="fr-FR" sz="2000" dirty="0"/>
              <a:t>Action:</a:t>
            </a:r>
          </a:p>
          <a:p>
            <a:pPr lvl="1"/>
            <a:r>
              <a:rPr lang="fr-FR" sz="1600" dirty="0"/>
              <a:t>Nous devons donc faire une agrégation ou vérifier après préprocessing le nombre de redondance pour s’assurer de ne pas biaiser le modèle</a:t>
            </a:r>
          </a:p>
          <a:p>
            <a:pPr marL="400050" lvl="1" indent="0">
              <a:spcBef>
                <a:spcPts val="1000"/>
              </a:spcBef>
              <a:buNone/>
            </a:pPr>
            <a:endParaRPr lang="fr-FR" sz="2000" dirty="0"/>
          </a:p>
          <a:p>
            <a:pPr marL="400050" lvl="1" indent="0">
              <a:spcBef>
                <a:spcPts val="1000"/>
              </a:spcBef>
              <a:buNone/>
            </a:pPr>
            <a:endParaRPr lang="fr-FR" sz="2000" dirty="0"/>
          </a:p>
          <a:p>
            <a:pPr marL="628650" lvl="1">
              <a:spcBef>
                <a:spcPts val="1000"/>
              </a:spcBef>
            </a:pP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EF84FE-99A4-474A-88D4-3EF8C4CC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34207"/>
            <a:ext cx="6250769" cy="48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31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DCD76A-C7CB-4E3D-A4B3-B1A17A48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latin typeface="+mj-lt"/>
                <a:ea typeface="+mj-ea"/>
                <a:cs typeface="+mj-cs"/>
              </a:rPr>
              <a:t>Pourcentage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latin typeface="+mj-lt"/>
                <a:ea typeface="+mj-ea"/>
                <a:cs typeface="+mj-cs"/>
              </a:rPr>
              <a:t>valeur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latin typeface="+mj-lt"/>
                <a:ea typeface="+mj-ea"/>
                <a:cs typeface="+mj-cs"/>
              </a:rPr>
              <a:t>manquantes</a:t>
            </a:r>
            <a:endParaRPr lang="en-US" sz="2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FB48FA-4275-40D0-9B08-DD7F3774D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940039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spcBef>
                <a:spcPts val="1000"/>
              </a:spcBef>
            </a:pPr>
            <a:r>
              <a:rPr lang="fr-FR" sz="1600" dirty="0"/>
              <a:t>On observe:</a:t>
            </a:r>
          </a:p>
          <a:p>
            <a:pPr marL="628650" lvl="1">
              <a:spcBef>
                <a:spcPts val="1000"/>
              </a:spcBef>
            </a:pPr>
            <a:r>
              <a:rPr lang="fr-FR" sz="1600" dirty="0"/>
              <a:t>5 variables avec un pourcentage de valeurs manquantes supérieur à 98%</a:t>
            </a:r>
          </a:p>
          <a:p>
            <a:pPr marL="628650" lvl="1">
              <a:spcBef>
                <a:spcPts val="1000"/>
              </a:spcBef>
            </a:pPr>
            <a:r>
              <a:rPr lang="fr-FR" sz="1600" dirty="0"/>
              <a:t>Ainsi que 9 autres variables avec un pourcentage de valeurs manquantes inférieures à 50%</a:t>
            </a:r>
          </a:p>
          <a:p>
            <a:r>
              <a:rPr lang="fr-FR" sz="1600" dirty="0"/>
              <a:t>Action:</a:t>
            </a:r>
          </a:p>
          <a:p>
            <a:pPr lvl="1"/>
            <a:r>
              <a:rPr lang="fr-FR" sz="1600" dirty="0"/>
              <a:t>Suppression de la colonne </a:t>
            </a:r>
            <a:r>
              <a:rPr lang="fr-FR" sz="1600" dirty="0" err="1"/>
              <a:t>caused_by</a:t>
            </a:r>
            <a:r>
              <a:rPr lang="fr-FR" sz="1600" dirty="0"/>
              <a:t> car corrélé à </a:t>
            </a:r>
            <a:r>
              <a:rPr lang="fr-FR" sz="1600" dirty="0" err="1"/>
              <a:t>rfc</a:t>
            </a:r>
            <a:r>
              <a:rPr lang="fr-FR" sz="1600" dirty="0"/>
              <a:t> (</a:t>
            </a:r>
            <a:r>
              <a:rPr lang="fr-FR" sz="1600" dirty="0" err="1"/>
              <a:t>cf</a:t>
            </a:r>
            <a:r>
              <a:rPr lang="fr-FR" sz="1600" dirty="0"/>
              <a:t> diapo2)</a:t>
            </a:r>
          </a:p>
          <a:p>
            <a:pPr lvl="1"/>
            <a:r>
              <a:rPr lang="fr-FR" sz="1600" dirty="0"/>
              <a:t>Conversion des 4 autres colonnes en un booléen présence ou absence de l’information ( afin de ne pas perdre trop d’information)</a:t>
            </a:r>
          </a:p>
          <a:p>
            <a:pPr lvl="1"/>
            <a:r>
              <a:rPr lang="fr-FR" sz="1600" dirty="0"/>
              <a:t>Dans les 9 autres variables remplissages des NA par une nouvelle catégorie « Non renseigner » ( afin de ne pas perdre ou biaiser le modèle)</a:t>
            </a:r>
          </a:p>
          <a:p>
            <a:pPr marL="400050" lvl="1" indent="0">
              <a:spcBef>
                <a:spcPts val="1000"/>
              </a:spcBef>
              <a:buNone/>
            </a:pPr>
            <a:endParaRPr lang="fr-FR" sz="1600" dirty="0"/>
          </a:p>
          <a:p>
            <a:pPr marL="400050" lvl="1" indent="0">
              <a:spcBef>
                <a:spcPts val="1000"/>
              </a:spcBef>
              <a:buNone/>
            </a:pPr>
            <a:endParaRPr lang="fr-FR" sz="1600" dirty="0"/>
          </a:p>
          <a:p>
            <a:pPr marL="628650" lvl="1">
              <a:spcBef>
                <a:spcPts val="1000"/>
              </a:spcBef>
            </a:pPr>
            <a:endParaRPr lang="fr-FR" sz="1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962830-5DF0-4B1F-9769-3A2EEC330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895140"/>
            <a:ext cx="6250769" cy="490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50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DCD76A-C7CB-4E3D-A4B3-B1A17A48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r-FR" sz="2800" kern="1200" dirty="0">
                <a:latin typeface="+mj-lt"/>
                <a:ea typeface="+mj-ea"/>
                <a:cs typeface="+mj-cs"/>
              </a:rPr>
              <a:t>Suppression des lignes non closes ou résolus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FB48FA-4275-40D0-9B08-DD7F3774D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940039"/>
          </a:xfrm>
        </p:spPr>
        <p:txBody>
          <a:bodyPr vert="horz" lIns="91440" tIns="45720" rIns="91440" bIns="45720" rtlCol="0">
            <a:normAutofit/>
          </a:bodyPr>
          <a:lstStyle/>
          <a:p>
            <a:pPr marL="400050" lvl="1" indent="0">
              <a:spcBef>
                <a:spcPts val="1000"/>
              </a:spcBef>
              <a:buNone/>
            </a:pPr>
            <a:endParaRPr lang="fr-FR" sz="1600" dirty="0"/>
          </a:p>
          <a:p>
            <a:pPr marL="400050" lvl="1" indent="0">
              <a:spcBef>
                <a:spcPts val="1000"/>
              </a:spcBef>
              <a:buNone/>
            </a:pPr>
            <a:endParaRPr lang="fr-FR" sz="1600" dirty="0"/>
          </a:p>
          <a:p>
            <a:pPr marL="628650" lvl="1">
              <a:spcBef>
                <a:spcPts val="1000"/>
              </a:spcBef>
            </a:pPr>
            <a:r>
              <a:rPr lang="fr-FR" sz="1600" dirty="0"/>
              <a:t>On supprime ces lignes afin d’avoir uniquement des valeurs permettant la création puis l’analyse/prédictions de la </a:t>
            </a:r>
            <a:r>
              <a:rPr lang="fr-FR" sz="1600" b="1" dirty="0"/>
              <a:t>cible</a:t>
            </a:r>
          </a:p>
          <a:p>
            <a:pPr marL="628650" lvl="1">
              <a:spcBef>
                <a:spcPts val="1000"/>
              </a:spcBef>
            </a:pPr>
            <a:r>
              <a:rPr lang="fr-FR" sz="1600" dirty="0"/>
              <a:t>On choisi de faire la cible sur la résolution et non la clôture par le client car celui-ci peut oublier de clôturer son incident alors qu’il a été résolu.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9197BDB-EAEB-474D-B66A-5EE37377B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521" y="2171859"/>
            <a:ext cx="6959459" cy="46618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9DA649-DC20-47EE-9884-158A5C6B1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282" y="3429000"/>
            <a:ext cx="6191250" cy="9620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5E6E71F-ABF2-44A2-94B2-64043F824EEA}"/>
              </a:ext>
            </a:extLst>
          </p:cNvPr>
          <p:cNvSpPr txBox="1"/>
          <p:nvPr/>
        </p:nvSpPr>
        <p:spPr>
          <a:xfrm>
            <a:off x="5844811" y="1802527"/>
            <a:ext cx="521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Suppressions des lignes autres que closes ou </a:t>
            </a:r>
            <a:r>
              <a:rPr lang="fr-FR" dirty="0" err="1">
                <a:solidFill>
                  <a:schemeClr val="bg1"/>
                </a:solidFill>
              </a:rPr>
              <a:t>resolved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3714C42-435D-4996-8295-2AEC4FEB38D0}"/>
              </a:ext>
            </a:extLst>
          </p:cNvPr>
          <p:cNvSpPr txBox="1"/>
          <p:nvPr/>
        </p:nvSpPr>
        <p:spPr>
          <a:xfrm>
            <a:off x="4871657" y="3059668"/>
            <a:ext cx="734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Mise au bon format de date et création de la cible </a:t>
            </a:r>
            <a:r>
              <a:rPr lang="fr-FR" dirty="0" err="1">
                <a:solidFill>
                  <a:schemeClr val="bg1"/>
                </a:solidFill>
              </a:rPr>
              <a:t>time_before_completion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01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1403</Words>
  <Application>Microsoft Office PowerPoint</Application>
  <PresentationFormat>Grand écran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Projet Python For Data Analysis</vt:lpstr>
      <vt:lpstr>Introduction</vt:lpstr>
      <vt:lpstr>I Exploration des données    Information sur les attributs</vt:lpstr>
      <vt:lpstr>Exploration des données</vt:lpstr>
      <vt:lpstr>Statistiques des données numériques</vt:lpstr>
      <vt:lpstr>HeatMap de Corrélation</vt:lpstr>
      <vt:lpstr>Nombre de valeurs uniques</vt:lpstr>
      <vt:lpstr>Pourcentage valeur manquantes</vt:lpstr>
      <vt:lpstr>Suppression des lignes non closes ou résolus</vt:lpstr>
      <vt:lpstr>Modification des variables de temps</vt:lpstr>
      <vt:lpstr>Matrice de corrélation et cible</vt:lpstr>
      <vt:lpstr>Test de khi2 corrélation variable catégorielle et cible</vt:lpstr>
      <vt:lpstr>Test de khi2 corrélation variable catégorielle et cible</vt:lpstr>
      <vt:lpstr>II Modèle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Python For Data Analysis</dc:title>
  <dc:creator>arthur phan</dc:creator>
  <cp:lastModifiedBy>arthur phan</cp:lastModifiedBy>
  <cp:revision>6</cp:revision>
  <dcterms:created xsi:type="dcterms:W3CDTF">2020-01-31T12:14:00Z</dcterms:created>
  <dcterms:modified xsi:type="dcterms:W3CDTF">2020-01-31T15:02:31Z</dcterms:modified>
</cp:coreProperties>
</file>