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31C78-885F-4305-B158-FDE1061A42DD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CB998-A35D-40E5-A5A9-410358EAB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82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B998-A35D-40E5-A5A9-410358EAB55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1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BC433-BA64-7193-F41D-AA2C3ABB2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1D94BC-7B4B-762C-9EF0-A818E04D4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220B2-A918-A0F4-C29F-F83C5279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48CA-8600-4B03-9CB1-028C94D5B087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23D15-F71F-B903-AF91-586B82F4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67E3E-B765-FF91-DD70-15FA1632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BD67-0990-460B-A95C-ECDE8AD94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23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23CFA-F0CA-0A08-D214-8A2C5947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54F2B4-7198-ACBB-9F5A-CA54B845A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2A723-F865-102C-179E-4F2357D9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48CA-8600-4B03-9CB1-028C94D5B087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8DE0E-3E3C-3ABC-4E66-FBA067E6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C1F99-7E62-68D3-56A6-1FC867E4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BD67-0990-460B-A95C-ECDE8AD94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5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7FCEC4-5468-E31C-5743-0819F2F66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A2070-6A51-7BAF-DEDF-28D7440AD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FE3E1-CED0-2E07-0470-6B2B3633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48CA-8600-4B03-9CB1-028C94D5B087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E6847-D60B-2E7E-B890-481BCD5D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CE1C9-ADAB-D251-A869-A36DF755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BD67-0990-460B-A95C-ECDE8AD94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63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9336B-42E0-427F-02BC-88D2F563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1C12D-BD7D-3BA0-9905-E1BFADFA0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0F6F7-775B-C5F3-B22C-D3BE48B9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48CA-8600-4B03-9CB1-028C94D5B087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F5935-E192-BB93-1D10-F60AE63E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C3BA9-7AA0-404A-BC69-CFC719B2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BD67-0990-460B-A95C-ECDE8AD94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54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8DFA4-FD5B-58BF-1C14-1DAA883B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7176A3-0B21-04C2-130C-54DA42AC5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28440-472B-FFD4-B161-6B221362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48CA-8600-4B03-9CB1-028C94D5B087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92A9A-600F-504B-1622-29589CB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65A10-39C5-58A3-A9EC-72B1EBAF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BD67-0990-460B-A95C-ECDE8AD94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9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D5245-81A8-D553-2447-408FAFC0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1F838-8EB9-562F-91CE-08966B450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609353-3327-DE1A-C30D-390B61CCA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E59ECD-25E6-B598-0FDD-A47D07EA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48CA-8600-4B03-9CB1-028C94D5B087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BA3B6A-3677-49AE-C9BF-93EAC831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256CD0-75B3-0EDC-3A28-A0CFC333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BD67-0990-460B-A95C-ECDE8AD94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2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54348-5DC4-7FC1-0D44-D79AEC178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B723FC-F3EC-CB8E-1EFC-9AC876777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C9391A-DF62-AA88-968F-FD83EE624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FB02F4-468C-4AD3-852E-6C97A6A05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F40978-0AD3-1629-F77D-F8BC4FA28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D3FA8F-5F84-C3CE-4FB4-B4C3634D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48CA-8600-4B03-9CB1-028C94D5B087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0DAAC7-FF90-9978-190D-BEF8463F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086B25-AF03-8C23-5C75-9E3F17B6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BD67-0990-460B-A95C-ECDE8AD94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49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5865C-A6D4-FA4C-A5C2-516B8562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1C147A-F7F3-30B7-C9CB-9A14472D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48CA-8600-4B03-9CB1-028C94D5B087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F2DF6C-257E-D80E-3F1F-C15C3D0C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C916EF-0762-4730-F6FD-52CEEFFC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BD67-0990-460B-A95C-ECDE8AD94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53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601326-F44E-C877-A909-8748103C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48CA-8600-4B03-9CB1-028C94D5B087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9A3F31-B20A-222B-22E3-343DBE03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CF1CBF-BE41-36FB-AF6E-857CDB7D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BD67-0990-460B-A95C-ECDE8AD94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92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BA646-F9AF-BE78-0AB7-EF02A7F6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06BA3-05EF-CBD2-E527-A94362EA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CE2640-78AB-C41B-4D14-5DD696753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81D02E-08B7-E8A5-5FC0-8DB3E171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48CA-8600-4B03-9CB1-028C94D5B087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C48D4-5F76-371F-B526-A648DB3F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40CAE-E8E9-8419-4551-0F16DD40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BD67-0990-460B-A95C-ECDE8AD94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89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06B78-AF9C-592B-DC15-75FC43A2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1B8618-4E0C-C0C7-203B-2F1282A3C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C98525-534D-EB19-9F6F-80114C603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C08BA-6BCB-A170-B776-08132FB4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48CA-8600-4B03-9CB1-028C94D5B087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19F631-0182-E654-77F9-1D3A0EA7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BD80EF-FC03-0A42-D470-96C53818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BD67-0990-460B-A95C-ECDE8AD94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46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3EA2D3-9259-05BF-5FF2-5A36CE29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937EC9-ADA6-4C2D-A153-B8F1994F4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C0EBB-083E-183E-8EFA-FE1C7AF21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FC48CA-8600-4B03-9CB1-028C94D5B087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3FAD1-8102-103E-26F9-9480C2A7F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9DCED-755C-EFA6-2024-7EFF6B086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5BD67-0990-460B-A95C-ECDE8AD94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0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ojichen@connect.hku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BAE97-1E0E-E997-2F5A-89E323DB0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1026"/>
            <a:ext cx="9144000" cy="2387600"/>
          </a:xfrm>
        </p:spPr>
        <p:txBody>
          <a:bodyPr/>
          <a:lstStyle/>
          <a:p>
            <a:r>
              <a:rPr lang="en-US" dirty="0">
                <a:latin typeface="微软"/>
                <a:ea typeface="微软雅黑" panose="020B0503020204020204" pitchFamily="34" charset="-122"/>
              </a:rPr>
              <a:t>Mastering</a:t>
            </a:r>
            <a:r>
              <a:rPr lang="en-US" dirty="0">
                <a:latin typeface="微软"/>
              </a:rPr>
              <a:t> hydrological models with Python:</a:t>
            </a:r>
            <a:endParaRPr lang="en-GB" dirty="0">
              <a:latin typeface="微软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F9B3FD-D35C-0DF9-DD58-0BD30948C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843"/>
            <a:ext cx="9144000" cy="71543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"/>
              </a:rPr>
              <a:t>Taking SWMM and Modflow as examples</a:t>
            </a:r>
            <a:endParaRPr lang="en-GB" sz="3600" dirty="0">
              <a:latin typeface="微软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DA8208-42DE-0B07-0511-CBA06FEF5F60}"/>
              </a:ext>
            </a:extLst>
          </p:cNvPr>
          <p:cNvSpPr txBox="1"/>
          <p:nvPr/>
        </p:nvSpPr>
        <p:spPr>
          <a:xfrm>
            <a:off x="3188617" y="4963535"/>
            <a:ext cx="5976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Boji C</a:t>
            </a:r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HEN</a:t>
            </a:r>
          </a:p>
          <a:p>
            <a:pPr algn="ctr"/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hlinkClick r:id="rId3"/>
              </a:rPr>
              <a:t>bojichen@connect.hku.hk</a:t>
            </a:r>
            <a:endParaRPr lang="en-GB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endParaRPr lang="en-GB" dirty="0"/>
          </a:p>
        </p:txBody>
      </p:sp>
      <p:pic>
        <p:nvPicPr>
          <p:cNvPr id="6" name="图片 5" descr="徽标, 公司名称&#10;&#10;描述已自动生成">
            <a:extLst>
              <a:ext uri="{FF2B5EF4-FFF2-40B4-BE49-F238E27FC236}">
                <a16:creationId xmlns:a16="http://schemas.microsoft.com/office/drawing/2014/main" id="{51AE26F5-0FDF-0DCA-39FD-361F25175B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5" t="23154" r="25200" b="20535"/>
          <a:stretch/>
        </p:blipFill>
        <p:spPr>
          <a:xfrm>
            <a:off x="301659" y="72371"/>
            <a:ext cx="2243580" cy="1857082"/>
          </a:xfrm>
          <a:prstGeom prst="rect">
            <a:avLst/>
          </a:prstGeom>
        </p:spPr>
      </p:pic>
      <p:pic>
        <p:nvPicPr>
          <p:cNvPr id="8" name="图片 7" descr="卡通人物&#10;&#10;中度可信度描述已自动生成">
            <a:extLst>
              <a:ext uri="{FF2B5EF4-FFF2-40B4-BE49-F238E27FC236}">
                <a16:creationId xmlns:a16="http://schemas.microsoft.com/office/drawing/2014/main" id="{D12509D1-08E5-A4D4-2545-51512272D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211" y="246610"/>
            <a:ext cx="1334837" cy="1508603"/>
          </a:xfrm>
          <a:prstGeom prst="rect">
            <a:avLst/>
          </a:prstGeom>
        </p:spPr>
      </p:pic>
      <p:pic>
        <p:nvPicPr>
          <p:cNvPr id="10" name="图片 9" descr="图形用户界面&#10;&#10;中度可信度描述已自动生成">
            <a:extLst>
              <a:ext uri="{FF2B5EF4-FFF2-40B4-BE49-F238E27FC236}">
                <a16:creationId xmlns:a16="http://schemas.microsoft.com/office/drawing/2014/main" id="{39453F52-D0BA-9822-E981-098E6C99B8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286" y="246610"/>
            <a:ext cx="1119055" cy="134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1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224C1-B0EA-DF65-4661-B89FFAE2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68243"/>
            <a:ext cx="10515600" cy="1325563"/>
          </a:xfrm>
        </p:spPr>
        <p:txBody>
          <a:bodyPr/>
          <a:lstStyle/>
          <a:p>
            <a:r>
              <a:rPr lang="en-GB" dirty="0">
                <a:latin typeface="微软"/>
              </a:rPr>
              <a:t>Installed </a:t>
            </a:r>
            <a:r>
              <a:rPr lang="en-GB" dirty="0" err="1">
                <a:latin typeface="微软"/>
              </a:rPr>
              <a:t>softwares</a:t>
            </a:r>
            <a:endParaRPr lang="en-GB" dirty="0"/>
          </a:p>
        </p:txBody>
      </p:sp>
      <p:pic>
        <p:nvPicPr>
          <p:cNvPr id="6" name="图片 5" descr="徽标&#10;&#10;描述已自动生成">
            <a:extLst>
              <a:ext uri="{FF2B5EF4-FFF2-40B4-BE49-F238E27FC236}">
                <a16:creationId xmlns:a16="http://schemas.microsoft.com/office/drawing/2014/main" id="{739C67AD-60D0-1272-481C-CECD12B8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7" y="808136"/>
            <a:ext cx="4049598" cy="16265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942B2C-5502-4A15-7F0D-EDA707B22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767" y="2754564"/>
            <a:ext cx="1403240" cy="16265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EF3890A-E8E7-F5CD-4431-FC4935D2D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798" y="4957321"/>
            <a:ext cx="1714500" cy="17145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948DA9C-A1E5-4B59-BC14-FDE578DFC1A6}"/>
              </a:ext>
            </a:extLst>
          </p:cNvPr>
          <p:cNvSpPr txBox="1"/>
          <p:nvPr/>
        </p:nvSpPr>
        <p:spPr>
          <a:xfrm>
            <a:off x="4487159" y="902406"/>
            <a:ext cx="7268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微软"/>
              </a:rPr>
              <a:t>A free, open-source distribution of Python and R that simplifies package management and deployment.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微软"/>
              </a:rPr>
              <a:t>Manages libraries and dependencies, and provides a virtual environment for various projects.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B3AA86-7396-C87A-6166-6E4A5FDD5837}"/>
              </a:ext>
            </a:extLst>
          </p:cNvPr>
          <p:cNvSpPr txBox="1"/>
          <p:nvPr/>
        </p:nvSpPr>
        <p:spPr>
          <a:xfrm>
            <a:off x="4487159" y="2622654"/>
            <a:ext cx="7268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微软"/>
              </a:rPr>
              <a:t>An open-source web application that allows you to create and share documents that contain live code, equations, visualizations, and narrative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微软"/>
              </a:rPr>
              <a:t>Facilitates data cleaning, transformation, numerical simulation, statistical </a:t>
            </a:r>
            <a:r>
              <a:rPr lang="en-GB" sz="2400" dirty="0" err="1">
                <a:latin typeface="微软"/>
              </a:rPr>
              <a:t>modeling</a:t>
            </a:r>
            <a:r>
              <a:rPr lang="en-GB" sz="2400" dirty="0">
                <a:latin typeface="微软"/>
              </a:rPr>
              <a:t>, data visualization, and much more.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EDC3E5-52DB-85F2-9D63-8F2FEBEB25AE}"/>
              </a:ext>
            </a:extLst>
          </p:cNvPr>
          <p:cNvSpPr txBox="1"/>
          <p:nvPr/>
        </p:nvSpPr>
        <p:spPr>
          <a:xfrm>
            <a:off x="4487159" y="4881819"/>
            <a:ext cx="7268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微软"/>
              </a:rPr>
              <a:t>A lightweight, powerful source code editor that runs on your desktop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微软"/>
              </a:rPr>
              <a:t>Enhances coding with features like IntelliSense (code completion), debugging, and direct integration with Git for version control.</a:t>
            </a:r>
          </a:p>
        </p:txBody>
      </p:sp>
    </p:spTree>
    <p:extLst>
      <p:ext uri="{BB962C8B-B14F-4D97-AF65-F5344CB8AC3E}">
        <p14:creationId xmlns:p14="http://schemas.microsoft.com/office/powerpoint/2010/main" val="187254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224C1-B0EA-DF65-4661-B89FFAE2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68243"/>
            <a:ext cx="10515600" cy="1325563"/>
          </a:xfrm>
        </p:spPr>
        <p:txBody>
          <a:bodyPr/>
          <a:lstStyle/>
          <a:p>
            <a:r>
              <a:rPr lang="en-GB" dirty="0">
                <a:latin typeface="微软"/>
              </a:rPr>
              <a:t>Storm Water Management Model (SWMM)</a:t>
            </a:r>
            <a:endParaRPr lang="en-GB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B3AA86-7396-C87A-6166-6E4A5FDD5837}"/>
              </a:ext>
            </a:extLst>
          </p:cNvPr>
          <p:cNvSpPr txBox="1"/>
          <p:nvPr/>
        </p:nvSpPr>
        <p:spPr>
          <a:xfrm>
            <a:off x="3706549" y="1184307"/>
            <a:ext cx="7821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微软"/>
              </a:rPr>
              <a:t>Dynamic rainfall-runoff simulation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微软"/>
              </a:rPr>
              <a:t>Single event or long-term (continuous)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微软"/>
              </a:rPr>
              <a:t>Runoff quantity and quality.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960FAF-25B3-1E84-7E14-FEA35385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05" y="1111381"/>
            <a:ext cx="2381250" cy="2381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6B635E-251D-DAF6-E5AD-96CA4363F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93" y="0"/>
            <a:ext cx="6525755" cy="68900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C3A1A79-2B72-BA8F-F731-76D731238497}"/>
              </a:ext>
            </a:extLst>
          </p:cNvPr>
          <p:cNvSpPr txBox="1"/>
          <p:nvPr/>
        </p:nvSpPr>
        <p:spPr>
          <a:xfrm>
            <a:off x="7617126" y="6488668"/>
            <a:ext cx="470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Source: https://www.pyswmm.org/examples</a:t>
            </a:r>
          </a:p>
        </p:txBody>
      </p:sp>
    </p:spTree>
    <p:extLst>
      <p:ext uri="{BB962C8B-B14F-4D97-AF65-F5344CB8AC3E}">
        <p14:creationId xmlns:p14="http://schemas.microsoft.com/office/powerpoint/2010/main" val="144788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224C1-B0EA-DF65-4661-B89FFAE2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68243"/>
            <a:ext cx="10515600" cy="1325563"/>
          </a:xfrm>
        </p:spPr>
        <p:txBody>
          <a:bodyPr/>
          <a:lstStyle/>
          <a:p>
            <a:r>
              <a:rPr lang="en-GB" dirty="0">
                <a:latin typeface="微软"/>
              </a:rPr>
              <a:t>Modflow</a:t>
            </a:r>
            <a:endParaRPr lang="en-GB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B3AA86-7396-C87A-6166-6E4A5FDD5837}"/>
              </a:ext>
            </a:extLst>
          </p:cNvPr>
          <p:cNvSpPr txBox="1"/>
          <p:nvPr/>
        </p:nvSpPr>
        <p:spPr>
          <a:xfrm>
            <a:off x="904188" y="964932"/>
            <a:ext cx="7821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微软"/>
              </a:rPr>
              <a:t>Groundwater flow model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9B8987-81A8-33B0-FEA4-28BFA90E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279" y="1588513"/>
            <a:ext cx="6799868" cy="48243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439D6C7-8A67-2886-F7B5-60A5106FF15B}"/>
              </a:ext>
            </a:extLst>
          </p:cNvPr>
          <p:cNvSpPr txBox="1"/>
          <p:nvPr/>
        </p:nvSpPr>
        <p:spPr>
          <a:xfrm>
            <a:off x="3459637" y="6488668"/>
            <a:ext cx="88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Source: https://en.wikipedia.org/wiki/MODFLOW#/media/File:MODFLOW_3D_grid.png</a:t>
            </a:r>
          </a:p>
        </p:txBody>
      </p:sp>
    </p:spTree>
    <p:extLst>
      <p:ext uri="{BB962C8B-B14F-4D97-AF65-F5344CB8AC3E}">
        <p14:creationId xmlns:p14="http://schemas.microsoft.com/office/powerpoint/2010/main" val="273598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224C1-B0EA-DF65-4661-B89FFAE2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68243"/>
            <a:ext cx="10515600" cy="1325563"/>
          </a:xfrm>
        </p:spPr>
        <p:txBody>
          <a:bodyPr/>
          <a:lstStyle/>
          <a:p>
            <a:r>
              <a:rPr lang="en-GB" dirty="0">
                <a:latin typeface="微软"/>
              </a:rPr>
              <a:t>Why Python?</a:t>
            </a:r>
            <a:endParaRPr lang="en-GB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B3AA86-7396-C87A-6166-6E4A5FDD5837}"/>
              </a:ext>
            </a:extLst>
          </p:cNvPr>
          <p:cNvSpPr txBox="1"/>
          <p:nvPr/>
        </p:nvSpPr>
        <p:spPr>
          <a:xfrm>
            <a:off x="904188" y="1166842"/>
            <a:ext cx="102005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微软"/>
              </a:rPr>
              <a:t>Automation: Python can automate repetitive simulation tasks in SWMM, improving efficiency and scalability.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latin typeface="微软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微软"/>
              </a:rPr>
              <a:t>Integration: It enables integration with data processing and visualization libraries, enhancing SWMM’s analytical capabilities.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latin typeface="微软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微软"/>
              </a:rPr>
              <a:t>Customization: Python allows for custom extensions to SWMM, tailoring its functions to specific project needs.</a:t>
            </a:r>
          </a:p>
        </p:txBody>
      </p:sp>
    </p:spTree>
    <p:extLst>
      <p:ext uri="{BB962C8B-B14F-4D97-AF65-F5344CB8AC3E}">
        <p14:creationId xmlns:p14="http://schemas.microsoft.com/office/powerpoint/2010/main" val="100845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224C1-B0EA-DF65-4661-B89FFAE2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68243"/>
            <a:ext cx="10515600" cy="1325563"/>
          </a:xfrm>
        </p:spPr>
        <p:txBody>
          <a:bodyPr/>
          <a:lstStyle/>
          <a:p>
            <a:r>
              <a:rPr lang="en-GB" dirty="0">
                <a:latin typeface="微软"/>
              </a:rPr>
              <a:t>Python interface (packages) </a:t>
            </a:r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E7AC03-AB84-B269-2DC2-A26AA601D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582" y="2040511"/>
            <a:ext cx="1593800" cy="16214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FDA4AC-6F7C-6FF7-21C4-F8311A4FFB60}"/>
              </a:ext>
            </a:extLst>
          </p:cNvPr>
          <p:cNvSpPr txBox="1"/>
          <p:nvPr/>
        </p:nvSpPr>
        <p:spPr>
          <a:xfrm>
            <a:off x="1937993" y="1526344"/>
            <a:ext cx="1677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Input files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DF009C6-CFF5-0CFB-C549-2D6CF87BC8F4}"/>
              </a:ext>
            </a:extLst>
          </p:cNvPr>
          <p:cNvCxnSpPr>
            <a:cxnSpLocks/>
          </p:cNvCxnSpPr>
          <p:nvPr/>
        </p:nvCxnSpPr>
        <p:spPr>
          <a:xfrm>
            <a:off x="3795802" y="2894027"/>
            <a:ext cx="881070" cy="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287784A3-686E-9FA3-88A3-D92745C1C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516" y="2040511"/>
            <a:ext cx="1677970" cy="17070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D6CB11-2916-BF25-97B6-243C64E5828C}"/>
              </a:ext>
            </a:extLst>
          </p:cNvPr>
          <p:cNvSpPr txBox="1"/>
          <p:nvPr/>
        </p:nvSpPr>
        <p:spPr>
          <a:xfrm>
            <a:off x="4773702" y="1497222"/>
            <a:ext cx="1844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executables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F5CA103-D192-8B39-A291-78CF082B22F3}"/>
              </a:ext>
            </a:extLst>
          </p:cNvPr>
          <p:cNvCxnSpPr>
            <a:cxnSpLocks/>
          </p:cNvCxnSpPr>
          <p:nvPr/>
        </p:nvCxnSpPr>
        <p:spPr>
          <a:xfrm>
            <a:off x="6892902" y="2894028"/>
            <a:ext cx="881070" cy="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17B5F50A-03D0-ABFB-E303-C5E91989F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890" y="2144224"/>
            <a:ext cx="1474072" cy="149960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12DB58F-2AB6-D3B3-692E-9C0B43DAC09E}"/>
              </a:ext>
            </a:extLst>
          </p:cNvPr>
          <p:cNvSpPr txBox="1"/>
          <p:nvPr/>
        </p:nvSpPr>
        <p:spPr>
          <a:xfrm>
            <a:off x="7736257" y="1527241"/>
            <a:ext cx="197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Output files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2FE6E69-5B30-2522-ACD4-ABE959A2C131}"/>
              </a:ext>
            </a:extLst>
          </p:cNvPr>
          <p:cNvSpPr txBox="1"/>
          <p:nvPr/>
        </p:nvSpPr>
        <p:spPr>
          <a:xfrm>
            <a:off x="1331066" y="4029959"/>
            <a:ext cx="3007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微软"/>
              </a:rPr>
              <a:t>Modification and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微软"/>
              </a:rPr>
              <a:t>Data Integration</a:t>
            </a:r>
            <a:endParaRPr lang="en-GB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BD7C4A-CF29-4CB8-D73B-1F358E81DDE2}"/>
              </a:ext>
            </a:extLst>
          </p:cNvPr>
          <p:cNvSpPr txBox="1"/>
          <p:nvPr/>
        </p:nvSpPr>
        <p:spPr>
          <a:xfrm>
            <a:off x="4451338" y="4029959"/>
            <a:ext cx="3007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微软"/>
              </a:rPr>
              <a:t>Automated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微软"/>
              </a:rPr>
              <a:t>Parameter Control</a:t>
            </a:r>
            <a:endParaRPr lang="en-GB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6DD4EB-2F87-3C44-8FC2-7A958D385FC4}"/>
              </a:ext>
            </a:extLst>
          </p:cNvPr>
          <p:cNvSpPr txBox="1"/>
          <p:nvPr/>
        </p:nvSpPr>
        <p:spPr>
          <a:xfrm>
            <a:off x="7571610" y="4013462"/>
            <a:ext cx="3007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微软"/>
              </a:rPr>
              <a:t>Data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微软"/>
              </a:rPr>
              <a:t>Visualization and Reporting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1499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224C1-B0EA-DF65-4661-B89FFAE2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68243"/>
            <a:ext cx="10515600" cy="1325563"/>
          </a:xfrm>
        </p:spPr>
        <p:txBody>
          <a:bodyPr/>
          <a:lstStyle/>
          <a:p>
            <a:r>
              <a:rPr lang="en-GB" dirty="0">
                <a:latin typeface="微软"/>
              </a:rPr>
              <a:t>Python interface (packages) </a:t>
            </a:r>
            <a:endParaRPr lang="en-GB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B3AA86-7396-C87A-6166-6E4A5FDD5837}"/>
              </a:ext>
            </a:extLst>
          </p:cNvPr>
          <p:cNvSpPr txBox="1"/>
          <p:nvPr/>
        </p:nvSpPr>
        <p:spPr>
          <a:xfrm>
            <a:off x="904188" y="1115918"/>
            <a:ext cx="102005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微软"/>
              </a:rPr>
              <a:t>SWMM </a:t>
            </a:r>
            <a:r>
              <a:rPr lang="en-GB" sz="3200" dirty="0">
                <a:latin typeface="微软"/>
                <a:sym typeface="Wingdings" panose="05000000000000000000" pitchFamily="2" charset="2"/>
              </a:rPr>
              <a:t> Pyswmm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微软"/>
              </a:rPr>
              <a:t>https://www.pyswmm.org/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latin typeface="微软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微软"/>
              </a:rPr>
              <a:t>Modflow </a:t>
            </a:r>
            <a:r>
              <a:rPr lang="en-GB" sz="3200" dirty="0">
                <a:latin typeface="微软"/>
                <a:sym typeface="Wingdings" panose="05000000000000000000" pitchFamily="2" charset="2"/>
              </a:rPr>
              <a:t> Flopy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微软"/>
                <a:sym typeface="Wingdings" panose="05000000000000000000" pitchFamily="2" charset="2"/>
              </a:rPr>
              <a:t>https://flopy.readthedocs.io/en/stable/</a:t>
            </a:r>
          </a:p>
        </p:txBody>
      </p:sp>
    </p:spTree>
    <p:extLst>
      <p:ext uri="{BB962C8B-B14F-4D97-AF65-F5344CB8AC3E}">
        <p14:creationId xmlns:p14="http://schemas.microsoft.com/office/powerpoint/2010/main" val="157373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224C1-B0EA-DF65-4661-B89FFAE2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68243"/>
            <a:ext cx="10515600" cy="1325563"/>
          </a:xfrm>
        </p:spPr>
        <p:txBody>
          <a:bodyPr/>
          <a:lstStyle/>
          <a:p>
            <a:r>
              <a:rPr lang="en-GB" dirty="0">
                <a:latin typeface="微软"/>
              </a:rPr>
              <a:t>Pyswmm</a:t>
            </a:r>
            <a:endParaRPr lang="en-GB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7E4A16-6543-C3F6-E4E3-F5C55ED990A5}"/>
              </a:ext>
            </a:extLst>
          </p:cNvPr>
          <p:cNvSpPr/>
          <p:nvPr/>
        </p:nvSpPr>
        <p:spPr>
          <a:xfrm>
            <a:off x="4908222" y="1134774"/>
            <a:ext cx="2243579" cy="848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Packages</a:t>
            </a:r>
          </a:p>
          <a:p>
            <a:pPr algn="ctr"/>
            <a:r>
              <a:rPr lang="en-GB" dirty="0"/>
              <a:t>Pyswmm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284E2D-A581-2327-B44D-DC7A8677349E}"/>
              </a:ext>
            </a:extLst>
          </p:cNvPr>
          <p:cNvSpPr/>
          <p:nvPr/>
        </p:nvSpPr>
        <p:spPr>
          <a:xfrm>
            <a:off x="4270340" y="2799763"/>
            <a:ext cx="2243579" cy="6693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subcatchments.py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4C03A6-23E8-F91E-B3AF-9EA95584D708}"/>
              </a:ext>
            </a:extLst>
          </p:cNvPr>
          <p:cNvSpPr/>
          <p:nvPr/>
        </p:nvSpPr>
        <p:spPr>
          <a:xfrm>
            <a:off x="6919272" y="2799763"/>
            <a:ext cx="2243579" cy="6693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nodes.py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676653-8825-7B64-F75C-FD3AC246F77F}"/>
              </a:ext>
            </a:extLst>
          </p:cNvPr>
          <p:cNvSpPr/>
          <p:nvPr/>
        </p:nvSpPr>
        <p:spPr>
          <a:xfrm>
            <a:off x="9417376" y="2799762"/>
            <a:ext cx="2243579" cy="6693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links.py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F78817-2527-D436-9C2E-04C1565848F8}"/>
              </a:ext>
            </a:extLst>
          </p:cNvPr>
          <p:cNvSpPr/>
          <p:nvPr/>
        </p:nvSpPr>
        <p:spPr>
          <a:xfrm>
            <a:off x="1489433" y="2799762"/>
            <a:ext cx="2243579" cy="6693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__init__.py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FF9F07-517A-52A1-A443-27F959385905}"/>
              </a:ext>
            </a:extLst>
          </p:cNvPr>
          <p:cNvSpPr txBox="1"/>
          <p:nvPr/>
        </p:nvSpPr>
        <p:spPr>
          <a:xfrm>
            <a:off x="201890" y="2909014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Module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73E3C12-70B6-9C2B-177B-A4031520804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2611223" y="1983186"/>
            <a:ext cx="3418789" cy="816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D25447E-7AB3-7768-EA13-644C8DE4AE3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392130" y="1983186"/>
            <a:ext cx="637882" cy="816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FE0741F-5824-46C9-8C4D-55FFD9F9446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030012" y="1983186"/>
            <a:ext cx="2011050" cy="816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C3AE08E-3D45-9316-E2D0-A2562281188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30012" y="1983186"/>
            <a:ext cx="4509154" cy="816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5049189-9154-5422-0E7B-72393AF90BF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320617" y="3469066"/>
            <a:ext cx="1071513" cy="886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354ADDF-42C9-FEEF-B631-F3B18A745BE5}"/>
              </a:ext>
            </a:extLst>
          </p:cNvPr>
          <p:cNvCxnSpPr>
            <a:stCxn id="5" idx="2"/>
          </p:cNvCxnSpPr>
          <p:nvPr/>
        </p:nvCxnSpPr>
        <p:spPr>
          <a:xfrm>
            <a:off x="5392130" y="3469066"/>
            <a:ext cx="94270" cy="886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70A0E7F-135D-97AD-A777-33F63A8AB9D1}"/>
              </a:ext>
            </a:extLst>
          </p:cNvPr>
          <p:cNvSpPr/>
          <p:nvPr/>
        </p:nvSpPr>
        <p:spPr>
          <a:xfrm>
            <a:off x="3474562" y="4432379"/>
            <a:ext cx="1591556" cy="8165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Constant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FB7799A-9528-9054-E804-0E323D2F8BDD}"/>
              </a:ext>
            </a:extLst>
          </p:cNvPr>
          <p:cNvSpPr/>
          <p:nvPr/>
        </p:nvSpPr>
        <p:spPr>
          <a:xfrm>
            <a:off x="5234233" y="4432379"/>
            <a:ext cx="1591556" cy="8165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Function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A87CC53-BC3F-C1B0-91EC-151B2B57AA08}"/>
              </a:ext>
            </a:extLst>
          </p:cNvPr>
          <p:cNvCxnSpPr>
            <a:stCxn id="5" idx="2"/>
          </p:cNvCxnSpPr>
          <p:nvPr/>
        </p:nvCxnSpPr>
        <p:spPr>
          <a:xfrm>
            <a:off x="5392130" y="3469066"/>
            <a:ext cx="2516959" cy="963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73A64C88-D5A0-6610-1909-86A78C399921}"/>
              </a:ext>
            </a:extLst>
          </p:cNvPr>
          <p:cNvSpPr/>
          <p:nvPr/>
        </p:nvSpPr>
        <p:spPr>
          <a:xfrm>
            <a:off x="7060676" y="4432379"/>
            <a:ext cx="1919926" cy="8165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28836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324</Words>
  <Application>Microsoft Office PowerPoint</Application>
  <PresentationFormat>宽屏</PresentationFormat>
  <Paragraphs>53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微软</vt:lpstr>
      <vt:lpstr>微软雅黑</vt:lpstr>
      <vt:lpstr>Aptos</vt:lpstr>
      <vt:lpstr>Aptos Display</vt:lpstr>
      <vt:lpstr>Arial</vt:lpstr>
      <vt:lpstr>Office 主题​​</vt:lpstr>
      <vt:lpstr>Mastering hydrological models with Python:</vt:lpstr>
      <vt:lpstr>Installed softwares</vt:lpstr>
      <vt:lpstr>Storm Water Management Model (SWMM)</vt:lpstr>
      <vt:lpstr>Modflow</vt:lpstr>
      <vt:lpstr>Why Python?</vt:lpstr>
      <vt:lpstr>Python interface (packages) </vt:lpstr>
      <vt:lpstr>Python interface (packages) </vt:lpstr>
      <vt:lpstr>Pyswmm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bojichen@connect.hku.hk</dc:creator>
  <cp:lastModifiedBy>bojichen@connect.hku.hk</cp:lastModifiedBy>
  <cp:revision>2</cp:revision>
  <dcterms:created xsi:type="dcterms:W3CDTF">2024-07-05T12:10:17Z</dcterms:created>
  <dcterms:modified xsi:type="dcterms:W3CDTF">2024-07-05T13:25:10Z</dcterms:modified>
</cp:coreProperties>
</file>