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.sharepoint.com/teams/erchung/Shared%20Documents/TPUv2%20Analysis/TPU%20Gen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'DNN Inference'!$N$1</c:f>
              <c:strCache>
                <c:ptCount val="1"/>
                <c:pt idx="0">
                  <c:v>In Deployment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1612760064444268"/>
                  <c:y val="6.3710432402915643E-2"/>
                </c:manualLayout>
              </c:layout>
              <c:tx>
                <c:rich>
                  <a:bodyPr/>
                  <a:lstStyle/>
                  <a:p>
                    <a:fld id="{34069779-D163-4F15-B05A-2D584D59FCA9}" type="CELLRANGE">
                      <a:rPr lang="en-US" altLang="zh-CN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A8896F4F-C90A-404C-B9D2-11E525E85576}" type="YVALUE">
                      <a:rPr lang="en-US" altLang="zh-CN" baseline="0"/>
                      <a:pPr/>
                      <a:t>[Y VALUE]</a:t>
                    </a:fld>
                    <a:endParaRPr lang="en-US" baseline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2BE-4478-B9C0-849483941915}"/>
                </c:ext>
              </c:extLst>
            </c:dLbl>
            <c:dLbl>
              <c:idx val="1"/>
              <c:layout>
                <c:manualLayout>
                  <c:x val="-8.0774624075105411E-2"/>
                  <c:y val="6.7067146438896441E-2"/>
                </c:manualLayout>
              </c:layout>
              <c:tx>
                <c:rich>
                  <a:bodyPr/>
                  <a:lstStyle/>
                  <a:p>
                    <a:fld id="{8B63661F-AD9E-4A5D-8DE6-B7BCFC4BEECA}" type="CELLRANGE">
                      <a:rPr lang="en-US" altLang="zh-CN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0600ACE8-3D95-4E63-965D-3F95A45B1B5A}" type="YVALUE">
                      <a:rPr lang="en-US" altLang="zh-CN" baseline="0"/>
                      <a:pPr/>
                      <a:t>[Y VALUE]</a:t>
                    </a:fld>
                    <a:endParaRPr lang="en-US" baseline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BE-4478-B9C0-84948394191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2BE-4478-B9C0-84948394191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2BE-4478-B9C0-84948394191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2BE-4478-B9C0-84948394191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2BE-4478-B9C0-84948394191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2BE-4478-B9C0-84948394191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2BE-4478-B9C0-84948394191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2BE-4478-B9C0-84948394191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2BE-4478-B9C0-84948394191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2BE-4478-B9C0-84948394191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2BE-4478-B9C0-84948394191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2BE-4478-B9C0-849483941915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2BE-4478-B9C0-849483941915}"/>
                </c:ext>
              </c:extLst>
            </c:dLbl>
            <c:numFmt formatCode="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'DNN Inference'!$N$2:$N$15</c:f>
              <c:numCache>
                <c:formatCode>0</c:formatCode>
                <c:ptCount val="14"/>
                <c:pt idx="0">
                  <c:v>2015</c:v>
                </c:pt>
                <c:pt idx="1">
                  <c:v>2016</c:v>
                </c:pt>
                <c:pt idx="2">
                  <c:v>2015</c:v>
                </c:pt>
                <c:pt idx="3">
                  <c:v>2017</c:v>
                </c:pt>
                <c:pt idx="4">
                  <c:v>2016</c:v>
                </c:pt>
                <c:pt idx="5">
                  <c:v>2017</c:v>
                </c:pt>
                <c:pt idx="6">
                  <c:v>2017</c:v>
                </c:pt>
                <c:pt idx="7">
                  <c:v>2019</c:v>
                </c:pt>
                <c:pt idx="8">
                  <c:v>2017</c:v>
                </c:pt>
                <c:pt idx="9">
                  <c:v>2017</c:v>
                </c:pt>
                <c:pt idx="10">
                  <c:v>2018</c:v>
                </c:pt>
                <c:pt idx="11">
                  <c:v>2018</c:v>
                </c:pt>
                <c:pt idx="12">
                  <c:v>2018</c:v>
                </c:pt>
              </c:numCache>
            </c:numRef>
          </c:xVal>
          <c:yVal>
            <c:numRef>
              <c:f>'DNN Inference'!$P$2:$P$15</c:f>
              <c:numCache>
                <c:formatCode>0.0</c:formatCode>
                <c:ptCount val="14"/>
                <c:pt idx="0">
                  <c:v>8.571428571428573</c:v>
                </c:pt>
                <c:pt idx="1">
                  <c:v>9.0909090909090899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'DNN Inference'!$J$2:$J$15</c15:f>
                <c15:dlblRangeCache>
                  <c:ptCount val="14"/>
                  <c:pt idx="0">
                    <c:v>Haswell (fp32)</c:v>
                  </c:pt>
                  <c:pt idx="1">
                    <c:v>Broadwell (fp32)</c:v>
                  </c:pt>
                  <c:pt idx="2">
                    <c:v>TPU1 (int8)</c:v>
                  </c:pt>
                  <c:pt idx="3">
                    <c:v>TPU2 (fp)</c:v>
                  </c:pt>
                  <c:pt idx="4">
                    <c:v>K80 (fp32)</c:v>
                  </c:pt>
                  <c:pt idx="5">
                    <c:v>P100 (fp16)</c:v>
                  </c:pt>
                  <c:pt idx="6">
                    <c:v>P40 (int8)</c:v>
                  </c:pt>
                  <c:pt idx="7">
                    <c:v>V100 (fp 4x4x4)</c:v>
                  </c:pt>
                  <c:pt idx="8">
                    <c:v>A10 (int8)</c:v>
                  </c:pt>
                  <c:pt idx="9">
                    <c:v>A10 (int4)</c:v>
                  </c:pt>
                  <c:pt idx="10">
                    <c:v>S10 (int8)</c:v>
                  </c:pt>
                  <c:pt idx="11">
                    <c:v>S10 (int6)</c:v>
                  </c:pt>
                  <c:pt idx="12">
                    <c:v>S10 (int4)</c:v>
                  </c:pt>
                  <c:pt idx="13">
                    <c:v>FM (int4)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C2BE-4478-B9C0-849483941915}"/>
            </c:ext>
          </c:extLst>
        </c:ser>
        <c:ser>
          <c:idx val="1"/>
          <c:order val="1"/>
          <c:tx>
            <c:strRef>
              <c:f>'DNN Inference'!$N$1</c:f>
              <c:strCache>
                <c:ptCount val="1"/>
                <c:pt idx="0">
                  <c:v>In Deployment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2BE-4478-B9C0-84948394191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2BE-4478-B9C0-849483941915}"/>
                </c:ext>
              </c:extLst>
            </c:dLbl>
            <c:dLbl>
              <c:idx val="2"/>
              <c:layout>
                <c:manualLayout>
                  <c:x val="-0.14089078287851062"/>
                  <c:y val="0.05"/>
                </c:manualLayout>
              </c:layout>
              <c:tx>
                <c:rich>
                  <a:bodyPr/>
                  <a:lstStyle/>
                  <a:p>
                    <a:fld id="{4D8343A7-9BD2-4771-91CA-F41FE02C3920}" type="CELLRANGE">
                      <a:rPr lang="en-US" altLang="zh-CN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8B2F42E2-5552-456E-8D1E-B5364FAA6822}" type="YVALUE">
                      <a:rPr lang="en-US" altLang="zh-CN" baseline="0"/>
                      <a:pPr/>
                      <a:t>[Y VALUE]</a:t>
                    </a:fld>
                    <a:endParaRPr lang="en-US" baseline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C2BE-4478-B9C0-84948394191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50FCA5B-CEB5-4D5F-B0DF-13327F1ACE5E}" type="CELLRANGE">
                      <a:rPr lang="en-US" altLang="zh-CN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2870454F-0F1C-44B5-9D50-488847F4A079}" type="YVALUE">
                      <a:rPr lang="en-US" altLang="zh-CN" baseline="0"/>
                      <a:pPr/>
                      <a:t>[Y VALUE]</a:t>
                    </a:fld>
                    <a:endParaRPr lang="en-US" baseline="0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C2BE-4478-B9C0-84948394191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2BE-4478-B9C0-84948394191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2BE-4478-B9C0-84948394191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2BE-4478-B9C0-84948394191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2BE-4478-B9C0-84948394191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2BE-4478-B9C0-84948394191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2BE-4478-B9C0-84948394191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2BE-4478-B9C0-84948394191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C2BE-4478-B9C0-84948394191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C2BE-4478-B9C0-849483941915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C2BE-4478-B9C0-849483941915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'DNN Inference'!$N$2:$N$15</c:f>
              <c:numCache>
                <c:formatCode>0</c:formatCode>
                <c:ptCount val="14"/>
                <c:pt idx="0">
                  <c:v>2015</c:v>
                </c:pt>
                <c:pt idx="1">
                  <c:v>2016</c:v>
                </c:pt>
                <c:pt idx="2">
                  <c:v>2015</c:v>
                </c:pt>
                <c:pt idx="3">
                  <c:v>2017</c:v>
                </c:pt>
                <c:pt idx="4">
                  <c:v>2016</c:v>
                </c:pt>
                <c:pt idx="5">
                  <c:v>2017</c:v>
                </c:pt>
                <c:pt idx="6">
                  <c:v>2017</c:v>
                </c:pt>
                <c:pt idx="7">
                  <c:v>2019</c:v>
                </c:pt>
                <c:pt idx="8">
                  <c:v>2017</c:v>
                </c:pt>
                <c:pt idx="9">
                  <c:v>2017</c:v>
                </c:pt>
                <c:pt idx="10">
                  <c:v>2018</c:v>
                </c:pt>
                <c:pt idx="11">
                  <c:v>2018</c:v>
                </c:pt>
                <c:pt idx="12">
                  <c:v>2018</c:v>
                </c:pt>
              </c:numCache>
            </c:numRef>
          </c:xVal>
          <c:yVal>
            <c:numRef>
              <c:f>'DNN Inference'!$Q$2:$Q$15</c:f>
              <c:numCache>
                <c:formatCode>General</c:formatCode>
                <c:ptCount val="14"/>
                <c:pt idx="2" formatCode="0.0">
                  <c:v>1226.6666666666667</c:v>
                </c:pt>
                <c:pt idx="3" formatCode="0.0">
                  <c:v>281.25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'DNN Inference'!$J$2:$J$15</c15:f>
                <c15:dlblRangeCache>
                  <c:ptCount val="14"/>
                  <c:pt idx="0">
                    <c:v>Haswell (fp32)</c:v>
                  </c:pt>
                  <c:pt idx="1">
                    <c:v>Broadwell (fp32)</c:v>
                  </c:pt>
                  <c:pt idx="2">
                    <c:v>TPU1 (int8)</c:v>
                  </c:pt>
                  <c:pt idx="3">
                    <c:v>TPU2 (fp)</c:v>
                  </c:pt>
                  <c:pt idx="4">
                    <c:v>K80 (fp32)</c:v>
                  </c:pt>
                  <c:pt idx="5">
                    <c:v>P100 (fp16)</c:v>
                  </c:pt>
                  <c:pt idx="6">
                    <c:v>P40 (int8)</c:v>
                  </c:pt>
                  <c:pt idx="7">
                    <c:v>V100 (fp 4x4x4)</c:v>
                  </c:pt>
                  <c:pt idx="8">
                    <c:v>A10 (int8)</c:v>
                  </c:pt>
                  <c:pt idx="9">
                    <c:v>A10 (int4)</c:v>
                  </c:pt>
                  <c:pt idx="10">
                    <c:v>S10 (int8)</c:v>
                  </c:pt>
                  <c:pt idx="11">
                    <c:v>S10 (int6)</c:v>
                  </c:pt>
                  <c:pt idx="12">
                    <c:v>S10 (int4)</c:v>
                  </c:pt>
                  <c:pt idx="13">
                    <c:v>FM (int4)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D-C2BE-4478-B9C0-849483941915}"/>
            </c:ext>
          </c:extLst>
        </c:ser>
        <c:ser>
          <c:idx val="2"/>
          <c:order val="2"/>
          <c:tx>
            <c:strRef>
              <c:f>'DNN Inference'!$N$1</c:f>
              <c:strCache>
                <c:ptCount val="1"/>
                <c:pt idx="0">
                  <c:v>In Deployment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13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C2BE-4478-B9C0-84948394191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C2BE-4478-B9C0-84948394191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2BE-4478-B9C0-84948394191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C2BE-4478-B9C0-849483941915}"/>
                </c:ext>
              </c:extLst>
            </c:dLbl>
            <c:dLbl>
              <c:idx val="4"/>
              <c:layout>
                <c:manualLayout>
                  <c:x val="-0.154005390245843"/>
                  <c:y val="-2.9380498601545356E-3"/>
                </c:manualLayout>
              </c:layout>
              <c:tx>
                <c:rich>
                  <a:bodyPr/>
                  <a:lstStyle/>
                  <a:p>
                    <a:fld id="{3FA220CF-C648-4283-B4BC-8AC5EA42D109}" type="CELLRANGE">
                      <a:rPr lang="en-US" altLang="zh-CN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094336ED-048C-447E-A4F5-2D0E2058B315}" type="YVALUE">
                      <a:rPr lang="en-US" altLang="zh-CN" baseline="0"/>
                      <a:pPr/>
                      <a:t>[Y VALUE]</a:t>
                    </a:fld>
                    <a:endParaRPr lang="en-US" baseline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C2BE-4478-B9C0-849483941915}"/>
                </c:ext>
              </c:extLst>
            </c:dLbl>
            <c:dLbl>
              <c:idx val="5"/>
              <c:layout>
                <c:manualLayout>
                  <c:x val="8.7098736293344354E-4"/>
                  <c:y val="1.4634146341463355E-2"/>
                </c:manualLayout>
              </c:layout>
              <c:tx>
                <c:rich>
                  <a:bodyPr/>
                  <a:lstStyle/>
                  <a:p>
                    <a:fld id="{BF387344-CBC5-44F2-8623-EB1A06B1B3A1}" type="CELLRANGE">
                      <a:rPr lang="en-US" altLang="zh-CN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966F9037-88D1-4D96-9B5C-363FE8FC60B8}" type="YVALUE">
                      <a:rPr lang="en-US" altLang="zh-CN" baseline="0"/>
                      <a:pPr/>
                      <a:t>[Y VALUE]</a:t>
                    </a:fld>
                    <a:endParaRPr lang="en-US" baseline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C2BE-4478-B9C0-849483941915}"/>
                </c:ext>
              </c:extLst>
            </c:dLbl>
            <c:dLbl>
              <c:idx val="6"/>
              <c:layout>
                <c:manualLayout>
                  <c:x val="-9.2763583236524574E-4"/>
                  <c:y val="2.2382177837526405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baseline="0" dirty="0"/>
                      <a:t>P40 (int8)</a:t>
                    </a:r>
                    <a:r>
                      <a:rPr lang="en-US" baseline="0" dirty="0"/>
                      <a:t>, </a:t>
                    </a:r>
                    <a:fld id="{245AB296-5A63-42FE-868C-BBC5F76A4B09}" type="YVALUE">
                      <a:rPr lang="en-US" altLang="zh-CN" baseline="0"/>
                      <a:pPr/>
                      <a:t>[Y VALUE]</a:t>
                    </a:fld>
                    <a:endParaRPr lang="en-US" baseline="0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C2BE-4478-B9C0-849483941915}"/>
                </c:ext>
              </c:extLst>
            </c:dLbl>
            <c:dLbl>
              <c:idx val="7"/>
              <c:layout>
                <c:manualLayout>
                  <c:x val="-4.3549368146675371E-2"/>
                  <c:y val="-4.878048780487805E-2"/>
                </c:manualLayout>
              </c:layout>
              <c:tx>
                <c:rich>
                  <a:bodyPr/>
                  <a:lstStyle/>
                  <a:p>
                    <a:fld id="{7714EE83-482F-41C1-8A1D-EA9ED22926E4}" type="CELLRANGE">
                      <a:rPr lang="en-US" altLang="zh-CN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E37E9633-44EE-4DD3-B063-D8F5E79CEBE9}" type="YVALUE">
                      <a:rPr lang="en-US" altLang="zh-CN" baseline="0"/>
                      <a:pPr/>
                      <a:t>[Y VALUE]</a:t>
                    </a:fld>
                    <a:endParaRPr lang="en-US" baseline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C2BE-4478-B9C0-84948394191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C2BE-4478-B9C0-84948394191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C2BE-4478-B9C0-84948394191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C2BE-4478-B9C0-84948394191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C2BE-4478-B9C0-84948394191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C2BE-4478-B9C0-849483941915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C2BE-4478-B9C0-84948394191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'DNN Inference'!$N$2:$N$15</c:f>
              <c:numCache>
                <c:formatCode>0</c:formatCode>
                <c:ptCount val="14"/>
                <c:pt idx="0">
                  <c:v>2015</c:v>
                </c:pt>
                <c:pt idx="1">
                  <c:v>2016</c:v>
                </c:pt>
                <c:pt idx="2">
                  <c:v>2015</c:v>
                </c:pt>
                <c:pt idx="3">
                  <c:v>2017</c:v>
                </c:pt>
                <c:pt idx="4">
                  <c:v>2016</c:v>
                </c:pt>
                <c:pt idx="5">
                  <c:v>2017</c:v>
                </c:pt>
                <c:pt idx="6">
                  <c:v>2017</c:v>
                </c:pt>
                <c:pt idx="7">
                  <c:v>2019</c:v>
                </c:pt>
                <c:pt idx="8">
                  <c:v>2017</c:v>
                </c:pt>
                <c:pt idx="9">
                  <c:v>2017</c:v>
                </c:pt>
                <c:pt idx="10">
                  <c:v>2018</c:v>
                </c:pt>
                <c:pt idx="11">
                  <c:v>2018</c:v>
                </c:pt>
                <c:pt idx="12">
                  <c:v>2018</c:v>
                </c:pt>
              </c:numCache>
            </c:numRef>
          </c:xVal>
          <c:yVal>
            <c:numRef>
              <c:f>'DNN Inference'!$R$2:$R$15</c:f>
              <c:numCache>
                <c:formatCode>General</c:formatCode>
                <c:ptCount val="14"/>
                <c:pt idx="4" formatCode="0.0">
                  <c:v>29.133333333333333</c:v>
                </c:pt>
                <c:pt idx="5" formatCode="0.0">
                  <c:v>70.666666666666671</c:v>
                </c:pt>
                <c:pt idx="6" formatCode="0.0">
                  <c:v>188</c:v>
                </c:pt>
                <c:pt idx="7" formatCode="0.0">
                  <c:v>400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'DNN Inference'!$J$2:$J$15</c15:f>
                <c15:dlblRangeCache>
                  <c:ptCount val="14"/>
                  <c:pt idx="0">
                    <c:v>Haswell (fp32)</c:v>
                  </c:pt>
                  <c:pt idx="1">
                    <c:v>Broadwell (fp32)</c:v>
                  </c:pt>
                  <c:pt idx="2">
                    <c:v>TPU1 (int8)</c:v>
                  </c:pt>
                  <c:pt idx="3">
                    <c:v>TPU2 (fp)</c:v>
                  </c:pt>
                  <c:pt idx="4">
                    <c:v>K80 (fp32)</c:v>
                  </c:pt>
                  <c:pt idx="5">
                    <c:v>P100 (fp16)</c:v>
                  </c:pt>
                  <c:pt idx="6">
                    <c:v>P40 (int8)</c:v>
                  </c:pt>
                  <c:pt idx="7">
                    <c:v>V100 (fp 4x4x4)</c:v>
                  </c:pt>
                  <c:pt idx="8">
                    <c:v>A10 (int8)</c:v>
                  </c:pt>
                  <c:pt idx="9">
                    <c:v>A10 (int4)</c:v>
                  </c:pt>
                  <c:pt idx="10">
                    <c:v>S10 (int8)</c:v>
                  </c:pt>
                  <c:pt idx="11">
                    <c:v>S10 (int6)</c:v>
                  </c:pt>
                  <c:pt idx="12">
                    <c:v>S10 (int4)</c:v>
                  </c:pt>
                  <c:pt idx="13">
                    <c:v>FM (int4)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C-C2BE-4478-B9C0-849483941915}"/>
            </c:ext>
          </c:extLst>
        </c:ser>
        <c:ser>
          <c:idx val="3"/>
          <c:order val="3"/>
          <c:tx>
            <c:strRef>
              <c:f>'DNN Inference'!$N$1</c:f>
              <c:strCache>
                <c:ptCount val="1"/>
                <c:pt idx="0">
                  <c:v>In Deployment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C2BE-4478-B9C0-84948394191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C2BE-4478-B9C0-84948394191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C2BE-4478-B9C0-84948394191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C2BE-4478-B9C0-84948394191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C2BE-4478-B9C0-84948394191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C2BE-4478-B9C0-84948394191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C2BE-4478-B9C0-84948394191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C2BE-4478-B9C0-84948394191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2F5E1C0-9065-458C-94F3-A04874C50C1B}" type="CELLRANGE">
                      <a:rPr lang="en-US" altLang="zh-CN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A5F58877-0530-4AC0-BBE8-1C71BA9E40F7}" type="YVALUE">
                      <a:rPr lang="en-US" altLang="zh-CN" baseline="0"/>
                      <a:pPr/>
                      <a:t>[Y VALUE]</a:t>
                    </a:fld>
                    <a:endParaRPr lang="en-US" baseline="0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C2BE-4478-B9C0-849483941915}"/>
                </c:ext>
              </c:extLst>
            </c:dLbl>
            <c:dLbl>
              <c:idx val="9"/>
              <c:layout>
                <c:manualLayout>
                  <c:x val="-0.16534616417376083"/>
                  <c:y val="2.0140284215884818E-2"/>
                </c:manualLayout>
              </c:layout>
              <c:tx>
                <c:rich>
                  <a:bodyPr/>
                  <a:lstStyle/>
                  <a:p>
                    <a:fld id="{B9A85BF8-4A7D-4F92-AD5B-5F10FD3D9E6F}" type="CELLRANGE">
                      <a:rPr lang="en-US" altLang="zh-CN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1E453472-0A1E-4A45-8C4C-8CC3F4808D4B}" type="YVALUE">
                      <a:rPr lang="en-US" altLang="zh-CN" baseline="0"/>
                      <a:pPr/>
                      <a:t>[Y VALUE]</a:t>
                    </a:fld>
                    <a:endParaRPr lang="en-US" baseline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C2BE-4478-B9C0-849483941915}"/>
                </c:ext>
              </c:extLst>
            </c:dLbl>
            <c:dLbl>
              <c:idx val="10"/>
              <c:layout>
                <c:manualLayout>
                  <c:x val="3.359455803962129E-3"/>
                  <c:y val="1.7620898531556548E-2"/>
                </c:manualLayout>
              </c:layout>
              <c:tx>
                <c:rich>
                  <a:bodyPr/>
                  <a:lstStyle/>
                  <a:p>
                    <a:fld id="{D88ABF3A-C811-455B-BC83-4D2E597034CF}" type="CELLRANGE">
                      <a:rPr lang="en-US" altLang="zh-CN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FFD19AB6-4CEA-4CE3-965D-E3E90A8BA26C}" type="YVALUE">
                      <a:rPr lang="en-US" altLang="zh-CN" baseline="0"/>
                      <a:pPr/>
                      <a:t>[Y VALUE]</a:t>
                    </a:fld>
                    <a:endParaRPr lang="en-US" baseline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C2BE-4478-B9C0-84948394191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9C434792-D67F-4451-9247-4061B2218E86}" type="CELLRANGE">
                      <a:rPr lang="en-US" altLang="zh-CN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CC7B46C2-D096-4789-8271-E5172A93AB77}" type="YVALUE">
                      <a:rPr lang="en-US" altLang="zh-CN" baseline="0"/>
                      <a:pPr/>
                      <a:t>[Y VALUE]</a:t>
                    </a:fld>
                    <a:endParaRPr lang="en-US" baseline="0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C2BE-4478-B9C0-84948394191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3374EE55-398A-47C8-A04C-B6D87A057A9F}" type="CELLRANGE">
                      <a:rPr lang="en-US" altLang="zh-CN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E7DBB0AB-413B-441F-84DE-0C0DACAE0AB4}" type="YVALUE">
                      <a:rPr lang="en-US" altLang="zh-CN" baseline="0"/>
                      <a:pPr/>
                      <a:t>[Y VALUE]</a:t>
                    </a:fld>
                    <a:endParaRPr lang="en-US" baseline="0"/>
                  </a:p>
                </c:rich>
              </c:tx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C2BE-4478-B9C0-849483941915}"/>
                </c:ext>
              </c:extLst>
            </c:dLbl>
            <c:dLbl>
              <c:idx val="13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/>
                  </a:p>
                </c:rich>
              </c:tx>
              <c:numFmt formatCode="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C2BE-4478-B9C0-84948394191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'DNN Inference'!$N$2:$N$15</c:f>
              <c:numCache>
                <c:formatCode>0</c:formatCode>
                <c:ptCount val="14"/>
                <c:pt idx="0">
                  <c:v>2015</c:v>
                </c:pt>
                <c:pt idx="1">
                  <c:v>2016</c:v>
                </c:pt>
                <c:pt idx="2">
                  <c:v>2015</c:v>
                </c:pt>
                <c:pt idx="3">
                  <c:v>2017</c:v>
                </c:pt>
                <c:pt idx="4">
                  <c:v>2016</c:v>
                </c:pt>
                <c:pt idx="5">
                  <c:v>2017</c:v>
                </c:pt>
                <c:pt idx="6">
                  <c:v>2017</c:v>
                </c:pt>
                <c:pt idx="7">
                  <c:v>2019</c:v>
                </c:pt>
                <c:pt idx="8">
                  <c:v>2017</c:v>
                </c:pt>
                <c:pt idx="9">
                  <c:v>2017</c:v>
                </c:pt>
                <c:pt idx="10">
                  <c:v>2018</c:v>
                </c:pt>
                <c:pt idx="11">
                  <c:v>2018</c:v>
                </c:pt>
                <c:pt idx="12">
                  <c:v>2018</c:v>
                </c:pt>
              </c:numCache>
            </c:numRef>
          </c:xVal>
          <c:yVal>
            <c:numRef>
              <c:f>'DNN Inference'!$S$2:$S$15</c:f>
              <c:numCache>
                <c:formatCode>General</c:formatCode>
                <c:ptCount val="14"/>
                <c:pt idx="8" formatCode="0.0">
                  <c:v>69.333333333333329</c:v>
                </c:pt>
                <c:pt idx="9" formatCode="0.0">
                  <c:v>200</c:v>
                </c:pt>
                <c:pt idx="10" formatCode="0.0">
                  <c:v>240.00000000000003</c:v>
                </c:pt>
                <c:pt idx="11" formatCode="0.0">
                  <c:v>440</c:v>
                </c:pt>
                <c:pt idx="12" formatCode="0.0">
                  <c:v>640</c:v>
                </c:pt>
                <c:pt idx="13" formatCode="0.0">
                  <c:v>1280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'DNN Inference'!$J$2:$J$15</c15:f>
                <c15:dlblRangeCache>
                  <c:ptCount val="14"/>
                  <c:pt idx="0">
                    <c:v>Haswell (fp32)</c:v>
                  </c:pt>
                  <c:pt idx="1">
                    <c:v>Broadwell (fp32)</c:v>
                  </c:pt>
                  <c:pt idx="2">
                    <c:v>TPU1 (int8)</c:v>
                  </c:pt>
                  <c:pt idx="3">
                    <c:v>TPU2 (fp)</c:v>
                  </c:pt>
                  <c:pt idx="4">
                    <c:v>K80 (fp32)</c:v>
                  </c:pt>
                  <c:pt idx="5">
                    <c:v>P100 (fp16)</c:v>
                  </c:pt>
                  <c:pt idx="6">
                    <c:v>P40 (int8)</c:v>
                  </c:pt>
                  <c:pt idx="7">
                    <c:v>V100 (fp 4x4x4)</c:v>
                  </c:pt>
                  <c:pt idx="8">
                    <c:v>A10 (int8)</c:v>
                  </c:pt>
                  <c:pt idx="9">
                    <c:v>A10 (int4)</c:v>
                  </c:pt>
                  <c:pt idx="10">
                    <c:v>S10 (int8)</c:v>
                  </c:pt>
                  <c:pt idx="11">
                    <c:v>S10 (int6)</c:v>
                  </c:pt>
                  <c:pt idx="12">
                    <c:v>S10 (int4)</c:v>
                  </c:pt>
                  <c:pt idx="13">
                    <c:v>FM (int4)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3B-C2BE-4478-B9C0-8494839419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9769712"/>
        <c:axId val="859767472"/>
      </c:scatterChart>
      <c:valAx>
        <c:axId val="859769712"/>
        <c:scaling>
          <c:orientation val="minMax"/>
          <c:max val="2020"/>
          <c:min val="201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600" dirty="0"/>
                  <a:t>大规模部署的时间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767472"/>
        <c:crosses val="autoZero"/>
        <c:crossBetween val="midCat"/>
        <c:majorUnit val="1"/>
      </c:valAx>
      <c:valAx>
        <c:axId val="859767472"/>
        <c:scaling>
          <c:logBase val="10"/>
          <c:orientation val="minMax"/>
          <c:max val="1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600" dirty="0"/>
                  <a:t>能耗效率 </a:t>
                </a:r>
                <a:r>
                  <a:rPr lang="en-US" sz="1600" dirty="0"/>
                  <a:t>(</a:t>
                </a:r>
                <a:r>
                  <a:rPr lang="en-US" sz="1600" dirty="0" err="1"/>
                  <a:t>GigaOps</a:t>
                </a:r>
                <a:r>
                  <a:rPr lang="en-US" sz="1600" dirty="0"/>
                  <a:t>/Watt)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769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149A-CFF3-430C-9130-1D3DE1852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3698C-2C3C-426C-AD61-802E278C5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58EA8-CD14-4EF3-B999-F52F20A0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0F98-B090-4DAA-BF7A-B8913B518A0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BF93C-912E-4547-AAAC-2ABCD852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BB534-8848-4038-9530-7443499E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8EA7-63CA-4862-AD25-D61E5CCA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4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74DA-2FCD-4958-AC58-E902F46E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FBE3F-627E-4AFC-8464-4CB47836E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AB7B-7A25-4C7C-A47B-C8CE3B0E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0F98-B090-4DAA-BF7A-B8913B518A0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E6C02-2E3E-4EB9-BDCE-F9198902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27B3-69CC-4E54-BCF7-8733543A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8EA7-63CA-4862-AD25-D61E5CCA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6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BB010-890E-410D-BB3A-8553C577A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92920-A50A-4501-9F9D-31851EC30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62096-6C42-4765-9725-A8DAE464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0F98-B090-4DAA-BF7A-B8913B518A0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4D011-DB7E-4534-8513-70649673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66A6-711C-4C71-A169-87DF947C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8EA7-63CA-4862-AD25-D61E5CCA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6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6F8F-C8A0-49D6-AF7B-1D05616E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E380-C772-41D9-A962-677DD00AA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D6455-CACF-46E0-A11A-F3F72892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0F98-B090-4DAA-BF7A-B8913B518A0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2DD0B-AD57-444C-BF1A-B26298B3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2B492-D375-4664-B3CA-A1B02809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8EA7-63CA-4862-AD25-D61E5CCA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5A18-7E98-4D3C-895A-82D820B3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42C12-5670-4DF2-B715-80836164C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A5904-D1C1-4446-BD03-5CE0CD4C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0F98-B090-4DAA-BF7A-B8913B518A0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311E-F497-4373-AD9F-2D144AB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3179B-4FF9-40CD-AFAD-DFD482AD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8EA7-63CA-4862-AD25-D61E5CCA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2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887E-7770-4564-A2C5-A0D85055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F0F1E-D761-4405-AAB5-367F32BBF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E506E-250A-40CC-B2A8-2E3B6A125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4D01E-1E60-4EAD-9134-D66FFFF0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0F98-B090-4DAA-BF7A-B8913B518A0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5BC69-0EC3-4462-B752-5B994DF6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7CBDC-5FEF-4650-9FAF-80C7AF4D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8EA7-63CA-4862-AD25-D61E5CCA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7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196B-DE5E-448E-9F2A-B3931C3F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20B0-B70F-4F43-A0F6-3686731FF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9862A-2452-4245-9F91-1C6AD621C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1DEAA-DD4F-4F0D-9616-7C1261AD2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48594-EBFD-4A57-882D-207D9AB9C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41D15-07B4-4605-9D7B-E1ADA18D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0F98-B090-4DAA-BF7A-B8913B518A0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50615-0468-497C-B575-3E06384C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D15FF-67F1-4226-82FB-9F579440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8EA7-63CA-4862-AD25-D61E5CCA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9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86C4-4DDE-4C4E-9310-4F85879A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95160-9A3F-4774-A19B-E2AC3D40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0F98-B090-4DAA-BF7A-B8913B518A0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94C78-E97F-40F8-BA01-214015DF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ACB1B-36CB-46F3-80DF-16309247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8EA7-63CA-4862-AD25-D61E5CCA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5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F3FC8-A213-415C-B363-C399BC48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0F98-B090-4DAA-BF7A-B8913B518A0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37F31-71B7-4FF9-A025-C9554714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768D0-3219-4336-A664-0DE1D1CF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8EA7-63CA-4862-AD25-D61E5CCA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2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02DE-A57C-4FF5-B2AB-95ADF917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6F32-A5C4-4DC9-B622-1B104699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5BBD5-4985-4C84-986B-0B6081D90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30842-1DCB-4317-BB56-9D338732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0F98-B090-4DAA-BF7A-B8913B518A0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FD97A-7F9E-462B-87E2-4E8479A7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479BB-C69F-488E-89BA-F42D12CC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8EA7-63CA-4862-AD25-D61E5CCA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3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9423-62D8-4A2E-8DF8-A4482687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1B73B-8732-4973-B8D6-F3CD86D9B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A6F27-6B31-4529-94C9-8D4F96150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E6719-6D58-4BD5-8BAB-6DEE5B62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0F98-B090-4DAA-BF7A-B8913B518A0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0D3F2-19FE-4966-B654-AA1B4457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62851-D3A1-461C-A356-4FFDB512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8EA7-63CA-4862-AD25-D61E5CCA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6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81C40-FE62-48F7-8B72-CF59FD45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42D98-DDCB-4F10-B9C1-1FEB9A4A4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1189B-1B92-4E87-89BF-EAB24CC2C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40F98-B090-4DAA-BF7A-B8913B518A0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4C4D9-F701-452B-AA50-0ADDEA2B3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4DFB-0EC5-4DA1-B04A-D248D3C91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B8EA7-63CA-4862-AD25-D61E5CCA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1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B24F-24CC-427D-A975-837862FEE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7D47F-63AC-4A15-8241-5022CDC23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D45543AF-4A8E-4AF2-BAB7-8471067878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431680"/>
              </p:ext>
            </p:extLst>
          </p:nvPr>
        </p:nvGraphicFramePr>
        <p:xfrm>
          <a:off x="1705260" y="762000"/>
          <a:ext cx="804416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CF67DBCC-9AB3-465D-8A15-E6B7EC04D307}"/>
              </a:ext>
            </a:extLst>
          </p:cNvPr>
          <p:cNvSpPr/>
          <p:nvPr/>
        </p:nvSpPr>
        <p:spPr>
          <a:xfrm rot="5400000" flipH="1">
            <a:off x="1806016" y="3077377"/>
            <a:ext cx="1814309" cy="338818"/>
          </a:xfrm>
          <a:prstGeom prst="rightArrow">
            <a:avLst>
              <a:gd name="adj1" fmla="val 50000"/>
              <a:gd name="adj2" fmla="val 11021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77" dirty="0"/>
              <a:t>LOG SCALE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6B6CF7-653E-49E9-A617-E65011EA4C4D}"/>
              </a:ext>
            </a:extLst>
          </p:cNvPr>
          <p:cNvCxnSpPr/>
          <p:nvPr/>
        </p:nvCxnSpPr>
        <p:spPr>
          <a:xfrm flipV="1">
            <a:off x="2621923" y="2556064"/>
            <a:ext cx="6859962" cy="167119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45B761-A51D-4AAA-90C0-E8EB4B08E0E5}"/>
              </a:ext>
            </a:extLst>
          </p:cNvPr>
          <p:cNvSpPr txBox="1"/>
          <p:nvPr/>
        </p:nvSpPr>
        <p:spPr>
          <a:xfrm>
            <a:off x="7825788" y="2818438"/>
            <a:ext cx="20574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重定义摩尔定律：</a:t>
            </a:r>
            <a:b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定制硬件的性能</a:t>
            </a:r>
            <a:b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每 </a:t>
            </a:r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18 </a:t>
            </a: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个月翻番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矩形 9">
            <a:extLst>
              <a:ext uri="{FF2B5EF4-FFF2-40B4-BE49-F238E27FC236}">
                <a16:creationId xmlns:a16="http://schemas.microsoft.com/office/drawing/2014/main" id="{A72F60EB-1435-43D4-9859-2D4E51E132DA}"/>
              </a:ext>
            </a:extLst>
          </p:cNvPr>
          <p:cNvSpPr/>
          <p:nvPr/>
        </p:nvSpPr>
        <p:spPr>
          <a:xfrm>
            <a:off x="2882580" y="4489390"/>
            <a:ext cx="394582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/>
              <a:t>通用处理器：频率和</a:t>
            </a:r>
            <a:r>
              <a:rPr lang="en-US" sz="1600" dirty="0"/>
              <a:t> Dennard </a:t>
            </a:r>
            <a:r>
              <a:rPr lang="zh-CN" altLang="en-US" sz="1600" dirty="0"/>
              <a:t>缩放的终结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575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4</cp:revision>
  <dcterms:created xsi:type="dcterms:W3CDTF">2019-04-18T09:54:02Z</dcterms:created>
  <dcterms:modified xsi:type="dcterms:W3CDTF">2019-04-18T09:55:54Z</dcterms:modified>
</cp:coreProperties>
</file>