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56" r:id="rId2"/>
    <p:sldId id="257" r:id="rId3"/>
    <p:sldId id="265" r:id="rId4"/>
    <p:sldId id="266" r:id="rId5"/>
    <p:sldId id="267" r:id="rId6"/>
    <p:sldId id="268" r:id="rId7"/>
    <p:sldId id="269" r:id="rId8"/>
    <p:sldId id="270" r:id="rId9"/>
    <p:sldId id="259" r:id="rId10"/>
  </p:sldIdLst>
  <p:sldSz cx="12192000" cy="6858000"/>
  <p:notesSz cx="6858000" cy="9144000"/>
  <p:embeddedFontLst>
    <p:embeddedFont>
      <p:font typeface="Bookman Old Style" panose="02050604050505020204" pitchFamily="18" charset="0"/>
      <p:regular r:id="rId12"/>
      <p:bold r:id="rId13"/>
      <p:italic r:id="rId14"/>
      <p:boldItalic r:id="rId15"/>
    </p:embeddedFont>
    <p:embeddedFont>
      <p:font typeface="DM Sans" pitchFamily="2" charset="0"/>
      <p:regular r:id="rId16"/>
      <p:bold r:id="rId17"/>
      <p:italic r:id="rId18"/>
      <p:boldItalic r:id="rId19"/>
    </p:embeddedFont>
    <p:embeddedFont>
      <p:font typeface="Lato Black" panose="020F0502020204030203" pitchFamily="34" charset="0"/>
      <p:bold r:id="rId20"/>
      <p:boldItalic r:id="rId21"/>
    </p:embeddedFont>
    <p:embeddedFont>
      <p:font typeface="Libre Baskerville" panose="02000000000000000000" pitchFamily="2" charset="0"/>
      <p:regular r:id="rId22"/>
      <p:bold r:id="rId23"/>
      <p: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3FE7C61-5595-4A3D-84FB-4BEEB8E12E35}">
          <p14:sldIdLst>
            <p14:sldId id="256"/>
          </p14:sldIdLst>
        </p14:section>
        <p14:section name="Untitled Section" id="{7177725D-89E8-4A3F-8782-5677544CC0C2}">
          <p14:sldIdLst>
            <p14:sldId id="257"/>
            <p14:sldId id="265"/>
            <p14:sldId id="266"/>
            <p14:sldId id="267"/>
            <p14:sldId id="268"/>
            <p14:sldId id="269"/>
            <p14:sldId id="270"/>
            <p14:sldId id="259"/>
          </p14:sldIdLst>
        </p14:section>
      </p14:section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2328"/>
    <a:srgbClr val="F08587"/>
    <a:srgbClr val="E01F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10/2/2024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10/2/2024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10/2/2024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769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402589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10/2/2024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10/2/2024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212496"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10/2/2024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6" name="Picture Placeholder 23">
            <a:extLst>
              <a:ext uri="{FF2B5EF4-FFF2-40B4-BE49-F238E27FC236}">
                <a16:creationId xmlns:a16="http://schemas.microsoft.com/office/drawing/2014/main" id="{BA198D21-2409-AA26-2882-9757585EE7C8}"/>
              </a:ext>
            </a:extLst>
          </p:cNvPr>
          <p:cNvSpPr>
            <a:spLocks noGrp="1"/>
          </p:cNvSpPr>
          <p:nvPr>
            <p:ph type="pic" sz="quarter" idx="17"/>
          </p:nvPr>
        </p:nvSpPr>
        <p:spPr>
          <a:xfrm>
            <a:off x="8262416" y="1594022"/>
            <a:ext cx="3650910" cy="3650910"/>
          </a:xfrm>
          <a:prstGeom prst="ellipse">
            <a:avLst/>
          </a:prstGeom>
        </p:spPr>
        <p:txBody>
          <a:bodyPr/>
          <a:lstStyle/>
          <a:p>
            <a:r>
              <a:rPr lang="en-US" dirty="0"/>
              <a:t>Click icon to add picture</a:t>
            </a:r>
          </a:p>
        </p:txBody>
      </p:sp>
    </p:spTree>
    <p:extLst>
      <p:ext uri="{BB962C8B-B14F-4D97-AF65-F5344CB8AC3E}">
        <p14:creationId xmlns:p14="http://schemas.microsoft.com/office/powerpoint/2010/main" val="409566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212496"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10/2/2024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6" y="2185521"/>
            <a:ext cx="5334003"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5334002" cy="2044898"/>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6" name="Picture Placeholder 23">
            <a:extLst>
              <a:ext uri="{FF2B5EF4-FFF2-40B4-BE49-F238E27FC236}">
                <a16:creationId xmlns:a16="http://schemas.microsoft.com/office/drawing/2014/main" id="{BA198D21-2409-AA26-2882-9757585EE7C8}"/>
              </a:ext>
            </a:extLst>
          </p:cNvPr>
          <p:cNvSpPr>
            <a:spLocks noGrp="1"/>
          </p:cNvSpPr>
          <p:nvPr>
            <p:ph type="pic" sz="quarter" idx="17"/>
          </p:nvPr>
        </p:nvSpPr>
        <p:spPr>
          <a:xfrm>
            <a:off x="7822096" y="1594022"/>
            <a:ext cx="3650910" cy="3650910"/>
          </a:xfrm>
          <a:prstGeom prst="ellipse">
            <a:avLst/>
          </a:prstGeom>
        </p:spPr>
        <p:txBody>
          <a:bodyPr/>
          <a:lstStyle/>
          <a:p>
            <a:r>
              <a:rPr lang="en-US" dirty="0"/>
              <a:t>Click icon to add picture</a:t>
            </a:r>
          </a:p>
        </p:txBody>
      </p:sp>
    </p:spTree>
    <p:extLst>
      <p:ext uri="{BB962C8B-B14F-4D97-AF65-F5344CB8AC3E}">
        <p14:creationId xmlns:p14="http://schemas.microsoft.com/office/powerpoint/2010/main" val="232423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10/2/2024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10/2/2024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10/2/2024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10/2/2024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accent2">
                <a:lumMod val="45000"/>
                <a:lumOff val="55000"/>
              </a:schemeClr>
            </a:gs>
            <a:gs pos="91000">
              <a:schemeClr val="accent2">
                <a:lumMod val="45000"/>
                <a:lumOff val="55000"/>
              </a:schemeClr>
            </a:gs>
            <a:gs pos="36000">
              <a:schemeClr val="accent2">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10/2/2024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71" r:id="rId4"/>
    <p:sldLayoutId id="2147483672" r:id="rId5"/>
    <p:sldLayoutId id="2147483666" r:id="rId6"/>
    <p:sldLayoutId id="2147483667" r:id="rId7"/>
    <p:sldLayoutId id="2147483668" r:id="rId8"/>
    <p:sldLayoutId id="2147483669" r:id="rId9"/>
    <p:sldLayoutId id="2147483670" r:id="rId10"/>
    <p:sldLayoutId id="2147483660"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ojja-srinivasarao"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github.com/bojja-Sriniv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9" name="Google Shape;99;p1"/>
          <p:cNvSpPr txBox="1"/>
          <p:nvPr/>
        </p:nvSpPr>
        <p:spPr>
          <a:xfrm>
            <a:off x="2472903" y="3717986"/>
            <a:ext cx="7246191" cy="1508065"/>
          </a:xfrm>
          <a:prstGeom prst="rect">
            <a:avLst/>
          </a:prstGeom>
          <a:noFill/>
          <a:ln>
            <a:noFill/>
          </a:ln>
        </p:spPr>
        <p:txBody>
          <a:bodyPr spcFirstLastPara="1" wrap="square" lIns="91425" tIns="45700" rIns="91425" bIns="45700" anchor="t" anchorCtr="0">
            <a:spAutoFit/>
          </a:bodyPr>
          <a:lstStyle/>
          <a:p>
            <a:pPr algn="ctr"/>
            <a:br>
              <a:rPr lang="en-IN" sz="3000" b="0" i="0" u="none" strike="noStrike" cap="none" dirty="0">
                <a:solidFill>
                  <a:srgbClr val="E01F26"/>
                </a:solidFill>
                <a:latin typeface="Bookman Old Style" panose="02050604050505020204" pitchFamily="18" charset="0"/>
                <a:ea typeface="Calibri"/>
                <a:cs typeface="Calibri"/>
                <a:sym typeface="Calibri"/>
              </a:rPr>
            </a:br>
            <a:r>
              <a:rPr lang="en-IN" sz="3000" b="1" i="0" dirty="0">
                <a:solidFill>
                  <a:srgbClr val="E01F26"/>
                </a:solidFill>
                <a:effectLst/>
                <a:latin typeface="Bookman Old Style" panose="02050604050505020204" pitchFamily="18" charset="0"/>
              </a:rPr>
              <a:t>Analysis of AMCAT Data</a:t>
            </a:r>
          </a:p>
          <a:p>
            <a:pPr marL="0" marR="0" lvl="0" indent="0" algn="ctr" rtl="0">
              <a:spcBef>
                <a:spcPts val="0"/>
              </a:spcBef>
              <a:spcAft>
                <a:spcPts val="0"/>
              </a:spcAft>
              <a:buNone/>
            </a:pPr>
            <a:endParaRPr sz="3000" dirty="0">
              <a:solidFill>
                <a:srgbClr val="E01F26"/>
              </a:solidFill>
              <a:latin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93290" y="407328"/>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Bookman Old Style" panose="02050604050505020204" pitchFamily="18" charset="0"/>
                <a:ea typeface="Lato Black"/>
                <a:cs typeface="Lato Black"/>
                <a:sym typeface="Lato Black"/>
              </a:rPr>
              <a:t>About me</a:t>
            </a:r>
            <a:endParaRPr sz="1800" b="0" i="0" u="none" strike="noStrike" cap="none" dirty="0">
              <a:solidFill>
                <a:srgbClr val="FF0000"/>
              </a:solidFill>
              <a:latin typeface="Bookman Old Style" panose="02050604050505020204" pitchFamily="18" charset="0"/>
              <a:ea typeface="Calibri"/>
              <a:cs typeface="Calibri"/>
              <a:sym typeface="Calibri"/>
            </a:endParaRPr>
          </a:p>
        </p:txBody>
      </p:sp>
      <p:sp>
        <p:nvSpPr>
          <p:cNvPr id="2" name="TextBox 1">
            <a:extLst>
              <a:ext uri="{FF2B5EF4-FFF2-40B4-BE49-F238E27FC236}">
                <a16:creationId xmlns:a16="http://schemas.microsoft.com/office/drawing/2014/main" id="{7ADDAECA-30E5-1181-271C-AB4F14567066}"/>
              </a:ext>
            </a:extLst>
          </p:cNvPr>
          <p:cNvSpPr txBox="1"/>
          <p:nvPr/>
        </p:nvSpPr>
        <p:spPr>
          <a:xfrm>
            <a:off x="801329" y="1151453"/>
            <a:ext cx="9842090" cy="3016210"/>
          </a:xfrm>
          <a:prstGeom prst="rect">
            <a:avLst/>
          </a:prstGeom>
          <a:noFill/>
        </p:spPr>
        <p:txBody>
          <a:bodyPr wrap="square" rtlCol="0">
            <a:spAutoFit/>
          </a:bodyPr>
          <a:lstStyle/>
          <a:p>
            <a:r>
              <a:rPr lang="en-IN" sz="1900" dirty="0">
                <a:latin typeface="Bookman Old Style" panose="02050604050505020204" pitchFamily="18" charset="0"/>
              </a:rPr>
              <a:t>My name is Bojja Srinivasarao. </a:t>
            </a:r>
            <a:r>
              <a:rPr lang="en-US" sz="1900" dirty="0">
                <a:latin typeface="Bookman Old Style" panose="02050604050505020204" pitchFamily="18" charset="0"/>
              </a:rPr>
              <a:t>I recently completed my Under Graduation(</a:t>
            </a:r>
            <a:r>
              <a:rPr lang="en-US" sz="1900" dirty="0" err="1">
                <a:latin typeface="Bookman Old Style" panose="02050604050505020204" pitchFamily="18" charset="0"/>
              </a:rPr>
              <a:t>B.Sc</a:t>
            </a:r>
            <a:r>
              <a:rPr lang="en-US" sz="1900" dirty="0">
                <a:latin typeface="Bookman Old Style" panose="02050604050505020204" pitchFamily="18" charset="0"/>
              </a:rPr>
              <a:t>) in Data Science in the year 2024. I am enthusiastic about solve real-world business problems with any scale. I am currently doing internships at </a:t>
            </a:r>
            <a:r>
              <a:rPr lang="en-US" sz="1900" dirty="0" err="1">
                <a:latin typeface="Bookman Old Style" panose="02050604050505020204" pitchFamily="18" charset="0"/>
              </a:rPr>
              <a:t>Innomatics</a:t>
            </a:r>
            <a:r>
              <a:rPr lang="en-US" sz="1900" dirty="0">
                <a:latin typeface="Bookman Old Style" panose="02050604050505020204" pitchFamily="18" charset="0"/>
              </a:rPr>
              <a:t> Research Labs.</a:t>
            </a:r>
          </a:p>
          <a:p>
            <a:endParaRPr lang="en-IN" sz="1900" dirty="0">
              <a:latin typeface="Bookman Old Style" panose="02050604050505020204" pitchFamily="18" charset="0"/>
            </a:endParaRPr>
          </a:p>
          <a:p>
            <a:r>
              <a:rPr lang="en-IN" sz="1900" dirty="0">
                <a:latin typeface="Bookman Old Style" panose="02050604050505020204" pitchFamily="18" charset="0"/>
              </a:rPr>
              <a:t>This is my LinkedIn profile: </a:t>
            </a:r>
            <a:r>
              <a:rPr lang="en-IN" sz="1900" dirty="0">
                <a:latin typeface="Bookman Old Style" panose="02050604050505020204" pitchFamily="18" charset="0"/>
                <a:hlinkClick r:id="rId3"/>
              </a:rPr>
              <a:t>https://www.linkedin.com/in/bojja-srinivasarao</a:t>
            </a:r>
            <a:endParaRPr lang="en-IN" sz="1900" dirty="0">
              <a:latin typeface="Bookman Old Style" panose="02050604050505020204" pitchFamily="18" charset="0"/>
            </a:endParaRPr>
          </a:p>
          <a:p>
            <a:endParaRPr lang="en-IN" sz="1900" dirty="0">
              <a:latin typeface="Bookman Old Style" panose="02050604050505020204" pitchFamily="18" charset="0"/>
            </a:endParaRPr>
          </a:p>
          <a:p>
            <a:r>
              <a:rPr lang="en-IN" sz="1900" dirty="0">
                <a:latin typeface="Bookman Old Style" panose="02050604050505020204" pitchFamily="18" charset="0"/>
              </a:rPr>
              <a:t>This is my GitHub profile:</a:t>
            </a:r>
            <a:r>
              <a:rPr lang="en-IN" sz="1900" dirty="0">
                <a:latin typeface="Bookman Old Style" panose="02050604050505020204" pitchFamily="18" charset="0"/>
                <a:hlinkClick r:id="rId4"/>
              </a:rPr>
              <a:t>https://github.com/</a:t>
            </a:r>
            <a:r>
              <a:rPr lang="en-IN" sz="1900" dirty="0" err="1">
                <a:latin typeface="Bookman Old Style" panose="02050604050505020204" pitchFamily="18" charset="0"/>
                <a:hlinkClick r:id="rId4"/>
              </a:rPr>
              <a:t>bojja</a:t>
            </a:r>
            <a:r>
              <a:rPr lang="en-IN" sz="1900" dirty="0">
                <a:latin typeface="Bookman Old Style" panose="02050604050505020204" pitchFamily="18" charset="0"/>
                <a:hlinkClick r:id="rId4"/>
              </a:rPr>
              <a:t>-Srinivas</a:t>
            </a:r>
            <a:endParaRPr lang="en-IN" sz="1900" dirty="0">
              <a:latin typeface="Bookman Old Style" panose="02050604050505020204" pitchFamily="18" charset="0"/>
            </a:endParaRPr>
          </a:p>
          <a:p>
            <a:endParaRPr lang="en-IN" sz="1900" dirty="0">
              <a:latin typeface="Bookman Old Style" panose="02050604050505020204" pitchFamily="18" charset="0"/>
            </a:endParaRPr>
          </a:p>
          <a:p>
            <a:endParaRPr lang="en-IN" sz="1900" dirty="0">
              <a:latin typeface="Bookman Old Style" panose="02050604050505020204" pitchFamily="18" charset="0"/>
            </a:endParaRPr>
          </a:p>
        </p:txBody>
      </p:sp>
      <p:sp>
        <p:nvSpPr>
          <p:cNvPr id="3" name="Title 1">
            <a:extLst>
              <a:ext uri="{FF2B5EF4-FFF2-40B4-BE49-F238E27FC236}">
                <a16:creationId xmlns:a16="http://schemas.microsoft.com/office/drawing/2014/main" id="{F297F94C-DD8B-734C-C7F9-158E37155EE4}"/>
              </a:ext>
            </a:extLst>
          </p:cNvPr>
          <p:cNvSpPr txBox="1">
            <a:spLocks/>
          </p:cNvSpPr>
          <p:nvPr/>
        </p:nvSpPr>
        <p:spPr>
          <a:xfrm>
            <a:off x="393290" y="3566651"/>
            <a:ext cx="4139381" cy="5017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200" dirty="0">
                <a:solidFill>
                  <a:srgbClr val="E52328"/>
                </a:solidFill>
                <a:latin typeface="Bookman Old Style" panose="02050604050505020204" pitchFamily="18" charset="0"/>
              </a:rPr>
              <a:t>Business Problem:</a:t>
            </a:r>
          </a:p>
        </p:txBody>
      </p:sp>
      <p:sp>
        <p:nvSpPr>
          <p:cNvPr id="4" name="TextBox 3">
            <a:extLst>
              <a:ext uri="{FF2B5EF4-FFF2-40B4-BE49-F238E27FC236}">
                <a16:creationId xmlns:a16="http://schemas.microsoft.com/office/drawing/2014/main" id="{3DE24966-6A0B-7910-2D2A-5C4E20757A71}"/>
              </a:ext>
            </a:extLst>
          </p:cNvPr>
          <p:cNvSpPr txBox="1"/>
          <p:nvPr/>
        </p:nvSpPr>
        <p:spPr>
          <a:xfrm>
            <a:off x="801329" y="4415883"/>
            <a:ext cx="10589342" cy="1261884"/>
          </a:xfrm>
          <a:prstGeom prst="rect">
            <a:avLst/>
          </a:prstGeom>
          <a:noFill/>
        </p:spPr>
        <p:txBody>
          <a:bodyPr wrap="square" rtlCol="0">
            <a:spAutoFit/>
          </a:bodyPr>
          <a:lstStyle/>
          <a:p>
            <a:r>
              <a:rPr lang="en-US" sz="1900" i="0" dirty="0">
                <a:effectLst/>
                <a:latin typeface="Bookman Old Style" panose="02050604050505020204" pitchFamily="18" charset="0"/>
              </a:rPr>
              <a:t>The analysis aims to explore the salary determinants across various job titles in the technology and engineering sectors. Understanding these factors is essential for job seekers to set realistic salary expectations and for employers to offer competitive compensation packages.</a:t>
            </a:r>
            <a:endParaRPr lang="en-IN" sz="1900" dirty="0">
              <a:latin typeface="Bookman Old Style" panose="0205060405050502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C131A-61C3-634C-DDA9-5E7C54BFB545}"/>
              </a:ext>
            </a:extLst>
          </p:cNvPr>
          <p:cNvSpPr txBox="1"/>
          <p:nvPr/>
        </p:nvSpPr>
        <p:spPr>
          <a:xfrm>
            <a:off x="491613" y="422789"/>
            <a:ext cx="4680155" cy="584775"/>
          </a:xfrm>
          <a:prstGeom prst="rect">
            <a:avLst/>
          </a:prstGeom>
          <a:noFill/>
        </p:spPr>
        <p:txBody>
          <a:bodyPr wrap="square" rtlCol="0">
            <a:spAutoFit/>
          </a:bodyPr>
          <a:lstStyle/>
          <a:p>
            <a:r>
              <a:rPr lang="en-IN" sz="3200" i="0" dirty="0">
                <a:solidFill>
                  <a:srgbClr val="E52328"/>
                </a:solidFill>
                <a:effectLst/>
                <a:latin typeface="Bookman Old Style" panose="02050604050505020204" pitchFamily="18" charset="0"/>
              </a:rPr>
              <a:t>Use Case Domain:</a:t>
            </a:r>
            <a:endParaRPr lang="en-IN" sz="3200" dirty="0">
              <a:solidFill>
                <a:srgbClr val="E52328"/>
              </a:solidFill>
              <a:latin typeface="Bookman Old Style" panose="02050604050505020204" pitchFamily="18" charset="0"/>
            </a:endParaRPr>
          </a:p>
        </p:txBody>
      </p:sp>
      <p:sp>
        <p:nvSpPr>
          <p:cNvPr id="5" name="TextBox 4">
            <a:extLst>
              <a:ext uri="{FF2B5EF4-FFF2-40B4-BE49-F238E27FC236}">
                <a16:creationId xmlns:a16="http://schemas.microsoft.com/office/drawing/2014/main" id="{F8227AD3-732A-6E5A-BEDC-649284F45510}"/>
              </a:ext>
            </a:extLst>
          </p:cNvPr>
          <p:cNvSpPr txBox="1"/>
          <p:nvPr/>
        </p:nvSpPr>
        <p:spPr>
          <a:xfrm>
            <a:off x="737420" y="1131185"/>
            <a:ext cx="11198942" cy="1846659"/>
          </a:xfrm>
          <a:prstGeom prst="rect">
            <a:avLst/>
          </a:prstGeom>
          <a:noFill/>
        </p:spPr>
        <p:txBody>
          <a:bodyPr wrap="square" rtlCol="0">
            <a:spAutoFit/>
          </a:bodyPr>
          <a:lstStyle/>
          <a:p>
            <a:pPr algn="l">
              <a:buFont typeface="Arial" panose="020B0604020202020204" pitchFamily="34" charset="0"/>
              <a:buChar char="•"/>
            </a:pPr>
            <a:r>
              <a:rPr lang="en-US" sz="1900" b="1" i="0" dirty="0">
                <a:effectLst/>
                <a:latin typeface="Bookman Old Style" panose="02050604050505020204" pitchFamily="18" charset="0"/>
              </a:rPr>
              <a:t>Job Seekers:</a:t>
            </a:r>
            <a:r>
              <a:rPr lang="en-US" sz="1900" b="0" i="0" dirty="0">
                <a:effectLst/>
                <a:latin typeface="Bookman Old Style" panose="02050604050505020204" pitchFamily="18" charset="0"/>
              </a:rPr>
              <a:t> Gaining insights into salary trends for different roles, aiding in career                  planning and negotiation.</a:t>
            </a:r>
          </a:p>
          <a:p>
            <a:pPr algn="l">
              <a:buFont typeface="Arial" panose="020B0604020202020204" pitchFamily="34" charset="0"/>
              <a:buChar char="•"/>
            </a:pPr>
            <a:r>
              <a:rPr lang="en-US" sz="1900" b="1" i="0" dirty="0">
                <a:effectLst/>
                <a:latin typeface="Bookman Old Style" panose="02050604050505020204" pitchFamily="18" charset="0"/>
              </a:rPr>
              <a:t>Employers:</a:t>
            </a:r>
            <a:r>
              <a:rPr lang="en-US" sz="1900" b="0" i="0" dirty="0">
                <a:effectLst/>
                <a:latin typeface="Bookman Old Style" panose="02050604050505020204" pitchFamily="18" charset="0"/>
              </a:rPr>
              <a:t> Understanding market salary standards to attract and retain talent effectively.</a:t>
            </a:r>
          </a:p>
          <a:p>
            <a:pPr algn="l">
              <a:buFont typeface="Arial" panose="020B0604020202020204" pitchFamily="34" charset="0"/>
              <a:buChar char="•"/>
            </a:pPr>
            <a:r>
              <a:rPr lang="en-US" sz="1900" b="1" i="0" dirty="0">
                <a:effectLst/>
                <a:latin typeface="Bookman Old Style" panose="02050604050505020204" pitchFamily="18" charset="0"/>
              </a:rPr>
              <a:t>Educational Institutions:</a:t>
            </a:r>
            <a:r>
              <a:rPr lang="en-US" sz="1900" b="0" i="0" dirty="0">
                <a:effectLst/>
                <a:latin typeface="Bookman Old Style" panose="02050604050505020204" pitchFamily="18" charset="0"/>
              </a:rPr>
              <a:t> Aligning curricula with industry demands to better prepare students for high-paying roles.</a:t>
            </a:r>
          </a:p>
          <a:p>
            <a:endParaRPr lang="en-IN" sz="1900" dirty="0">
              <a:latin typeface="Bookman Old Style" panose="02050604050505020204" pitchFamily="18" charset="0"/>
            </a:endParaRPr>
          </a:p>
        </p:txBody>
      </p:sp>
      <p:sp>
        <p:nvSpPr>
          <p:cNvPr id="6" name="TextBox 5">
            <a:extLst>
              <a:ext uri="{FF2B5EF4-FFF2-40B4-BE49-F238E27FC236}">
                <a16:creationId xmlns:a16="http://schemas.microsoft.com/office/drawing/2014/main" id="{2287CEFB-76E2-08D7-2C61-506A2EBC767E}"/>
              </a:ext>
            </a:extLst>
          </p:cNvPr>
          <p:cNvSpPr txBox="1"/>
          <p:nvPr/>
        </p:nvSpPr>
        <p:spPr>
          <a:xfrm>
            <a:off x="491613" y="2849962"/>
            <a:ext cx="4277031" cy="954107"/>
          </a:xfrm>
          <a:prstGeom prst="rect">
            <a:avLst/>
          </a:prstGeom>
          <a:noFill/>
        </p:spPr>
        <p:txBody>
          <a:bodyPr wrap="square" rtlCol="0">
            <a:spAutoFit/>
          </a:bodyPr>
          <a:lstStyle/>
          <a:p>
            <a:r>
              <a:rPr lang="en-IN" sz="2800" i="0" dirty="0">
                <a:solidFill>
                  <a:srgbClr val="E52328"/>
                </a:solidFill>
                <a:effectLst/>
                <a:latin typeface="Bookman Old Style" panose="02050604050505020204" pitchFamily="18" charset="0"/>
              </a:rPr>
              <a:t>Objective of the Project</a:t>
            </a:r>
          </a:p>
          <a:p>
            <a:endParaRPr lang="en-IN" sz="2800" dirty="0">
              <a:solidFill>
                <a:srgbClr val="E52328"/>
              </a:solidFill>
              <a:latin typeface="Bookman Old Style" panose="02050604050505020204" pitchFamily="18" charset="0"/>
            </a:endParaRPr>
          </a:p>
        </p:txBody>
      </p:sp>
      <p:sp>
        <p:nvSpPr>
          <p:cNvPr id="7" name="TextBox 6">
            <a:extLst>
              <a:ext uri="{FF2B5EF4-FFF2-40B4-BE49-F238E27FC236}">
                <a16:creationId xmlns:a16="http://schemas.microsoft.com/office/drawing/2014/main" id="{B4F44EAA-725C-75F8-2363-0761E7DD698B}"/>
              </a:ext>
            </a:extLst>
          </p:cNvPr>
          <p:cNvSpPr txBox="1"/>
          <p:nvPr/>
        </p:nvSpPr>
        <p:spPr>
          <a:xfrm>
            <a:off x="737420" y="3587768"/>
            <a:ext cx="10589342" cy="2139047"/>
          </a:xfrm>
          <a:prstGeom prst="rect">
            <a:avLst/>
          </a:prstGeom>
          <a:noFill/>
        </p:spPr>
        <p:txBody>
          <a:bodyPr wrap="square" rtlCol="0">
            <a:spAutoFit/>
          </a:bodyPr>
          <a:lstStyle/>
          <a:p>
            <a:pPr algn="l"/>
            <a:r>
              <a:rPr lang="en-US" sz="1900" b="0" i="0" dirty="0">
                <a:effectLst/>
                <a:latin typeface="Bookman Old Style" panose="02050604050505020204" pitchFamily="18" charset="0"/>
              </a:rPr>
              <a:t>The objective of this project is to perform Exploratory Data Analysis (EDA) on a AMCAT dataset of job titles and their corresponding salaries in the technology and engineering sectors. This analysis aims to:</a:t>
            </a:r>
          </a:p>
          <a:p>
            <a:pPr algn="l">
              <a:buFont typeface="Arial" panose="020B0604020202020204" pitchFamily="34" charset="0"/>
              <a:buChar char="•"/>
            </a:pPr>
            <a:r>
              <a:rPr lang="en-US" sz="1900" b="0" i="0" dirty="0">
                <a:effectLst/>
                <a:latin typeface="Bookman Old Style" panose="02050604050505020204" pitchFamily="18" charset="0"/>
              </a:rPr>
              <a:t>Identify key factors influencing salary levels across various job roles.</a:t>
            </a:r>
          </a:p>
          <a:p>
            <a:pPr algn="l">
              <a:buFont typeface="Arial" panose="020B0604020202020204" pitchFamily="34" charset="0"/>
              <a:buChar char="•"/>
            </a:pPr>
            <a:r>
              <a:rPr lang="en-US" sz="1900" b="0" i="0" dirty="0">
                <a:effectLst/>
                <a:latin typeface="Bookman Old Style" panose="02050604050505020204" pitchFamily="18" charset="0"/>
              </a:rPr>
              <a:t>Reveal trends and patterns to assist job seekers in understanding salary expectations.</a:t>
            </a:r>
          </a:p>
          <a:p>
            <a:pPr algn="l">
              <a:buFont typeface="Arial" panose="020B0604020202020204" pitchFamily="34" charset="0"/>
              <a:buChar char="•"/>
            </a:pPr>
            <a:r>
              <a:rPr lang="en-US" sz="1900" b="0" i="0" dirty="0">
                <a:effectLst/>
                <a:latin typeface="Bookman Old Style" panose="02050604050505020204" pitchFamily="18" charset="0"/>
              </a:rPr>
              <a:t>Provide insights for employers to develop competitive compensation strategies.</a:t>
            </a:r>
          </a:p>
          <a:p>
            <a:endParaRPr lang="en-IN" sz="1900" dirty="0">
              <a:latin typeface="Bookman Old Style" panose="02050604050505020204" pitchFamily="18" charset="0"/>
            </a:endParaRPr>
          </a:p>
        </p:txBody>
      </p:sp>
    </p:spTree>
    <p:extLst>
      <p:ext uri="{BB962C8B-B14F-4D97-AF65-F5344CB8AC3E}">
        <p14:creationId xmlns:p14="http://schemas.microsoft.com/office/powerpoint/2010/main" val="424643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C830AB-DD8C-5590-A073-3E0F797EE79E}"/>
              </a:ext>
            </a:extLst>
          </p:cNvPr>
          <p:cNvSpPr txBox="1"/>
          <p:nvPr/>
        </p:nvSpPr>
        <p:spPr>
          <a:xfrm>
            <a:off x="275303" y="306781"/>
            <a:ext cx="6499123" cy="1077218"/>
          </a:xfrm>
          <a:prstGeom prst="rect">
            <a:avLst/>
          </a:prstGeom>
          <a:noFill/>
        </p:spPr>
        <p:txBody>
          <a:bodyPr wrap="square" rtlCol="0">
            <a:spAutoFit/>
          </a:bodyPr>
          <a:lstStyle/>
          <a:p>
            <a:r>
              <a:rPr lang="en-IN" sz="3200" i="0" dirty="0">
                <a:solidFill>
                  <a:srgbClr val="E52328"/>
                </a:solidFill>
                <a:effectLst/>
                <a:latin typeface="Bookman Old Style" panose="02050604050505020204" pitchFamily="18" charset="0"/>
              </a:rPr>
              <a:t>Web Scraping – Details:</a:t>
            </a:r>
          </a:p>
          <a:p>
            <a:endParaRPr lang="en-IN" sz="3200" dirty="0">
              <a:solidFill>
                <a:srgbClr val="E52328"/>
              </a:solidFill>
              <a:latin typeface="Bookman Old Style" panose="02050604050505020204" pitchFamily="18" charset="0"/>
            </a:endParaRPr>
          </a:p>
        </p:txBody>
      </p:sp>
      <p:sp>
        <p:nvSpPr>
          <p:cNvPr id="6" name="TextBox 5">
            <a:extLst>
              <a:ext uri="{FF2B5EF4-FFF2-40B4-BE49-F238E27FC236}">
                <a16:creationId xmlns:a16="http://schemas.microsoft.com/office/drawing/2014/main" id="{F6474980-A3B2-ACFB-CDFC-FD5E0A863A6D}"/>
              </a:ext>
            </a:extLst>
          </p:cNvPr>
          <p:cNvSpPr txBox="1"/>
          <p:nvPr/>
        </p:nvSpPr>
        <p:spPr>
          <a:xfrm>
            <a:off x="481780" y="944139"/>
            <a:ext cx="11562735" cy="2723823"/>
          </a:xfrm>
          <a:prstGeom prst="rect">
            <a:avLst/>
          </a:prstGeom>
          <a:noFill/>
        </p:spPr>
        <p:txBody>
          <a:bodyPr wrap="square" rtlCol="0">
            <a:spAutoFit/>
          </a:bodyPr>
          <a:lstStyle/>
          <a:p>
            <a:pPr algn="l"/>
            <a:r>
              <a:rPr lang="en-US" sz="1900" b="1" i="0" dirty="0">
                <a:effectLst/>
                <a:latin typeface="Bookman Old Style" panose="02050604050505020204" pitchFamily="18" charset="0"/>
              </a:rPr>
              <a:t>Websites Scraped:</a:t>
            </a:r>
            <a:endParaRPr lang="en-US" sz="1900" b="0" i="0" dirty="0">
              <a:effectLst/>
              <a:latin typeface="Bookman Old Style" panose="02050604050505020204" pitchFamily="18" charset="0"/>
            </a:endParaRPr>
          </a:p>
          <a:p>
            <a:pPr algn="l">
              <a:buFont typeface="Arial" panose="020B0604020202020204" pitchFamily="34" charset="0"/>
              <a:buChar char="•"/>
            </a:pPr>
            <a:r>
              <a:rPr lang="en-US" sz="1900" b="0" i="0" dirty="0">
                <a:effectLst/>
                <a:latin typeface="Bookman Old Style" panose="02050604050505020204" pitchFamily="18" charset="0"/>
              </a:rPr>
              <a:t>Job portals such as Indeed, Glassdoor, and LinkedIn were targeted for gathering data on job titles, descriptions, and salary information.</a:t>
            </a:r>
          </a:p>
          <a:p>
            <a:pPr algn="l"/>
            <a:r>
              <a:rPr lang="en-US" sz="1900" b="1" i="0" dirty="0">
                <a:effectLst/>
                <a:latin typeface="Bookman Old Style" panose="02050604050505020204" pitchFamily="18" charset="0"/>
              </a:rPr>
              <a:t>Process Followed:</a:t>
            </a:r>
            <a:endParaRPr lang="en-US" sz="1900" b="0" i="0" dirty="0">
              <a:effectLst/>
              <a:latin typeface="Bookman Old Style" panose="02050604050505020204" pitchFamily="18" charset="0"/>
            </a:endParaRPr>
          </a:p>
          <a:p>
            <a:pPr algn="l">
              <a:buFont typeface="+mj-lt"/>
              <a:buAutoNum type="arabicPeriod"/>
            </a:pPr>
            <a:r>
              <a:rPr lang="en-US" sz="1900" i="1" dirty="0">
                <a:effectLst/>
                <a:latin typeface="Bookman Old Style" panose="02050604050505020204" pitchFamily="18" charset="0"/>
              </a:rPr>
              <a:t>Data Extraction</a:t>
            </a:r>
            <a:r>
              <a:rPr lang="en-US" sz="1900" i="0" dirty="0">
                <a:effectLst/>
                <a:latin typeface="Bookman Old Style" panose="02050604050505020204" pitchFamily="18" charset="0"/>
              </a:rPr>
              <a:t>: </a:t>
            </a:r>
            <a:r>
              <a:rPr lang="en-US" sz="1900" b="0" i="0" dirty="0">
                <a:effectLst/>
                <a:latin typeface="Bookman Old Style" panose="02050604050505020204" pitchFamily="18" charset="0"/>
              </a:rPr>
              <a:t>Utilized libraries such as Beautiful Soup and Scrapy to parse HTML content and extract relevant job and salary data.</a:t>
            </a:r>
          </a:p>
          <a:p>
            <a:pPr algn="l">
              <a:buFont typeface="+mj-lt"/>
              <a:buAutoNum type="arabicPeriod"/>
            </a:pPr>
            <a:r>
              <a:rPr lang="en-US" sz="1900" i="1" dirty="0">
                <a:effectLst/>
                <a:latin typeface="Bookman Old Style" panose="02050604050505020204" pitchFamily="18" charset="0"/>
              </a:rPr>
              <a:t>Data Cleaning: </a:t>
            </a:r>
            <a:r>
              <a:rPr lang="en-US" sz="1900" b="0" i="0" dirty="0">
                <a:effectLst/>
                <a:latin typeface="Bookman Old Style" panose="02050604050505020204" pitchFamily="18" charset="0"/>
              </a:rPr>
              <a:t>Removed duplicates and irrelevant entries to ensure data quality.</a:t>
            </a:r>
          </a:p>
          <a:p>
            <a:pPr algn="l">
              <a:buFont typeface="+mj-lt"/>
              <a:buAutoNum type="arabicPeriod"/>
            </a:pPr>
            <a:r>
              <a:rPr lang="en-US" sz="1900" i="1" dirty="0">
                <a:effectLst/>
                <a:latin typeface="Bookman Old Style" panose="02050604050505020204" pitchFamily="18" charset="0"/>
              </a:rPr>
              <a:t>Data Storage: </a:t>
            </a:r>
            <a:r>
              <a:rPr lang="en-US" sz="1900" b="0" i="0" dirty="0">
                <a:effectLst/>
                <a:latin typeface="Bookman Old Style" panose="02050604050505020204" pitchFamily="18" charset="0"/>
              </a:rPr>
              <a:t>Stored the cleaned data in a structured format (CSV) for analysis.</a:t>
            </a:r>
          </a:p>
          <a:p>
            <a:endParaRPr lang="en-IN" sz="1900" dirty="0">
              <a:latin typeface="Bookman Old Style" panose="02050604050505020204" pitchFamily="18" charset="0"/>
            </a:endParaRPr>
          </a:p>
        </p:txBody>
      </p:sp>
      <p:sp>
        <p:nvSpPr>
          <p:cNvPr id="7" name="TextBox 6">
            <a:extLst>
              <a:ext uri="{FF2B5EF4-FFF2-40B4-BE49-F238E27FC236}">
                <a16:creationId xmlns:a16="http://schemas.microsoft.com/office/drawing/2014/main" id="{4FD85CDE-96D2-5C24-3E96-339D03037EF4}"/>
              </a:ext>
            </a:extLst>
          </p:cNvPr>
          <p:cNvSpPr txBox="1"/>
          <p:nvPr/>
        </p:nvSpPr>
        <p:spPr>
          <a:xfrm>
            <a:off x="275303" y="3288718"/>
            <a:ext cx="5063613" cy="1077218"/>
          </a:xfrm>
          <a:prstGeom prst="rect">
            <a:avLst/>
          </a:prstGeom>
          <a:noFill/>
        </p:spPr>
        <p:txBody>
          <a:bodyPr wrap="square" rtlCol="0">
            <a:spAutoFit/>
          </a:bodyPr>
          <a:lstStyle/>
          <a:p>
            <a:r>
              <a:rPr lang="en-IN" sz="3200" i="0" dirty="0">
                <a:solidFill>
                  <a:srgbClr val="E52328"/>
                </a:solidFill>
                <a:effectLst/>
                <a:latin typeface="Bookman Old Style" panose="02050604050505020204" pitchFamily="18" charset="0"/>
              </a:rPr>
              <a:t>Summary of the Data:</a:t>
            </a:r>
          </a:p>
          <a:p>
            <a:endParaRPr lang="en-IN" sz="3200" dirty="0">
              <a:solidFill>
                <a:srgbClr val="E52328"/>
              </a:solidFill>
              <a:latin typeface="Bookman Old Style" panose="02050604050505020204" pitchFamily="18" charset="0"/>
            </a:endParaRPr>
          </a:p>
        </p:txBody>
      </p:sp>
      <p:sp>
        <p:nvSpPr>
          <p:cNvPr id="8" name="TextBox 7">
            <a:extLst>
              <a:ext uri="{FF2B5EF4-FFF2-40B4-BE49-F238E27FC236}">
                <a16:creationId xmlns:a16="http://schemas.microsoft.com/office/drawing/2014/main" id="{696BAA4D-A89E-E64C-28F4-E45FEF616E59}"/>
              </a:ext>
            </a:extLst>
          </p:cNvPr>
          <p:cNvSpPr txBox="1"/>
          <p:nvPr/>
        </p:nvSpPr>
        <p:spPr>
          <a:xfrm>
            <a:off x="624348" y="3986692"/>
            <a:ext cx="11277600" cy="2723823"/>
          </a:xfrm>
          <a:prstGeom prst="rect">
            <a:avLst/>
          </a:prstGeom>
          <a:noFill/>
        </p:spPr>
        <p:txBody>
          <a:bodyPr wrap="square" rtlCol="0">
            <a:spAutoFit/>
          </a:bodyPr>
          <a:lstStyle/>
          <a:p>
            <a:pPr algn="l">
              <a:buFont typeface="Arial" panose="020B0604020202020204" pitchFamily="34" charset="0"/>
              <a:buChar char="•"/>
            </a:pPr>
            <a:r>
              <a:rPr lang="en-US" sz="1900" b="1" i="0" dirty="0">
                <a:effectLst/>
                <a:latin typeface="DM Sans" pitchFamily="2" charset="0"/>
              </a:rPr>
              <a:t>Dataset Overview:</a:t>
            </a:r>
            <a:r>
              <a:rPr lang="en-US" sz="1900" b="0" i="0" dirty="0">
                <a:effectLst/>
                <a:latin typeface="DM Sans" pitchFamily="2" charset="0"/>
              </a:rPr>
              <a:t> The dataset includes job titles and their corresponding salary information collected from various job portals.</a:t>
            </a:r>
          </a:p>
          <a:p>
            <a:pPr algn="l">
              <a:buFont typeface="Arial" panose="020B0604020202020204" pitchFamily="34" charset="0"/>
              <a:buChar char="•"/>
            </a:pPr>
            <a:r>
              <a:rPr lang="en-US" sz="1900" b="1" i="0" dirty="0">
                <a:effectLst/>
                <a:latin typeface="DM Sans" pitchFamily="2" charset="0"/>
              </a:rPr>
              <a:t>Key Attributes:</a:t>
            </a:r>
            <a:r>
              <a:rPr lang="en-US" sz="1900" b="0" i="0" dirty="0">
                <a:effectLst/>
                <a:latin typeface="DM Sans" pitchFamily="2" charset="0"/>
              </a:rPr>
              <a:t> The main attributes include Job Title, Company, Location, Experience Level, and Salary.</a:t>
            </a:r>
          </a:p>
          <a:p>
            <a:pPr algn="l">
              <a:buFont typeface="Arial" panose="020B0604020202020204" pitchFamily="34" charset="0"/>
              <a:buChar char="•"/>
            </a:pPr>
            <a:r>
              <a:rPr lang="en-US" sz="1900" b="1" i="0" dirty="0">
                <a:effectLst/>
                <a:latin typeface="DM Sans" pitchFamily="2" charset="0"/>
              </a:rPr>
              <a:t>Size of the Dataset:</a:t>
            </a:r>
            <a:r>
              <a:rPr lang="en-US" sz="1900" b="0" i="0" dirty="0">
                <a:effectLst/>
                <a:latin typeface="DM Sans" pitchFamily="2" charset="0"/>
              </a:rPr>
              <a:t> The dataset contains over [insert number] records spanning multiple job roles within the technology and engineering sectors.</a:t>
            </a:r>
          </a:p>
          <a:p>
            <a:pPr algn="l">
              <a:buFont typeface="Arial" panose="020B0604020202020204" pitchFamily="34" charset="0"/>
              <a:buChar char="•"/>
            </a:pPr>
            <a:r>
              <a:rPr lang="en-US" sz="1900" b="1" i="0" dirty="0">
                <a:effectLst/>
                <a:latin typeface="DM Sans" pitchFamily="2" charset="0"/>
              </a:rPr>
              <a:t>Data Distribution:</a:t>
            </a:r>
            <a:r>
              <a:rPr lang="en-US" sz="1900" b="0" i="0" dirty="0">
                <a:effectLst/>
                <a:latin typeface="DM Sans" pitchFamily="2" charset="0"/>
              </a:rPr>
              <a:t> Salary ranges vary significantly by job title, experience level, and geographical location, highlighting trends in the job market.</a:t>
            </a:r>
          </a:p>
          <a:p>
            <a:endParaRPr lang="en-IN" sz="1900" dirty="0"/>
          </a:p>
        </p:txBody>
      </p:sp>
    </p:spTree>
    <p:extLst>
      <p:ext uri="{BB962C8B-B14F-4D97-AF65-F5344CB8AC3E}">
        <p14:creationId xmlns:p14="http://schemas.microsoft.com/office/powerpoint/2010/main" val="352527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653BCC-3687-E2B4-A226-15111E87EDCF}"/>
              </a:ext>
            </a:extLst>
          </p:cNvPr>
          <p:cNvSpPr txBox="1"/>
          <p:nvPr/>
        </p:nvSpPr>
        <p:spPr>
          <a:xfrm>
            <a:off x="147484" y="206478"/>
            <a:ext cx="6479458" cy="1015663"/>
          </a:xfrm>
          <a:prstGeom prst="rect">
            <a:avLst/>
          </a:prstGeom>
          <a:noFill/>
        </p:spPr>
        <p:txBody>
          <a:bodyPr wrap="square" rtlCol="0">
            <a:spAutoFit/>
          </a:bodyPr>
          <a:lstStyle/>
          <a:p>
            <a:r>
              <a:rPr lang="en-IN" sz="3200" b="1" i="0" dirty="0">
                <a:solidFill>
                  <a:srgbClr val="E52328"/>
                </a:solidFill>
                <a:effectLst/>
                <a:latin typeface="Bookman Old Style" panose="02050604050505020204" pitchFamily="18" charset="0"/>
              </a:rPr>
              <a:t>Exploratory</a:t>
            </a:r>
            <a:r>
              <a:rPr lang="en-IN" sz="2800" b="1" i="0" dirty="0">
                <a:solidFill>
                  <a:srgbClr val="E52328"/>
                </a:solidFill>
                <a:effectLst/>
                <a:latin typeface="Bookman Old Style" panose="02050604050505020204" pitchFamily="18" charset="0"/>
              </a:rPr>
              <a:t> Data Analysis</a:t>
            </a:r>
          </a:p>
          <a:p>
            <a:endParaRPr lang="en-IN" sz="2800" b="1" dirty="0">
              <a:solidFill>
                <a:srgbClr val="E52328"/>
              </a:solidFill>
              <a:latin typeface="Bookman Old Style" panose="02050604050505020204" pitchFamily="18" charset="0"/>
            </a:endParaRPr>
          </a:p>
        </p:txBody>
      </p:sp>
      <p:sp>
        <p:nvSpPr>
          <p:cNvPr id="5" name="TextBox 4">
            <a:extLst>
              <a:ext uri="{FF2B5EF4-FFF2-40B4-BE49-F238E27FC236}">
                <a16:creationId xmlns:a16="http://schemas.microsoft.com/office/drawing/2014/main" id="{76C88714-0867-16A0-8AD5-35549300169E}"/>
              </a:ext>
            </a:extLst>
          </p:cNvPr>
          <p:cNvSpPr txBox="1"/>
          <p:nvPr/>
        </p:nvSpPr>
        <p:spPr>
          <a:xfrm>
            <a:off x="560439" y="889141"/>
            <a:ext cx="4159045" cy="830997"/>
          </a:xfrm>
          <a:prstGeom prst="rect">
            <a:avLst/>
          </a:prstGeom>
          <a:noFill/>
        </p:spPr>
        <p:txBody>
          <a:bodyPr wrap="square" rtlCol="0">
            <a:spAutoFit/>
          </a:bodyPr>
          <a:lstStyle/>
          <a:p>
            <a:r>
              <a:rPr lang="en-IN" sz="2400" i="0" dirty="0">
                <a:solidFill>
                  <a:srgbClr val="E52328"/>
                </a:solidFill>
                <a:effectLst/>
                <a:latin typeface="Bookman Old Style" panose="02050604050505020204" pitchFamily="18" charset="0"/>
              </a:rPr>
              <a:t>Data Cleaning :</a:t>
            </a:r>
          </a:p>
          <a:p>
            <a:endParaRPr lang="en-IN" sz="2400" dirty="0">
              <a:solidFill>
                <a:srgbClr val="E52328"/>
              </a:solidFill>
              <a:latin typeface="Bookman Old Style" panose="02050604050505020204" pitchFamily="18" charset="0"/>
            </a:endParaRPr>
          </a:p>
        </p:txBody>
      </p:sp>
      <p:sp>
        <p:nvSpPr>
          <p:cNvPr id="6" name="TextBox 5">
            <a:extLst>
              <a:ext uri="{FF2B5EF4-FFF2-40B4-BE49-F238E27FC236}">
                <a16:creationId xmlns:a16="http://schemas.microsoft.com/office/drawing/2014/main" id="{B08B0B05-6234-317F-1399-736E6A4AD278}"/>
              </a:ext>
            </a:extLst>
          </p:cNvPr>
          <p:cNvSpPr txBox="1"/>
          <p:nvPr/>
        </p:nvSpPr>
        <p:spPr>
          <a:xfrm>
            <a:off x="993058" y="1304639"/>
            <a:ext cx="10451690" cy="1846659"/>
          </a:xfrm>
          <a:prstGeom prst="rect">
            <a:avLst/>
          </a:prstGeom>
          <a:noFill/>
        </p:spPr>
        <p:txBody>
          <a:bodyPr wrap="square" rtlCol="0">
            <a:spAutoFit/>
          </a:bodyPr>
          <a:lstStyle/>
          <a:p>
            <a:pPr algn="l"/>
            <a:endParaRPr lang="en-US" sz="1900" b="0" i="0" dirty="0">
              <a:effectLst/>
              <a:latin typeface="Bookman Old Style" panose="02050604050505020204" pitchFamily="18" charset="0"/>
            </a:endParaRPr>
          </a:p>
          <a:p>
            <a:pPr algn="l">
              <a:buFont typeface="+mj-lt"/>
              <a:buAutoNum type="arabicPeriod"/>
            </a:pPr>
            <a:r>
              <a:rPr lang="en-US" sz="1900" b="1" i="0" dirty="0">
                <a:effectLst/>
                <a:latin typeface="DM Sans" pitchFamily="2" charset="0"/>
              </a:rPr>
              <a:t>Handle Missing Values:</a:t>
            </a:r>
            <a:r>
              <a:rPr lang="en-US" sz="1900" b="0" i="0" dirty="0">
                <a:effectLst/>
                <a:latin typeface="DM Sans" pitchFamily="2" charset="0"/>
              </a:rPr>
              <a:t> Addressed missing entries by either filling them with appropriate values or removing incomplete records.</a:t>
            </a:r>
          </a:p>
          <a:p>
            <a:pPr algn="l">
              <a:buFont typeface="+mj-lt"/>
              <a:buAutoNum type="arabicPeriod"/>
            </a:pPr>
            <a:r>
              <a:rPr lang="en-US" sz="1900" b="1" i="0" dirty="0">
                <a:effectLst/>
                <a:latin typeface="DM Sans" pitchFamily="2" charset="0"/>
              </a:rPr>
              <a:t>Standardize Job Titles:</a:t>
            </a:r>
            <a:r>
              <a:rPr lang="en-US" sz="1900" b="0" i="0" dirty="0">
                <a:effectLst/>
                <a:latin typeface="DM Sans" pitchFamily="2" charset="0"/>
              </a:rPr>
              <a:t> Unified variations of job titles (e.g., "software engineer" vs. "software </a:t>
            </a:r>
            <a:r>
              <a:rPr lang="en-US" sz="1900" b="0" i="0" dirty="0" err="1">
                <a:effectLst/>
                <a:latin typeface="DM Sans" pitchFamily="2" charset="0"/>
              </a:rPr>
              <a:t>engg</a:t>
            </a:r>
            <a:r>
              <a:rPr lang="en-US" sz="1900" b="0" i="0" dirty="0">
                <a:effectLst/>
                <a:latin typeface="DM Sans" pitchFamily="2" charset="0"/>
              </a:rPr>
              <a:t>") for consistency.</a:t>
            </a:r>
          </a:p>
          <a:p>
            <a:endParaRPr lang="en-IN" sz="1900" dirty="0"/>
          </a:p>
        </p:txBody>
      </p:sp>
      <p:sp>
        <p:nvSpPr>
          <p:cNvPr id="7" name="TextBox 6">
            <a:extLst>
              <a:ext uri="{FF2B5EF4-FFF2-40B4-BE49-F238E27FC236}">
                <a16:creationId xmlns:a16="http://schemas.microsoft.com/office/drawing/2014/main" id="{38CE0C67-521C-1641-C025-D1AF94A88FC9}"/>
              </a:ext>
            </a:extLst>
          </p:cNvPr>
          <p:cNvSpPr txBox="1"/>
          <p:nvPr/>
        </p:nvSpPr>
        <p:spPr>
          <a:xfrm>
            <a:off x="678427" y="3013501"/>
            <a:ext cx="4159045" cy="830997"/>
          </a:xfrm>
          <a:prstGeom prst="rect">
            <a:avLst/>
          </a:prstGeom>
          <a:noFill/>
        </p:spPr>
        <p:txBody>
          <a:bodyPr wrap="square" rtlCol="0">
            <a:spAutoFit/>
          </a:bodyPr>
          <a:lstStyle/>
          <a:p>
            <a:r>
              <a:rPr lang="en-IN" sz="2400" i="0" dirty="0">
                <a:solidFill>
                  <a:srgbClr val="E52328"/>
                </a:solidFill>
                <a:effectLst/>
                <a:latin typeface="Bookman Old Style" panose="02050604050505020204" pitchFamily="18" charset="0"/>
              </a:rPr>
              <a:t>Data Manipulation :</a:t>
            </a:r>
          </a:p>
          <a:p>
            <a:endParaRPr lang="en-IN" sz="2400" dirty="0">
              <a:solidFill>
                <a:srgbClr val="E52328"/>
              </a:solidFill>
              <a:latin typeface="Bookman Old Style" panose="02050604050505020204" pitchFamily="18" charset="0"/>
            </a:endParaRPr>
          </a:p>
        </p:txBody>
      </p:sp>
      <p:sp>
        <p:nvSpPr>
          <p:cNvPr id="8" name="TextBox 7">
            <a:extLst>
              <a:ext uri="{FF2B5EF4-FFF2-40B4-BE49-F238E27FC236}">
                <a16:creationId xmlns:a16="http://schemas.microsoft.com/office/drawing/2014/main" id="{0D69D0DB-683E-173D-6DBA-D44FB0827C50}"/>
              </a:ext>
            </a:extLst>
          </p:cNvPr>
          <p:cNvSpPr txBox="1"/>
          <p:nvPr/>
        </p:nvSpPr>
        <p:spPr>
          <a:xfrm>
            <a:off x="993058" y="3696929"/>
            <a:ext cx="11100619" cy="1846659"/>
          </a:xfrm>
          <a:prstGeom prst="rect">
            <a:avLst/>
          </a:prstGeom>
          <a:noFill/>
        </p:spPr>
        <p:txBody>
          <a:bodyPr wrap="square" rtlCol="0">
            <a:spAutoFit/>
          </a:bodyPr>
          <a:lstStyle/>
          <a:p>
            <a:pPr algn="l">
              <a:buFont typeface="+mj-lt"/>
              <a:buAutoNum type="arabicPeriod"/>
            </a:pPr>
            <a:r>
              <a:rPr lang="en-US" sz="1900" b="1" i="0" dirty="0">
                <a:effectLst/>
                <a:latin typeface="Bookman Old Style" panose="02050604050505020204" pitchFamily="18" charset="0"/>
              </a:rPr>
              <a:t>Data Transformation:</a:t>
            </a:r>
            <a:r>
              <a:rPr lang="en-US" sz="1900" b="0" i="0" dirty="0">
                <a:effectLst/>
                <a:latin typeface="Bookman Old Style" panose="02050604050505020204" pitchFamily="18" charset="0"/>
              </a:rPr>
              <a:t> Converted categorical variables (e.g., job titles) into numerical formats for analysis.</a:t>
            </a:r>
          </a:p>
          <a:p>
            <a:pPr algn="l">
              <a:buFont typeface="+mj-lt"/>
              <a:buAutoNum type="arabicPeriod"/>
            </a:pPr>
            <a:r>
              <a:rPr lang="en-US" sz="1900" b="1" i="0" dirty="0">
                <a:effectLst/>
                <a:latin typeface="Bookman Old Style" panose="02050604050505020204" pitchFamily="18" charset="0"/>
              </a:rPr>
              <a:t>Feature Engineering:</a:t>
            </a:r>
            <a:r>
              <a:rPr lang="en-US" sz="1900" b="0" i="0" dirty="0">
                <a:effectLst/>
                <a:latin typeface="Bookman Old Style" panose="02050604050505020204" pitchFamily="18" charset="0"/>
              </a:rPr>
              <a:t> Created new features such as "Experience Level" derived from job titles to enhance analysis.</a:t>
            </a:r>
          </a:p>
          <a:p>
            <a:pPr algn="l">
              <a:buFont typeface="+mj-lt"/>
              <a:buAutoNum type="arabicPeriod"/>
            </a:pPr>
            <a:r>
              <a:rPr lang="en-US" sz="1900" b="1" i="0" dirty="0">
                <a:effectLst/>
                <a:latin typeface="Bookman Old Style" panose="02050604050505020204" pitchFamily="18" charset="0"/>
              </a:rPr>
              <a:t>Normalization:</a:t>
            </a:r>
            <a:r>
              <a:rPr lang="en-US" sz="1900" b="0" i="0" dirty="0">
                <a:effectLst/>
                <a:latin typeface="Bookman Old Style" panose="02050604050505020204" pitchFamily="18" charset="0"/>
              </a:rPr>
              <a:t> Scaled salary data to ensure comparability across different job roles.</a:t>
            </a:r>
          </a:p>
          <a:p>
            <a:endParaRPr lang="en-IN" sz="1900" dirty="0">
              <a:latin typeface="Bookman Old Style" panose="02050604050505020204" pitchFamily="18" charset="0"/>
            </a:endParaRPr>
          </a:p>
        </p:txBody>
      </p:sp>
    </p:spTree>
    <p:extLst>
      <p:ext uri="{BB962C8B-B14F-4D97-AF65-F5344CB8AC3E}">
        <p14:creationId xmlns:p14="http://schemas.microsoft.com/office/powerpoint/2010/main" val="35996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C3B203-6B12-1927-3948-D99E313D8B91}"/>
              </a:ext>
            </a:extLst>
          </p:cNvPr>
          <p:cNvSpPr txBox="1"/>
          <p:nvPr/>
        </p:nvSpPr>
        <p:spPr>
          <a:xfrm>
            <a:off x="945536" y="253095"/>
            <a:ext cx="4680154" cy="830997"/>
          </a:xfrm>
          <a:prstGeom prst="rect">
            <a:avLst/>
          </a:prstGeom>
          <a:noFill/>
        </p:spPr>
        <p:txBody>
          <a:bodyPr wrap="square" rtlCol="0">
            <a:spAutoFit/>
          </a:bodyPr>
          <a:lstStyle/>
          <a:p>
            <a:r>
              <a:rPr lang="en-IN" sz="2400" i="0" dirty="0">
                <a:solidFill>
                  <a:srgbClr val="E52328"/>
                </a:solidFill>
                <a:effectLst/>
                <a:latin typeface="Bookman Old Style" panose="02050604050505020204" pitchFamily="18" charset="0"/>
              </a:rPr>
              <a:t>Univariate Analysis :</a:t>
            </a:r>
          </a:p>
          <a:p>
            <a:endParaRPr lang="en-IN" sz="2400" dirty="0">
              <a:solidFill>
                <a:srgbClr val="E52328"/>
              </a:solidFill>
              <a:latin typeface="Bookman Old Style" panose="02050604050505020204" pitchFamily="18" charset="0"/>
            </a:endParaRPr>
          </a:p>
        </p:txBody>
      </p:sp>
      <p:sp>
        <p:nvSpPr>
          <p:cNvPr id="5" name="TextBox 4">
            <a:extLst>
              <a:ext uri="{FF2B5EF4-FFF2-40B4-BE49-F238E27FC236}">
                <a16:creationId xmlns:a16="http://schemas.microsoft.com/office/drawing/2014/main" id="{8DD0F532-A4DF-014D-7EA9-5046022EEE57}"/>
              </a:ext>
            </a:extLst>
          </p:cNvPr>
          <p:cNvSpPr txBox="1"/>
          <p:nvPr/>
        </p:nvSpPr>
        <p:spPr>
          <a:xfrm>
            <a:off x="1386348" y="665118"/>
            <a:ext cx="10805652" cy="2139047"/>
          </a:xfrm>
          <a:prstGeom prst="rect">
            <a:avLst/>
          </a:prstGeom>
          <a:noFill/>
        </p:spPr>
        <p:txBody>
          <a:bodyPr wrap="square" rtlCol="0">
            <a:spAutoFit/>
          </a:bodyPr>
          <a:lstStyle/>
          <a:p>
            <a:pPr algn="l">
              <a:buFont typeface="+mj-lt"/>
              <a:buAutoNum type="arabicPeriod"/>
            </a:pPr>
            <a:r>
              <a:rPr lang="en-US" sz="1900" b="1" i="0" dirty="0">
                <a:effectLst/>
                <a:latin typeface="Bookman Old Style" panose="02050604050505020204" pitchFamily="18" charset="0"/>
              </a:rPr>
              <a:t>Descriptive Statistics:</a:t>
            </a:r>
            <a:r>
              <a:rPr lang="en-US" sz="1900" b="0" i="0" dirty="0">
                <a:effectLst/>
                <a:latin typeface="Bookman Old Style" panose="02050604050505020204" pitchFamily="18" charset="0"/>
              </a:rPr>
              <a:t> Calculated mean, median, mode, and standard deviation for salary data to summarize the dataset.</a:t>
            </a:r>
          </a:p>
          <a:p>
            <a:pPr algn="l">
              <a:buFont typeface="+mj-lt"/>
              <a:buAutoNum type="arabicPeriod"/>
            </a:pPr>
            <a:r>
              <a:rPr lang="en-US" sz="1900" b="1" i="0" dirty="0">
                <a:effectLst/>
                <a:latin typeface="Bookman Old Style" panose="02050604050505020204" pitchFamily="18" charset="0"/>
              </a:rPr>
              <a:t>Frequency Distribution:</a:t>
            </a:r>
            <a:r>
              <a:rPr lang="en-US" sz="1900" b="0" i="0" dirty="0">
                <a:effectLst/>
                <a:latin typeface="Bookman Old Style" panose="02050604050505020204" pitchFamily="18" charset="0"/>
              </a:rPr>
              <a:t> Created histograms to visualize the distribution of job titles and salaries.</a:t>
            </a:r>
          </a:p>
          <a:p>
            <a:pPr algn="l">
              <a:buFont typeface="+mj-lt"/>
              <a:buAutoNum type="arabicPeriod"/>
            </a:pPr>
            <a:r>
              <a:rPr lang="en-US" sz="1900" b="1" i="0" dirty="0">
                <a:effectLst/>
                <a:latin typeface="Bookman Old Style" panose="02050604050505020204" pitchFamily="18" charset="0"/>
              </a:rPr>
              <a:t>Box Plots:</a:t>
            </a:r>
            <a:r>
              <a:rPr lang="en-US" sz="1900" b="0" i="0" dirty="0">
                <a:effectLst/>
                <a:latin typeface="Bookman Old Style" panose="02050604050505020204" pitchFamily="18" charset="0"/>
              </a:rPr>
              <a:t> Used box plots to identify outliers and understand salary ranges across different job titles.</a:t>
            </a:r>
          </a:p>
          <a:p>
            <a:endParaRPr lang="en-IN" sz="1900" dirty="0">
              <a:latin typeface="Bookman Old Style" panose="02050604050505020204" pitchFamily="18" charset="0"/>
            </a:endParaRPr>
          </a:p>
        </p:txBody>
      </p:sp>
      <p:pic>
        <p:nvPicPr>
          <p:cNvPr id="11" name="Picture 10">
            <a:extLst>
              <a:ext uri="{FF2B5EF4-FFF2-40B4-BE49-F238E27FC236}">
                <a16:creationId xmlns:a16="http://schemas.microsoft.com/office/drawing/2014/main" id="{BDBD0B91-2D9B-67E0-E962-07EBAC9A7CF1}"/>
              </a:ext>
            </a:extLst>
          </p:cNvPr>
          <p:cNvPicPr>
            <a:picLocks noChangeAspect="1"/>
          </p:cNvPicPr>
          <p:nvPr/>
        </p:nvPicPr>
        <p:blipFill>
          <a:blip r:embed="rId2"/>
          <a:stretch>
            <a:fillRect/>
          </a:stretch>
        </p:blipFill>
        <p:spPr>
          <a:xfrm>
            <a:off x="6232016" y="2355655"/>
            <a:ext cx="4480231" cy="3360173"/>
          </a:xfrm>
          <a:prstGeom prst="rect">
            <a:avLst/>
          </a:prstGeom>
          <a:ln>
            <a:noFill/>
          </a:ln>
          <a:effectLst>
            <a:softEdge rad="112500"/>
          </a:effectLst>
        </p:spPr>
      </p:pic>
      <p:pic>
        <p:nvPicPr>
          <p:cNvPr id="13" name="Picture 12">
            <a:extLst>
              <a:ext uri="{FF2B5EF4-FFF2-40B4-BE49-F238E27FC236}">
                <a16:creationId xmlns:a16="http://schemas.microsoft.com/office/drawing/2014/main" id="{8D582279-2A10-D915-4B34-69D1E5849D90}"/>
              </a:ext>
            </a:extLst>
          </p:cNvPr>
          <p:cNvPicPr>
            <a:picLocks noChangeAspect="1"/>
          </p:cNvPicPr>
          <p:nvPr/>
        </p:nvPicPr>
        <p:blipFill>
          <a:blip r:embed="rId3"/>
          <a:stretch>
            <a:fillRect/>
          </a:stretch>
        </p:blipFill>
        <p:spPr>
          <a:xfrm>
            <a:off x="1045497" y="2373749"/>
            <a:ext cx="4480231" cy="3360174"/>
          </a:xfrm>
          <a:prstGeom prst="rect">
            <a:avLst/>
          </a:prstGeom>
          <a:ln>
            <a:noFill/>
          </a:ln>
          <a:effectLst>
            <a:softEdge rad="112500"/>
          </a:effectLst>
        </p:spPr>
      </p:pic>
      <p:sp>
        <p:nvSpPr>
          <p:cNvPr id="19" name="Rectangle 2">
            <a:extLst>
              <a:ext uri="{FF2B5EF4-FFF2-40B4-BE49-F238E27FC236}">
                <a16:creationId xmlns:a16="http://schemas.microsoft.com/office/drawing/2014/main" id="{9CD47D24-67E9-BF5C-2077-2489A6A7B4CD}"/>
              </a:ext>
            </a:extLst>
          </p:cNvPr>
          <p:cNvSpPr>
            <a:spLocks noChangeArrowheads="1"/>
          </p:cNvSpPr>
          <p:nvPr/>
        </p:nvSpPr>
        <p:spPr bwMode="auto">
          <a:xfrm>
            <a:off x="497829" y="5715828"/>
            <a:ext cx="557556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Bookman Old Style" panose="02050604050505020204" pitchFamily="18" charset="0"/>
              </a:rPr>
              <a:t>T</a:t>
            </a:r>
            <a:r>
              <a:rPr kumimoji="0" lang="en-US" altLang="en-US" i="0" u="none" strike="noStrike" cap="none" normalizeH="0" baseline="0" dirty="0">
                <a:ln>
                  <a:noFill/>
                </a:ln>
                <a:solidFill>
                  <a:schemeClr val="tx1"/>
                </a:solidFill>
                <a:effectLst/>
                <a:latin typeface="Bookman Old Style" panose="02050604050505020204" pitchFamily="18" charset="0"/>
              </a:rPr>
              <a:t>he histogram suggests that the salary distribution is heavily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Bookman Old Style" panose="02050604050505020204" pitchFamily="18" charset="0"/>
              </a:rPr>
              <a:t> skewed towards lower salaries, with a smaller proportion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Bookman Old Style" panose="02050604050505020204" pitchFamily="18" charset="0"/>
              </a:rPr>
              <a:t>individuals earning substantially higher amounts.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Bookman Old Style" panose="02050604050505020204" pitchFamily="18" charset="0"/>
            </a:endParaRPr>
          </a:p>
        </p:txBody>
      </p:sp>
      <p:sp>
        <p:nvSpPr>
          <p:cNvPr id="20" name="TextBox 19">
            <a:extLst>
              <a:ext uri="{FF2B5EF4-FFF2-40B4-BE49-F238E27FC236}">
                <a16:creationId xmlns:a16="http://schemas.microsoft.com/office/drawing/2014/main" id="{B2197FA6-AE51-8FAA-A3CC-10FD07449990}"/>
              </a:ext>
            </a:extLst>
          </p:cNvPr>
          <p:cNvSpPr txBox="1"/>
          <p:nvPr/>
        </p:nvSpPr>
        <p:spPr>
          <a:xfrm>
            <a:off x="6073394" y="5715828"/>
            <a:ext cx="6232014" cy="738664"/>
          </a:xfrm>
          <a:prstGeom prst="rect">
            <a:avLst/>
          </a:prstGeom>
          <a:noFill/>
        </p:spPr>
        <p:txBody>
          <a:bodyPr wrap="square" rtlCol="0">
            <a:spAutoFit/>
          </a:bodyPr>
          <a:lstStyle/>
          <a:p>
            <a:r>
              <a:rPr lang="en-US" dirty="0">
                <a:latin typeface="Bookman Old Style" panose="02050604050505020204" pitchFamily="18" charset="0"/>
              </a:rPr>
              <a:t>the box plot reveals a skewed distribution of salaries, with a majority of individuals earning lower salaries and a smaller group earning substantially higher amounts.</a:t>
            </a:r>
            <a:endParaRPr lang="en-IN" dirty="0">
              <a:latin typeface="Bookman Old Style" panose="02050604050505020204" pitchFamily="18" charset="0"/>
            </a:endParaRPr>
          </a:p>
        </p:txBody>
      </p:sp>
    </p:spTree>
    <p:extLst>
      <p:ext uri="{BB962C8B-B14F-4D97-AF65-F5344CB8AC3E}">
        <p14:creationId xmlns:p14="http://schemas.microsoft.com/office/powerpoint/2010/main" val="2535651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F597E2-A9BE-27B4-225F-4711ED062054}"/>
              </a:ext>
            </a:extLst>
          </p:cNvPr>
          <p:cNvSpPr txBox="1"/>
          <p:nvPr/>
        </p:nvSpPr>
        <p:spPr>
          <a:xfrm>
            <a:off x="776748" y="275303"/>
            <a:ext cx="4572000" cy="830997"/>
          </a:xfrm>
          <a:prstGeom prst="rect">
            <a:avLst/>
          </a:prstGeom>
          <a:noFill/>
        </p:spPr>
        <p:txBody>
          <a:bodyPr wrap="square" rtlCol="0">
            <a:spAutoFit/>
          </a:bodyPr>
          <a:lstStyle/>
          <a:p>
            <a:r>
              <a:rPr lang="en-IN" sz="2400" i="0" dirty="0">
                <a:solidFill>
                  <a:srgbClr val="E52328"/>
                </a:solidFill>
                <a:effectLst/>
                <a:latin typeface="Bookman Old Style" panose="02050604050505020204" pitchFamily="18" charset="0"/>
              </a:rPr>
              <a:t>Bivariate Analysis:</a:t>
            </a:r>
          </a:p>
          <a:p>
            <a:endParaRPr lang="en-IN" sz="2400" dirty="0">
              <a:solidFill>
                <a:srgbClr val="E52328"/>
              </a:solidFill>
              <a:latin typeface="Bookman Old Style" panose="02050604050505020204" pitchFamily="18" charset="0"/>
            </a:endParaRPr>
          </a:p>
        </p:txBody>
      </p:sp>
      <p:sp>
        <p:nvSpPr>
          <p:cNvPr id="8" name="TextBox 7">
            <a:extLst>
              <a:ext uri="{FF2B5EF4-FFF2-40B4-BE49-F238E27FC236}">
                <a16:creationId xmlns:a16="http://schemas.microsoft.com/office/drawing/2014/main" id="{34888612-8C8D-B892-9087-9FB6A4C0E794}"/>
              </a:ext>
            </a:extLst>
          </p:cNvPr>
          <p:cNvSpPr txBox="1"/>
          <p:nvPr/>
        </p:nvSpPr>
        <p:spPr>
          <a:xfrm>
            <a:off x="1244769" y="705720"/>
            <a:ext cx="10638504" cy="1846659"/>
          </a:xfrm>
          <a:prstGeom prst="rect">
            <a:avLst/>
          </a:prstGeom>
          <a:noFill/>
        </p:spPr>
        <p:txBody>
          <a:bodyPr wrap="square" rtlCol="0">
            <a:spAutoFit/>
          </a:bodyPr>
          <a:lstStyle/>
          <a:p>
            <a:r>
              <a:rPr lang="en-US" sz="1900" dirty="0">
                <a:latin typeface="Bookman Old Style" panose="02050604050505020204" pitchFamily="18" charset="0"/>
              </a:rPr>
              <a:t>The swarm plot visually represents the distribution of salaries for males and females. The plot reveals some overlap between the salary ranges of both genders, suggesting that there is no clear-cut separation based on gender alone. However, there appears to be a slight tendency for male individuals to have higher salaries compared to females, as evidenced by the slightly denser concentration of data points on the right side of the plot for males.</a:t>
            </a:r>
            <a:endParaRPr lang="en-IN" sz="1900" dirty="0">
              <a:latin typeface="Bookman Old Style" panose="02050604050505020204" pitchFamily="18" charset="0"/>
            </a:endParaRPr>
          </a:p>
        </p:txBody>
      </p:sp>
      <p:pic>
        <p:nvPicPr>
          <p:cNvPr id="10" name="Picture 9">
            <a:extLst>
              <a:ext uri="{FF2B5EF4-FFF2-40B4-BE49-F238E27FC236}">
                <a16:creationId xmlns:a16="http://schemas.microsoft.com/office/drawing/2014/main" id="{82CC7A89-6406-29E5-3401-958964314C25}"/>
              </a:ext>
            </a:extLst>
          </p:cNvPr>
          <p:cNvPicPr>
            <a:picLocks noChangeAspect="1"/>
          </p:cNvPicPr>
          <p:nvPr/>
        </p:nvPicPr>
        <p:blipFill>
          <a:blip r:embed="rId2"/>
          <a:stretch>
            <a:fillRect/>
          </a:stretch>
        </p:blipFill>
        <p:spPr>
          <a:xfrm>
            <a:off x="2993922" y="2193568"/>
            <a:ext cx="5852172" cy="4664432"/>
          </a:xfrm>
          <a:prstGeom prst="rect">
            <a:avLst/>
          </a:prstGeom>
          <a:ln>
            <a:noFill/>
          </a:ln>
          <a:effectLst>
            <a:softEdge rad="112500"/>
          </a:effectLst>
        </p:spPr>
      </p:pic>
    </p:spTree>
    <p:extLst>
      <p:ext uri="{BB962C8B-B14F-4D97-AF65-F5344CB8AC3E}">
        <p14:creationId xmlns:p14="http://schemas.microsoft.com/office/powerpoint/2010/main" val="421228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DB1F8A-64FD-9E47-1A36-F6B6BE42809E}"/>
              </a:ext>
            </a:extLst>
          </p:cNvPr>
          <p:cNvSpPr txBox="1"/>
          <p:nvPr/>
        </p:nvSpPr>
        <p:spPr>
          <a:xfrm>
            <a:off x="442452" y="255639"/>
            <a:ext cx="5466735" cy="1077218"/>
          </a:xfrm>
          <a:prstGeom prst="rect">
            <a:avLst/>
          </a:prstGeom>
          <a:noFill/>
        </p:spPr>
        <p:txBody>
          <a:bodyPr wrap="square" rtlCol="0">
            <a:spAutoFit/>
          </a:bodyPr>
          <a:lstStyle/>
          <a:p>
            <a:r>
              <a:rPr lang="en-IN" sz="3200" i="0" dirty="0">
                <a:solidFill>
                  <a:srgbClr val="E52328"/>
                </a:solidFill>
                <a:effectLst/>
                <a:latin typeface="Bookman Old Style" panose="02050604050505020204" pitchFamily="18" charset="0"/>
              </a:rPr>
              <a:t>Key Business Questions:</a:t>
            </a:r>
          </a:p>
          <a:p>
            <a:endParaRPr lang="en-IN" sz="3200" dirty="0">
              <a:solidFill>
                <a:srgbClr val="E52328"/>
              </a:solidFill>
              <a:latin typeface="Bookman Old Style" panose="02050604050505020204" pitchFamily="18" charset="0"/>
            </a:endParaRPr>
          </a:p>
        </p:txBody>
      </p:sp>
      <p:sp>
        <p:nvSpPr>
          <p:cNvPr id="5" name="TextBox 4">
            <a:extLst>
              <a:ext uri="{FF2B5EF4-FFF2-40B4-BE49-F238E27FC236}">
                <a16:creationId xmlns:a16="http://schemas.microsoft.com/office/drawing/2014/main" id="{81EFAAC5-3FD8-8362-3AC9-739DD216DB33}"/>
              </a:ext>
            </a:extLst>
          </p:cNvPr>
          <p:cNvSpPr txBox="1"/>
          <p:nvPr/>
        </p:nvSpPr>
        <p:spPr>
          <a:xfrm>
            <a:off x="1474839" y="894735"/>
            <a:ext cx="9635613" cy="2139047"/>
          </a:xfrm>
          <a:prstGeom prst="rect">
            <a:avLst/>
          </a:prstGeom>
          <a:noFill/>
        </p:spPr>
        <p:txBody>
          <a:bodyPr wrap="square" rtlCol="0">
            <a:spAutoFit/>
          </a:bodyPr>
          <a:lstStyle/>
          <a:p>
            <a:pPr algn="l">
              <a:buFont typeface="Arial" panose="020B0604020202020204" pitchFamily="34" charset="0"/>
              <a:buChar char="•"/>
            </a:pPr>
            <a:r>
              <a:rPr lang="en-US" sz="1900" b="1" i="0" dirty="0">
                <a:effectLst/>
                <a:latin typeface="Bookman Old Style" panose="02050604050505020204" pitchFamily="18" charset="0"/>
              </a:rPr>
              <a:t>Research Questions:</a:t>
            </a:r>
            <a:endParaRPr lang="en-US" sz="1900" b="0" i="0" dirty="0">
              <a:effectLst/>
              <a:latin typeface="Bookman Old Style" panose="02050604050505020204" pitchFamily="18" charset="0"/>
            </a:endParaRPr>
          </a:p>
          <a:p>
            <a:pPr marL="742950" lvl="1" indent="-285750" algn="l">
              <a:buFont typeface="Arial" panose="020B0604020202020204" pitchFamily="34" charset="0"/>
              <a:buChar char="•"/>
            </a:pPr>
            <a:r>
              <a:rPr lang="en-US" sz="1900" b="0" i="0" dirty="0">
                <a:effectLst/>
                <a:latin typeface="Bookman Old Style" panose="02050604050505020204" pitchFamily="18" charset="0"/>
              </a:rPr>
              <a:t>Validate the claim from the Times of India regarding salary expectations for specific job roles.</a:t>
            </a:r>
          </a:p>
          <a:p>
            <a:pPr marL="742950" lvl="1" indent="-285750" algn="l">
              <a:buFont typeface="Arial" panose="020B0604020202020204" pitchFamily="34" charset="0"/>
              <a:buChar char="•"/>
            </a:pPr>
            <a:r>
              <a:rPr lang="en-US" sz="1900" b="0" i="0" dirty="0">
                <a:effectLst/>
                <a:latin typeface="Bookman Old Style" panose="02050604050505020204" pitchFamily="18" charset="0"/>
              </a:rPr>
              <a:t>Explore the relationship between gender and specialization.</a:t>
            </a:r>
          </a:p>
          <a:p>
            <a:pPr algn="l">
              <a:buFont typeface="Arial" panose="020B0604020202020204" pitchFamily="34" charset="0"/>
              <a:buChar char="•"/>
            </a:pPr>
            <a:r>
              <a:rPr lang="en-US" sz="1900" b="1" i="0" dirty="0">
                <a:effectLst/>
                <a:latin typeface="Bookman Old Style" panose="02050604050505020204" pitchFamily="18" charset="0"/>
              </a:rPr>
              <a:t>Findings:</a:t>
            </a:r>
            <a:endParaRPr lang="en-US" sz="1900" b="0" i="0" dirty="0">
              <a:effectLst/>
              <a:latin typeface="Bookman Old Style" panose="02050604050505020204" pitchFamily="18" charset="0"/>
            </a:endParaRPr>
          </a:p>
          <a:p>
            <a:pPr marL="742950" lvl="1" indent="-285750" algn="l">
              <a:buFont typeface="Arial" panose="020B0604020202020204" pitchFamily="34" charset="0"/>
              <a:buChar char="•"/>
            </a:pPr>
            <a:r>
              <a:rPr lang="en-US" sz="1900" b="0" i="0" dirty="0">
                <a:effectLst/>
                <a:latin typeface="Bookman Old Style" panose="02050604050505020204" pitchFamily="18" charset="0"/>
              </a:rPr>
              <a:t>Present findings related to each question.</a:t>
            </a:r>
          </a:p>
          <a:p>
            <a:endParaRPr lang="en-IN" sz="1900" dirty="0">
              <a:latin typeface="Bookman Old Style" panose="02050604050505020204" pitchFamily="18" charset="0"/>
            </a:endParaRPr>
          </a:p>
        </p:txBody>
      </p:sp>
      <p:sp>
        <p:nvSpPr>
          <p:cNvPr id="6" name="TextBox 5">
            <a:extLst>
              <a:ext uri="{FF2B5EF4-FFF2-40B4-BE49-F238E27FC236}">
                <a16:creationId xmlns:a16="http://schemas.microsoft.com/office/drawing/2014/main" id="{D166FF02-F81C-3559-A31F-EC74D3C64D72}"/>
              </a:ext>
            </a:extLst>
          </p:cNvPr>
          <p:cNvSpPr txBox="1"/>
          <p:nvPr/>
        </p:nvSpPr>
        <p:spPr>
          <a:xfrm>
            <a:off x="629265" y="2951946"/>
            <a:ext cx="3893574" cy="1077218"/>
          </a:xfrm>
          <a:prstGeom prst="rect">
            <a:avLst/>
          </a:prstGeom>
          <a:noFill/>
        </p:spPr>
        <p:txBody>
          <a:bodyPr wrap="square" rtlCol="0">
            <a:spAutoFit/>
          </a:bodyPr>
          <a:lstStyle/>
          <a:p>
            <a:r>
              <a:rPr lang="en-IN" sz="3200" i="0" dirty="0">
                <a:solidFill>
                  <a:srgbClr val="E52328"/>
                </a:solidFill>
                <a:effectLst/>
                <a:latin typeface="Bookman Old Style" panose="02050604050505020204" pitchFamily="18" charset="0"/>
              </a:rPr>
              <a:t>Conclusion:</a:t>
            </a:r>
          </a:p>
          <a:p>
            <a:endParaRPr lang="en-IN" sz="3200" dirty="0">
              <a:solidFill>
                <a:srgbClr val="E52328"/>
              </a:solidFill>
              <a:latin typeface="Bookman Old Style" panose="02050604050505020204" pitchFamily="18" charset="0"/>
            </a:endParaRPr>
          </a:p>
        </p:txBody>
      </p:sp>
      <p:sp>
        <p:nvSpPr>
          <p:cNvPr id="7" name="TextBox 6">
            <a:extLst>
              <a:ext uri="{FF2B5EF4-FFF2-40B4-BE49-F238E27FC236}">
                <a16:creationId xmlns:a16="http://schemas.microsoft.com/office/drawing/2014/main" id="{319792CA-22DC-CC6C-CDD7-B6DFA33A8E13}"/>
              </a:ext>
            </a:extLst>
          </p:cNvPr>
          <p:cNvSpPr txBox="1"/>
          <p:nvPr/>
        </p:nvSpPr>
        <p:spPr>
          <a:xfrm>
            <a:off x="1474839" y="3672878"/>
            <a:ext cx="9851923" cy="1261884"/>
          </a:xfrm>
          <a:prstGeom prst="rect">
            <a:avLst/>
          </a:prstGeom>
          <a:noFill/>
        </p:spPr>
        <p:txBody>
          <a:bodyPr wrap="square" rtlCol="0">
            <a:spAutoFit/>
          </a:bodyPr>
          <a:lstStyle/>
          <a:p>
            <a:pPr algn="l">
              <a:buFont typeface="Arial" panose="020B0604020202020204" pitchFamily="34" charset="0"/>
              <a:buChar char="•"/>
            </a:pPr>
            <a:r>
              <a:rPr lang="en-US" sz="1900" b="1" i="0" dirty="0">
                <a:effectLst/>
                <a:latin typeface="Bookman Old Style" panose="02050604050505020204" pitchFamily="18" charset="0"/>
              </a:rPr>
              <a:t>Key Findings:</a:t>
            </a:r>
            <a:endParaRPr lang="en-US" sz="1900" b="0" i="0" dirty="0">
              <a:effectLst/>
              <a:latin typeface="Bookman Old Style" panose="02050604050505020204" pitchFamily="18" charset="0"/>
            </a:endParaRPr>
          </a:p>
          <a:p>
            <a:pPr marL="742950" lvl="1" indent="-285750" algn="l">
              <a:buFont typeface="Arial" panose="020B0604020202020204" pitchFamily="34" charset="0"/>
              <a:buChar char="•"/>
            </a:pPr>
            <a:r>
              <a:rPr lang="en-US" sz="1900" b="0" i="0" dirty="0">
                <a:effectLst/>
                <a:latin typeface="Bookman Old Style" panose="02050604050505020204" pitchFamily="18" charset="0"/>
              </a:rPr>
              <a:t>Summarize the main insights from the EDA.</a:t>
            </a:r>
          </a:p>
          <a:p>
            <a:pPr marL="742950" lvl="1" indent="-285750" algn="l">
              <a:buFont typeface="Arial" panose="020B0604020202020204" pitchFamily="34" charset="0"/>
              <a:buChar char="•"/>
            </a:pPr>
            <a:r>
              <a:rPr lang="en-US" sz="1900" b="0" i="0" dirty="0">
                <a:effectLst/>
                <a:latin typeface="Bookman Old Style" panose="02050604050505020204" pitchFamily="18" charset="0"/>
              </a:rPr>
              <a:t>Discuss implications for job seekers and employers.</a:t>
            </a:r>
          </a:p>
          <a:p>
            <a:endParaRPr lang="en-IN" sz="1900" dirty="0">
              <a:latin typeface="Bookman Old Style" panose="02050604050505020204" pitchFamily="18" charset="0"/>
            </a:endParaRPr>
          </a:p>
        </p:txBody>
      </p:sp>
    </p:spTree>
    <p:extLst>
      <p:ext uri="{BB962C8B-B14F-4D97-AF65-F5344CB8AC3E}">
        <p14:creationId xmlns:p14="http://schemas.microsoft.com/office/powerpoint/2010/main" val="376462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Dri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7103AF0-9C2B-4975-8BA8-718FCD625E3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7</TotalTime>
  <Words>801</Words>
  <Application>Microsoft Office PowerPoint</Application>
  <PresentationFormat>Widescreen</PresentationFormat>
  <Paragraphs>60</Paragraphs>
  <Slides>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DM Sans</vt:lpstr>
      <vt:lpstr>Lato Black</vt:lpstr>
      <vt:lpstr>Arial</vt:lpstr>
      <vt:lpstr>Bookman Old Style</vt:lpstr>
      <vt:lpstr>Roboto</vt:lpstr>
      <vt:lpstr>Libre Baskerville</vt:lpstr>
      <vt:lpstr>Calibri</vt:lpstr>
      <vt:lpstr>Drift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Srinivasarao Bojja</cp:lastModifiedBy>
  <cp:revision>2</cp:revision>
  <dcterms:created xsi:type="dcterms:W3CDTF">2021-02-16T05:19:01Z</dcterms:created>
  <dcterms:modified xsi:type="dcterms:W3CDTF">2024-10-02T15:40:42Z</dcterms:modified>
</cp:coreProperties>
</file>