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0652" autoAdjust="0"/>
    <p:restoredTop sz="94660"/>
  </p:normalViewPr>
  <p:slideViewPr>
    <p:cSldViewPr>
      <p:cViewPr varScale="1">
        <p:scale>
          <a:sx n="91" d="100"/>
          <a:sy n="91" d="100"/>
        </p:scale>
        <p:origin x="-570"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4d8fffad62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4d8fffad6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d8eda8ea6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4d8eda8ea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4d8eda8ea6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4d8eda8ea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4d8eda8ea6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4d8eda8ea6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4d8eda8ea6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4d8eda8ea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d8eda8ea6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d8eda8ea6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4d8eda8ea6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4d8eda8ea6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4d8eda8ea6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4d8eda8ea6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4d8eda8ea6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4d8eda8ea6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4d8eda8ea6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4d8eda8ea6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49d19070f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49d19070f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d8eda8ea6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4d8eda8ea6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4d8eda8ea6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4d8eda8ea6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4d8eda8ea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4d8eda8e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4d8fffad6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4d8fffad6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4d8fffad62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4d8fffad6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4d8fffad62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4d8fffad6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4d8fffad6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4d8fffad6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4d8eda8ea6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4d8eda8ea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49d19070f8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49d19070f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49d19070f8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49d19070f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49d19070f8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9d19070f8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49d19070f8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49d19070f8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4d8fffad6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4d8fffad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4d8fffad6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4d8fffad6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gitlab.com/gitlab-org/gitlab-ce"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Git Syllabus</a:t>
            </a:r>
            <a:endParaRPr b="1"/>
          </a:p>
        </p:txBody>
      </p:sp>
      <p:sp>
        <p:nvSpPr>
          <p:cNvPr id="55" name="Google Shape;55;p1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What is Git?                                            </a:t>
            </a:r>
            <a:endParaRPr/>
          </a:p>
          <a:p>
            <a:pPr marL="457200" lvl="0" indent="-342900" algn="l" rtl="0">
              <a:spcBef>
                <a:spcPts val="0"/>
              </a:spcBef>
              <a:spcAft>
                <a:spcPts val="0"/>
              </a:spcAft>
              <a:buSzPts val="1800"/>
              <a:buAutoNum type="arabicPeriod"/>
            </a:pPr>
            <a:r>
              <a:rPr lang="en"/>
              <a:t>How to Install Git?</a:t>
            </a:r>
            <a:endParaRPr/>
          </a:p>
          <a:p>
            <a:pPr marL="0" lvl="0" indent="0" algn="l" rtl="0">
              <a:spcBef>
                <a:spcPts val="1600"/>
              </a:spcBef>
              <a:spcAft>
                <a:spcPts val="0"/>
              </a:spcAft>
              <a:buNone/>
            </a:pPr>
            <a:r>
              <a:rPr lang="en"/>
              <a:t>3. 	Git Commands						      </a:t>
            </a:r>
            <a:endParaRPr/>
          </a:p>
          <a:p>
            <a:pPr marL="0" lvl="0" indent="0" algn="l" rtl="0">
              <a:spcBef>
                <a:spcPts val="1600"/>
              </a:spcBef>
              <a:spcAft>
                <a:spcPts val="0"/>
              </a:spcAft>
              <a:buNone/>
            </a:pPr>
            <a:r>
              <a:rPr lang="en"/>
              <a:t>4. 	Differences between Git and Github and Gitlab and Bitbucket</a:t>
            </a:r>
            <a:endParaRPr/>
          </a:p>
          <a:p>
            <a:pPr marL="0" lvl="0" indent="0" algn="l" rtl="0">
              <a:spcBef>
                <a:spcPts val="1600"/>
              </a:spcBef>
              <a:spcAft>
                <a:spcPts val="0"/>
              </a:spcAft>
              <a:buNone/>
            </a:pPr>
            <a:r>
              <a:rPr lang="en"/>
              <a:t>5. 	Difference between git vs svn</a:t>
            </a:r>
            <a:endParaRPr/>
          </a:p>
          <a:p>
            <a:pPr marL="0" lvl="0" indent="0" algn="l" rtl="0">
              <a:spcBef>
                <a:spcPts val="1600"/>
              </a:spcBef>
              <a:spcAft>
                <a:spcPts val="1600"/>
              </a:spcAft>
              <a:buNone/>
            </a:pPr>
            <a:r>
              <a:rPr lang="en"/>
              <a:t>6. 	Difference between Merge vs Rebase</a:t>
            </a:r>
            <a:endParaRPr/>
          </a:p>
        </p:txBody>
      </p:sp>
      <p:sp>
        <p:nvSpPr>
          <p:cNvPr id="56" name="Google Shape;5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pPr marL="0" lvl="0" indent="0" algn="r" rtl="0">
                <a:spcBef>
                  <a:spcPts val="0"/>
                </a:spcBef>
                <a:spcAft>
                  <a:spcPts val="0"/>
                </a:spcAft>
                <a:buClr>
                  <a:srgbClr val="000000"/>
                </a:buClr>
                <a:buSzPts val="1100"/>
                <a:buFont typeface="Arial"/>
                <a:buNone/>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19" name="Google Shape;119;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pPr marL="0" lvl="0" indent="0" algn="r" rtl="0">
                <a:spcBef>
                  <a:spcPts val="0"/>
                </a:spcBef>
                <a:spcAft>
                  <a:spcPts val="0"/>
                </a:spcAft>
                <a:buClr>
                  <a:srgbClr val="000000"/>
                </a:buClr>
                <a:buSzPts val="1100"/>
                <a:buFont typeface="Arial"/>
                <a:buNone/>
              </a:p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a:t>What is difference between git and SVN ?</a:t>
            </a:r>
            <a:endParaRPr/>
          </a:p>
        </p:txBody>
      </p:sp>
      <p:sp>
        <p:nvSpPr>
          <p:cNvPr id="125" name="Google Shape;125;p23"/>
          <p:cNvSpPr txBox="1">
            <a:spLocks noGrp="1"/>
          </p:cNvSpPr>
          <p:nvPr>
            <p:ph type="body" idx="1"/>
          </p:nvPr>
        </p:nvSpPr>
        <p:spPr>
          <a:xfrm>
            <a:off x="311700" y="1152475"/>
            <a:ext cx="8520600" cy="384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600"/>
              <a:buFont typeface="Georgia"/>
              <a:buNone/>
            </a:pPr>
            <a:r>
              <a:rPr lang="en">
                <a:solidFill>
                  <a:schemeClr val="dk1"/>
                </a:solidFill>
                <a:latin typeface="Times New Roman"/>
                <a:ea typeface="Times New Roman"/>
                <a:cs typeface="Times New Roman"/>
                <a:sym typeface="Times New Roman"/>
              </a:rPr>
              <a:t>1.Git is a distributed VCS; SVN is a non-distributed VCS.</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600"/>
              <a:buFont typeface="Georgia"/>
              <a:buNone/>
            </a:pPr>
            <a:r>
              <a:rPr lang="en">
                <a:solidFill>
                  <a:schemeClr val="dk1"/>
                </a:solidFill>
                <a:latin typeface="Times New Roman"/>
                <a:ea typeface="Times New Roman"/>
                <a:cs typeface="Times New Roman"/>
                <a:sym typeface="Times New Roman"/>
              </a:rPr>
              <a:t>2.Git has a centralized server and repository; SVN does not have a centralized server or repository.</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600"/>
              <a:buFont typeface="Georgia"/>
              <a:buNone/>
            </a:pPr>
            <a:r>
              <a:rPr lang="en">
                <a:solidFill>
                  <a:schemeClr val="dk1"/>
                </a:solidFill>
                <a:latin typeface="Times New Roman"/>
                <a:ea typeface="Times New Roman"/>
                <a:cs typeface="Times New Roman"/>
                <a:sym typeface="Times New Roman"/>
              </a:rPr>
              <a:t>3.The content in Git is stored as metadata; SVN stores files of content.</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600"/>
              <a:buFont typeface="Georgia"/>
              <a:buNone/>
            </a:pPr>
            <a:r>
              <a:rPr lang="en">
                <a:solidFill>
                  <a:schemeClr val="dk1"/>
                </a:solidFill>
                <a:latin typeface="Times New Roman"/>
                <a:ea typeface="Times New Roman"/>
                <a:cs typeface="Times New Roman"/>
                <a:sym typeface="Times New Roman"/>
              </a:rPr>
              <a:t>4.Git branches are easier to work with than SVN branches.</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600"/>
              <a:buFont typeface="Georgia"/>
              <a:buNone/>
            </a:pPr>
            <a:r>
              <a:rPr lang="en">
                <a:solidFill>
                  <a:schemeClr val="dk1"/>
                </a:solidFill>
                <a:latin typeface="Times New Roman"/>
                <a:ea typeface="Times New Roman"/>
                <a:cs typeface="Times New Roman"/>
                <a:sym typeface="Times New Roman"/>
              </a:rPr>
              <a:t>5.Git does not have the global revision number feature like SVN has.</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600"/>
              <a:buFont typeface="Georgia"/>
              <a:buNone/>
            </a:pPr>
            <a:r>
              <a:rPr lang="en">
                <a:solidFill>
                  <a:schemeClr val="dk1"/>
                </a:solidFill>
                <a:latin typeface="Times New Roman"/>
                <a:ea typeface="Times New Roman"/>
                <a:cs typeface="Times New Roman"/>
                <a:sym typeface="Times New Roman"/>
              </a:rPr>
              <a:t>6.Git has better content protection than SVN.</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600"/>
              <a:buFont typeface="Georgia"/>
              <a:buNone/>
            </a:pPr>
            <a:r>
              <a:rPr lang="en">
                <a:solidFill>
                  <a:schemeClr val="dk1"/>
                </a:solidFill>
                <a:latin typeface="Times New Roman"/>
                <a:ea typeface="Times New Roman"/>
                <a:cs typeface="Times New Roman"/>
                <a:sym typeface="Times New Roman"/>
              </a:rPr>
              <a:t>7.Git was developed for Linux kernel by Linus Torvalds; SVN was developed by CollabNet, Inc.</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9.Git is distributed under GNU, and its maintenance overseen by Junio Hamano; Apache Subversion, or SVN, is distributed under the open source license.(GNU not unix)</a:t>
            </a:r>
            <a:endParaRPr>
              <a:latin typeface="Times New Roman"/>
              <a:ea typeface="Times New Roman"/>
              <a:cs typeface="Times New Roman"/>
              <a:sym typeface="Times New Roman"/>
            </a:endParaRPr>
          </a:p>
        </p:txBody>
      </p:sp>
      <p:sp>
        <p:nvSpPr>
          <p:cNvPr id="126" name="Google Shape;126;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pPr marL="0" lvl="0" indent="0" algn="r" rtl="0">
                <a:spcBef>
                  <a:spcPts val="0"/>
                </a:spcBef>
                <a:spcAft>
                  <a:spcPts val="0"/>
                </a:spcAft>
                <a:buClr>
                  <a:srgbClr val="000000"/>
                </a:buClr>
                <a:buSzPts val="1100"/>
                <a:buFont typeface="Arial"/>
                <a:buNone/>
              </a:p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What is difference between git and github ?</a:t>
            </a:r>
            <a:endParaRPr b="1"/>
          </a:p>
        </p:txBody>
      </p:sp>
      <p:sp>
        <p:nvSpPr>
          <p:cNvPr id="132" name="Google Shape;13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rgbClr val="242729"/>
                </a:solidFill>
                <a:latin typeface="Times New Roman"/>
                <a:ea typeface="Times New Roman"/>
                <a:cs typeface="Times New Roman"/>
                <a:sym typeface="Times New Roman"/>
              </a:rPr>
              <a:t>Git</a:t>
            </a:r>
            <a:r>
              <a:rPr lang="en">
                <a:solidFill>
                  <a:srgbClr val="242729"/>
                </a:solidFill>
                <a:latin typeface="Times New Roman"/>
                <a:ea typeface="Times New Roman"/>
                <a:cs typeface="Times New Roman"/>
                <a:sym typeface="Times New Roman"/>
              </a:rPr>
              <a:t> is a version control system, a tool to manage your source code history.</a:t>
            </a:r>
            <a:endParaRPr>
              <a:solidFill>
                <a:srgbClr val="242729"/>
              </a:solidFill>
              <a:latin typeface="Times New Roman"/>
              <a:ea typeface="Times New Roman"/>
              <a:cs typeface="Times New Roman"/>
              <a:sym typeface="Times New Roman"/>
            </a:endParaRPr>
          </a:p>
          <a:p>
            <a:pPr marL="0" lvl="0" indent="0" algn="l" rtl="0">
              <a:spcBef>
                <a:spcPts val="1100"/>
              </a:spcBef>
              <a:spcAft>
                <a:spcPts val="0"/>
              </a:spcAft>
              <a:buClr>
                <a:schemeClr val="dk1"/>
              </a:buClr>
              <a:buSzPts val="1100"/>
              <a:buFont typeface="Arial"/>
              <a:buNone/>
            </a:pPr>
            <a:r>
              <a:rPr lang="en" b="1">
                <a:solidFill>
                  <a:srgbClr val="242729"/>
                </a:solidFill>
                <a:latin typeface="Times New Roman"/>
                <a:ea typeface="Times New Roman"/>
                <a:cs typeface="Times New Roman"/>
                <a:sym typeface="Times New Roman"/>
              </a:rPr>
              <a:t>GitHub</a:t>
            </a:r>
            <a:r>
              <a:rPr lang="en">
                <a:solidFill>
                  <a:srgbClr val="242729"/>
                </a:solidFill>
                <a:latin typeface="Times New Roman"/>
                <a:ea typeface="Times New Roman"/>
                <a:cs typeface="Times New Roman"/>
                <a:sym typeface="Times New Roman"/>
              </a:rPr>
              <a:t> is a hosting service for Git repositories.</a:t>
            </a:r>
            <a:endParaRPr>
              <a:solidFill>
                <a:srgbClr val="242729"/>
              </a:solidFill>
              <a:latin typeface="Times New Roman"/>
              <a:ea typeface="Times New Roman"/>
              <a:cs typeface="Times New Roman"/>
              <a:sym typeface="Times New Roman"/>
            </a:endParaRPr>
          </a:p>
          <a:p>
            <a:pPr marL="0" lvl="0" indent="0" algn="l" rtl="0">
              <a:spcBef>
                <a:spcPts val="1100"/>
              </a:spcBef>
              <a:spcAft>
                <a:spcPts val="0"/>
              </a:spcAft>
              <a:buNone/>
            </a:pPr>
            <a:r>
              <a:rPr lang="en">
                <a:solidFill>
                  <a:srgbClr val="242729"/>
                </a:solidFill>
                <a:latin typeface="Times New Roman"/>
                <a:ea typeface="Times New Roman"/>
                <a:cs typeface="Times New Roman"/>
                <a:sym typeface="Times New Roman"/>
              </a:rPr>
              <a:t>So they are not the same thing: </a:t>
            </a:r>
            <a:r>
              <a:rPr lang="en" b="1">
                <a:solidFill>
                  <a:srgbClr val="242729"/>
                </a:solidFill>
                <a:latin typeface="Times New Roman"/>
                <a:ea typeface="Times New Roman"/>
                <a:cs typeface="Times New Roman"/>
                <a:sym typeface="Times New Roman"/>
              </a:rPr>
              <a:t>Git</a:t>
            </a:r>
            <a:r>
              <a:rPr lang="en">
                <a:solidFill>
                  <a:srgbClr val="242729"/>
                </a:solidFill>
                <a:latin typeface="Times New Roman"/>
                <a:ea typeface="Times New Roman"/>
                <a:cs typeface="Times New Roman"/>
                <a:sym typeface="Times New Roman"/>
              </a:rPr>
              <a:t> is the </a:t>
            </a:r>
            <a:r>
              <a:rPr lang="en" b="1">
                <a:solidFill>
                  <a:srgbClr val="242729"/>
                </a:solidFill>
                <a:latin typeface="Times New Roman"/>
                <a:ea typeface="Times New Roman"/>
                <a:cs typeface="Times New Roman"/>
                <a:sym typeface="Times New Roman"/>
              </a:rPr>
              <a:t>tool</a:t>
            </a:r>
            <a:r>
              <a:rPr lang="en">
                <a:solidFill>
                  <a:srgbClr val="242729"/>
                </a:solidFill>
                <a:latin typeface="Times New Roman"/>
                <a:ea typeface="Times New Roman"/>
                <a:cs typeface="Times New Roman"/>
                <a:sym typeface="Times New Roman"/>
              </a:rPr>
              <a:t>, </a:t>
            </a:r>
            <a:r>
              <a:rPr lang="en" b="1">
                <a:solidFill>
                  <a:srgbClr val="242729"/>
                </a:solidFill>
                <a:latin typeface="Times New Roman"/>
                <a:ea typeface="Times New Roman"/>
                <a:cs typeface="Times New Roman"/>
                <a:sym typeface="Times New Roman"/>
              </a:rPr>
              <a:t>GitHub</a:t>
            </a:r>
            <a:r>
              <a:rPr lang="en">
                <a:solidFill>
                  <a:srgbClr val="242729"/>
                </a:solidFill>
                <a:latin typeface="Times New Roman"/>
                <a:ea typeface="Times New Roman"/>
                <a:cs typeface="Times New Roman"/>
                <a:sym typeface="Times New Roman"/>
              </a:rPr>
              <a:t> is the </a:t>
            </a:r>
            <a:r>
              <a:rPr lang="en" b="1">
                <a:solidFill>
                  <a:srgbClr val="242729"/>
                </a:solidFill>
                <a:latin typeface="Times New Roman"/>
                <a:ea typeface="Times New Roman"/>
                <a:cs typeface="Times New Roman"/>
                <a:sym typeface="Times New Roman"/>
              </a:rPr>
              <a:t>service for projects that use Git</a:t>
            </a:r>
            <a:r>
              <a:rPr lang="en">
                <a:solidFill>
                  <a:srgbClr val="242729"/>
                </a:solidFill>
                <a:latin typeface="Times New Roman"/>
                <a:ea typeface="Times New Roman"/>
                <a:cs typeface="Times New Roman"/>
                <a:sym typeface="Times New Roman"/>
              </a:rPr>
              <a:t>.</a:t>
            </a:r>
            <a:endParaRPr>
              <a:solidFill>
                <a:srgbClr val="242729"/>
              </a:solidFill>
              <a:latin typeface="Times New Roman"/>
              <a:ea typeface="Times New Roman"/>
              <a:cs typeface="Times New Roman"/>
              <a:sym typeface="Times New Roman"/>
            </a:endParaRPr>
          </a:p>
          <a:p>
            <a:pPr marL="0" lvl="0" indent="0" algn="l" rtl="0">
              <a:spcBef>
                <a:spcPts val="1100"/>
              </a:spcBef>
              <a:spcAft>
                <a:spcPts val="0"/>
              </a:spcAft>
              <a:buNone/>
            </a:pPr>
            <a:r>
              <a:rPr lang="en" b="1">
                <a:solidFill>
                  <a:srgbClr val="333333"/>
                </a:solidFill>
                <a:latin typeface="Times New Roman"/>
                <a:ea typeface="Times New Roman"/>
                <a:cs typeface="Times New Roman"/>
                <a:sym typeface="Times New Roman"/>
              </a:rPr>
              <a:t>Git:</a:t>
            </a:r>
            <a:r>
              <a:rPr lang="en" b="1">
                <a:solidFill>
                  <a:srgbClr val="3366FF"/>
                </a:solidFill>
                <a:latin typeface="Times New Roman"/>
                <a:ea typeface="Times New Roman"/>
                <a:cs typeface="Times New Roman"/>
                <a:sym typeface="Times New Roman"/>
              </a:rPr>
              <a:t> </a:t>
            </a:r>
            <a:r>
              <a:rPr lang="en" b="1" i="1">
                <a:solidFill>
                  <a:srgbClr val="0000FF"/>
                </a:solidFill>
                <a:latin typeface="Times New Roman"/>
                <a:ea typeface="Times New Roman"/>
                <a:cs typeface="Times New Roman"/>
                <a:sym typeface="Times New Roman"/>
              </a:rPr>
              <a:t>It is a Distributed Version Control System for tracking versions of files.</a:t>
            </a:r>
            <a:r>
              <a:rPr lang="en" b="1">
                <a:solidFill>
                  <a:srgbClr val="0000FF"/>
                </a:solidFill>
                <a:latin typeface="Times New Roman"/>
                <a:ea typeface="Times New Roman"/>
                <a:cs typeface="Times New Roman"/>
                <a:sym typeface="Times New Roman"/>
              </a:rPr>
              <a:t> </a:t>
            </a:r>
            <a:endParaRPr b="1">
              <a:solidFill>
                <a:srgbClr val="0000FF"/>
              </a:solidFill>
              <a:latin typeface="Times New Roman"/>
              <a:ea typeface="Times New Roman"/>
              <a:cs typeface="Times New Roman"/>
              <a:sym typeface="Times New Roman"/>
            </a:endParaRPr>
          </a:p>
          <a:p>
            <a:pPr marL="0" lvl="0" indent="0" algn="l" rtl="0">
              <a:spcBef>
                <a:spcPts val="800"/>
              </a:spcBef>
              <a:spcAft>
                <a:spcPts val="0"/>
              </a:spcAft>
              <a:buNone/>
            </a:pPr>
            <a:r>
              <a:rPr lang="en" b="1">
                <a:solidFill>
                  <a:srgbClr val="333333"/>
                </a:solidFill>
                <a:latin typeface="Times New Roman"/>
                <a:ea typeface="Times New Roman"/>
                <a:cs typeface="Times New Roman"/>
                <a:sym typeface="Times New Roman"/>
              </a:rPr>
              <a:t>Github:</a:t>
            </a:r>
            <a:r>
              <a:rPr lang="en" b="1">
                <a:solidFill>
                  <a:srgbClr val="3366FF"/>
                </a:solidFill>
                <a:latin typeface="Times New Roman"/>
                <a:ea typeface="Times New Roman"/>
                <a:cs typeface="Times New Roman"/>
                <a:sym typeface="Times New Roman"/>
              </a:rPr>
              <a:t> </a:t>
            </a:r>
            <a:r>
              <a:rPr lang="en" b="1" i="1">
                <a:solidFill>
                  <a:srgbClr val="0000FF"/>
                </a:solidFill>
                <a:latin typeface="Times New Roman"/>
                <a:ea typeface="Times New Roman"/>
                <a:cs typeface="Times New Roman"/>
                <a:sym typeface="Times New Roman"/>
              </a:rPr>
              <a:t>It is  web portal and cloud hosting service for your Git repositories. </a:t>
            </a:r>
            <a:endParaRPr b="1" i="1">
              <a:solidFill>
                <a:srgbClr val="0000FF"/>
              </a:solidFill>
              <a:latin typeface="Times New Roman"/>
              <a:ea typeface="Times New Roman"/>
              <a:cs typeface="Times New Roman"/>
              <a:sym typeface="Times New Roman"/>
            </a:endParaRPr>
          </a:p>
          <a:p>
            <a:pPr marL="0" lvl="0" indent="0" algn="l" rtl="0">
              <a:spcBef>
                <a:spcPts val="800"/>
              </a:spcBef>
              <a:spcAft>
                <a:spcPts val="0"/>
              </a:spcAft>
              <a:buClr>
                <a:schemeClr val="dk1"/>
              </a:buClr>
              <a:buSzPts val="1100"/>
              <a:buFont typeface="Arial"/>
              <a:buNone/>
            </a:pPr>
            <a:endParaRPr>
              <a:solidFill>
                <a:srgbClr val="242729"/>
              </a:solidFill>
              <a:latin typeface="Times New Roman"/>
              <a:ea typeface="Times New Roman"/>
              <a:cs typeface="Times New Roman"/>
              <a:sym typeface="Times New Roman"/>
            </a:endParaRPr>
          </a:p>
          <a:p>
            <a:pPr marL="0" lvl="0" indent="0" algn="l" rtl="0">
              <a:spcBef>
                <a:spcPts val="1100"/>
              </a:spcBef>
              <a:spcAft>
                <a:spcPts val="1600"/>
              </a:spcAft>
              <a:buNone/>
            </a:pPr>
            <a:endParaRPr>
              <a:latin typeface="Times New Roman"/>
              <a:ea typeface="Times New Roman"/>
              <a:cs typeface="Times New Roman"/>
              <a:sym typeface="Times New Roman"/>
            </a:endParaRPr>
          </a:p>
        </p:txBody>
      </p:sp>
      <p:sp>
        <p:nvSpPr>
          <p:cNvPr id="133" name="Google Shape;133;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pPr marL="0" lvl="0" indent="0" algn="r" rtl="0">
                <a:spcBef>
                  <a:spcPts val="0"/>
                </a:spcBef>
                <a:spcAft>
                  <a:spcPts val="0"/>
                </a:spcAft>
                <a:buClr>
                  <a:srgbClr val="000000"/>
                </a:buClr>
                <a:buSzPts val="1100"/>
                <a:buFont typeface="Arial"/>
                <a:buNone/>
              </a:pP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400" b="1"/>
              <a:t>What is difference between github vs </a:t>
            </a:r>
            <a:r>
              <a:rPr lang="en" sz="2400" b="1">
                <a:solidFill>
                  <a:srgbClr val="333333"/>
                </a:solidFill>
                <a:latin typeface="Georgia"/>
                <a:ea typeface="Georgia"/>
                <a:cs typeface="Georgia"/>
                <a:sym typeface="Georgia"/>
              </a:rPr>
              <a:t>Bitbucket </a:t>
            </a:r>
            <a:endParaRPr sz="2400" b="1"/>
          </a:p>
        </p:txBody>
      </p:sp>
      <p:sp>
        <p:nvSpPr>
          <p:cNvPr id="139" name="Google Shape;139;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33333"/>
                </a:solidFill>
                <a:latin typeface="Georgia"/>
                <a:ea typeface="Georgia"/>
                <a:cs typeface="Georgia"/>
                <a:sym typeface="Georgia"/>
              </a:rPr>
              <a:t>1)  Github provides you </a:t>
            </a:r>
            <a:r>
              <a:rPr lang="en" b="1">
                <a:solidFill>
                  <a:srgbClr val="333333"/>
                </a:solidFill>
                <a:latin typeface="Georgia"/>
                <a:ea typeface="Georgia"/>
                <a:cs typeface="Georgia"/>
                <a:sym typeface="Georgia"/>
              </a:rPr>
              <a:t>inline editing and network graphs</a:t>
            </a:r>
            <a:r>
              <a:rPr lang="en">
                <a:solidFill>
                  <a:srgbClr val="333333"/>
                </a:solidFill>
                <a:latin typeface="Georgia"/>
                <a:ea typeface="Georgia"/>
                <a:cs typeface="Georgia"/>
                <a:sym typeface="Georgia"/>
              </a:rPr>
              <a:t> whereas bitbucket doesn't provide you that.</a:t>
            </a:r>
            <a:endParaRPr>
              <a:solidFill>
                <a:srgbClr val="333333"/>
              </a:solidFill>
              <a:latin typeface="Georgia"/>
              <a:ea typeface="Georgia"/>
              <a:cs typeface="Georgia"/>
              <a:sym typeface="Georgia"/>
            </a:endParaRPr>
          </a:p>
          <a:p>
            <a:pPr marL="0" lvl="0" indent="0" algn="l" rtl="0">
              <a:spcBef>
                <a:spcPts val="1600"/>
              </a:spcBef>
              <a:spcAft>
                <a:spcPts val="0"/>
              </a:spcAft>
              <a:buClr>
                <a:schemeClr val="dk1"/>
              </a:buClr>
              <a:buSzPts val="1100"/>
              <a:buFont typeface="Arial"/>
              <a:buNone/>
            </a:pPr>
            <a:r>
              <a:rPr lang="en">
                <a:solidFill>
                  <a:srgbClr val="333333"/>
                </a:solidFill>
                <a:latin typeface="Georgia"/>
                <a:ea typeface="Georgia"/>
                <a:cs typeface="Georgia"/>
                <a:sym typeface="Georgia"/>
              </a:rPr>
              <a:t>2) Github's </a:t>
            </a:r>
            <a:r>
              <a:rPr lang="en" b="1">
                <a:solidFill>
                  <a:srgbClr val="333333"/>
                </a:solidFill>
                <a:latin typeface="Georgia"/>
                <a:ea typeface="Georgia"/>
                <a:cs typeface="Georgia"/>
                <a:sym typeface="Georgia"/>
              </a:rPr>
              <a:t>monthly price</a:t>
            </a:r>
            <a:r>
              <a:rPr lang="en">
                <a:solidFill>
                  <a:srgbClr val="333333"/>
                </a:solidFill>
                <a:latin typeface="Georgia"/>
                <a:ea typeface="Georgia"/>
                <a:cs typeface="Georgia"/>
                <a:sym typeface="Georgia"/>
              </a:rPr>
              <a:t> is cheap, but bitbucket is cheaper than Github.</a:t>
            </a:r>
            <a:endParaRPr>
              <a:solidFill>
                <a:srgbClr val="333333"/>
              </a:solidFill>
              <a:latin typeface="Georgia"/>
              <a:ea typeface="Georgia"/>
              <a:cs typeface="Georgia"/>
              <a:sym typeface="Georgia"/>
            </a:endParaRPr>
          </a:p>
          <a:p>
            <a:pPr marL="0" lvl="0" indent="0" algn="l" rtl="0">
              <a:spcBef>
                <a:spcPts val="1600"/>
              </a:spcBef>
              <a:spcAft>
                <a:spcPts val="0"/>
              </a:spcAft>
              <a:buClr>
                <a:schemeClr val="dk1"/>
              </a:buClr>
              <a:buSzPts val="1100"/>
              <a:buFont typeface="Arial"/>
              <a:buNone/>
            </a:pPr>
            <a:r>
              <a:rPr lang="en">
                <a:solidFill>
                  <a:srgbClr val="333333"/>
                </a:solidFill>
                <a:latin typeface="Georgia"/>
                <a:ea typeface="Georgia"/>
                <a:cs typeface="Georgia"/>
                <a:sym typeface="Georgia"/>
              </a:rPr>
              <a:t>3) Github doesn't provide any </a:t>
            </a:r>
            <a:r>
              <a:rPr lang="en" b="1">
                <a:solidFill>
                  <a:srgbClr val="333333"/>
                </a:solidFill>
                <a:latin typeface="Georgia"/>
                <a:ea typeface="Georgia"/>
                <a:cs typeface="Georgia"/>
                <a:sym typeface="Georgia"/>
              </a:rPr>
              <a:t>free private repositories</a:t>
            </a:r>
            <a:r>
              <a:rPr lang="en">
                <a:solidFill>
                  <a:srgbClr val="333333"/>
                </a:solidFill>
                <a:latin typeface="Georgia"/>
                <a:ea typeface="Georgia"/>
                <a:cs typeface="Georgia"/>
                <a:sym typeface="Georgia"/>
              </a:rPr>
              <a:t> whereas Bitbucket provides you unlimited free private repositories.</a:t>
            </a:r>
            <a:endParaRPr>
              <a:solidFill>
                <a:srgbClr val="333333"/>
              </a:solidFill>
              <a:latin typeface="Georgia"/>
              <a:ea typeface="Georgia"/>
              <a:cs typeface="Georgia"/>
              <a:sym typeface="Georgia"/>
            </a:endParaRPr>
          </a:p>
          <a:p>
            <a:pPr marL="0" lvl="0" indent="0" algn="l" rtl="0">
              <a:spcBef>
                <a:spcPts val="1600"/>
              </a:spcBef>
              <a:spcAft>
                <a:spcPts val="1600"/>
              </a:spcAft>
              <a:buNone/>
            </a:pPr>
            <a:r>
              <a:rPr lang="en">
                <a:solidFill>
                  <a:srgbClr val="333333"/>
                </a:solidFill>
                <a:latin typeface="Georgia"/>
                <a:ea typeface="Georgia"/>
                <a:cs typeface="Georgia"/>
                <a:sym typeface="Georgia"/>
              </a:rPr>
              <a:t>4) UI tool in both (not for people who love console :) ). </a:t>
            </a:r>
            <a:endParaRPr/>
          </a:p>
        </p:txBody>
      </p:sp>
      <p:sp>
        <p:nvSpPr>
          <p:cNvPr id="140" name="Google Shape;140;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pPr marL="0" lvl="0" indent="0" algn="r" rtl="0">
                <a:spcBef>
                  <a:spcPts val="0"/>
                </a:spcBef>
                <a:spcAft>
                  <a:spcPts val="0"/>
                </a:spcAft>
                <a:buClr>
                  <a:srgbClr val="000000"/>
                </a:buClr>
                <a:buSzPts val="1100"/>
                <a:buFont typeface="Arial"/>
                <a:buNone/>
              </a:pPr>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What is Bitbucket?</a:t>
            </a:r>
            <a:endParaRPr b="1"/>
          </a:p>
          <a:p>
            <a:pPr marL="0" lvl="0" indent="0" algn="ctr" rtl="0">
              <a:spcBef>
                <a:spcPts val="0"/>
              </a:spcBef>
              <a:spcAft>
                <a:spcPts val="0"/>
              </a:spcAft>
              <a:buClr>
                <a:schemeClr val="dk1"/>
              </a:buClr>
              <a:buSzPts val="1100"/>
              <a:buFont typeface="Arial"/>
              <a:buNone/>
            </a:pPr>
            <a:endParaRPr sz="2400"/>
          </a:p>
        </p:txBody>
      </p:sp>
      <p:sp>
        <p:nvSpPr>
          <p:cNvPr id="146" name="Google Shape;146;p26"/>
          <p:cNvSpPr txBox="1">
            <a:spLocks noGrp="1"/>
          </p:cNvSpPr>
          <p:nvPr>
            <p:ph type="body" idx="1"/>
          </p:nvPr>
        </p:nvSpPr>
        <p:spPr>
          <a:xfrm>
            <a:off x="311700" y="1152475"/>
            <a:ext cx="8520600" cy="3782100"/>
          </a:xfrm>
          <a:prstGeom prst="rect">
            <a:avLst/>
          </a:prstGeom>
        </p:spPr>
        <p:txBody>
          <a:bodyPr spcFirstLastPara="1" wrap="square" lIns="91425" tIns="91425" rIns="91425" bIns="91425" anchor="t" anchorCtr="0">
            <a:noAutofit/>
          </a:bodyPr>
          <a:lstStyle/>
          <a:p>
            <a:pPr marL="800100" lvl="0" indent="-330200" algn="l" rtl="0">
              <a:lnSpc>
                <a:spcPct val="158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Bitbucket was launched in 2008 initially supporting Mercurial Projects. In 2010, it was acquired by Atlassian and from 2011 it also started to support Git hosting.</a:t>
            </a:r>
            <a:endParaRPr sz="1600">
              <a:solidFill>
                <a:schemeClr val="dk1"/>
              </a:solidFill>
              <a:latin typeface="Times New Roman"/>
              <a:ea typeface="Times New Roman"/>
              <a:cs typeface="Times New Roman"/>
              <a:sym typeface="Times New Roman"/>
            </a:endParaRPr>
          </a:p>
          <a:p>
            <a:pPr marL="800100" lvl="0" indent="-330200" algn="l" rtl="0">
              <a:lnSpc>
                <a:spcPct val="158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It supports the Mercurial VCS(version control system) in addition to Git</a:t>
            </a:r>
            <a:endParaRPr sz="1600">
              <a:solidFill>
                <a:schemeClr val="dk1"/>
              </a:solidFill>
              <a:latin typeface="Times New Roman"/>
              <a:ea typeface="Times New Roman"/>
              <a:cs typeface="Times New Roman"/>
              <a:sym typeface="Times New Roman"/>
            </a:endParaRPr>
          </a:p>
          <a:p>
            <a:pPr marL="800100" lvl="0" indent="-330200" algn="l" rtl="0">
              <a:lnSpc>
                <a:spcPct val="158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It is not open source but by buying the self-hosted version the full source code is provided.</a:t>
            </a:r>
            <a:endParaRPr sz="1600">
              <a:solidFill>
                <a:schemeClr val="dk1"/>
              </a:solidFill>
              <a:latin typeface="Times New Roman"/>
              <a:ea typeface="Times New Roman"/>
              <a:cs typeface="Times New Roman"/>
              <a:sym typeface="Times New Roman"/>
            </a:endParaRPr>
          </a:p>
          <a:p>
            <a:pPr marL="800100" lvl="0" indent="-330200" algn="l" rtl="0">
              <a:lnSpc>
                <a:spcPct val="158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Bitbucket is written in Python and uses the Django web framework.</a:t>
            </a:r>
            <a:endParaRPr sz="1600">
              <a:solidFill>
                <a:schemeClr val="dk1"/>
              </a:solidFill>
              <a:latin typeface="Times New Roman"/>
              <a:ea typeface="Times New Roman"/>
              <a:cs typeface="Times New Roman"/>
              <a:sym typeface="Times New Roman"/>
            </a:endParaRPr>
          </a:p>
          <a:p>
            <a:pPr marL="800100" lvl="0" indent="-330200" algn="l" rtl="0">
              <a:lnSpc>
                <a:spcPct val="158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We get free private repositories on Bitbucket</a:t>
            </a:r>
            <a:endParaRPr sz="1600">
              <a:solidFill>
                <a:schemeClr val="dk1"/>
              </a:solidFill>
              <a:latin typeface="Times New Roman"/>
              <a:ea typeface="Times New Roman"/>
              <a:cs typeface="Times New Roman"/>
              <a:sym typeface="Times New Roman"/>
            </a:endParaRPr>
          </a:p>
          <a:p>
            <a:pPr marL="800100" lvl="0" indent="-330200" algn="l" rtl="0">
              <a:lnSpc>
                <a:spcPct val="158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It offers both commercial plans and free accounts. It offers free accounts with an unlimited number of private repositories</a:t>
            </a:r>
            <a:endParaRPr sz="1600">
              <a:solidFill>
                <a:schemeClr val="dk1"/>
              </a:solidFill>
              <a:latin typeface="Times New Roman"/>
              <a:ea typeface="Times New Roman"/>
              <a:cs typeface="Times New Roman"/>
              <a:sym typeface="Times New Roman"/>
            </a:endParaRPr>
          </a:p>
          <a:p>
            <a:pPr marL="800100" lvl="0" indent="-330200" algn="l" rtl="0">
              <a:lnSpc>
                <a:spcPct val="158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Imports existing Git projects from Excel, Github, etc.</a:t>
            </a:r>
            <a:endParaRPr sz="1600">
              <a:solidFill>
                <a:schemeClr val="dk1"/>
              </a:solidFill>
              <a:latin typeface="Times New Roman"/>
              <a:ea typeface="Times New Roman"/>
              <a:cs typeface="Times New Roman"/>
              <a:sym typeface="Times New Roman"/>
            </a:endParaRPr>
          </a:p>
          <a:p>
            <a:pPr marL="0" lvl="0" indent="0" algn="l" rtl="0">
              <a:spcBef>
                <a:spcPts val="3600"/>
              </a:spcBef>
              <a:spcAft>
                <a:spcPts val="1600"/>
              </a:spcAft>
              <a:buNone/>
            </a:pPr>
            <a:endParaRPr sz="1600">
              <a:latin typeface="Times New Roman"/>
              <a:ea typeface="Times New Roman"/>
              <a:cs typeface="Times New Roman"/>
              <a:sym typeface="Times New Roman"/>
            </a:endParaRPr>
          </a:p>
        </p:txBody>
      </p:sp>
      <p:sp>
        <p:nvSpPr>
          <p:cNvPr id="147" name="Google Shape;147;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pPr marL="0" lvl="0" indent="0" algn="r" rtl="0">
                <a:spcBef>
                  <a:spcPts val="0"/>
                </a:spcBef>
                <a:spcAft>
                  <a:spcPts val="0"/>
                </a:spcAft>
                <a:buClr>
                  <a:srgbClr val="000000"/>
                </a:buClr>
                <a:buSzPts val="1100"/>
                <a:buFont typeface="Arial"/>
                <a:buNone/>
              </a:pP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What is Bitbucket?</a:t>
            </a:r>
            <a:endParaRPr b="1"/>
          </a:p>
        </p:txBody>
      </p:sp>
      <p:sp>
        <p:nvSpPr>
          <p:cNvPr id="153" name="Google Shape;153;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800100" lvl="0" indent="-330200" algn="l" rtl="0">
              <a:lnSpc>
                <a:spcPct val="158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Some remarkable features of Bitbucket are</a:t>
            </a:r>
            <a:endParaRPr sz="1600">
              <a:solidFill>
                <a:schemeClr val="dk1"/>
              </a:solidFill>
              <a:latin typeface="Times New Roman"/>
              <a:ea typeface="Times New Roman"/>
              <a:cs typeface="Times New Roman"/>
              <a:sym typeface="Times New Roman"/>
            </a:endParaRPr>
          </a:p>
          <a:p>
            <a:pPr marL="1600200" lvl="1" indent="-330200" algn="l" rtl="0">
              <a:lnSpc>
                <a:spcPct val="158000"/>
              </a:lnSpc>
              <a:spcBef>
                <a:spcPts val="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Issue tracking</a:t>
            </a:r>
            <a:endParaRPr sz="1600">
              <a:solidFill>
                <a:schemeClr val="dk1"/>
              </a:solidFill>
              <a:latin typeface="Times New Roman"/>
              <a:ea typeface="Times New Roman"/>
              <a:cs typeface="Times New Roman"/>
              <a:sym typeface="Times New Roman"/>
            </a:endParaRPr>
          </a:p>
          <a:p>
            <a:pPr marL="1600200" lvl="1" indent="-330200" algn="l" rtl="0">
              <a:lnSpc>
                <a:spcPct val="158000"/>
              </a:lnSpc>
              <a:spcBef>
                <a:spcPts val="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REST APIs to build third party applications which can use any development language</a:t>
            </a:r>
            <a:endParaRPr sz="1600">
              <a:solidFill>
                <a:schemeClr val="dk1"/>
              </a:solidFill>
              <a:latin typeface="Times New Roman"/>
              <a:ea typeface="Times New Roman"/>
              <a:cs typeface="Times New Roman"/>
              <a:sym typeface="Times New Roman"/>
            </a:endParaRPr>
          </a:p>
          <a:p>
            <a:pPr marL="1600200" lvl="1" indent="-330200" algn="l" rtl="0">
              <a:lnSpc>
                <a:spcPct val="158000"/>
              </a:lnSpc>
              <a:spcBef>
                <a:spcPts val="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Code search is possible</a:t>
            </a:r>
            <a:endParaRPr sz="1600">
              <a:solidFill>
                <a:schemeClr val="dk1"/>
              </a:solidFill>
              <a:latin typeface="Times New Roman"/>
              <a:ea typeface="Times New Roman"/>
              <a:cs typeface="Times New Roman"/>
              <a:sym typeface="Times New Roman"/>
            </a:endParaRPr>
          </a:p>
          <a:p>
            <a:pPr marL="1600200" lvl="1" indent="-330200" algn="l" rtl="0">
              <a:lnSpc>
                <a:spcPct val="158000"/>
              </a:lnSpc>
              <a:spcBef>
                <a:spcPts val="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Pull requests with code review and comments</a:t>
            </a:r>
            <a:endParaRPr sz="1600">
              <a:solidFill>
                <a:schemeClr val="dk1"/>
              </a:solidFill>
              <a:latin typeface="Times New Roman"/>
              <a:ea typeface="Times New Roman"/>
              <a:cs typeface="Times New Roman"/>
              <a:sym typeface="Times New Roman"/>
            </a:endParaRPr>
          </a:p>
          <a:p>
            <a:pPr marL="1600200" lvl="1" indent="-330200" algn="l" rtl="0">
              <a:lnSpc>
                <a:spcPct val="158000"/>
              </a:lnSpc>
              <a:spcBef>
                <a:spcPts val="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Snippets that allow developers to share code segments or files</a:t>
            </a:r>
            <a:endParaRPr sz="1600">
              <a:solidFill>
                <a:schemeClr val="dk1"/>
              </a:solidFill>
              <a:latin typeface="Times New Roman"/>
              <a:ea typeface="Times New Roman"/>
              <a:cs typeface="Times New Roman"/>
              <a:sym typeface="Times New Roman"/>
            </a:endParaRPr>
          </a:p>
        </p:txBody>
      </p:sp>
      <p:sp>
        <p:nvSpPr>
          <p:cNvPr id="154" name="Google Shape;154;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pPr marL="0" lvl="0" indent="0" algn="r" rtl="0">
                <a:spcBef>
                  <a:spcPts val="0"/>
                </a:spcBef>
                <a:spcAft>
                  <a:spcPts val="0"/>
                </a:spcAft>
                <a:buClr>
                  <a:srgbClr val="000000"/>
                </a:buClr>
                <a:buSzPts val="1100"/>
                <a:buFont typeface="Arial"/>
                <a:buNone/>
              </a:pPr>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58000"/>
              </a:lnSpc>
              <a:spcBef>
                <a:spcPts val="0"/>
              </a:spcBef>
              <a:spcAft>
                <a:spcPts val="3600"/>
              </a:spcAft>
              <a:buNone/>
            </a:pPr>
            <a:r>
              <a:rPr lang="en" sz="2400" b="1">
                <a:latin typeface="Times New Roman"/>
                <a:ea typeface="Times New Roman"/>
                <a:cs typeface="Times New Roman"/>
                <a:sym typeface="Times New Roman"/>
              </a:rPr>
              <a:t>What is GitHub ?</a:t>
            </a:r>
            <a:endParaRPr sz="2400" b="1">
              <a:latin typeface="Times New Roman"/>
              <a:ea typeface="Times New Roman"/>
              <a:cs typeface="Times New Roman"/>
              <a:sym typeface="Times New Roman"/>
            </a:endParaRPr>
          </a:p>
        </p:txBody>
      </p:sp>
      <p:sp>
        <p:nvSpPr>
          <p:cNvPr id="160" name="Google Shape;160;p28"/>
          <p:cNvSpPr txBox="1">
            <a:spLocks noGrp="1"/>
          </p:cNvSpPr>
          <p:nvPr>
            <p:ph type="body" idx="1"/>
          </p:nvPr>
        </p:nvSpPr>
        <p:spPr>
          <a:xfrm>
            <a:off x="311700" y="1152475"/>
            <a:ext cx="8520600" cy="3902100"/>
          </a:xfrm>
          <a:prstGeom prst="rect">
            <a:avLst/>
          </a:prstGeom>
        </p:spPr>
        <p:txBody>
          <a:bodyPr spcFirstLastPara="1" wrap="square" lIns="91425" tIns="91425" rIns="91425" bIns="91425" anchor="t" anchorCtr="0">
            <a:noAutofit/>
          </a:bodyPr>
          <a:lstStyle/>
          <a:p>
            <a:pPr marL="800100" lvl="0" indent="-330200" algn="l" rtl="0">
              <a:lnSpc>
                <a:spcPct val="158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GitHub was launched in 2008. It is git based repository hosting platform.</a:t>
            </a:r>
            <a:endParaRPr sz="1600">
              <a:solidFill>
                <a:schemeClr val="dk1"/>
              </a:solidFill>
              <a:latin typeface="Times New Roman"/>
              <a:ea typeface="Times New Roman"/>
              <a:cs typeface="Times New Roman"/>
              <a:sym typeface="Times New Roman"/>
            </a:endParaRPr>
          </a:p>
          <a:p>
            <a:pPr marL="800100" lvl="0" indent="-330200" algn="l" rtl="0">
              <a:lnSpc>
                <a:spcPct val="158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Is only hosts projects that use the Git VCS</a:t>
            </a:r>
            <a:endParaRPr sz="1600">
              <a:solidFill>
                <a:schemeClr val="dk1"/>
              </a:solidFill>
              <a:latin typeface="Times New Roman"/>
              <a:ea typeface="Times New Roman"/>
              <a:cs typeface="Times New Roman"/>
              <a:sym typeface="Times New Roman"/>
            </a:endParaRPr>
          </a:p>
          <a:p>
            <a:pPr marL="800100" lvl="0" indent="-330200" algn="l" rtl="0">
              <a:lnSpc>
                <a:spcPct val="158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It is free for public repositeries and for private one it is paid.</a:t>
            </a:r>
            <a:endParaRPr sz="1600">
              <a:solidFill>
                <a:schemeClr val="dk1"/>
              </a:solidFill>
              <a:latin typeface="Times New Roman"/>
              <a:ea typeface="Times New Roman"/>
              <a:cs typeface="Times New Roman"/>
              <a:sym typeface="Times New Roman"/>
            </a:endParaRPr>
          </a:p>
          <a:p>
            <a:pPr marL="800100" lvl="0" indent="-330200" algn="l" rtl="0">
              <a:lnSpc>
                <a:spcPct val="158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GitHub is written using Ruby and Erlang</a:t>
            </a:r>
            <a:endParaRPr sz="1600">
              <a:solidFill>
                <a:schemeClr val="dk1"/>
              </a:solidFill>
              <a:latin typeface="Times New Roman"/>
              <a:ea typeface="Times New Roman"/>
              <a:cs typeface="Times New Roman"/>
              <a:sym typeface="Times New Roman"/>
            </a:endParaRPr>
          </a:p>
          <a:p>
            <a:pPr marL="800100" lvl="0" indent="-330200" algn="l" rtl="0">
              <a:lnSpc>
                <a:spcPct val="158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It has something called Gists(a way to share code snippets)</a:t>
            </a:r>
            <a:endParaRPr sz="1600">
              <a:solidFill>
                <a:schemeClr val="dk1"/>
              </a:solidFill>
              <a:latin typeface="Times New Roman"/>
              <a:ea typeface="Times New Roman"/>
              <a:cs typeface="Times New Roman"/>
              <a:sym typeface="Times New Roman"/>
            </a:endParaRPr>
          </a:p>
          <a:p>
            <a:pPr marL="800100" lvl="0" indent="-330200" algn="l" rtl="0">
              <a:lnSpc>
                <a:spcPct val="158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It comes with its own Wiki and issue tracking system.</a:t>
            </a:r>
            <a:endParaRPr sz="1600">
              <a:solidFill>
                <a:schemeClr val="dk1"/>
              </a:solidFill>
              <a:latin typeface="Times New Roman"/>
              <a:ea typeface="Times New Roman"/>
              <a:cs typeface="Times New Roman"/>
              <a:sym typeface="Times New Roman"/>
            </a:endParaRPr>
          </a:p>
          <a:p>
            <a:pPr marL="800100" lvl="0" indent="-330200" algn="l" rtl="0">
              <a:lnSpc>
                <a:spcPct val="158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Here, we can decide if someone gets a read or write access to a repository.</a:t>
            </a:r>
            <a:endParaRPr sz="1600">
              <a:solidFill>
                <a:schemeClr val="dk1"/>
              </a:solidFill>
              <a:latin typeface="Times New Roman"/>
              <a:ea typeface="Times New Roman"/>
              <a:cs typeface="Times New Roman"/>
              <a:sym typeface="Times New Roman"/>
            </a:endParaRPr>
          </a:p>
          <a:p>
            <a:pPr marL="800100" lvl="0" indent="-330200" algn="l" rtl="0">
              <a:lnSpc>
                <a:spcPct val="158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It’s the largest repository host with more than 38+ million projects</a:t>
            </a:r>
            <a:endParaRPr sz="1600">
              <a:solidFill>
                <a:schemeClr val="dk1"/>
              </a:solidFill>
              <a:latin typeface="Times New Roman"/>
              <a:ea typeface="Times New Roman"/>
              <a:cs typeface="Times New Roman"/>
              <a:sym typeface="Times New Roman"/>
            </a:endParaRPr>
          </a:p>
          <a:p>
            <a:pPr marL="800100" lvl="0" indent="-330200" algn="l" rtl="0">
              <a:lnSpc>
                <a:spcPct val="158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It has size limitations. The file size can’t be more than 100 Mb while the repository can host 1Gb of information.</a:t>
            </a:r>
            <a:endParaRPr sz="1600">
              <a:solidFill>
                <a:schemeClr val="dk1"/>
              </a:solidFill>
              <a:latin typeface="Times New Roman"/>
              <a:ea typeface="Times New Roman"/>
              <a:cs typeface="Times New Roman"/>
              <a:sym typeface="Times New Roman"/>
            </a:endParaRPr>
          </a:p>
        </p:txBody>
      </p:sp>
      <p:sp>
        <p:nvSpPr>
          <p:cNvPr id="161" name="Google Shape;161;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pPr marL="0" lvl="0" indent="0" algn="r" rtl="0">
                <a:spcBef>
                  <a:spcPts val="0"/>
                </a:spcBef>
                <a:spcAft>
                  <a:spcPts val="0"/>
                </a:spcAft>
                <a:buClr>
                  <a:srgbClr val="000000"/>
                </a:buClr>
                <a:buSzPts val="1100"/>
                <a:buFont typeface="Arial"/>
                <a:buNone/>
              </a:pP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58000"/>
              </a:lnSpc>
              <a:spcBef>
                <a:spcPts val="0"/>
              </a:spcBef>
              <a:spcAft>
                <a:spcPts val="0"/>
              </a:spcAft>
              <a:buClr>
                <a:schemeClr val="dk1"/>
              </a:buClr>
              <a:buSzPts val="1100"/>
              <a:buFont typeface="Arial"/>
              <a:buNone/>
            </a:pPr>
            <a:r>
              <a:rPr lang="en" sz="2400" b="1">
                <a:latin typeface="Times New Roman"/>
                <a:ea typeface="Times New Roman"/>
                <a:cs typeface="Times New Roman"/>
                <a:sym typeface="Times New Roman"/>
              </a:rPr>
              <a:t>What is GitHub ?</a:t>
            </a:r>
            <a:endParaRPr sz="2400" b="1">
              <a:latin typeface="Times New Roman"/>
              <a:ea typeface="Times New Roman"/>
              <a:cs typeface="Times New Roman"/>
              <a:sym typeface="Times New Roman"/>
            </a:endParaRPr>
          </a:p>
          <a:p>
            <a:pPr marL="0" lvl="0" indent="0" algn="l" rtl="0">
              <a:spcBef>
                <a:spcPts val="3600"/>
              </a:spcBef>
              <a:spcAft>
                <a:spcPts val="0"/>
              </a:spcAft>
              <a:buNone/>
            </a:pPr>
            <a:endParaRPr/>
          </a:p>
        </p:txBody>
      </p:sp>
      <p:sp>
        <p:nvSpPr>
          <p:cNvPr id="167" name="Google Shape;167;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a:solidFill>
                  <a:schemeClr val="dk1"/>
                </a:solidFill>
                <a:highlight>
                  <a:srgbClr val="FFFFFF"/>
                </a:highlight>
                <a:latin typeface="Times New Roman"/>
                <a:ea typeface="Times New Roman"/>
                <a:cs typeface="Times New Roman"/>
                <a:sym typeface="Times New Roman"/>
              </a:rPr>
              <a:t>Some remarkable features of GitHub are</a:t>
            </a:r>
            <a:endParaRPr sz="1600">
              <a:solidFill>
                <a:schemeClr val="dk1"/>
              </a:solidFill>
              <a:highlight>
                <a:srgbClr val="FFFFFF"/>
              </a:highlight>
              <a:latin typeface="Times New Roman"/>
              <a:ea typeface="Times New Roman"/>
              <a:cs typeface="Times New Roman"/>
              <a:sym typeface="Times New Roman"/>
            </a:endParaRPr>
          </a:p>
          <a:p>
            <a:pPr marL="800100" lvl="0" indent="-330200" algn="l" rtl="0">
              <a:lnSpc>
                <a:spcPct val="158000"/>
              </a:lnSpc>
              <a:spcBef>
                <a:spcPts val="160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Commit History can be seen</a:t>
            </a:r>
            <a:endParaRPr sz="1600">
              <a:solidFill>
                <a:schemeClr val="dk1"/>
              </a:solidFill>
              <a:latin typeface="Times New Roman"/>
              <a:ea typeface="Times New Roman"/>
              <a:cs typeface="Times New Roman"/>
              <a:sym typeface="Times New Roman"/>
            </a:endParaRPr>
          </a:p>
          <a:p>
            <a:pPr marL="800100" lvl="0" indent="-330200" algn="l" rtl="0">
              <a:lnSpc>
                <a:spcPct val="158000"/>
              </a:lnSpc>
              <a:spcBef>
                <a:spcPts val="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Graphs: pulse, contributors, commits, code frequency, members of it.</a:t>
            </a:r>
            <a:endParaRPr sz="1600">
              <a:solidFill>
                <a:schemeClr val="dk1"/>
              </a:solidFill>
              <a:latin typeface="Times New Roman"/>
              <a:ea typeface="Times New Roman"/>
              <a:cs typeface="Times New Roman"/>
              <a:sym typeface="Times New Roman"/>
            </a:endParaRPr>
          </a:p>
          <a:p>
            <a:pPr marL="800100" lvl="0" indent="-330200" algn="l" rtl="0">
              <a:lnSpc>
                <a:spcPct val="158000"/>
              </a:lnSpc>
              <a:spcBef>
                <a:spcPts val="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Pull requests with code review and comments</a:t>
            </a:r>
            <a:endParaRPr sz="1600">
              <a:solidFill>
                <a:schemeClr val="dk1"/>
              </a:solidFill>
              <a:latin typeface="Times New Roman"/>
              <a:ea typeface="Times New Roman"/>
              <a:cs typeface="Times New Roman"/>
              <a:sym typeface="Times New Roman"/>
            </a:endParaRPr>
          </a:p>
          <a:p>
            <a:pPr marL="800100" lvl="0" indent="-330200" algn="l" rtl="0">
              <a:lnSpc>
                <a:spcPct val="158000"/>
              </a:lnSpc>
              <a:spcBef>
                <a:spcPts val="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Issue Tracking</a:t>
            </a:r>
            <a:endParaRPr sz="1600">
              <a:solidFill>
                <a:schemeClr val="dk1"/>
              </a:solidFill>
              <a:latin typeface="Times New Roman"/>
              <a:ea typeface="Times New Roman"/>
              <a:cs typeface="Times New Roman"/>
              <a:sym typeface="Times New Roman"/>
            </a:endParaRPr>
          </a:p>
          <a:p>
            <a:pPr marL="800100" lvl="0" indent="-330200" algn="l" rtl="0">
              <a:lnSpc>
                <a:spcPct val="158000"/>
              </a:lnSpc>
              <a:spcBef>
                <a:spcPts val="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Email notifications</a:t>
            </a:r>
            <a:endParaRPr sz="1600">
              <a:solidFill>
                <a:schemeClr val="dk1"/>
              </a:solidFill>
              <a:latin typeface="Times New Roman"/>
              <a:ea typeface="Times New Roman"/>
              <a:cs typeface="Times New Roman"/>
              <a:sym typeface="Times New Roman"/>
            </a:endParaRPr>
          </a:p>
          <a:p>
            <a:pPr marL="0" lvl="0" indent="0" algn="l" rtl="0">
              <a:spcBef>
                <a:spcPts val="0"/>
              </a:spcBef>
              <a:spcAft>
                <a:spcPts val="1600"/>
              </a:spcAft>
              <a:buNone/>
            </a:pPr>
            <a:endParaRPr sz="1600">
              <a:latin typeface="Times New Roman"/>
              <a:ea typeface="Times New Roman"/>
              <a:cs typeface="Times New Roman"/>
              <a:sym typeface="Times New Roman"/>
            </a:endParaRPr>
          </a:p>
        </p:txBody>
      </p:sp>
      <p:sp>
        <p:nvSpPr>
          <p:cNvPr id="168" name="Google Shape;168;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pPr marL="0" lvl="0" indent="0" algn="r" rtl="0">
                <a:spcBef>
                  <a:spcPts val="0"/>
                </a:spcBef>
                <a:spcAft>
                  <a:spcPts val="0"/>
                </a:spcAft>
                <a:buClr>
                  <a:srgbClr val="000000"/>
                </a:buClr>
                <a:buSzPts val="1100"/>
                <a:buFont typeface="Arial"/>
                <a:buNone/>
              </a:pP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What Is GitLab?</a:t>
            </a:r>
            <a:endParaRPr b="1"/>
          </a:p>
        </p:txBody>
      </p:sp>
      <p:sp>
        <p:nvSpPr>
          <p:cNvPr id="174" name="Google Shape;174;p30"/>
          <p:cNvSpPr txBox="1">
            <a:spLocks noGrp="1"/>
          </p:cNvSpPr>
          <p:nvPr>
            <p:ph type="body" idx="1"/>
          </p:nvPr>
        </p:nvSpPr>
        <p:spPr>
          <a:xfrm>
            <a:off x="311700" y="1152475"/>
            <a:ext cx="8520600" cy="3854100"/>
          </a:xfrm>
          <a:prstGeom prst="rect">
            <a:avLst/>
          </a:prstGeom>
        </p:spPr>
        <p:txBody>
          <a:bodyPr spcFirstLastPara="1" wrap="square" lIns="91425" tIns="91425" rIns="91425" bIns="91425" anchor="t" anchorCtr="0">
            <a:noAutofit/>
          </a:bodyPr>
          <a:lstStyle/>
          <a:p>
            <a:pPr marL="800100" lvl="0" indent="-330200" algn="l" rtl="0">
              <a:lnSpc>
                <a:spcPct val="158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GitLab was launched as a project in 2011 providing an alternative to the available repository management solutions. But the site GitLab.com was launched in 2012</a:t>
            </a:r>
            <a:endParaRPr sz="1600">
              <a:solidFill>
                <a:schemeClr val="dk1"/>
              </a:solidFill>
              <a:latin typeface="Times New Roman"/>
              <a:ea typeface="Times New Roman"/>
              <a:cs typeface="Times New Roman"/>
              <a:sym typeface="Times New Roman"/>
            </a:endParaRPr>
          </a:p>
          <a:p>
            <a:pPr marL="800100" lvl="0" indent="-330200" algn="l" rtl="0">
              <a:lnSpc>
                <a:spcPct val="158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It do almost everything that GitHub does, so it is like Github, but here we have free private repositories that github doesn’t</a:t>
            </a:r>
            <a:endParaRPr sz="1600">
              <a:solidFill>
                <a:schemeClr val="dk1"/>
              </a:solidFill>
              <a:latin typeface="Times New Roman"/>
              <a:ea typeface="Times New Roman"/>
              <a:cs typeface="Times New Roman"/>
              <a:sym typeface="Times New Roman"/>
            </a:endParaRPr>
          </a:p>
          <a:p>
            <a:pPr marL="800100" lvl="0" indent="-330200" algn="l" rtl="0">
              <a:lnSpc>
                <a:spcPct val="158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GitLab Community Edition is free and open sourced.</a:t>
            </a:r>
            <a:endParaRPr sz="1600">
              <a:solidFill>
                <a:schemeClr val="dk1"/>
              </a:solidFill>
              <a:latin typeface="Times New Roman"/>
              <a:ea typeface="Times New Roman"/>
              <a:cs typeface="Times New Roman"/>
              <a:sym typeface="Times New Roman"/>
            </a:endParaRPr>
          </a:p>
          <a:p>
            <a:pPr marL="800100" lvl="0" indent="-330200" algn="l" rtl="0">
              <a:lnSpc>
                <a:spcPct val="158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Here we can set and modify people’s permissions according to their role.</a:t>
            </a:r>
            <a:endParaRPr sz="1600">
              <a:solidFill>
                <a:schemeClr val="dk1"/>
              </a:solidFill>
              <a:latin typeface="Times New Roman"/>
              <a:ea typeface="Times New Roman"/>
              <a:cs typeface="Times New Roman"/>
              <a:sym typeface="Times New Roman"/>
            </a:endParaRPr>
          </a:p>
          <a:p>
            <a:pPr marL="800100" lvl="0" indent="-330200" algn="l" rtl="0">
              <a:lnSpc>
                <a:spcPct val="158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In this, you can attach any file to any issue. You can’t do this inside GitHub.</a:t>
            </a:r>
            <a:endParaRPr sz="1600">
              <a:solidFill>
                <a:schemeClr val="dk1"/>
              </a:solidFill>
              <a:latin typeface="Times New Roman"/>
              <a:ea typeface="Times New Roman"/>
              <a:cs typeface="Times New Roman"/>
              <a:sym typeface="Times New Roman"/>
            </a:endParaRPr>
          </a:p>
          <a:p>
            <a:pPr marL="800100" lvl="0" indent="-330200" algn="l" rtl="0">
              <a:lnSpc>
                <a:spcPct val="158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The source code of GitLab Community Edition is available on their </a:t>
            </a:r>
            <a:r>
              <a:rPr lang="en" sz="1600" u="sng">
                <a:solidFill>
                  <a:srgbClr val="EC4E20"/>
                </a:solidFill>
                <a:latin typeface="Times New Roman"/>
                <a:ea typeface="Times New Roman"/>
                <a:cs typeface="Times New Roman"/>
                <a:sym typeface="Times New Roman"/>
                <a:hlinkClick r:id="rId3"/>
              </a:rPr>
              <a:t>website</a:t>
            </a:r>
            <a:endParaRPr sz="1600" u="sng">
              <a:solidFill>
                <a:srgbClr val="EC4E20"/>
              </a:solidFill>
              <a:latin typeface="Times New Roman"/>
              <a:ea typeface="Times New Roman"/>
              <a:cs typeface="Times New Roman"/>
              <a:sym typeface="Times New Roman"/>
              <a:hlinkClick r:id="rId3"/>
            </a:endParaRPr>
          </a:p>
          <a:p>
            <a:pPr marL="800100" lvl="0" indent="-330200" algn="l" rtl="0">
              <a:lnSpc>
                <a:spcPct val="158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It has relatively slow interface</a:t>
            </a:r>
            <a:endParaRPr sz="1600">
              <a:solidFill>
                <a:schemeClr val="dk1"/>
              </a:solidFill>
              <a:latin typeface="Times New Roman"/>
              <a:ea typeface="Times New Roman"/>
              <a:cs typeface="Times New Roman"/>
              <a:sym typeface="Times New Roman"/>
            </a:endParaRPr>
          </a:p>
          <a:p>
            <a:pPr marL="800100" lvl="0" indent="-330200" algn="l" rtl="0">
              <a:lnSpc>
                <a:spcPct val="158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It supports Git import</a:t>
            </a:r>
            <a:endParaRPr sz="1600">
              <a:solidFill>
                <a:schemeClr val="dk1"/>
              </a:solidFill>
              <a:latin typeface="Times New Roman"/>
              <a:ea typeface="Times New Roman"/>
              <a:cs typeface="Times New Roman"/>
              <a:sym typeface="Times New Roman"/>
            </a:endParaRPr>
          </a:p>
          <a:p>
            <a:pPr marL="0" lvl="0" indent="0" algn="l" rtl="0">
              <a:spcBef>
                <a:spcPts val="3600"/>
              </a:spcBef>
              <a:spcAft>
                <a:spcPts val="1600"/>
              </a:spcAft>
              <a:buNone/>
            </a:pPr>
            <a:endParaRPr sz="1600">
              <a:latin typeface="Times New Roman"/>
              <a:ea typeface="Times New Roman"/>
              <a:cs typeface="Times New Roman"/>
              <a:sym typeface="Times New Roman"/>
            </a:endParaRPr>
          </a:p>
        </p:txBody>
      </p:sp>
      <p:sp>
        <p:nvSpPr>
          <p:cNvPr id="175" name="Google Shape;175;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pPr marL="0" lvl="0" indent="0" algn="r" rtl="0">
                <a:spcBef>
                  <a:spcPts val="0"/>
                </a:spcBef>
                <a:spcAft>
                  <a:spcPts val="0"/>
                </a:spcAft>
                <a:buClr>
                  <a:srgbClr val="000000"/>
                </a:buClr>
                <a:buSzPts val="1100"/>
                <a:buFont typeface="Arial"/>
                <a:buNone/>
              </a:pPr>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a:t>What Is GitLab?</a:t>
            </a:r>
            <a:endParaRPr b="1"/>
          </a:p>
        </p:txBody>
      </p:sp>
      <p:sp>
        <p:nvSpPr>
          <p:cNvPr id="181" name="Google Shape;181;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a:solidFill>
                  <a:schemeClr val="dk1"/>
                </a:solidFill>
                <a:highlight>
                  <a:srgbClr val="FFFFFF"/>
                </a:highlight>
                <a:latin typeface="Times New Roman"/>
                <a:ea typeface="Times New Roman"/>
                <a:cs typeface="Times New Roman"/>
                <a:sym typeface="Times New Roman"/>
              </a:rPr>
              <a:t>Some remarkable features of GitHub are</a:t>
            </a:r>
            <a:endParaRPr sz="1600">
              <a:solidFill>
                <a:schemeClr val="dk1"/>
              </a:solidFill>
              <a:highlight>
                <a:srgbClr val="FFFFFF"/>
              </a:highlight>
              <a:latin typeface="Times New Roman"/>
              <a:ea typeface="Times New Roman"/>
              <a:cs typeface="Times New Roman"/>
              <a:sym typeface="Times New Roman"/>
            </a:endParaRPr>
          </a:p>
          <a:p>
            <a:pPr marL="800100" lvl="0" indent="-330200" algn="l" rtl="0">
              <a:lnSpc>
                <a:spcPct val="158000"/>
              </a:lnSpc>
              <a:spcBef>
                <a:spcPts val="160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Issue Tracker</a:t>
            </a:r>
            <a:endParaRPr sz="1600">
              <a:solidFill>
                <a:schemeClr val="dk1"/>
              </a:solidFill>
              <a:latin typeface="Times New Roman"/>
              <a:ea typeface="Times New Roman"/>
              <a:cs typeface="Times New Roman"/>
              <a:sym typeface="Times New Roman"/>
            </a:endParaRPr>
          </a:p>
          <a:p>
            <a:pPr marL="800100" lvl="0" indent="-330200" algn="l" rtl="0">
              <a:lnSpc>
                <a:spcPct val="158000"/>
              </a:lnSpc>
              <a:spcBef>
                <a:spcPts val="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Commit graph and reporting tools</a:t>
            </a:r>
            <a:endParaRPr sz="1600">
              <a:solidFill>
                <a:schemeClr val="dk1"/>
              </a:solidFill>
              <a:latin typeface="Times New Roman"/>
              <a:ea typeface="Times New Roman"/>
              <a:cs typeface="Times New Roman"/>
              <a:sym typeface="Times New Roman"/>
            </a:endParaRPr>
          </a:p>
          <a:p>
            <a:pPr marL="800100" lvl="0" indent="-330200" algn="l" rtl="0">
              <a:lnSpc>
                <a:spcPct val="158000"/>
              </a:lnSpc>
              <a:spcBef>
                <a:spcPts val="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Create new issues from the Issue Board</a:t>
            </a:r>
            <a:endParaRPr sz="1600">
              <a:solidFill>
                <a:schemeClr val="dk1"/>
              </a:solidFill>
              <a:latin typeface="Times New Roman"/>
              <a:ea typeface="Times New Roman"/>
              <a:cs typeface="Times New Roman"/>
              <a:sym typeface="Times New Roman"/>
            </a:endParaRPr>
          </a:p>
          <a:p>
            <a:pPr marL="800100" lvl="0" indent="-330200" algn="l" rtl="0">
              <a:lnSpc>
                <a:spcPct val="158000"/>
              </a:lnSpc>
              <a:spcBef>
                <a:spcPts val="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Ease of migration from other providers</a:t>
            </a:r>
            <a:endParaRPr sz="1600">
              <a:solidFill>
                <a:schemeClr val="dk1"/>
              </a:solidFill>
              <a:latin typeface="Times New Roman"/>
              <a:ea typeface="Times New Roman"/>
              <a:cs typeface="Times New Roman"/>
              <a:sym typeface="Times New Roman"/>
            </a:endParaRPr>
          </a:p>
          <a:p>
            <a:pPr marL="0" lvl="0" indent="0" algn="l" rtl="0">
              <a:spcBef>
                <a:spcPts val="0"/>
              </a:spcBef>
              <a:spcAft>
                <a:spcPts val="1600"/>
              </a:spcAft>
              <a:buNone/>
            </a:pPr>
            <a:endParaRPr sz="1600">
              <a:latin typeface="Times New Roman"/>
              <a:ea typeface="Times New Roman"/>
              <a:cs typeface="Times New Roman"/>
              <a:sym typeface="Times New Roman"/>
            </a:endParaRPr>
          </a:p>
        </p:txBody>
      </p:sp>
      <p:sp>
        <p:nvSpPr>
          <p:cNvPr id="182" name="Google Shape;182;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pPr marL="0" lvl="0" indent="0" algn="r" rtl="0">
                <a:spcBef>
                  <a:spcPts val="0"/>
                </a:spcBef>
                <a:spcAft>
                  <a:spcPts val="0"/>
                </a:spcAft>
                <a:buClr>
                  <a:srgbClr val="000000"/>
                </a:buClr>
                <a:buSzPts val="1100"/>
                <a:buFont typeface="Arial"/>
                <a:buNone/>
              </a:pPr>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What is Git?</a:t>
            </a:r>
            <a:endParaRPr b="1"/>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b="1">
                <a:solidFill>
                  <a:srgbClr val="6A6A6A"/>
                </a:solidFill>
                <a:highlight>
                  <a:srgbClr val="FFFFFF"/>
                </a:highlight>
              </a:rPr>
              <a:t>Git</a:t>
            </a:r>
            <a:r>
              <a:rPr lang="en">
                <a:solidFill>
                  <a:srgbClr val="545454"/>
                </a:solidFill>
                <a:highlight>
                  <a:srgbClr val="FFFFFF"/>
                </a:highlight>
              </a:rPr>
              <a:t> is a free and open source distributed version control system designed to handle everything from small to very large projects with speed and efficiency.</a:t>
            </a:r>
            <a:endParaRPr/>
          </a:p>
          <a:p>
            <a:pPr marL="457200" lvl="0" indent="-342900" algn="l" rtl="0">
              <a:spcBef>
                <a:spcPts val="0"/>
              </a:spcBef>
              <a:spcAft>
                <a:spcPts val="0"/>
              </a:spcAft>
              <a:buSzPts val="1800"/>
              <a:buAutoNum type="arabicPeriod"/>
            </a:pPr>
            <a:r>
              <a:rPr lang="en"/>
              <a:t>Source code management system.</a:t>
            </a:r>
            <a:endParaRPr/>
          </a:p>
        </p:txBody>
      </p:sp>
      <p:sp>
        <p:nvSpPr>
          <p:cNvPr id="63" name="Google Shape;6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pPr marL="0" lvl="0" indent="0" algn="r" rtl="0">
                <a:spcBef>
                  <a:spcPts val="0"/>
                </a:spcBef>
                <a:spcAft>
                  <a:spcPts val="0"/>
                </a:spcAft>
                <a:buClr>
                  <a:srgbClr val="000000"/>
                </a:buClr>
                <a:buSzPts val="1100"/>
                <a:buFont typeface="Arial"/>
                <a:buNone/>
              </a:p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difference between merge vs rebase</a:t>
            </a:r>
            <a:endParaRPr/>
          </a:p>
        </p:txBody>
      </p:sp>
      <p:sp>
        <p:nvSpPr>
          <p:cNvPr id="188" name="Google Shape;188;p32"/>
          <p:cNvSpPr txBox="1">
            <a:spLocks noGrp="1"/>
          </p:cNvSpPr>
          <p:nvPr>
            <p:ph type="body" idx="1"/>
          </p:nvPr>
        </p:nvSpPr>
        <p:spPr>
          <a:xfrm>
            <a:off x="311700" y="1152475"/>
            <a:ext cx="8520600" cy="38901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333333"/>
              </a:buClr>
              <a:buSzPts val="1600"/>
              <a:buFont typeface="Times New Roman"/>
              <a:buAutoNum type="arabicPeriod"/>
            </a:pPr>
            <a:r>
              <a:rPr lang="en" sz="1600" dirty="0">
                <a:solidFill>
                  <a:srgbClr val="333333"/>
                </a:solidFill>
                <a:latin typeface="Times New Roman"/>
                <a:ea typeface="Times New Roman"/>
                <a:cs typeface="Times New Roman"/>
                <a:sym typeface="Times New Roman"/>
              </a:rPr>
              <a:t>Merge preserves the history of the repository.</a:t>
            </a:r>
            <a:endParaRPr sz="1600">
              <a:solidFill>
                <a:srgbClr val="333333"/>
              </a:solidFill>
              <a:latin typeface="Times New Roman"/>
              <a:ea typeface="Times New Roman"/>
              <a:cs typeface="Times New Roman"/>
              <a:sym typeface="Times New Roman"/>
            </a:endParaRPr>
          </a:p>
          <a:p>
            <a:pPr marL="0" lvl="0" indent="0" algn="l" rtl="0">
              <a:spcBef>
                <a:spcPts val="1600"/>
              </a:spcBef>
              <a:spcAft>
                <a:spcPts val="0"/>
              </a:spcAft>
              <a:buNone/>
            </a:pPr>
            <a:r>
              <a:rPr lang="en" sz="1600" dirty="0">
                <a:solidFill>
                  <a:srgbClr val="333333"/>
                </a:solidFill>
                <a:latin typeface="Times New Roman"/>
                <a:ea typeface="Times New Roman"/>
                <a:cs typeface="Times New Roman"/>
                <a:sym typeface="Times New Roman"/>
              </a:rPr>
              <a:t>2.	Rebase doesn’t preserve the history of the repository.</a:t>
            </a:r>
            <a:endParaRPr sz="1600">
              <a:solidFill>
                <a:srgbClr val="333333"/>
              </a:solidFill>
              <a:latin typeface="Times New Roman"/>
              <a:ea typeface="Times New Roman"/>
              <a:cs typeface="Times New Roman"/>
              <a:sym typeface="Times New Roman"/>
            </a:endParaRPr>
          </a:p>
          <a:p>
            <a:pPr marL="0" lvl="0" indent="0" algn="l" rtl="0">
              <a:spcBef>
                <a:spcPts val="1600"/>
              </a:spcBef>
              <a:spcAft>
                <a:spcPts val="0"/>
              </a:spcAft>
              <a:buNone/>
            </a:pPr>
            <a:r>
              <a:rPr lang="en" sz="1600" dirty="0">
                <a:solidFill>
                  <a:srgbClr val="333333"/>
                </a:solidFill>
                <a:latin typeface="Times New Roman"/>
                <a:ea typeface="Times New Roman"/>
                <a:cs typeface="Times New Roman"/>
                <a:sym typeface="Times New Roman"/>
              </a:rPr>
              <a:t>3.	Also Anyone who looks at the commit history now, would think that feature1 was added after feature2 which is not what actually happened. If this is the end result you’re going for, then it’s absolutely fine but if you want to show that feature1 and feature2 both started off simultaneously, then you need to use Merge.</a:t>
            </a:r>
            <a:endParaRPr sz="1600">
              <a:solidFill>
                <a:srgbClr val="333333"/>
              </a:solidFill>
              <a:latin typeface="Times New Roman"/>
              <a:ea typeface="Times New Roman"/>
              <a:cs typeface="Times New Roman"/>
              <a:sym typeface="Times New Roman"/>
            </a:endParaRPr>
          </a:p>
          <a:p>
            <a:pPr marL="0" lvl="0" indent="0" algn="l" rtl="0">
              <a:spcBef>
                <a:spcPts val="1600"/>
              </a:spcBef>
              <a:spcAft>
                <a:spcPts val="0"/>
              </a:spcAft>
              <a:buNone/>
            </a:pPr>
            <a:r>
              <a:rPr lang="en" sz="1600" dirty="0">
                <a:solidFill>
                  <a:srgbClr val="333333"/>
                </a:solidFill>
                <a:latin typeface="Times New Roman"/>
                <a:ea typeface="Times New Roman"/>
                <a:cs typeface="Times New Roman"/>
                <a:sym typeface="Times New Roman"/>
              </a:rPr>
              <a:t>4.	Both Merge and Rebase have their pros and cons. Merge keeps the history of the repository but can make it hard for someone to understand and follow what’s going on at a particular stage when there are multiple merges. Rebase on the other hand ‘rewrites’ history (read - creates new history) but makes the repo look cleaner and is much easier to look at.</a:t>
            </a:r>
            <a:endParaRPr sz="1600">
              <a:solidFill>
                <a:srgbClr val="333333"/>
              </a:solidFill>
              <a:latin typeface="Times New Roman"/>
              <a:ea typeface="Times New Roman"/>
              <a:cs typeface="Times New Roman"/>
              <a:sym typeface="Times New Roman"/>
            </a:endParaRPr>
          </a:p>
          <a:p>
            <a:pPr marL="0" lvl="0" indent="0" algn="l" rtl="0">
              <a:spcBef>
                <a:spcPts val="1600"/>
              </a:spcBef>
              <a:spcAft>
                <a:spcPts val="1600"/>
              </a:spcAft>
              <a:buNone/>
            </a:pPr>
            <a:endParaRPr sz="1600">
              <a:solidFill>
                <a:srgbClr val="333333"/>
              </a:solidFill>
              <a:latin typeface="Times New Roman"/>
              <a:ea typeface="Times New Roman"/>
              <a:cs typeface="Times New Roman"/>
              <a:sym typeface="Times New Roman"/>
            </a:endParaRPr>
          </a:p>
        </p:txBody>
      </p:sp>
      <p:sp>
        <p:nvSpPr>
          <p:cNvPr id="189" name="Google Shape;189;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pPr marL="0" lvl="0" indent="0" algn="r" rtl="0">
                <a:spcBef>
                  <a:spcPts val="0"/>
                </a:spcBef>
                <a:spcAft>
                  <a:spcPts val="0"/>
                </a:spcAft>
                <a:buClr>
                  <a:srgbClr val="000000"/>
                </a:buClr>
                <a:buSzPts val="1100"/>
                <a:buFont typeface="Arial"/>
                <a:buNone/>
              </a:pPr>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What is difference between merge vs rebase</a:t>
            </a:r>
            <a:endParaRPr/>
          </a:p>
          <a:p>
            <a:pPr marL="0" lvl="0" indent="0" algn="l" rtl="0">
              <a:spcBef>
                <a:spcPts val="0"/>
              </a:spcBef>
              <a:spcAft>
                <a:spcPts val="0"/>
              </a:spcAft>
              <a:buNone/>
            </a:pPr>
            <a:endParaRPr/>
          </a:p>
        </p:txBody>
      </p:sp>
      <p:sp>
        <p:nvSpPr>
          <p:cNvPr id="195" name="Google Shape;195;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solidFill>
                  <a:srgbClr val="333333"/>
                </a:solidFill>
                <a:latin typeface="Times New Roman"/>
                <a:ea typeface="Times New Roman"/>
                <a:cs typeface="Times New Roman"/>
                <a:sym typeface="Times New Roman"/>
              </a:rPr>
              <a:t>5.	What you want to use depends on your need. A lot of companies make merges mandatory when adding stuff to master branch because they want to see the history of all changes. And a few companies/Open source projects mandate rebasing as it keeps the flow simple and easy to follow. Use the one that suits your workflow.</a:t>
            </a:r>
            <a:endParaRPr sz="1600">
              <a:latin typeface="Times New Roman"/>
              <a:ea typeface="Times New Roman"/>
              <a:cs typeface="Times New Roman"/>
              <a:sym typeface="Times New Roman"/>
            </a:endParaRPr>
          </a:p>
        </p:txBody>
      </p:sp>
      <p:sp>
        <p:nvSpPr>
          <p:cNvPr id="196" name="Google Shape;196;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pPr marL="0" lvl="0" indent="0" algn="r" rtl="0">
                <a:spcBef>
                  <a:spcPts val="0"/>
                </a:spcBef>
                <a:spcAft>
                  <a:spcPts val="0"/>
                </a:spcAft>
                <a:buClr>
                  <a:srgbClr val="000000"/>
                </a:buClr>
                <a:buSzPts val="1100"/>
                <a:buFont typeface="Arial"/>
                <a:buNone/>
              </a:pPr>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What is the difference between jar or war or ear ?</a:t>
            </a:r>
            <a:endParaRPr b="1"/>
          </a:p>
        </p:txBody>
      </p:sp>
      <p:sp>
        <p:nvSpPr>
          <p:cNvPr id="202" name="Google Shape;202;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FF"/>
              </a:buClr>
              <a:buSzPts val="1800"/>
              <a:buFont typeface="Times New Roman"/>
              <a:buAutoNum type="arabicPeriod"/>
            </a:pPr>
            <a:r>
              <a:rPr lang="en" b="1">
                <a:solidFill>
                  <a:srgbClr val="0000FF"/>
                </a:solidFill>
                <a:latin typeface="Times New Roman"/>
                <a:ea typeface="Times New Roman"/>
                <a:cs typeface="Times New Roman"/>
                <a:sym typeface="Times New Roman"/>
              </a:rPr>
              <a:t>What is the difference between jar or war or ear ?</a:t>
            </a:r>
            <a:endParaRPr b="1">
              <a:solidFill>
                <a:srgbClr val="0000FF"/>
              </a:solidFill>
              <a:latin typeface="Times New Roman"/>
              <a:ea typeface="Times New Roman"/>
              <a:cs typeface="Times New Roman"/>
              <a:sym typeface="Times New Roman"/>
            </a:endParaRPr>
          </a:p>
          <a:p>
            <a:pPr marL="457200" lvl="0" indent="0" algn="l" rtl="0">
              <a:spcBef>
                <a:spcPts val="0"/>
              </a:spcBef>
              <a:spcAft>
                <a:spcPts val="0"/>
              </a:spcAft>
              <a:buClr>
                <a:schemeClr val="dk1"/>
              </a:buClr>
              <a:buSzPts val="1100"/>
              <a:buFont typeface="Arial"/>
              <a:buNone/>
            </a:pPr>
            <a:r>
              <a:rPr lang="en" b="1">
                <a:solidFill>
                  <a:schemeClr val="dk1"/>
                </a:solidFill>
                <a:latin typeface="Times New Roman"/>
                <a:ea typeface="Times New Roman"/>
                <a:cs typeface="Times New Roman"/>
                <a:sym typeface="Times New Roman"/>
              </a:rPr>
              <a:t>  Jar:</a:t>
            </a:r>
            <a:endParaRPr b="1">
              <a:solidFill>
                <a:schemeClr val="dk1"/>
              </a:solidFill>
              <a:latin typeface="Times New Roman"/>
              <a:ea typeface="Times New Roman"/>
              <a:cs typeface="Times New Roman"/>
              <a:sym typeface="Times New Roman"/>
            </a:endParaRPr>
          </a:p>
          <a:p>
            <a:pPr marL="457200" lvl="0" indent="0" algn="l" rtl="0">
              <a:spcBef>
                <a:spcPts val="0"/>
              </a:spcBef>
              <a:spcAft>
                <a:spcPts val="0"/>
              </a:spcAft>
              <a:buClr>
                <a:schemeClr val="dk1"/>
              </a:buClr>
              <a:buSzPts val="1100"/>
              <a:buFont typeface="Arial"/>
              <a:buNone/>
            </a:pPr>
            <a:r>
              <a:rPr lang="en" b="1">
                <a:solidFill>
                  <a:schemeClr val="dk1"/>
                </a:solidFill>
                <a:latin typeface="Times New Roman"/>
                <a:ea typeface="Times New Roman"/>
                <a:cs typeface="Times New Roman"/>
                <a:sym typeface="Times New Roman"/>
              </a:rPr>
              <a:t>    Jar is a</a:t>
            </a:r>
            <a:r>
              <a:rPr lang="en">
                <a:solidFill>
                  <a:schemeClr val="dk1"/>
                </a:solidFill>
                <a:latin typeface="Times New Roman"/>
                <a:ea typeface="Times New Roman"/>
                <a:cs typeface="Times New Roman"/>
                <a:sym typeface="Times New Roman"/>
              </a:rPr>
              <a:t> Java Archive , it contains group of .class files. </a:t>
            </a:r>
            <a:endParaRPr>
              <a:solidFill>
                <a:schemeClr val="dk1"/>
              </a:solidFill>
              <a:latin typeface="Times New Roman"/>
              <a:ea typeface="Times New Roman"/>
              <a:cs typeface="Times New Roman"/>
              <a:sym typeface="Times New Roman"/>
            </a:endParaRPr>
          </a:p>
          <a:p>
            <a:pPr marL="457200" lvl="0" indent="0" algn="l" rtl="0">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    </a:t>
            </a:r>
            <a:r>
              <a:rPr lang="en" b="1">
                <a:solidFill>
                  <a:schemeClr val="dk1"/>
                </a:solidFill>
                <a:latin typeface="Times New Roman"/>
                <a:ea typeface="Times New Roman"/>
                <a:cs typeface="Times New Roman"/>
                <a:sym typeface="Times New Roman"/>
              </a:rPr>
              <a:t>War :</a:t>
            </a:r>
            <a:endParaRPr b="1">
              <a:solidFill>
                <a:schemeClr val="dk1"/>
              </a:solidFill>
              <a:latin typeface="Times New Roman"/>
              <a:ea typeface="Times New Roman"/>
              <a:cs typeface="Times New Roman"/>
              <a:sym typeface="Times New Roman"/>
            </a:endParaRPr>
          </a:p>
          <a:p>
            <a:pPr marL="457200" lvl="0" indent="0" algn="l" rtl="0">
              <a:spcBef>
                <a:spcPts val="0"/>
              </a:spcBef>
              <a:spcAft>
                <a:spcPts val="0"/>
              </a:spcAft>
              <a:buClr>
                <a:schemeClr val="dk1"/>
              </a:buClr>
              <a:buSzPts val="1100"/>
              <a:buFont typeface="Arial"/>
              <a:buNone/>
            </a:pPr>
            <a:r>
              <a:rPr lang="en" b="1">
                <a:solidFill>
                  <a:schemeClr val="dk1"/>
                </a:solidFill>
                <a:latin typeface="Times New Roman"/>
                <a:ea typeface="Times New Roman"/>
                <a:cs typeface="Times New Roman"/>
                <a:sym typeface="Times New Roman"/>
              </a:rPr>
              <a:t>     War i</a:t>
            </a:r>
            <a:r>
              <a:rPr lang="en">
                <a:solidFill>
                  <a:schemeClr val="dk1"/>
                </a:solidFill>
                <a:latin typeface="Times New Roman"/>
                <a:ea typeface="Times New Roman"/>
                <a:cs typeface="Times New Roman"/>
                <a:sym typeface="Times New Roman"/>
              </a:rPr>
              <a:t>s a web archive , it contains one web application. We can deploy , transfer easily by using war. We can use only web related technologies.</a:t>
            </a:r>
            <a:endParaRPr>
              <a:solidFill>
                <a:schemeClr val="dk1"/>
              </a:solidFill>
              <a:latin typeface="Times New Roman"/>
              <a:ea typeface="Times New Roman"/>
              <a:cs typeface="Times New Roman"/>
              <a:sym typeface="Times New Roman"/>
            </a:endParaRPr>
          </a:p>
          <a:p>
            <a:pPr marL="457200" lvl="0" indent="0" algn="l" rtl="0">
              <a:spcBef>
                <a:spcPts val="0"/>
              </a:spcBef>
              <a:spcAft>
                <a:spcPts val="0"/>
              </a:spcAft>
              <a:buClr>
                <a:schemeClr val="dk1"/>
              </a:buClr>
              <a:buSzPts val="1100"/>
              <a:buFont typeface="Arial"/>
              <a:buNone/>
            </a:pPr>
            <a:r>
              <a:rPr lang="en" b="1">
                <a:solidFill>
                  <a:schemeClr val="dk1"/>
                </a:solidFill>
                <a:latin typeface="Times New Roman"/>
                <a:ea typeface="Times New Roman"/>
                <a:cs typeface="Times New Roman"/>
                <a:sym typeface="Times New Roman"/>
              </a:rPr>
              <a:t>Ear :</a:t>
            </a:r>
            <a:endParaRPr b="1">
              <a:solidFill>
                <a:schemeClr val="dk1"/>
              </a:solidFill>
              <a:latin typeface="Times New Roman"/>
              <a:ea typeface="Times New Roman"/>
              <a:cs typeface="Times New Roman"/>
              <a:sym typeface="Times New Roman"/>
            </a:endParaRPr>
          </a:p>
          <a:p>
            <a:pPr marL="457200" lvl="0" indent="0" algn="l" rtl="0">
              <a:spcBef>
                <a:spcPts val="0"/>
              </a:spcBef>
              <a:spcAft>
                <a:spcPts val="0"/>
              </a:spcAft>
              <a:buClr>
                <a:schemeClr val="dk1"/>
              </a:buClr>
              <a:buSzPts val="1100"/>
              <a:buFont typeface="Arial"/>
              <a:buNone/>
            </a:pPr>
            <a:r>
              <a:rPr lang="en" b="1">
                <a:solidFill>
                  <a:schemeClr val="dk1"/>
                </a:solidFill>
                <a:latin typeface="Times New Roman"/>
                <a:ea typeface="Times New Roman"/>
                <a:cs typeface="Times New Roman"/>
                <a:sym typeface="Times New Roman"/>
              </a:rPr>
              <a:t>  Ear</a:t>
            </a:r>
            <a:r>
              <a:rPr lang="en">
                <a:solidFill>
                  <a:schemeClr val="dk1"/>
                </a:solidFill>
                <a:latin typeface="Times New Roman"/>
                <a:ea typeface="Times New Roman"/>
                <a:cs typeface="Times New Roman"/>
                <a:sym typeface="Times New Roman"/>
              </a:rPr>
              <a:t> is a Enterprise archive . it represent Enterprise application. We can write any j2ee related applications. </a:t>
            </a:r>
            <a:endParaRPr>
              <a:solidFill>
                <a:schemeClr val="dk1"/>
              </a:solidFill>
              <a:latin typeface="Times New Roman"/>
              <a:ea typeface="Times New Roman"/>
              <a:cs typeface="Times New Roman"/>
              <a:sym typeface="Times New Roman"/>
            </a:endParaRPr>
          </a:p>
          <a:p>
            <a:pPr marL="457200" lvl="0" indent="0" algn="l" rtl="0">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Example : servlets , ejbs , jms etc.</a:t>
            </a:r>
            <a:endParaRPr>
              <a:solidFill>
                <a:schemeClr val="dk1"/>
              </a:solidFill>
              <a:latin typeface="Times New Roman"/>
              <a:ea typeface="Times New Roman"/>
              <a:cs typeface="Times New Roman"/>
              <a:sym typeface="Times New Roman"/>
            </a:endParaRPr>
          </a:p>
          <a:p>
            <a:pPr marL="0" lvl="0" indent="0" algn="l" rtl="0">
              <a:spcBef>
                <a:spcPts val="0"/>
              </a:spcBef>
              <a:spcAft>
                <a:spcPts val="1600"/>
              </a:spcAft>
              <a:buNone/>
            </a:pPr>
            <a:endParaRPr>
              <a:latin typeface="Times New Roman"/>
              <a:ea typeface="Times New Roman"/>
              <a:cs typeface="Times New Roman"/>
              <a:sym typeface="Times New Roman"/>
            </a:endParaRPr>
          </a:p>
        </p:txBody>
      </p:sp>
      <p:sp>
        <p:nvSpPr>
          <p:cNvPr id="203" name="Google Shape;203;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pPr marL="0" lvl="0" indent="0" algn="r" rtl="0">
                <a:spcBef>
                  <a:spcPts val="0"/>
                </a:spcBef>
                <a:spcAft>
                  <a:spcPts val="0"/>
                </a:spcAft>
                <a:buClr>
                  <a:srgbClr val="000000"/>
                </a:buClr>
                <a:buSzPts val="1100"/>
                <a:buFont typeface="Arial"/>
                <a:buNone/>
              </a:pPr>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210" name="Google Shape;210;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pPr marL="0" lvl="0" indent="0" algn="r" rtl="0">
                <a:spcBef>
                  <a:spcPts val="0"/>
                </a:spcBef>
                <a:spcAft>
                  <a:spcPts val="0"/>
                </a:spcAft>
                <a:buClr>
                  <a:srgbClr val="000000"/>
                </a:buClr>
                <a:buSzPts val="1100"/>
                <a:buFont typeface="Arial"/>
                <a:buNone/>
              </a:pPr>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217" name="Google Shape;217;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pPr marL="0" lvl="0" indent="0" algn="r" rtl="0">
                <a:spcBef>
                  <a:spcPts val="0"/>
                </a:spcBef>
                <a:spcAft>
                  <a:spcPts val="0"/>
                </a:spcAft>
                <a:buClr>
                  <a:srgbClr val="000000"/>
                </a:buClr>
                <a:buSzPts val="1100"/>
                <a:buFont typeface="Arial"/>
                <a:buNone/>
              </a:pPr>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224" name="Google Shape;224;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pPr marL="0" lvl="0" indent="0" algn="r" rtl="0">
                <a:spcBef>
                  <a:spcPts val="0"/>
                </a:spcBef>
                <a:spcAft>
                  <a:spcPts val="0"/>
                </a:spcAft>
                <a:buClr>
                  <a:srgbClr val="000000"/>
                </a:buClr>
                <a:buSzPts val="1100"/>
                <a:buFont typeface="Arial"/>
                <a:buNone/>
              </a:pPr>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fontAlgn="base"/>
            <a:r>
              <a:rPr lang="en-GB" b="1" dirty="0" smtClean="0"/>
              <a:t>4)   Why is it advisable to create an additional commit rather than amending an existing commit?</a:t>
            </a:r>
            <a:endParaRPr lang="en-GB" dirty="0" smtClean="0"/>
          </a:p>
          <a:p>
            <a:pPr fontAlgn="base"/>
            <a:r>
              <a:rPr lang="en-GB" dirty="0" smtClean="0"/>
              <a:t>There are couple of reason</a:t>
            </a:r>
          </a:p>
          <a:p>
            <a:pPr fontAlgn="base"/>
            <a:r>
              <a:rPr lang="en-GB" dirty="0" smtClean="0"/>
              <a:t>a)      The amend operation will destroy the state that was previously saved in a commit.  If it’s just the commit message being changed then that’s not an issue.  But if the contents are being amended then chances of eliminating something important remains more.</a:t>
            </a:r>
          </a:p>
          <a:p>
            <a:pPr fontAlgn="base"/>
            <a:r>
              <a:rPr lang="en-GB" dirty="0" smtClean="0"/>
              <a:t>b)      Abusing “git commit- amend” can cause a small commit to grow and acquire unrelated changes.</a:t>
            </a:r>
          </a:p>
          <a:p>
            <a:pPr fontAlgn="base"/>
            <a:r>
              <a:rPr lang="en-GB" b="1" dirty="0" smtClean="0"/>
              <a:t>45)   What is ‘bare repository’ in GIT?</a:t>
            </a:r>
            <a:endParaRPr lang="en-GB" dirty="0" smtClean="0"/>
          </a:p>
          <a:p>
            <a:pPr fontAlgn="base"/>
            <a:r>
              <a:rPr lang="en-GB" dirty="0" smtClean="0"/>
              <a:t>To co-ordinate with the distributed development and developers team, especially when you are working on a project from multiple computers ‘Bare Repository’ is used. A bare repository comprises of a version history of your code.</a:t>
            </a:r>
          </a:p>
          <a:p>
            <a:pPr marL="0" lvl="0" indent="0" algn="l" rtl="0">
              <a:spcBef>
                <a:spcPts val="0"/>
              </a:spcBef>
              <a:spcAft>
                <a:spcPts val="1600"/>
              </a:spcAft>
              <a:buNone/>
            </a:pPr>
            <a:endParaRPr/>
          </a:p>
        </p:txBody>
      </p:sp>
      <p:sp>
        <p:nvSpPr>
          <p:cNvPr id="231" name="Google Shape;231;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pPr marL="0" lvl="0" indent="0" algn="r" rtl="0">
                <a:spcBef>
                  <a:spcPts val="0"/>
                </a:spcBef>
                <a:spcAft>
                  <a:spcPts val="0"/>
                </a:spcAft>
                <a:buClr>
                  <a:srgbClr val="000000"/>
                </a:buClr>
                <a:buSzPts val="1100"/>
                <a:buFont typeface="Arial"/>
                <a:buNone/>
              </a:pPr>
              <a:t>26</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What is SVN(Subversion)</a:t>
            </a:r>
            <a:endParaRPr/>
          </a:p>
        </p:txBody>
      </p:sp>
      <p:sp>
        <p:nvSpPr>
          <p:cNvPr id="69" name="Google Shape;69;p15"/>
          <p:cNvSpPr txBox="1">
            <a:spLocks noGrp="1"/>
          </p:cNvSpPr>
          <p:nvPr>
            <p:ph type="body" idx="1"/>
          </p:nvPr>
        </p:nvSpPr>
        <p:spPr>
          <a:xfrm>
            <a:off x="311700" y="1152475"/>
            <a:ext cx="8520600" cy="384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rgbClr val="242729"/>
                </a:solidFill>
                <a:latin typeface="Times New Roman"/>
                <a:ea typeface="Times New Roman"/>
                <a:cs typeface="Times New Roman"/>
                <a:sym typeface="Times New Roman"/>
              </a:rPr>
              <a:t>SVN is a versioning and revision control system. Basically it allows a team to manage sharing a code base.</a:t>
            </a:r>
            <a:endParaRPr sz="1700">
              <a:solidFill>
                <a:srgbClr val="242729"/>
              </a:solidFill>
              <a:latin typeface="Times New Roman"/>
              <a:ea typeface="Times New Roman"/>
              <a:cs typeface="Times New Roman"/>
              <a:sym typeface="Times New Roman"/>
            </a:endParaRPr>
          </a:p>
          <a:p>
            <a:pPr marL="0" lvl="0" indent="0" algn="l" rtl="0">
              <a:spcBef>
                <a:spcPts val="1100"/>
              </a:spcBef>
              <a:spcAft>
                <a:spcPts val="0"/>
              </a:spcAft>
              <a:buNone/>
            </a:pPr>
            <a:r>
              <a:rPr lang="en" sz="1700">
                <a:solidFill>
                  <a:srgbClr val="242729"/>
                </a:solidFill>
                <a:latin typeface="Times New Roman"/>
                <a:ea typeface="Times New Roman"/>
                <a:cs typeface="Times New Roman"/>
                <a:sym typeface="Times New Roman"/>
              </a:rPr>
              <a:t>Consider the world without such a system. You have two programmers A and B. And two files C and D. Programmer A alters file C. Then programmer B alters files C. If B altered the version of the file before programmers A edit you have problems. Now you need to sync the two. How do you manage this? This is what SVN does.</a:t>
            </a:r>
            <a:endParaRPr sz="1700">
              <a:solidFill>
                <a:srgbClr val="242729"/>
              </a:solidFill>
              <a:latin typeface="Times New Roman"/>
              <a:ea typeface="Times New Roman"/>
              <a:cs typeface="Times New Roman"/>
              <a:sym typeface="Times New Roman"/>
            </a:endParaRPr>
          </a:p>
          <a:p>
            <a:pPr marL="0" lvl="0" indent="0" algn="l" rtl="0">
              <a:spcBef>
                <a:spcPts val="1100"/>
              </a:spcBef>
              <a:spcAft>
                <a:spcPts val="0"/>
              </a:spcAft>
              <a:buNone/>
            </a:pPr>
            <a:r>
              <a:rPr lang="en" sz="1700">
                <a:solidFill>
                  <a:srgbClr val="242729"/>
                </a:solidFill>
                <a:latin typeface="Times New Roman"/>
                <a:ea typeface="Times New Roman"/>
                <a:cs typeface="Times New Roman"/>
                <a:sym typeface="Times New Roman"/>
              </a:rPr>
              <a:t>Additionally its nice to be able to say I made these 10 edits a year ago. Lets roll back to that version of the code base.</a:t>
            </a:r>
            <a:endParaRPr sz="1700">
              <a:solidFill>
                <a:srgbClr val="242729"/>
              </a:solidFill>
              <a:latin typeface="Times New Roman"/>
              <a:ea typeface="Times New Roman"/>
              <a:cs typeface="Times New Roman"/>
              <a:sym typeface="Times New Roman"/>
            </a:endParaRPr>
          </a:p>
          <a:p>
            <a:pPr marL="0" lvl="0" indent="0" algn="l" rtl="0">
              <a:spcBef>
                <a:spcPts val="1100"/>
              </a:spcBef>
              <a:spcAft>
                <a:spcPts val="1100"/>
              </a:spcAft>
              <a:buNone/>
            </a:pPr>
            <a:r>
              <a:rPr lang="en" sz="1700">
                <a:solidFill>
                  <a:srgbClr val="242729"/>
                </a:solidFill>
                <a:latin typeface="Times New Roman"/>
                <a:ea typeface="Times New Roman"/>
                <a:cs typeface="Times New Roman"/>
                <a:sym typeface="Times New Roman"/>
              </a:rPr>
              <a:t>Its a complex subject but basically SVN, git, CVS, clearcase, etc are all version control system that solve these problems. </a:t>
            </a:r>
            <a:endParaRPr sz="1700">
              <a:latin typeface="Times New Roman"/>
              <a:ea typeface="Times New Roman"/>
              <a:cs typeface="Times New Roman"/>
              <a:sym typeface="Times New Roman"/>
            </a:endParaRPr>
          </a:p>
        </p:txBody>
      </p:sp>
      <p:sp>
        <p:nvSpPr>
          <p:cNvPr id="70" name="Google Shape;7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pPr marL="0" lvl="0" indent="0" algn="r" rtl="0">
                <a:spcBef>
                  <a:spcPts val="0"/>
                </a:spcBef>
                <a:spcAft>
                  <a:spcPts val="0"/>
                </a:spcAft>
                <a:buClr>
                  <a:srgbClr val="000000"/>
                </a:buClr>
                <a:buSzPts val="1100"/>
                <a:buFont typeface="Arial"/>
                <a:buNone/>
              </a:p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Git Basics</a:t>
            </a:r>
            <a:endParaRPr b="1"/>
          </a:p>
        </p:txBody>
      </p:sp>
      <p:sp>
        <p:nvSpPr>
          <p:cNvPr id="76" name="Google Shape;76;p16"/>
          <p:cNvSpPr txBox="1">
            <a:spLocks noGrp="1"/>
          </p:cNvSpPr>
          <p:nvPr>
            <p:ph type="body" idx="1"/>
          </p:nvPr>
        </p:nvSpPr>
        <p:spPr>
          <a:xfrm>
            <a:off x="311700" y="1152475"/>
            <a:ext cx="8520600" cy="3717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b="1"/>
              <a:t>git init</a:t>
            </a:r>
            <a:endParaRPr b="1"/>
          </a:p>
          <a:p>
            <a:pPr marL="914400" lvl="0" indent="0" algn="l" rtl="0">
              <a:spcBef>
                <a:spcPts val="1600"/>
              </a:spcBef>
              <a:spcAft>
                <a:spcPts val="0"/>
              </a:spcAft>
              <a:buNone/>
            </a:pPr>
            <a:r>
              <a:rPr lang="en"/>
              <a:t>        Create the empty git repository</a:t>
            </a:r>
            <a:endParaRPr/>
          </a:p>
          <a:p>
            <a:pPr marL="0" lvl="0" indent="0" algn="l" rtl="0">
              <a:spcBef>
                <a:spcPts val="1600"/>
              </a:spcBef>
              <a:spcAft>
                <a:spcPts val="0"/>
              </a:spcAft>
              <a:buNone/>
            </a:pPr>
            <a:r>
              <a:rPr lang="en"/>
              <a:t>2.      </a:t>
            </a:r>
            <a:r>
              <a:rPr lang="en" b="1"/>
              <a:t>git  clone repo </a:t>
            </a:r>
            <a:endParaRPr b="1"/>
          </a:p>
          <a:p>
            <a:pPr marL="0" lvl="0" indent="0" algn="l" rtl="0">
              <a:spcBef>
                <a:spcPts val="1600"/>
              </a:spcBef>
              <a:spcAft>
                <a:spcPts val="0"/>
              </a:spcAft>
              <a:buNone/>
            </a:pPr>
            <a:r>
              <a:rPr lang="en"/>
              <a:t>                      To clone the remote repository to local machine</a:t>
            </a:r>
            <a:endParaRPr/>
          </a:p>
          <a:p>
            <a:pPr marL="0" lvl="0" indent="0" algn="l" rtl="0">
              <a:spcBef>
                <a:spcPts val="1600"/>
              </a:spcBef>
              <a:spcAft>
                <a:spcPts val="0"/>
              </a:spcAft>
              <a:buNone/>
            </a:pPr>
            <a:r>
              <a:rPr lang="en"/>
              <a:t>3.     </a:t>
            </a:r>
            <a:r>
              <a:rPr lang="en" b="1"/>
              <a:t>git config --global user.name “murali ”</a:t>
            </a:r>
            <a:r>
              <a:rPr lang="en"/>
              <a:t>                 and </a:t>
            </a:r>
            <a:endParaRPr/>
          </a:p>
          <a:p>
            <a:pPr marL="0" lvl="0" indent="0" algn="l" rtl="0">
              <a:spcBef>
                <a:spcPts val="1600"/>
              </a:spcBef>
              <a:spcAft>
                <a:spcPts val="0"/>
              </a:spcAft>
              <a:buNone/>
            </a:pPr>
            <a:r>
              <a:rPr lang="en"/>
              <a:t>                                 </a:t>
            </a:r>
            <a:r>
              <a:rPr lang="en" b="1"/>
              <a:t>git config --global user.email “murali@gmail.com”</a:t>
            </a:r>
            <a:endParaRPr b="1"/>
          </a:p>
          <a:p>
            <a:pPr marL="0" lvl="0" indent="0" algn="l" rtl="0">
              <a:spcBef>
                <a:spcPts val="1600"/>
              </a:spcBef>
              <a:spcAft>
                <a:spcPts val="1600"/>
              </a:spcAft>
              <a:buNone/>
            </a:pPr>
            <a:r>
              <a:rPr lang="en"/>
              <a:t>                           Give the author name and email for identity purpose </a:t>
            </a:r>
            <a:endParaRPr/>
          </a:p>
        </p:txBody>
      </p:sp>
      <p:sp>
        <p:nvSpPr>
          <p:cNvPr id="77" name="Google Shape;7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pPr marL="0" lvl="0" indent="0" algn="r" rtl="0">
                <a:spcBef>
                  <a:spcPts val="0"/>
                </a:spcBef>
                <a:spcAft>
                  <a:spcPts val="0"/>
                </a:spcAft>
                <a:buClr>
                  <a:srgbClr val="000000"/>
                </a:buClr>
                <a:buSzPts val="1100"/>
                <a:buFont typeface="Arial"/>
                <a:buNone/>
              </a:p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Git Basics</a:t>
            </a:r>
            <a:endParaRPr b="1"/>
          </a:p>
        </p:txBody>
      </p:sp>
      <p:sp>
        <p:nvSpPr>
          <p:cNvPr id="83" name="Google Shape;8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b="1"/>
              <a:t>git add &lt;directory&gt; (or) git add .</a:t>
            </a:r>
            <a:endParaRPr b="1"/>
          </a:p>
          <a:p>
            <a:pPr marL="457200" lvl="0" indent="0" algn="l" rtl="0">
              <a:spcBef>
                <a:spcPts val="1600"/>
              </a:spcBef>
              <a:spcAft>
                <a:spcPts val="0"/>
              </a:spcAft>
              <a:buNone/>
            </a:pPr>
            <a:r>
              <a:rPr lang="en"/>
              <a:t>        To add the Working Directory  to staging area / Index area</a:t>
            </a:r>
            <a:endParaRPr/>
          </a:p>
          <a:p>
            <a:pPr marL="0" lvl="0" indent="0" algn="l" rtl="0">
              <a:spcBef>
                <a:spcPts val="1600"/>
              </a:spcBef>
              <a:spcAft>
                <a:spcPts val="0"/>
              </a:spcAft>
              <a:buNone/>
            </a:pPr>
            <a:r>
              <a:rPr lang="en"/>
              <a:t>2.   </a:t>
            </a:r>
            <a:r>
              <a:rPr lang="en" b="1"/>
              <a:t>git commit -m “commit message”</a:t>
            </a:r>
            <a:endParaRPr b="1"/>
          </a:p>
          <a:p>
            <a:pPr marL="0" lvl="0" indent="0" algn="l" rtl="0">
              <a:spcBef>
                <a:spcPts val="1600"/>
              </a:spcBef>
              <a:spcAft>
                <a:spcPts val="0"/>
              </a:spcAft>
              <a:buNone/>
            </a:pPr>
            <a:r>
              <a:rPr lang="en"/>
              <a:t>                   To add the staging area(Index area)  to local git repository</a:t>
            </a:r>
            <a:endParaRPr/>
          </a:p>
          <a:p>
            <a:pPr marL="0" lvl="0" indent="0" algn="l" rtl="0">
              <a:spcBef>
                <a:spcPts val="1600"/>
              </a:spcBef>
              <a:spcAft>
                <a:spcPts val="0"/>
              </a:spcAft>
              <a:buNone/>
            </a:pPr>
            <a:r>
              <a:rPr lang="en"/>
              <a:t>3.  </a:t>
            </a:r>
            <a:r>
              <a:rPr lang="en" b="1"/>
              <a:t> git status </a:t>
            </a:r>
            <a:endParaRPr b="1"/>
          </a:p>
          <a:p>
            <a:pPr marL="0" lvl="0" indent="0" algn="l" rtl="0">
              <a:spcBef>
                <a:spcPts val="1600"/>
              </a:spcBef>
              <a:spcAft>
                <a:spcPts val="0"/>
              </a:spcAft>
              <a:buNone/>
            </a:pPr>
            <a:r>
              <a:rPr lang="en"/>
              <a:t>                    To show the working tree status .</a:t>
            </a:r>
            <a:endParaRPr/>
          </a:p>
          <a:p>
            <a:pPr marL="0" lvl="0" indent="0" algn="l" rtl="0">
              <a:spcBef>
                <a:spcPts val="1600"/>
              </a:spcBef>
              <a:spcAft>
                <a:spcPts val="1600"/>
              </a:spcAft>
              <a:buNone/>
            </a:pPr>
            <a:r>
              <a:rPr lang="en"/>
              <a:t> </a:t>
            </a:r>
            <a:endParaRPr/>
          </a:p>
        </p:txBody>
      </p:sp>
      <p:sp>
        <p:nvSpPr>
          <p:cNvPr id="84" name="Google Shape;8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pPr marL="0" lvl="0" indent="0" algn="r" rtl="0">
                <a:spcBef>
                  <a:spcPts val="0"/>
                </a:spcBef>
                <a:spcAft>
                  <a:spcPts val="0"/>
                </a:spcAft>
                <a:buClr>
                  <a:srgbClr val="000000"/>
                </a:buClr>
                <a:buSzPts val="1100"/>
                <a:buFont typeface="Arial"/>
                <a:buNone/>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Git Basics</a:t>
            </a:r>
            <a:endParaRPr b="1"/>
          </a:p>
        </p:txBody>
      </p:sp>
      <p:sp>
        <p:nvSpPr>
          <p:cNvPr id="90" name="Google Shape;90;p18"/>
          <p:cNvSpPr txBox="1">
            <a:spLocks noGrp="1"/>
          </p:cNvSpPr>
          <p:nvPr>
            <p:ph type="body" idx="1"/>
          </p:nvPr>
        </p:nvSpPr>
        <p:spPr>
          <a:xfrm>
            <a:off x="311700" y="1152475"/>
            <a:ext cx="8520600" cy="3907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b="1"/>
              <a:t>git log </a:t>
            </a:r>
            <a:endParaRPr b="1"/>
          </a:p>
          <a:p>
            <a:pPr marL="457200" lvl="0" indent="0" algn="l" rtl="0">
              <a:spcBef>
                <a:spcPts val="1600"/>
              </a:spcBef>
              <a:spcAft>
                <a:spcPts val="0"/>
              </a:spcAft>
              <a:buNone/>
            </a:pPr>
            <a:r>
              <a:rPr lang="en"/>
              <a:t> </a:t>
            </a:r>
            <a:r>
              <a:rPr lang="en" sz="1400"/>
              <a:t>      </a:t>
            </a:r>
            <a:r>
              <a:rPr lang="en"/>
              <a:t>show all commits in the current branch’s history</a:t>
            </a:r>
            <a:endParaRPr/>
          </a:p>
          <a:p>
            <a:pPr marL="0" lvl="0" indent="0" algn="l" rtl="0">
              <a:spcBef>
                <a:spcPts val="1600"/>
              </a:spcBef>
              <a:spcAft>
                <a:spcPts val="0"/>
              </a:spcAft>
              <a:buNone/>
            </a:pPr>
            <a:r>
              <a:rPr lang="en"/>
              <a:t>2.   </a:t>
            </a:r>
            <a:r>
              <a:rPr lang="en" b="1"/>
              <a:t> git rm [file] </a:t>
            </a:r>
            <a:endParaRPr b="1"/>
          </a:p>
          <a:p>
            <a:pPr marL="0" lvl="0" indent="0" algn="l" rtl="0">
              <a:spcBef>
                <a:spcPts val="1600"/>
              </a:spcBef>
              <a:spcAft>
                <a:spcPts val="0"/>
              </a:spcAft>
              <a:buNone/>
            </a:pPr>
            <a:r>
              <a:rPr lang="en"/>
              <a:t>                delete the file from project and stage the removal for commit </a:t>
            </a:r>
            <a:endParaRPr/>
          </a:p>
          <a:p>
            <a:pPr marL="0" lvl="0" indent="0" algn="l" rtl="0">
              <a:spcBef>
                <a:spcPts val="1600"/>
              </a:spcBef>
              <a:spcAft>
                <a:spcPts val="0"/>
              </a:spcAft>
              <a:buNone/>
            </a:pPr>
            <a:r>
              <a:rPr lang="en"/>
              <a:t>3.     </a:t>
            </a:r>
            <a:r>
              <a:rPr lang="en" b="1"/>
              <a:t>git mv [existing-path] [new-path] </a:t>
            </a:r>
            <a:endParaRPr b="1"/>
          </a:p>
          <a:p>
            <a:pPr marL="0" lvl="0" indent="0" algn="l" rtl="0">
              <a:spcBef>
                <a:spcPts val="1600"/>
              </a:spcBef>
              <a:spcAft>
                <a:spcPts val="0"/>
              </a:spcAft>
              <a:buNone/>
            </a:pPr>
            <a:r>
              <a:rPr lang="en"/>
              <a:t>                       change an existing file path and stage the move </a:t>
            </a:r>
            <a:endParaRPr/>
          </a:p>
          <a:p>
            <a:pPr marL="0" lvl="0" indent="0" algn="l" rtl="0">
              <a:spcBef>
                <a:spcPts val="1600"/>
              </a:spcBef>
              <a:spcAft>
                <a:spcPts val="1600"/>
              </a:spcAft>
              <a:buNone/>
            </a:pPr>
            <a:endParaRPr/>
          </a:p>
        </p:txBody>
      </p:sp>
      <p:sp>
        <p:nvSpPr>
          <p:cNvPr id="91" name="Google Shape;91;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pPr marL="0" lvl="0" indent="0" algn="r" rtl="0">
                <a:spcBef>
                  <a:spcPts val="0"/>
                </a:spcBef>
                <a:spcAft>
                  <a:spcPts val="0"/>
                </a:spcAft>
                <a:buClr>
                  <a:srgbClr val="000000"/>
                </a:buClr>
                <a:buSzPts val="1100"/>
                <a:buFont typeface="Arial"/>
                <a:buNone/>
              </a:p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Git Basics</a:t>
            </a:r>
            <a:endParaRPr b="1"/>
          </a:p>
        </p:txBody>
      </p:sp>
      <p:sp>
        <p:nvSpPr>
          <p:cNvPr id="97" name="Google Shape;97;p19"/>
          <p:cNvSpPr txBox="1">
            <a:spLocks noGrp="1"/>
          </p:cNvSpPr>
          <p:nvPr>
            <p:ph type="body" idx="1"/>
          </p:nvPr>
        </p:nvSpPr>
        <p:spPr>
          <a:xfrm>
            <a:off x="311700" y="1152475"/>
            <a:ext cx="8520600" cy="372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To add the remote repository (Set a new remote)</a:t>
            </a:r>
            <a:endParaRPr/>
          </a:p>
          <a:p>
            <a:pPr marL="0" lvl="0" indent="0" algn="l" rtl="0">
              <a:spcBef>
                <a:spcPts val="1600"/>
              </a:spcBef>
              <a:spcAft>
                <a:spcPts val="0"/>
              </a:spcAft>
              <a:buNone/>
            </a:pPr>
            <a:r>
              <a:rPr lang="en"/>
              <a:t>                </a:t>
            </a:r>
            <a:r>
              <a:rPr lang="en" b="1"/>
              <a:t> git  remote add origin git url  </a:t>
            </a:r>
            <a:endParaRPr b="1"/>
          </a:p>
          <a:p>
            <a:pPr marL="0" lvl="0" indent="0" algn="l" rtl="0">
              <a:spcBef>
                <a:spcPts val="1600"/>
              </a:spcBef>
              <a:spcAft>
                <a:spcPts val="0"/>
              </a:spcAft>
              <a:buNone/>
            </a:pPr>
            <a:r>
              <a:rPr lang="en"/>
              <a:t>     2. To change the remote repository name </a:t>
            </a:r>
            <a:endParaRPr/>
          </a:p>
          <a:p>
            <a:pPr marL="0" lvl="0" indent="0" algn="l" rtl="0">
              <a:spcBef>
                <a:spcPts val="1600"/>
              </a:spcBef>
              <a:spcAft>
                <a:spcPts val="0"/>
              </a:spcAft>
              <a:buNone/>
            </a:pPr>
            <a:r>
              <a:rPr lang="en"/>
              <a:t>                  </a:t>
            </a:r>
            <a:r>
              <a:rPr lang="en" b="1"/>
              <a:t> git  remote set-url origin newurlname</a:t>
            </a:r>
            <a:endParaRPr b="1"/>
          </a:p>
          <a:p>
            <a:pPr marL="0" lvl="0" indent="0" algn="l" rtl="0">
              <a:spcBef>
                <a:spcPts val="1600"/>
              </a:spcBef>
              <a:spcAft>
                <a:spcPts val="0"/>
              </a:spcAft>
              <a:buNone/>
            </a:pPr>
            <a:r>
              <a:rPr lang="en"/>
              <a:t>3. To verify the remote use below command</a:t>
            </a:r>
            <a:endParaRPr/>
          </a:p>
          <a:p>
            <a:pPr marL="0" lvl="0" indent="0" algn="l" rtl="0">
              <a:spcBef>
                <a:spcPts val="1600"/>
              </a:spcBef>
              <a:spcAft>
                <a:spcPts val="0"/>
              </a:spcAft>
              <a:buNone/>
            </a:pPr>
            <a:r>
              <a:rPr lang="en"/>
              <a:t>                   </a:t>
            </a:r>
            <a:r>
              <a:rPr lang="en" b="1"/>
              <a:t>git remote -v</a:t>
            </a:r>
            <a:endParaRPr b="1"/>
          </a:p>
          <a:p>
            <a:pPr marL="0" lvl="0" indent="0" algn="l" rtl="0">
              <a:spcBef>
                <a:spcPts val="1600"/>
              </a:spcBef>
              <a:spcAft>
                <a:spcPts val="0"/>
              </a:spcAft>
              <a:buNone/>
            </a:pPr>
            <a:r>
              <a:rPr lang="en" b="1"/>
              <a:t>4.  </a:t>
            </a:r>
            <a:r>
              <a:rPr lang="en"/>
              <a:t>To remove the remote repository    </a:t>
            </a:r>
            <a:r>
              <a:rPr lang="en" b="1"/>
              <a:t>git remote remove origin</a:t>
            </a:r>
            <a:endParaRPr b="1"/>
          </a:p>
          <a:p>
            <a:pPr marL="0" lvl="0" indent="0" algn="l" rtl="0">
              <a:spcBef>
                <a:spcPts val="1600"/>
              </a:spcBef>
              <a:spcAft>
                <a:spcPts val="1600"/>
              </a:spcAft>
              <a:buNone/>
            </a:pPr>
            <a:r>
              <a:rPr lang="en"/>
              <a:t>                         </a:t>
            </a:r>
            <a:endParaRPr/>
          </a:p>
        </p:txBody>
      </p:sp>
      <p:sp>
        <p:nvSpPr>
          <p:cNvPr id="98" name="Google Shape;98;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pPr marL="0" lvl="0" indent="0" algn="r" rtl="0">
                <a:spcBef>
                  <a:spcPts val="0"/>
                </a:spcBef>
                <a:spcAft>
                  <a:spcPts val="0"/>
                </a:spcAft>
                <a:buClr>
                  <a:srgbClr val="000000"/>
                </a:buClr>
                <a:buSzPts val="1100"/>
                <a:buFont typeface="Arial"/>
                <a:buNone/>
              </a:p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a:t>Git Basics</a:t>
            </a:r>
            <a:endParaRPr b="1"/>
          </a:p>
          <a:p>
            <a:pPr marL="0" lvl="0" indent="0" algn="l" rtl="0">
              <a:spcBef>
                <a:spcPts val="0"/>
              </a:spcBef>
              <a:spcAft>
                <a:spcPts val="0"/>
              </a:spcAft>
              <a:buNone/>
            </a:pPr>
            <a:endParaRPr/>
          </a:p>
        </p:txBody>
      </p:sp>
      <p:sp>
        <p:nvSpPr>
          <p:cNvPr id="104" name="Google Shape;104;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05" name="Google Shape;105;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pPr marL="0" lvl="0" indent="0" algn="r" rtl="0">
                <a:spcBef>
                  <a:spcPts val="0"/>
                </a:spcBef>
                <a:spcAft>
                  <a:spcPts val="0"/>
                </a:spcAft>
                <a:buClr>
                  <a:srgbClr val="000000"/>
                </a:buClr>
                <a:buSzPts val="1100"/>
                <a:buFont typeface="Arial"/>
                <a:buNone/>
              </a:p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Git Basics</a:t>
            </a:r>
            <a:endParaRPr b="1"/>
          </a:p>
          <a:p>
            <a:pPr marL="0" lvl="0" indent="0" algn="l" rtl="0">
              <a:spcBef>
                <a:spcPts val="0"/>
              </a:spcBef>
              <a:spcAft>
                <a:spcPts val="0"/>
              </a:spcAft>
              <a:buNone/>
            </a:pPr>
            <a:endParaRPr/>
          </a:p>
        </p:txBody>
      </p:sp>
      <p:sp>
        <p:nvSpPr>
          <p:cNvPr id="111" name="Google Shape;111;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12" name="Google Shape;11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pPr marL="0" lvl="0" indent="0" algn="r" rtl="0">
                <a:spcBef>
                  <a:spcPts val="0"/>
                </a:spcBef>
                <a:spcAft>
                  <a:spcPts val="0"/>
                </a:spcAft>
                <a:buClr>
                  <a:srgbClr val="000000"/>
                </a:buClr>
                <a:buSzPts val="1100"/>
                <a:buFont typeface="Arial"/>
                <a:buNone/>
              </a:pPr>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TotalTime>
  <Words>1349</Words>
  <PresentationFormat>On-screen Show (16:9)</PresentationFormat>
  <Paragraphs>164</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Simple Light</vt:lpstr>
      <vt:lpstr>Git Syllabus</vt:lpstr>
      <vt:lpstr>What is Git?</vt:lpstr>
      <vt:lpstr>What is SVN(Subversion)</vt:lpstr>
      <vt:lpstr>Git Basics</vt:lpstr>
      <vt:lpstr>Git Basics</vt:lpstr>
      <vt:lpstr>Git Basics</vt:lpstr>
      <vt:lpstr>Git Basics</vt:lpstr>
      <vt:lpstr>Git Basics </vt:lpstr>
      <vt:lpstr>Git Basics </vt:lpstr>
      <vt:lpstr>Slide 10</vt:lpstr>
      <vt:lpstr>What is difference between git and SVN ?</vt:lpstr>
      <vt:lpstr>What is difference between git and github ?</vt:lpstr>
      <vt:lpstr>What is difference between github vs Bitbucket </vt:lpstr>
      <vt:lpstr>What is Bitbucket? </vt:lpstr>
      <vt:lpstr>What is Bitbucket?</vt:lpstr>
      <vt:lpstr>What is GitHub ?</vt:lpstr>
      <vt:lpstr>What is GitHub ? </vt:lpstr>
      <vt:lpstr>What Is GitLab?</vt:lpstr>
      <vt:lpstr>What Is GitLab?</vt:lpstr>
      <vt:lpstr>What is difference between merge vs rebase</vt:lpstr>
      <vt:lpstr>What is difference between merge vs rebase </vt:lpstr>
      <vt:lpstr>What is the difference between jar or war or ear ?</vt:lpstr>
      <vt:lpstr>Slide 23</vt:lpstr>
      <vt:lpstr>Slide 24</vt:lpstr>
      <vt:lpstr>Slide 25</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Syllabus</dc:title>
  <cp:lastModifiedBy>hi</cp:lastModifiedBy>
  <cp:revision>23</cp:revision>
  <dcterms:modified xsi:type="dcterms:W3CDTF">2019-10-16T17:03:35Z</dcterms:modified>
</cp:coreProperties>
</file>