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3" r:id="rId3"/>
    <p:sldId id="257" r:id="rId4"/>
    <p:sldId id="258" r:id="rId5"/>
    <p:sldId id="259" r:id="rId6"/>
    <p:sldId id="260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USING  PRICE ROJECT" id="{A67A52E6-3209-4298-9D03-F9399581EB6C}">
          <p14:sldIdLst>
            <p14:sldId id="265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13" y="-6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4A26F-FF06-4390-BC4F-837ACB9AD52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EB9-7476-406F-92AB-F1177C40E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8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feature" TargetMode="External"/><Relationship Id="rId3" Type="http://schemas.openxmlformats.org/officeDocument/2006/relationships/hyperlink" Target="http://www.msn.com/en-" TargetMode="External"/><Relationship Id="rId7" Type="http://schemas.openxmlformats.org/officeDocument/2006/relationships/hyperlink" Target="http://www.kaggle.com/c/house-prices-advanced-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investopedia.com/articles/personal-" TargetMode="External"/><Relationship Id="rId11" Type="http://schemas.openxmlformats.org/officeDocument/2006/relationships/hyperlink" Target="http://www.amstat.org/publications/jse/v19n3/decock/" TargetMode="External"/><Relationship Id="rId5" Type="http://schemas.openxmlformats.org/officeDocument/2006/relationships/hyperlink" Target="http://www.nerdwallet.com/blog/mortgages/putting-" TargetMode="External"/><Relationship Id="rId10" Type="http://schemas.openxmlformats.org/officeDocument/2006/relationships/hyperlink" Target="http://stats.stackexchange.com/questions/866/when-" TargetMode="External"/><Relationship Id="rId4" Type="http://schemas.openxmlformats.org/officeDocument/2006/relationships/hyperlink" Target="http://www.hgtv.com/design/real-estate/7-negotiating-" TargetMode="External"/><Relationship Id="rId9" Type="http://schemas.openxmlformats.org/officeDocument/2006/relationships/hyperlink" Target="http://scikit-learn.org/stable/modules/genera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932A09-6A4E-20B4-75D8-B2A4139ABF49}"/>
              </a:ext>
            </a:extLst>
          </p:cNvPr>
          <p:cNvSpPr/>
          <p:nvPr/>
        </p:nvSpPr>
        <p:spPr>
          <a:xfrm>
            <a:off x="1295400" y="3124200"/>
            <a:ext cx="549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HOUSING PROJECT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4387A-01BE-E532-BDEE-27EB8ED4C217}"/>
              </a:ext>
            </a:extLst>
          </p:cNvPr>
          <p:cNvSpPr/>
          <p:nvPr/>
        </p:nvSpPr>
        <p:spPr>
          <a:xfrm rot="10800000" flipV="1">
            <a:off x="3581400" y="7321896"/>
            <a:ext cx="3708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SUBMITTED </a:t>
            </a: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RAJESH</a:t>
            </a:r>
          </a:p>
        </p:txBody>
      </p:sp>
    </p:spTree>
    <p:extLst>
      <p:ext uri="{BB962C8B-B14F-4D97-AF65-F5344CB8AC3E}">
        <p14:creationId xmlns:p14="http://schemas.microsoft.com/office/powerpoint/2010/main" val="41637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0100" y="311005"/>
            <a:ext cx="1485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Data Mining B565 </a:t>
            </a:r>
            <a:r>
              <a:rPr sz="900" b="1" spc="-10" dirty="0">
                <a:latin typeface="Arial"/>
                <a:cs typeface="Arial"/>
              </a:rPr>
              <a:t>Fall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901" y="741193"/>
            <a:ext cx="3676650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0059"/>
                </a:solidFill>
                <a:latin typeface="Arial"/>
                <a:cs typeface="Arial"/>
              </a:rPr>
              <a:t>Housing Sale Price</a:t>
            </a:r>
            <a:r>
              <a:rPr sz="2000" b="1" spc="-65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59"/>
                </a:solidFill>
                <a:latin typeface="Arial"/>
                <a:cs typeface="Arial"/>
              </a:rPr>
              <a:t>Prediction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solidFill>
                  <a:srgbClr val="000059"/>
                </a:solidFill>
                <a:latin typeface="Arial"/>
                <a:cs typeface="Arial"/>
              </a:rPr>
              <a:t>Piyush </a:t>
            </a:r>
            <a:r>
              <a:rPr sz="1200" dirty="0">
                <a:solidFill>
                  <a:srgbClr val="000059"/>
                </a:solidFill>
                <a:latin typeface="Arial"/>
                <a:cs typeface="Arial"/>
              </a:rPr>
              <a:t>Shinde</a:t>
            </a:r>
            <a:r>
              <a:rPr sz="1350" baseline="27777" dirty="0">
                <a:solidFill>
                  <a:srgbClr val="000059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000059"/>
                </a:solidFill>
                <a:latin typeface="Arial"/>
                <a:cs typeface="Arial"/>
              </a:rPr>
              <a:t>, </a:t>
            </a:r>
            <a:r>
              <a:rPr sz="1200" spc="-5" dirty="0">
                <a:solidFill>
                  <a:srgbClr val="000059"/>
                </a:solidFill>
                <a:latin typeface="Arial"/>
                <a:cs typeface="Arial"/>
              </a:rPr>
              <a:t>Rahul </a:t>
            </a:r>
            <a:r>
              <a:rPr sz="1200" dirty="0">
                <a:solidFill>
                  <a:srgbClr val="000059"/>
                </a:solidFill>
                <a:latin typeface="Arial"/>
                <a:cs typeface="Arial"/>
              </a:rPr>
              <a:t>Raghatate</a:t>
            </a:r>
            <a:r>
              <a:rPr sz="1350" baseline="27777" dirty="0">
                <a:solidFill>
                  <a:srgbClr val="000059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000059"/>
                </a:solidFill>
                <a:latin typeface="Arial"/>
                <a:cs typeface="Arial"/>
              </a:rPr>
              <a:t>, </a:t>
            </a:r>
            <a:r>
              <a:rPr sz="1200" spc="-5" dirty="0">
                <a:solidFill>
                  <a:srgbClr val="000059"/>
                </a:solidFill>
                <a:latin typeface="Arial"/>
                <a:cs typeface="Arial"/>
              </a:rPr>
              <a:t>Saurabh</a:t>
            </a:r>
            <a:r>
              <a:rPr sz="1200" spc="-2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0059"/>
                </a:solidFill>
                <a:latin typeface="Arial"/>
                <a:cs typeface="Arial"/>
              </a:rPr>
              <a:t>Kumar</a:t>
            </a:r>
            <a:r>
              <a:rPr sz="1350" spc="-22" baseline="27777" dirty="0">
                <a:solidFill>
                  <a:srgbClr val="000059"/>
                </a:solidFill>
                <a:latin typeface="Arial"/>
                <a:cs typeface="Arial"/>
              </a:rPr>
              <a:t>1</a:t>
            </a:r>
            <a:endParaRPr sz="135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48" y="1657540"/>
            <a:ext cx="6237605" cy="1612265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1270" rIns="0" bIns="0" rtlCol="0">
            <a:spAutoFit/>
          </a:bodyPr>
          <a:lstStyle/>
          <a:p>
            <a:pPr marL="33020">
              <a:lnSpc>
                <a:spcPts val="1200"/>
              </a:lnSpc>
              <a:spcBef>
                <a:spcPts val="10"/>
              </a:spcBef>
            </a:pPr>
            <a:r>
              <a:rPr sz="1000" b="1" spc="-5" dirty="0">
                <a:latin typeface="Arial"/>
                <a:cs typeface="Arial"/>
              </a:rPr>
              <a:t>Abstract</a:t>
            </a:r>
            <a:endParaRPr sz="1000">
              <a:latin typeface="Arial"/>
              <a:cs typeface="Arial"/>
            </a:endParaRPr>
          </a:p>
          <a:p>
            <a:pPr marL="31750" marR="5715" indent="5715" algn="just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Arial"/>
                <a:cs typeface="Arial"/>
              </a:rPr>
              <a:t>Contrary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widespread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belief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that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house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prices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are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dependent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generic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factors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like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number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bedrooms  </a:t>
            </a:r>
            <a:r>
              <a:rPr sz="1000" spc="5" dirty="0">
                <a:latin typeface="Arial"/>
                <a:cs typeface="Arial"/>
              </a:rPr>
              <a:t>and square area of </a:t>
            </a:r>
            <a:r>
              <a:rPr sz="1000" dirty="0">
                <a:latin typeface="Arial"/>
                <a:cs typeface="Arial"/>
              </a:rPr>
              <a:t>house, </a:t>
            </a:r>
            <a:r>
              <a:rPr sz="1000" spc="10" dirty="0">
                <a:latin typeface="Arial"/>
                <a:cs typeface="Arial"/>
              </a:rPr>
              <a:t>Ames </a:t>
            </a:r>
            <a:r>
              <a:rPr sz="1000" spc="5" dirty="0">
                <a:latin typeface="Arial"/>
                <a:cs typeface="Arial"/>
              </a:rPr>
              <a:t>Housing dataset </a:t>
            </a:r>
            <a:r>
              <a:rPr sz="1000" dirty="0">
                <a:latin typeface="Arial"/>
                <a:cs typeface="Arial"/>
              </a:rPr>
              <a:t>proves </a:t>
            </a:r>
            <a:r>
              <a:rPr sz="1000" spc="5" dirty="0">
                <a:latin typeface="Arial"/>
                <a:cs typeface="Arial"/>
              </a:rPr>
              <a:t>that </a:t>
            </a:r>
            <a:r>
              <a:rPr sz="1000" dirty="0">
                <a:latin typeface="Arial"/>
                <a:cs typeface="Arial"/>
              </a:rPr>
              <a:t>many </a:t>
            </a:r>
            <a:r>
              <a:rPr sz="1000" spc="5" dirty="0">
                <a:latin typeface="Arial"/>
                <a:cs typeface="Arial"/>
              </a:rPr>
              <a:t>other </a:t>
            </a:r>
            <a:r>
              <a:rPr sz="1000" dirty="0">
                <a:latin typeface="Arial"/>
                <a:cs typeface="Arial"/>
              </a:rPr>
              <a:t>factors </a:t>
            </a:r>
            <a:r>
              <a:rPr sz="1000" spc="5" dirty="0">
                <a:latin typeface="Arial"/>
                <a:cs typeface="Arial"/>
              </a:rPr>
              <a:t>influence the final price of  </a:t>
            </a:r>
            <a:r>
              <a:rPr sz="1000" spc="-10" dirty="0">
                <a:latin typeface="Arial"/>
                <a:cs typeface="Arial"/>
              </a:rPr>
              <a:t>homes. This dataset contains 79 explanatory </a:t>
            </a:r>
            <a:r>
              <a:rPr sz="1000" spc="-15" dirty="0">
                <a:latin typeface="Arial"/>
                <a:cs typeface="Arial"/>
              </a:rPr>
              <a:t>variables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describe </a:t>
            </a:r>
            <a:r>
              <a:rPr sz="1000" spc="-10" dirty="0">
                <a:latin typeface="Arial"/>
                <a:cs typeface="Arial"/>
              </a:rPr>
              <a:t>almost </a:t>
            </a:r>
            <a:r>
              <a:rPr sz="1000" spc="-15" dirty="0">
                <a:latin typeface="Arial"/>
                <a:cs typeface="Arial"/>
              </a:rPr>
              <a:t>every </a:t>
            </a:r>
            <a:r>
              <a:rPr sz="1000" spc="-10" dirty="0">
                <a:latin typeface="Arial"/>
                <a:cs typeface="Arial"/>
              </a:rPr>
              <a:t>aspect of the house. Generally  </a:t>
            </a:r>
            <a:r>
              <a:rPr sz="1000" dirty="0">
                <a:latin typeface="Arial"/>
                <a:cs typeface="Arial"/>
              </a:rPr>
              <a:t>house </a:t>
            </a:r>
            <a:r>
              <a:rPr sz="1000" spc="-10" dirty="0">
                <a:latin typeface="Arial"/>
                <a:cs typeface="Arial"/>
              </a:rPr>
              <a:t>buyers </a:t>
            </a:r>
            <a:r>
              <a:rPr sz="1000" dirty="0">
                <a:latin typeface="Arial"/>
                <a:cs typeface="Arial"/>
              </a:rPr>
              <a:t>neglect this information. As a result their price estimation is very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dirty="0">
                <a:latin typeface="Arial"/>
                <a:cs typeface="Arial"/>
              </a:rPr>
              <a:t>from the actual prices.  </a:t>
            </a:r>
            <a:r>
              <a:rPr sz="1000" spc="-40" dirty="0">
                <a:latin typeface="Arial"/>
                <a:cs typeface="Arial"/>
              </a:rPr>
              <a:t>We </a:t>
            </a:r>
            <a:r>
              <a:rPr sz="1000" spc="-20" dirty="0">
                <a:latin typeface="Arial"/>
                <a:cs typeface="Arial"/>
              </a:rPr>
              <a:t>build </a:t>
            </a:r>
            <a:r>
              <a:rPr sz="1000" spc="-15" dirty="0">
                <a:latin typeface="Arial"/>
                <a:cs typeface="Arial"/>
              </a:rPr>
              <a:t>a model </a:t>
            </a:r>
            <a:r>
              <a:rPr sz="1000" spc="-10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predict the </a:t>
            </a:r>
            <a:r>
              <a:rPr sz="1000" spc="-10" dirty="0">
                <a:latin typeface="Arial"/>
                <a:cs typeface="Arial"/>
              </a:rPr>
              <a:t>prices of residential </a:t>
            </a:r>
            <a:r>
              <a:rPr sz="1000" spc="-15" dirty="0">
                <a:latin typeface="Arial"/>
                <a:cs typeface="Arial"/>
              </a:rPr>
              <a:t>homes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20" dirty="0">
                <a:latin typeface="Arial"/>
                <a:cs typeface="Arial"/>
              </a:rPr>
              <a:t>Ames, Iowa, </a:t>
            </a:r>
            <a:r>
              <a:rPr sz="1000" spc="-15" dirty="0">
                <a:latin typeface="Arial"/>
                <a:cs typeface="Arial"/>
              </a:rPr>
              <a:t>using </a:t>
            </a:r>
            <a:r>
              <a:rPr sz="1000" spc="-20" dirty="0">
                <a:latin typeface="Arial"/>
                <a:cs typeface="Arial"/>
              </a:rPr>
              <a:t>advanced </a:t>
            </a:r>
            <a:r>
              <a:rPr sz="1000" spc="-15" dirty="0">
                <a:latin typeface="Arial"/>
                <a:cs typeface="Arial"/>
              </a:rPr>
              <a:t>regression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techniques.  </a:t>
            </a:r>
            <a:r>
              <a:rPr sz="1000" dirty="0">
                <a:latin typeface="Arial"/>
                <a:cs typeface="Arial"/>
              </a:rPr>
              <a:t>This will </a:t>
            </a:r>
            <a:r>
              <a:rPr sz="1000" spc="-5" dirty="0">
                <a:latin typeface="Arial"/>
                <a:cs typeface="Arial"/>
              </a:rPr>
              <a:t>provide </a:t>
            </a:r>
            <a:r>
              <a:rPr sz="1000" spc="-10" dirty="0">
                <a:latin typeface="Arial"/>
                <a:cs typeface="Arial"/>
              </a:rPr>
              <a:t>buyers </a:t>
            </a:r>
            <a:r>
              <a:rPr sz="1000" dirty="0">
                <a:latin typeface="Arial"/>
                <a:cs typeface="Arial"/>
              </a:rPr>
              <a:t>will a rough estimate of what the houses are actually </a:t>
            </a:r>
            <a:r>
              <a:rPr sz="1000" spc="5" dirty="0">
                <a:latin typeface="Arial"/>
                <a:cs typeface="Arial"/>
              </a:rPr>
              <a:t>worth. </a:t>
            </a:r>
            <a:r>
              <a:rPr sz="1000" dirty="0">
                <a:latin typeface="Arial"/>
                <a:cs typeface="Arial"/>
              </a:rPr>
              <a:t>This in </a:t>
            </a:r>
            <a:r>
              <a:rPr sz="1000" spc="5" dirty="0">
                <a:latin typeface="Arial"/>
                <a:cs typeface="Arial"/>
              </a:rPr>
              <a:t>turn </a:t>
            </a:r>
            <a:r>
              <a:rPr sz="1000" dirty="0">
                <a:latin typeface="Arial"/>
                <a:cs typeface="Arial"/>
              </a:rPr>
              <a:t>will help them  </a:t>
            </a:r>
            <a:r>
              <a:rPr sz="1000" spc="-15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better negotiation deals 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sellers.</a:t>
            </a:r>
            <a:endParaRPr sz="1000">
              <a:latin typeface="Arial"/>
              <a:cs typeface="Arial"/>
            </a:endParaRPr>
          </a:p>
          <a:p>
            <a:pPr marL="37465">
              <a:lnSpc>
                <a:spcPts val="1200"/>
              </a:lnSpc>
              <a:spcBef>
                <a:spcPts val="325"/>
              </a:spcBef>
            </a:pPr>
            <a:r>
              <a:rPr sz="1000" b="1" spc="-15" dirty="0">
                <a:latin typeface="Arial"/>
                <a:cs typeface="Arial"/>
              </a:rPr>
              <a:t>Keywords</a:t>
            </a:r>
            <a:endParaRPr sz="1000">
              <a:latin typeface="Arial"/>
              <a:cs typeface="Arial"/>
            </a:endParaRPr>
          </a:p>
          <a:p>
            <a:pPr marL="37465" algn="just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RMSE — Lasso — Ridge —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XGBoost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750" y="1614830"/>
            <a:ext cx="6323330" cy="1885950"/>
          </a:xfrm>
          <a:prstGeom prst="rect">
            <a:avLst/>
          </a:prstGeom>
          <a:ln w="9486">
            <a:solidFill>
              <a:srgbClr val="0000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785"/>
              </a:spcBef>
            </a:pPr>
            <a:r>
              <a:rPr sz="900" spc="7" baseline="27777" dirty="0">
                <a:latin typeface="Arial"/>
                <a:cs typeface="Arial"/>
              </a:rPr>
              <a:t>1</a:t>
            </a:r>
            <a:r>
              <a:rPr sz="800" i="1" spc="5" dirty="0">
                <a:latin typeface="Arial"/>
                <a:cs typeface="Arial"/>
              </a:rPr>
              <a:t>Data </a:t>
            </a:r>
            <a:r>
              <a:rPr sz="800" i="1" spc="-5" dirty="0">
                <a:latin typeface="Arial"/>
                <a:cs typeface="Arial"/>
              </a:rPr>
              <a:t>Science, School of Informatics and Computing, Indiana </a:t>
            </a:r>
            <a:r>
              <a:rPr sz="800" i="1" spc="-15" dirty="0">
                <a:latin typeface="Arial"/>
                <a:cs typeface="Arial"/>
              </a:rPr>
              <a:t>University, </a:t>
            </a:r>
            <a:r>
              <a:rPr sz="800" i="1" spc="-5" dirty="0">
                <a:latin typeface="Arial"/>
                <a:cs typeface="Arial"/>
              </a:rPr>
              <a:t>Bloomington, IN,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USA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01" y="3821709"/>
            <a:ext cx="3067685" cy="191770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01" y="4057170"/>
            <a:ext cx="2877820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 indent="227329">
              <a:lnSpc>
                <a:spcPct val="1412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Int</a:t>
            </a:r>
            <a:r>
              <a:rPr sz="900" b="1" spc="-2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r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oduction</a:t>
            </a:r>
            <a:r>
              <a:rPr sz="900" b="1" spc="-5" dirty="0">
                <a:latin typeface="Arial"/>
                <a:cs typeface="Arial"/>
              </a:rPr>
              <a:t>1  </a:t>
            </a:r>
            <a:r>
              <a:rPr sz="900" b="1" spc="-10" dirty="0">
                <a:latin typeface="Arial"/>
                <a:cs typeface="Arial"/>
              </a:rPr>
              <a:t>1</a:t>
            </a:r>
            <a:r>
              <a:rPr sz="900" b="1" spc="-10" dirty="0">
                <a:solidFill>
                  <a:srgbClr val="000059"/>
                </a:solidFill>
                <a:latin typeface="Arial"/>
                <a:cs typeface="Arial"/>
              </a:rPr>
              <a:t>Bac</a:t>
            </a:r>
            <a:r>
              <a:rPr sz="900" b="1" spc="-10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kground</a:t>
            </a:r>
            <a:r>
              <a:rPr sz="900" b="1" spc="-10" dirty="0">
                <a:latin typeface="Arial"/>
                <a:cs typeface="Arial"/>
                <a:hlinkClick r:id="rId2" action="ppaction://hlinksldjump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</a:rPr>
              <a:t>Algorithm 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900" b="1" spc="-30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Methodology</a:t>
            </a:r>
            <a:r>
              <a:rPr sz="900" b="1" spc="-5" dirty="0">
                <a:latin typeface="Arial"/>
                <a:cs typeface="Arial"/>
                <a:hlinkClick r:id="rId3" action="ppaction://hlinksldjump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000" spc="-5" dirty="0">
                <a:latin typeface="Arial"/>
                <a:cs typeface="Arial"/>
              </a:rPr>
              <a:t>2.1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Input</a:t>
            </a:r>
            <a:r>
              <a:rPr sz="1000" spc="-5" dirty="0">
                <a:latin typeface="Arial"/>
                <a:cs typeface="Arial"/>
                <a:hlinkClick r:id="rId3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..............................2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Arial"/>
                <a:cs typeface="Arial"/>
              </a:rPr>
              <a:t>2.2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Early</a:t>
            </a:r>
            <a:r>
              <a:rPr sz="1000" spc="60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3" action="ppaction://hlinksldjump"/>
              </a:rPr>
              <a:t>Analysis</a:t>
            </a:r>
            <a:r>
              <a:rPr sz="1000" spc="-5" dirty="0">
                <a:latin typeface="Arial"/>
                <a:cs typeface="Arial"/>
                <a:hlinkClick r:id="rId3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.......................2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Arial"/>
                <a:cs typeface="Arial"/>
              </a:rPr>
              <a:t>2.3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Preprocessing</a:t>
            </a:r>
            <a:r>
              <a:rPr sz="1000" spc="-5" dirty="0">
                <a:latin typeface="Arial"/>
                <a:cs typeface="Arial"/>
                <a:hlinkClick r:id="rId4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.......................3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Arial"/>
                <a:cs typeface="Arial"/>
              </a:rPr>
              <a:t>2.4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Advanced Analysis and Dimension</a:t>
            </a:r>
            <a:r>
              <a:rPr sz="1000" spc="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reduction</a:t>
            </a:r>
            <a:r>
              <a:rPr sz="1000" spc="-5" dirty="0">
                <a:latin typeface="Arial"/>
                <a:cs typeface="Arial"/>
                <a:hlinkClick r:id="rId4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.3</a:t>
            </a:r>
            <a:endParaRPr sz="10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0"/>
              </a:spcBef>
            </a:pP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Correlation </a:t>
            </a:r>
            <a:r>
              <a:rPr sz="800" i="1" spc="140" dirty="0">
                <a:latin typeface="Arial"/>
                <a:cs typeface="Arial"/>
              </a:rPr>
              <a:t>• </a:t>
            </a: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PCA </a:t>
            </a:r>
            <a:r>
              <a:rPr sz="800" i="1" spc="140" dirty="0">
                <a:latin typeface="Arial"/>
                <a:cs typeface="Arial"/>
              </a:rPr>
              <a:t>•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Feature </a:t>
            </a: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Selection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latin typeface="Arial"/>
                <a:cs typeface="Arial"/>
              </a:rPr>
              <a:t>2.5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4" action="ppaction://hlinksldjump"/>
              </a:rPr>
              <a:t>Prediction</a:t>
            </a:r>
            <a:r>
              <a:rPr sz="1000" spc="-5" dirty="0">
                <a:latin typeface="Arial"/>
                <a:cs typeface="Arial"/>
                <a:hlinkClick r:id="rId4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..........................4</a:t>
            </a:r>
            <a:endParaRPr sz="10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0"/>
              </a:spcBef>
            </a:pP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Ridge</a:t>
            </a:r>
            <a:r>
              <a:rPr sz="800" spc="-10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800" i="1" spc="140" dirty="0">
                <a:latin typeface="Arial"/>
                <a:cs typeface="Arial"/>
              </a:rPr>
              <a:t>•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Lasso </a:t>
            </a:r>
            <a:r>
              <a:rPr sz="800" i="1" spc="140" dirty="0">
                <a:latin typeface="Arial"/>
                <a:cs typeface="Arial"/>
              </a:rPr>
              <a:t>•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Gradient Boosting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Experiments and</a:t>
            </a:r>
            <a:r>
              <a:rPr sz="900" b="1" spc="-10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5" action="ppaction://hlinksldjump"/>
              </a:rPr>
              <a:t>Results</a:t>
            </a:r>
            <a:r>
              <a:rPr sz="900" b="1" spc="-5" dirty="0">
                <a:latin typeface="Arial"/>
                <a:cs typeface="Arial"/>
                <a:hlinkClick r:id="rId5" action="ppaction://hlinksldjump"/>
              </a:rPr>
              <a:t>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000" spc="-5" dirty="0">
                <a:latin typeface="Arial"/>
                <a:cs typeface="Arial"/>
              </a:rPr>
              <a:t>3.1</a:t>
            </a:r>
            <a:r>
              <a:rPr sz="1000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Build Specifications</a:t>
            </a:r>
            <a:r>
              <a:rPr sz="1000" spc="-5" dirty="0">
                <a:latin typeface="Arial"/>
                <a:cs typeface="Arial"/>
                <a:hlinkClick r:id="rId6" action="ppaction://hlinksldjump"/>
              </a:rPr>
              <a:t>..</a:t>
            </a:r>
            <a:r>
              <a:rPr sz="1000" spc="-5" dirty="0">
                <a:latin typeface="Arial"/>
                <a:cs typeface="Arial"/>
              </a:rPr>
              <a:t>...................6</a:t>
            </a:r>
            <a:endParaRPr sz="1000">
              <a:latin typeface="Arial"/>
              <a:cs typeface="Arial"/>
            </a:endParaRPr>
          </a:p>
          <a:p>
            <a:pPr marL="12700" marR="2066289">
              <a:lnSpc>
                <a:spcPct val="141200"/>
              </a:lnSpc>
              <a:spcBef>
                <a:spcPts val="110"/>
              </a:spcBef>
            </a:pPr>
            <a:r>
              <a:rPr sz="900" b="1" spc="-5" dirty="0">
                <a:latin typeface="Arial"/>
                <a:cs typeface="Arial"/>
              </a:rPr>
              <a:t>4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</a:rPr>
              <a:t>Conc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lusion</a:t>
            </a:r>
            <a:r>
              <a:rPr sz="900" b="1" spc="-5" dirty="0">
                <a:latin typeface="Arial"/>
                <a:cs typeface="Arial"/>
                <a:hlinkClick r:id="rId6" action="ppaction://hlinksldjump"/>
              </a:rPr>
              <a:t>6 </a:t>
            </a:r>
            <a:r>
              <a:rPr sz="900" b="1" spc="-5" dirty="0">
                <a:latin typeface="Arial"/>
                <a:cs typeface="Arial"/>
              </a:rPr>
              <a:t> 5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</a:rPr>
              <a:t>Future</a:t>
            </a:r>
            <a:r>
              <a:rPr sz="900" b="1" spc="-7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Work</a:t>
            </a:r>
            <a:r>
              <a:rPr sz="900" b="1" spc="-15" dirty="0">
                <a:latin typeface="Arial"/>
                <a:cs typeface="Arial"/>
                <a:hlinkClick r:id="rId6" action="ppaction://hlinksldjump"/>
              </a:rPr>
              <a:t>6</a:t>
            </a:r>
            <a:endParaRPr sz="900">
              <a:latin typeface="Arial"/>
              <a:cs typeface="Arial"/>
            </a:endParaRPr>
          </a:p>
          <a:p>
            <a:pPr marL="240029" marR="1563370">
              <a:lnSpc>
                <a:spcPct val="141200"/>
              </a:lnSpc>
            </a:pP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900" b="1" spc="-2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c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kn</a:t>
            </a:r>
            <a:r>
              <a:rPr sz="900" b="1" spc="-20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wledgments</a:t>
            </a:r>
            <a:r>
              <a:rPr sz="900" b="1" spc="-5" dirty="0">
                <a:latin typeface="Arial"/>
                <a:cs typeface="Arial"/>
              </a:rPr>
              <a:t>6  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6" action="ppaction://hlinksldjump"/>
              </a:rPr>
              <a:t>References</a:t>
            </a:r>
            <a:r>
              <a:rPr sz="900" b="1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01" y="7224141"/>
            <a:ext cx="3067685" cy="188595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376" y="7435550"/>
            <a:ext cx="3119120" cy="185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Buying a house is a stressful thing.[1] One has to pay huge  </a:t>
            </a:r>
            <a:r>
              <a:rPr sz="1000" spc="-5" dirty="0">
                <a:latin typeface="Times New Roman"/>
                <a:cs typeface="Times New Roman"/>
              </a:rPr>
              <a:t>sums of money and </a:t>
            </a:r>
            <a:r>
              <a:rPr sz="1000" spc="-15" dirty="0">
                <a:latin typeface="Times New Roman"/>
                <a:cs typeface="Times New Roman"/>
              </a:rPr>
              <a:t>invest </a:t>
            </a:r>
            <a:r>
              <a:rPr sz="1000" spc="-10" dirty="0">
                <a:latin typeface="Times New Roman"/>
                <a:cs typeface="Times New Roman"/>
              </a:rPr>
              <a:t>many </a:t>
            </a:r>
            <a:r>
              <a:rPr sz="1000" spc="-5" dirty="0">
                <a:latin typeface="Times New Roman"/>
                <a:cs typeface="Times New Roman"/>
              </a:rPr>
              <a:t>hours and </a:t>
            </a:r>
            <a:r>
              <a:rPr sz="1000" spc="-15" dirty="0">
                <a:latin typeface="Times New Roman"/>
                <a:cs typeface="Times New Roman"/>
              </a:rPr>
              <a:t>even </a:t>
            </a:r>
            <a:r>
              <a:rPr sz="1000" spc="-5" dirty="0">
                <a:latin typeface="Times New Roman"/>
                <a:cs typeface="Times New Roman"/>
              </a:rPr>
              <a:t>then there is  </a:t>
            </a:r>
            <a:r>
              <a:rPr sz="1000" spc="5" dirty="0">
                <a:latin typeface="Times New Roman"/>
                <a:cs typeface="Times New Roman"/>
              </a:rPr>
              <a:t>a persisting concern whether </a:t>
            </a:r>
            <a:r>
              <a:rPr sz="1000" spc="-10" dirty="0">
                <a:latin typeface="Times New Roman"/>
                <a:cs typeface="Times New Roman"/>
              </a:rPr>
              <a:t>it’s </a:t>
            </a:r>
            <a:r>
              <a:rPr sz="1000" spc="5" dirty="0">
                <a:latin typeface="Times New Roman"/>
                <a:cs typeface="Times New Roman"/>
              </a:rPr>
              <a:t>a good deal or not. Buyers  are generally not </a:t>
            </a:r>
            <a:r>
              <a:rPr sz="1000" dirty="0">
                <a:latin typeface="Times New Roman"/>
                <a:cs typeface="Times New Roman"/>
              </a:rPr>
              <a:t>aware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factors </a:t>
            </a:r>
            <a:r>
              <a:rPr sz="1000" spc="5" dirty="0">
                <a:latin typeface="Times New Roman"/>
                <a:cs typeface="Times New Roman"/>
              </a:rPr>
              <a:t>that </a:t>
            </a:r>
            <a:r>
              <a:rPr sz="1000" dirty="0">
                <a:latin typeface="Times New Roman"/>
                <a:cs typeface="Times New Roman"/>
              </a:rPr>
              <a:t>influence </a:t>
            </a:r>
            <a:r>
              <a:rPr sz="1000" spc="5" dirty="0">
                <a:latin typeface="Times New Roman"/>
                <a:cs typeface="Times New Roman"/>
              </a:rPr>
              <a:t>the house  prices. Almost all the houses are described by the total area  in square foot, the neighborhood and number of bedrooms.  </a:t>
            </a:r>
            <a:r>
              <a:rPr sz="1000" spc="-15" dirty="0">
                <a:latin typeface="Times New Roman"/>
                <a:cs typeface="Times New Roman"/>
              </a:rPr>
              <a:t>Sometimes houses </a:t>
            </a:r>
            <a:r>
              <a:rPr sz="1000" spc="-10" dirty="0">
                <a:latin typeface="Times New Roman"/>
                <a:cs typeface="Times New Roman"/>
              </a:rPr>
              <a:t>are </a:t>
            </a:r>
            <a:r>
              <a:rPr sz="1000" spc="-25" dirty="0">
                <a:latin typeface="Times New Roman"/>
                <a:cs typeface="Times New Roman"/>
              </a:rPr>
              <a:t>even </a:t>
            </a:r>
            <a:r>
              <a:rPr sz="1000" spc="-10" dirty="0">
                <a:latin typeface="Times New Roman"/>
                <a:cs typeface="Times New Roman"/>
              </a:rPr>
              <a:t>priced at </a:t>
            </a:r>
            <a:r>
              <a:rPr sz="1000" spc="-20" dirty="0">
                <a:latin typeface="Times New Roman"/>
                <a:cs typeface="Times New Roman"/>
              </a:rPr>
              <a:t>X </a:t>
            </a:r>
            <a:r>
              <a:rPr sz="1000" spc="-10" dirty="0">
                <a:latin typeface="Times New Roman"/>
                <a:cs typeface="Times New Roman"/>
              </a:rPr>
              <a:t>dollars per </a:t>
            </a:r>
            <a:r>
              <a:rPr sz="1000" spc="-15" dirty="0">
                <a:latin typeface="Times New Roman"/>
                <a:cs typeface="Times New Roman"/>
              </a:rPr>
              <a:t>square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foot.  </a:t>
            </a:r>
            <a:r>
              <a:rPr sz="1000" spc="-15" dirty="0">
                <a:latin typeface="Times New Roman"/>
                <a:cs typeface="Times New Roman"/>
              </a:rPr>
              <a:t>This </a:t>
            </a:r>
            <a:r>
              <a:rPr sz="1000" spc="-10" dirty="0">
                <a:latin typeface="Times New Roman"/>
                <a:cs typeface="Times New Roman"/>
              </a:rPr>
              <a:t>creates </a:t>
            </a:r>
            <a:r>
              <a:rPr sz="1000" spc="-15" dirty="0">
                <a:latin typeface="Times New Roman"/>
                <a:cs typeface="Times New Roman"/>
              </a:rPr>
              <a:t>an </a:t>
            </a:r>
            <a:r>
              <a:rPr sz="1000" spc="-10" dirty="0">
                <a:latin typeface="Times New Roman"/>
                <a:cs typeface="Times New Roman"/>
              </a:rPr>
              <a:t>illusion that </a:t>
            </a:r>
            <a:r>
              <a:rPr sz="1000" spc="-15" dirty="0">
                <a:latin typeface="Times New Roman"/>
                <a:cs typeface="Times New Roman"/>
              </a:rPr>
              <a:t>house </a:t>
            </a:r>
            <a:r>
              <a:rPr sz="1000" spc="-10" dirty="0">
                <a:latin typeface="Times New Roman"/>
                <a:cs typeface="Times New Roman"/>
              </a:rPr>
              <a:t>prices are </a:t>
            </a:r>
            <a:r>
              <a:rPr sz="1000" spc="-15" dirty="0">
                <a:latin typeface="Times New Roman"/>
                <a:cs typeface="Times New Roman"/>
              </a:rPr>
              <a:t>dependent almost  </a:t>
            </a:r>
            <a:r>
              <a:rPr sz="1000" spc="-5" dirty="0">
                <a:latin typeface="Times New Roman"/>
                <a:cs typeface="Times New Roman"/>
              </a:rPr>
              <a:t>solely on the </a:t>
            </a:r>
            <a:r>
              <a:rPr sz="1000" spc="-10" dirty="0">
                <a:latin typeface="Times New Roman"/>
                <a:cs typeface="Times New Roman"/>
              </a:rPr>
              <a:t>above </a:t>
            </a:r>
            <a:r>
              <a:rPr sz="1000" spc="-5" dirty="0">
                <a:latin typeface="Times New Roman"/>
                <a:cs typeface="Times New Roman"/>
              </a:rPr>
              <a:t>stated factors.</a:t>
            </a:r>
            <a:endParaRPr sz="1000">
              <a:latin typeface="Times New Roman"/>
              <a:cs typeface="Times New Roman"/>
            </a:endParaRPr>
          </a:p>
          <a:p>
            <a:pPr marL="16510" marR="5080" indent="189230" algn="just">
              <a:lnSpc>
                <a:spcPts val="120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Most of the houses are bought through real estate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agents.  </a:t>
            </a:r>
            <a:r>
              <a:rPr sz="1000" spc="5" dirty="0">
                <a:latin typeface="Times New Roman"/>
                <a:cs typeface="Times New Roman"/>
              </a:rPr>
              <a:t>People rarely </a:t>
            </a:r>
            <a:r>
              <a:rPr sz="1000" spc="-5" dirty="0">
                <a:latin typeface="Times New Roman"/>
                <a:cs typeface="Times New Roman"/>
              </a:rPr>
              <a:t>buy </a:t>
            </a:r>
            <a:r>
              <a:rPr sz="1000" spc="5" dirty="0">
                <a:latin typeface="Times New Roman"/>
                <a:cs typeface="Times New Roman"/>
              </a:rPr>
              <a:t>directly from the </a:t>
            </a:r>
            <a:r>
              <a:rPr sz="1000" spc="-5" dirty="0">
                <a:latin typeface="Times New Roman"/>
                <a:cs typeface="Times New Roman"/>
              </a:rPr>
              <a:t>seller, </a:t>
            </a:r>
            <a:r>
              <a:rPr sz="1000" spc="5" dirty="0">
                <a:latin typeface="Times New Roman"/>
                <a:cs typeface="Times New Roman"/>
              </a:rPr>
              <a:t>since there are a  </a:t>
            </a:r>
            <a:r>
              <a:rPr sz="1000" dirty="0">
                <a:latin typeface="Times New Roman"/>
                <a:cs typeface="Times New Roman"/>
              </a:rPr>
              <a:t>lot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legal </a:t>
            </a:r>
            <a:r>
              <a:rPr sz="1000" spc="5" dirty="0">
                <a:latin typeface="Times New Roman"/>
                <a:cs typeface="Times New Roman"/>
              </a:rPr>
              <a:t>terminology </a:t>
            </a:r>
            <a:r>
              <a:rPr sz="1000" spc="-5" dirty="0">
                <a:latin typeface="Times New Roman"/>
                <a:cs typeface="Times New Roman"/>
              </a:rPr>
              <a:t>involved </a:t>
            </a:r>
            <a:r>
              <a:rPr sz="1000" spc="5" dirty="0">
                <a:latin typeface="Times New Roman"/>
                <a:cs typeface="Times New Roman"/>
              </a:rPr>
              <a:t>and people are </a:t>
            </a:r>
            <a:r>
              <a:rPr sz="1000" dirty="0">
                <a:latin typeface="Times New Roman"/>
                <a:cs typeface="Times New Roman"/>
              </a:rPr>
              <a:t>unaware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7058" y="774457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7950" y="3809001"/>
            <a:ext cx="3119755" cy="458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715" indent="254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them. Hence real estate agents are trusted with the commu-  </a:t>
            </a:r>
            <a:r>
              <a:rPr sz="1000" spc="-5" dirty="0">
                <a:latin typeface="Times New Roman"/>
                <a:cs typeface="Times New Roman"/>
              </a:rPr>
              <a:t>nication between buyers and sellers as well as laying </a:t>
            </a:r>
            <a:r>
              <a:rPr sz="1000" spc="-10" dirty="0">
                <a:latin typeface="Times New Roman"/>
                <a:cs typeface="Times New Roman"/>
              </a:rPr>
              <a:t>down </a:t>
            </a:r>
            <a:r>
              <a:rPr sz="1000" spc="-5" dirty="0">
                <a:latin typeface="Times New Roman"/>
                <a:cs typeface="Times New Roman"/>
              </a:rPr>
              <a:t>a  </a:t>
            </a:r>
            <a:r>
              <a:rPr sz="1000" spc="-10" dirty="0">
                <a:latin typeface="Times New Roman"/>
                <a:cs typeface="Times New Roman"/>
              </a:rPr>
              <a:t>legal </a:t>
            </a:r>
            <a:r>
              <a:rPr sz="1000" spc="-5" dirty="0">
                <a:latin typeface="Times New Roman"/>
                <a:cs typeface="Times New Roman"/>
              </a:rPr>
              <a:t>contract for the </a:t>
            </a:r>
            <a:r>
              <a:rPr sz="1000" spc="-10" dirty="0">
                <a:latin typeface="Times New Roman"/>
                <a:cs typeface="Times New Roman"/>
              </a:rPr>
              <a:t>transfer. </a:t>
            </a:r>
            <a:r>
              <a:rPr sz="1000" spc="-5" dirty="0">
                <a:latin typeface="Times New Roman"/>
                <a:cs typeface="Times New Roman"/>
              </a:rPr>
              <a:t>This just creates a middle man  </a:t>
            </a:r>
            <a:r>
              <a:rPr sz="1000" spc="5" dirty="0">
                <a:latin typeface="Times New Roman"/>
                <a:cs typeface="Times New Roman"/>
              </a:rPr>
              <a:t>and increases the cost of houses. Therefore the houses are  </a:t>
            </a:r>
            <a:r>
              <a:rPr sz="1000" spc="-10" dirty="0">
                <a:latin typeface="Times New Roman"/>
                <a:cs typeface="Times New Roman"/>
              </a:rPr>
              <a:t>overpriced and a </a:t>
            </a:r>
            <a:r>
              <a:rPr sz="1000" spc="-15" dirty="0">
                <a:latin typeface="Times New Roman"/>
                <a:cs typeface="Times New Roman"/>
              </a:rPr>
              <a:t>buyer </a:t>
            </a:r>
            <a:r>
              <a:rPr sz="1000" spc="-10" dirty="0">
                <a:latin typeface="Times New Roman"/>
                <a:cs typeface="Times New Roman"/>
              </a:rPr>
              <a:t>should </a:t>
            </a:r>
            <a:r>
              <a:rPr sz="1000" spc="-20" dirty="0">
                <a:latin typeface="Times New Roman"/>
                <a:cs typeface="Times New Roman"/>
              </a:rPr>
              <a:t>have </a:t>
            </a:r>
            <a:r>
              <a:rPr sz="1000" spc="-10" dirty="0">
                <a:latin typeface="Times New Roman"/>
                <a:cs typeface="Times New Roman"/>
              </a:rPr>
              <a:t>a better idea of the actual  value </a:t>
            </a:r>
            <a:r>
              <a:rPr sz="1000" spc="-5" dirty="0">
                <a:latin typeface="Times New Roman"/>
                <a:cs typeface="Times New Roman"/>
              </a:rPr>
              <a:t>of these houses.[2]</a:t>
            </a:r>
            <a:endParaRPr sz="1000">
              <a:latin typeface="Times New Roman"/>
              <a:cs typeface="Times New Roman"/>
            </a:endParaRPr>
          </a:p>
          <a:p>
            <a:pPr marL="12700" marR="5080" indent="194310" algn="just">
              <a:lnSpc>
                <a:spcPts val="120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There are various tools, </a:t>
            </a:r>
            <a:r>
              <a:rPr sz="1000" spc="-5" dirty="0">
                <a:latin typeface="Times New Roman"/>
                <a:cs typeface="Times New Roman"/>
              </a:rPr>
              <a:t>like Zillow </a:t>
            </a:r>
            <a:r>
              <a:rPr sz="100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Trulia, available  </a:t>
            </a:r>
            <a:r>
              <a:rPr sz="1000" spc="-10" dirty="0">
                <a:latin typeface="Times New Roman"/>
                <a:cs typeface="Times New Roman"/>
              </a:rPr>
              <a:t>online to </a:t>
            </a:r>
            <a:r>
              <a:rPr sz="1000" spc="-5" dirty="0">
                <a:latin typeface="Times New Roman"/>
                <a:cs typeface="Times New Roman"/>
              </a:rPr>
              <a:t>assist </a:t>
            </a:r>
            <a:r>
              <a:rPr sz="1000" spc="-10" dirty="0">
                <a:latin typeface="Times New Roman"/>
                <a:cs typeface="Times New Roman"/>
              </a:rPr>
              <a:t>a person with </a:t>
            </a:r>
            <a:r>
              <a:rPr sz="1000" spc="-15" dirty="0">
                <a:latin typeface="Times New Roman"/>
                <a:cs typeface="Times New Roman"/>
              </a:rPr>
              <a:t>buying </a:t>
            </a:r>
            <a:r>
              <a:rPr sz="1000" spc="-10" dirty="0">
                <a:latin typeface="Times New Roman"/>
                <a:cs typeface="Times New Roman"/>
              </a:rPr>
              <a:t>houses. These tools pro-  </a:t>
            </a:r>
            <a:r>
              <a:rPr sz="1000" spc="-15" dirty="0">
                <a:latin typeface="Times New Roman"/>
                <a:cs typeface="Times New Roman"/>
              </a:rPr>
              <a:t>vide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price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estimation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various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houses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generally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free  </a:t>
            </a:r>
            <a:r>
              <a:rPr sz="1000" spc="-5" dirty="0">
                <a:latin typeface="Times New Roman"/>
                <a:cs typeface="Times New Roman"/>
              </a:rPr>
              <a:t>for use. These tools incorporate many factors to estimate the  </a:t>
            </a:r>
            <a:r>
              <a:rPr sz="1000" spc="-15" dirty="0">
                <a:latin typeface="Times New Roman"/>
                <a:cs typeface="Times New Roman"/>
              </a:rPr>
              <a:t>house </a:t>
            </a:r>
            <a:r>
              <a:rPr sz="1000" spc="-10" dirty="0">
                <a:latin typeface="Times New Roman"/>
                <a:cs typeface="Times New Roman"/>
              </a:rPr>
              <a:t>prices </a:t>
            </a:r>
            <a:r>
              <a:rPr sz="1000" spc="-15" dirty="0">
                <a:latin typeface="Times New Roman"/>
                <a:cs typeface="Times New Roman"/>
              </a:rPr>
              <a:t>by providing weights </a:t>
            </a:r>
            <a:r>
              <a:rPr sz="1000" spc="-10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each </a:t>
            </a:r>
            <a:r>
              <a:rPr sz="1000" spc="-20" dirty="0">
                <a:latin typeface="Times New Roman"/>
                <a:cs typeface="Times New Roman"/>
              </a:rPr>
              <a:t>factor. For </a:t>
            </a:r>
            <a:r>
              <a:rPr sz="1000" spc="-15" dirty="0">
                <a:latin typeface="Times New Roman"/>
                <a:cs typeface="Times New Roman"/>
              </a:rPr>
              <a:t>example,  Zillow </a:t>
            </a:r>
            <a:r>
              <a:rPr sz="1000" spc="-10" dirty="0">
                <a:latin typeface="Times New Roman"/>
                <a:cs typeface="Times New Roman"/>
              </a:rPr>
              <a:t>creates Zestimate of houses which is “calculated three  </a:t>
            </a:r>
            <a:r>
              <a:rPr sz="1000" spc="-5" dirty="0">
                <a:latin typeface="Times New Roman"/>
                <a:cs typeface="Times New Roman"/>
              </a:rPr>
              <a:t>times a week based on millions of public and user-submitted  </a:t>
            </a:r>
            <a:r>
              <a:rPr sz="1000" spc="-10" dirty="0">
                <a:latin typeface="Times New Roman"/>
                <a:cs typeface="Times New Roman"/>
              </a:rPr>
              <a:t>data points” [3]. </a:t>
            </a:r>
            <a:r>
              <a:rPr sz="1000" spc="-15" dirty="0">
                <a:latin typeface="Times New Roman"/>
                <a:cs typeface="Times New Roman"/>
              </a:rPr>
              <a:t>The median </a:t>
            </a:r>
            <a:r>
              <a:rPr sz="1000" spc="-10" dirty="0">
                <a:latin typeface="Times New Roman"/>
                <a:cs typeface="Times New Roman"/>
              </a:rPr>
              <a:t>error rate for these estimates are  </a:t>
            </a:r>
            <a:r>
              <a:rPr sz="1000" spc="-5" dirty="0">
                <a:latin typeface="Times New Roman"/>
                <a:cs typeface="Times New Roman"/>
              </a:rPr>
              <a:t>quite </a:t>
            </a:r>
            <a:r>
              <a:rPr sz="1000" spc="-25" dirty="0">
                <a:latin typeface="Times New Roman"/>
                <a:cs typeface="Times New Roman"/>
              </a:rPr>
              <a:t>low. </a:t>
            </a:r>
            <a:r>
              <a:rPr sz="1000" spc="-5" dirty="0">
                <a:latin typeface="Times New Roman"/>
                <a:cs typeface="Times New Roman"/>
              </a:rPr>
              <a:t>The main problem with these tools is that they are  </a:t>
            </a:r>
            <a:r>
              <a:rPr sz="1000" spc="-10" dirty="0">
                <a:latin typeface="Times New Roman"/>
                <a:cs typeface="Times New Roman"/>
              </a:rPr>
              <a:t>heavy </a:t>
            </a:r>
            <a:r>
              <a:rPr sz="1000" spc="-5" dirty="0">
                <a:latin typeface="Times New Roman"/>
                <a:cs typeface="Times New Roman"/>
              </a:rPr>
              <a:t>on advertisements and </a:t>
            </a:r>
            <a:r>
              <a:rPr sz="1000" spc="-10" dirty="0">
                <a:latin typeface="Times New Roman"/>
                <a:cs typeface="Times New Roman"/>
              </a:rPr>
              <a:t>they </a:t>
            </a:r>
            <a:r>
              <a:rPr sz="1000" spc="-5" dirty="0">
                <a:latin typeface="Times New Roman"/>
                <a:cs typeface="Times New Roman"/>
              </a:rPr>
              <a:t>promote real estate agents.  Zillow provides </a:t>
            </a:r>
            <a:r>
              <a:rPr sz="1000" dirty="0">
                <a:latin typeface="Times New Roman"/>
                <a:cs typeface="Times New Roman"/>
              </a:rPr>
              <a:t>paid premium services for real estate agents  </a:t>
            </a:r>
            <a:r>
              <a:rPr sz="1000" spc="5" dirty="0">
                <a:latin typeface="Times New Roman"/>
                <a:cs typeface="Times New Roman"/>
              </a:rPr>
              <a:t>and this is their main source of income.[4] Estimates of ac-  </a:t>
            </a:r>
            <a:r>
              <a:rPr sz="1000" spc="-5" dirty="0">
                <a:latin typeface="Times New Roman"/>
                <a:cs typeface="Times New Roman"/>
              </a:rPr>
              <a:t>tual house prices will help buyers to </a:t>
            </a:r>
            <a:r>
              <a:rPr sz="1000" spc="-10" dirty="0">
                <a:latin typeface="Times New Roman"/>
                <a:cs typeface="Times New Roman"/>
              </a:rPr>
              <a:t>have </a:t>
            </a:r>
            <a:r>
              <a:rPr sz="1000" spc="-5" dirty="0">
                <a:latin typeface="Times New Roman"/>
                <a:cs typeface="Times New Roman"/>
              </a:rPr>
              <a:t>better negotiations  </a:t>
            </a:r>
            <a:r>
              <a:rPr sz="1000" spc="5" dirty="0">
                <a:latin typeface="Times New Roman"/>
                <a:cs typeface="Times New Roman"/>
              </a:rPr>
              <a:t>with the real estate agents, as the list price of the house and  </a:t>
            </a:r>
            <a:r>
              <a:rPr sz="1000" spc="-5" dirty="0">
                <a:latin typeface="Times New Roman"/>
                <a:cs typeface="Times New Roman"/>
              </a:rPr>
              <a:t>much higher than the actual price. Our prediction model will  </a:t>
            </a:r>
            <a:r>
              <a:rPr sz="1000" dirty="0">
                <a:latin typeface="Times New Roman"/>
                <a:cs typeface="Times New Roman"/>
              </a:rPr>
              <a:t>provide </a:t>
            </a:r>
            <a:r>
              <a:rPr sz="1000" spc="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buyers </a:t>
            </a:r>
            <a:r>
              <a:rPr sz="1000" spc="5" dirty="0">
                <a:latin typeface="Times New Roman"/>
                <a:cs typeface="Times New Roman"/>
              </a:rPr>
              <a:t>with these estimates.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use the Ames  </a:t>
            </a:r>
            <a:r>
              <a:rPr sz="1000" spc="-5" dirty="0">
                <a:latin typeface="Times New Roman"/>
                <a:cs typeface="Times New Roman"/>
              </a:rPr>
              <a:t>Housing dataset provided by kaggle.[5]</a:t>
            </a:r>
            <a:endParaRPr sz="1000">
              <a:latin typeface="Times New Roman"/>
              <a:cs typeface="Times New Roman"/>
            </a:endParaRPr>
          </a:p>
          <a:p>
            <a:pPr marL="207010" algn="just">
              <a:lnSpc>
                <a:spcPts val="1095"/>
              </a:lnSpc>
            </a:pPr>
            <a:r>
              <a:rPr sz="1000" spc="-60" dirty="0">
                <a:latin typeface="Times New Roman"/>
                <a:cs typeface="Times New Roman"/>
              </a:rPr>
              <a:t>We </a:t>
            </a:r>
            <a:r>
              <a:rPr sz="1000" spc="-20" dirty="0">
                <a:latin typeface="Times New Roman"/>
                <a:cs typeface="Times New Roman"/>
              </a:rPr>
              <a:t>first </a:t>
            </a:r>
            <a:r>
              <a:rPr sz="1000" spc="-15" dirty="0">
                <a:latin typeface="Times New Roman"/>
                <a:cs typeface="Times New Roman"/>
              </a:rPr>
              <a:t>analyze </a:t>
            </a:r>
            <a:r>
              <a:rPr sz="1000" spc="-10" dirty="0">
                <a:latin typeface="Times New Roman"/>
                <a:cs typeface="Times New Roman"/>
              </a:rPr>
              <a:t>the data </a:t>
            </a:r>
            <a:r>
              <a:rPr sz="1000" spc="-1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20" dirty="0">
                <a:latin typeface="Times New Roman"/>
                <a:cs typeface="Times New Roman"/>
              </a:rPr>
              <a:t>finding </a:t>
            </a:r>
            <a:r>
              <a:rPr sz="1000" spc="-10" dirty="0">
                <a:latin typeface="Times New Roman"/>
                <a:cs typeface="Times New Roman"/>
              </a:rPr>
              <a:t>trends in data.</a:t>
            </a:r>
            <a:r>
              <a:rPr sz="1000" spc="-14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We</a:t>
            </a:r>
            <a:endParaRPr sz="1000">
              <a:latin typeface="Times New Roman"/>
              <a:cs typeface="Times New Roman"/>
            </a:endParaRPr>
          </a:p>
          <a:p>
            <a:pPr marL="17145" marR="5715" algn="just">
              <a:lnSpc>
                <a:spcPts val="1200"/>
              </a:lnSpc>
              <a:spcBef>
                <a:spcPts val="40"/>
              </a:spcBef>
            </a:pPr>
            <a:r>
              <a:rPr sz="1000" spc="5" dirty="0">
                <a:latin typeface="Times New Roman"/>
                <a:cs typeface="Times New Roman"/>
              </a:rPr>
              <a:t>perform dimensionality reduction on the dataset using </a:t>
            </a:r>
            <a:r>
              <a:rPr sz="1000" spc="10" dirty="0">
                <a:latin typeface="Times New Roman"/>
                <a:cs typeface="Times New Roman"/>
              </a:rPr>
              <a:t>PCA  </a:t>
            </a:r>
            <a:r>
              <a:rPr sz="1000" spc="5" dirty="0">
                <a:latin typeface="Times New Roman"/>
                <a:cs typeface="Times New Roman"/>
              </a:rPr>
              <a:t>algorithm and feature selection module in sklearn package  </a:t>
            </a:r>
            <a:r>
              <a:rPr sz="1000" dirty="0">
                <a:latin typeface="Times New Roman"/>
                <a:cs typeface="Times New Roman"/>
              </a:rPr>
              <a:t>for python.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predict the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dirty="0">
                <a:latin typeface="Times New Roman"/>
                <a:cs typeface="Times New Roman"/>
              </a:rPr>
              <a:t>house prices using linear re-  </a:t>
            </a:r>
            <a:r>
              <a:rPr sz="1000" spc="-10" dirty="0">
                <a:latin typeface="Times New Roman"/>
                <a:cs typeface="Times New Roman"/>
              </a:rPr>
              <a:t>gression models like Ridge and Lasso. </a:t>
            </a:r>
            <a:r>
              <a:rPr sz="1000" spc="-50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also use advanced  </a:t>
            </a:r>
            <a:r>
              <a:rPr sz="1000" dirty="0">
                <a:latin typeface="Times New Roman"/>
                <a:cs typeface="Times New Roman"/>
              </a:rPr>
              <a:t>regression techniques </a:t>
            </a:r>
            <a:r>
              <a:rPr sz="1000" spc="-5" dirty="0">
                <a:latin typeface="Times New Roman"/>
                <a:cs typeface="Times New Roman"/>
              </a:rPr>
              <a:t>like </a:t>
            </a:r>
            <a:r>
              <a:rPr sz="1000" dirty="0">
                <a:latin typeface="Times New Roman"/>
                <a:cs typeface="Times New Roman"/>
              </a:rPr>
              <a:t>gradient boosting using XGBoost  </a:t>
            </a:r>
            <a:r>
              <a:rPr sz="1000" spc="-5" dirty="0">
                <a:latin typeface="Times New Roman"/>
                <a:cs typeface="Times New Roman"/>
              </a:rPr>
              <a:t>library 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5196" y="8563406"/>
            <a:ext cx="3067685" cy="217804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1002030">
              <a:lnSpc>
                <a:spcPts val="1395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1.</a:t>
            </a:r>
            <a:r>
              <a:rPr sz="1200" b="1" spc="7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0059"/>
                </a:solidFill>
                <a:latin typeface="Arial"/>
                <a:cs typeface="Arial"/>
              </a:rPr>
              <a:t>Background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2496" y="8805512"/>
            <a:ext cx="311531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Most of the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were directly related to property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sales.  Description for these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can be found here [14]. Ap-  proximately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80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variables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focus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quality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quantity</a:t>
            </a:r>
            <a:endParaRPr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97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3009" y="325356"/>
            <a:ext cx="3104515" cy="274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Housing Sale Price Prediction —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2/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98120" lvl="1" indent="-177165">
              <a:lnSpc>
                <a:spcPts val="1200"/>
              </a:lnSpc>
              <a:buSzPct val="90000"/>
              <a:buAutoNum type="arabicPeriod"/>
              <a:tabLst>
                <a:tab pos="198755" algn="l"/>
              </a:tabLst>
            </a:pP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 marL="12700" marR="5080" indent="5080" algn="just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Times New Roman"/>
                <a:cs typeface="Times New Roman"/>
              </a:rPr>
              <a:t>This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a small step which </a:t>
            </a:r>
            <a:r>
              <a:rPr sz="1000" spc="-20" dirty="0">
                <a:latin typeface="Times New Roman"/>
                <a:cs typeface="Times New Roman"/>
              </a:rPr>
              <a:t>involves </a:t>
            </a:r>
            <a:r>
              <a:rPr sz="1000" spc="-10" dirty="0">
                <a:latin typeface="Times New Roman"/>
                <a:cs typeface="Times New Roman"/>
              </a:rPr>
              <a:t>taking input </a:t>
            </a:r>
            <a:r>
              <a:rPr sz="1000" i="1" spc="5" dirty="0">
                <a:latin typeface="Times New Roman"/>
                <a:cs typeface="Times New Roman"/>
              </a:rPr>
              <a:t>train</a:t>
            </a:r>
            <a:r>
              <a:rPr sz="1000" i="1" spc="5" dirty="0">
                <a:latin typeface="LM Roman Dunhill 10"/>
                <a:cs typeface="LM Roman Dunhill 10"/>
              </a:rPr>
              <a:t>.</a:t>
            </a:r>
            <a:r>
              <a:rPr sz="1000" i="1" spc="5" dirty="0">
                <a:latin typeface="Times New Roman"/>
                <a:cs typeface="Times New Roman"/>
              </a:rPr>
              <a:t>csv </a:t>
            </a:r>
            <a:r>
              <a:rPr sz="1000" spc="-10" dirty="0">
                <a:latin typeface="Times New Roman"/>
                <a:cs typeface="Times New Roman"/>
              </a:rPr>
              <a:t>and  </a:t>
            </a:r>
            <a:r>
              <a:rPr sz="1000" i="1" spc="10" dirty="0">
                <a:latin typeface="Times New Roman"/>
                <a:cs typeface="Times New Roman"/>
              </a:rPr>
              <a:t>test</a:t>
            </a:r>
            <a:r>
              <a:rPr sz="1000" i="1" spc="10" dirty="0">
                <a:latin typeface="LM Roman Dunhill 10"/>
                <a:cs typeface="LM Roman Dunhill 10"/>
              </a:rPr>
              <a:t>.</a:t>
            </a:r>
            <a:r>
              <a:rPr sz="1000" i="1" spc="10" dirty="0">
                <a:latin typeface="Times New Roman"/>
                <a:cs typeface="Times New Roman"/>
              </a:rPr>
              <a:t>csv </a:t>
            </a:r>
            <a:r>
              <a:rPr sz="1000" spc="5" dirty="0">
                <a:latin typeface="Times New Roman"/>
                <a:cs typeface="Times New Roman"/>
              </a:rPr>
              <a:t>as dataframes. The </a:t>
            </a:r>
            <a:r>
              <a:rPr sz="1000" dirty="0">
                <a:latin typeface="Times New Roman"/>
                <a:cs typeface="Times New Roman"/>
              </a:rPr>
              <a:t>Train </a:t>
            </a:r>
            <a:r>
              <a:rPr sz="1000" spc="5" dirty="0">
                <a:latin typeface="Times New Roman"/>
                <a:cs typeface="Times New Roman"/>
              </a:rPr>
              <a:t>data has 81 columns and  1460 </a:t>
            </a:r>
            <a:r>
              <a:rPr sz="1000" spc="-5" dirty="0">
                <a:latin typeface="Times New Roman"/>
                <a:cs typeface="Times New Roman"/>
              </a:rPr>
              <a:t>rows. </a:t>
            </a:r>
            <a:r>
              <a:rPr sz="1000" spc="5" dirty="0">
                <a:latin typeface="Times New Roman"/>
                <a:cs typeface="Times New Roman"/>
              </a:rPr>
              <a:t>These columns </a:t>
            </a:r>
            <a:r>
              <a:rPr sz="1000" dirty="0">
                <a:latin typeface="Times New Roman"/>
                <a:cs typeface="Times New Roman"/>
              </a:rPr>
              <a:t>include </a:t>
            </a:r>
            <a:r>
              <a:rPr sz="1000" spc="5" dirty="0">
                <a:latin typeface="Times New Roman"/>
                <a:cs typeface="Times New Roman"/>
              </a:rPr>
              <a:t>79 </a:t>
            </a:r>
            <a:r>
              <a:rPr sz="1000" dirty="0">
                <a:latin typeface="Times New Roman"/>
                <a:cs typeface="Times New Roman"/>
              </a:rPr>
              <a:t>explanatory variables  </a:t>
            </a:r>
            <a:r>
              <a:rPr sz="1000" spc="5" dirty="0">
                <a:latin typeface="Times New Roman"/>
                <a:cs typeface="Times New Roman"/>
              </a:rPr>
              <a:t>to describe </a:t>
            </a:r>
            <a:r>
              <a:rPr sz="1000" spc="-5" dirty="0">
                <a:latin typeface="Times New Roman"/>
                <a:cs typeface="Times New Roman"/>
              </a:rPr>
              <a:t>every </a:t>
            </a:r>
            <a:r>
              <a:rPr sz="1000" spc="5" dirty="0">
                <a:latin typeface="Times New Roman"/>
                <a:cs typeface="Times New Roman"/>
              </a:rPr>
              <a:t>aspect of house. </a:t>
            </a:r>
            <a:r>
              <a:rPr sz="1000" spc="-15" dirty="0">
                <a:latin typeface="Times New Roman"/>
                <a:cs typeface="Times New Roman"/>
              </a:rPr>
              <a:t>Test </a:t>
            </a:r>
            <a:r>
              <a:rPr sz="1000" spc="5" dirty="0">
                <a:latin typeface="Times New Roman"/>
                <a:cs typeface="Times New Roman"/>
              </a:rPr>
              <a:t>data is </a:t>
            </a:r>
            <a:r>
              <a:rPr sz="1000" dirty="0">
                <a:latin typeface="Times New Roman"/>
                <a:cs typeface="Times New Roman"/>
              </a:rPr>
              <a:t>fairly </a:t>
            </a:r>
            <a:r>
              <a:rPr sz="1000" spc="5" dirty="0">
                <a:latin typeface="Times New Roman"/>
                <a:cs typeface="Times New Roman"/>
              </a:rPr>
              <a:t>similar  to </a:t>
            </a:r>
            <a:r>
              <a:rPr sz="1000" spc="-5" dirty="0">
                <a:latin typeface="Times New Roman"/>
                <a:cs typeface="Times New Roman"/>
              </a:rPr>
              <a:t>Train </a:t>
            </a:r>
            <a:r>
              <a:rPr sz="1000" spc="5" dirty="0">
                <a:latin typeface="Times New Roman"/>
                <a:cs typeface="Times New Roman"/>
              </a:rPr>
              <a:t>data. </a:t>
            </a:r>
            <a:r>
              <a:rPr sz="1000" spc="-15" dirty="0">
                <a:latin typeface="Times New Roman"/>
                <a:cs typeface="Times New Roman"/>
              </a:rPr>
              <a:t>Test </a:t>
            </a:r>
            <a:r>
              <a:rPr sz="1000" spc="5" dirty="0">
                <a:latin typeface="Times New Roman"/>
                <a:cs typeface="Times New Roman"/>
              </a:rPr>
              <a:t>Data has 80 columns and 1459 </a:t>
            </a:r>
            <a:r>
              <a:rPr sz="1000" dirty="0">
                <a:latin typeface="Times New Roman"/>
                <a:cs typeface="Times New Roman"/>
              </a:rPr>
              <a:t>rows. </a:t>
            </a:r>
            <a:r>
              <a:rPr sz="1000" spc="5" dirty="0">
                <a:latin typeface="Times New Roman"/>
                <a:cs typeface="Times New Roman"/>
              </a:rPr>
              <a:t>It  </a:t>
            </a:r>
            <a:r>
              <a:rPr sz="1000" spc="-15" dirty="0">
                <a:latin typeface="Times New Roman"/>
                <a:cs typeface="Times New Roman"/>
              </a:rPr>
              <a:t>has no </a:t>
            </a:r>
            <a:r>
              <a:rPr sz="1000" spc="-10" dirty="0">
                <a:latin typeface="Times New Roman"/>
                <a:cs typeface="Times New Roman"/>
              </a:rPr>
              <a:t>SalePrice </a:t>
            </a:r>
            <a:r>
              <a:rPr sz="1000" spc="-15" dirty="0">
                <a:latin typeface="Times New Roman"/>
                <a:cs typeface="Times New Roman"/>
              </a:rPr>
              <a:t>column </a:t>
            </a:r>
            <a:r>
              <a:rPr sz="1000" spc="-10" dirty="0">
                <a:latin typeface="Times New Roman"/>
                <a:cs typeface="Times New Roman"/>
              </a:rPr>
              <a:t>as </a:t>
            </a:r>
            <a:r>
              <a:rPr sz="1000" spc="-25" dirty="0">
                <a:latin typeface="Times New Roman"/>
                <a:cs typeface="Times New Roman"/>
              </a:rPr>
              <a:t>it’s </a:t>
            </a:r>
            <a:r>
              <a:rPr sz="1000" spc="-20" dirty="0">
                <a:latin typeface="Times New Roman"/>
                <a:cs typeface="Times New Roman"/>
              </a:rPr>
              <a:t>value </a:t>
            </a:r>
            <a:r>
              <a:rPr sz="1000" spc="-10" dirty="0">
                <a:latin typeface="Times New Roman"/>
                <a:cs typeface="Times New Roman"/>
              </a:rPr>
              <a:t>is to </a:t>
            </a:r>
            <a:r>
              <a:rPr sz="1000" spc="-15" dirty="0">
                <a:latin typeface="Times New Roman"/>
                <a:cs typeface="Times New Roman"/>
              </a:rPr>
              <a:t>be </a:t>
            </a:r>
            <a:r>
              <a:rPr sz="1000" spc="-10" dirty="0">
                <a:latin typeface="Times New Roman"/>
                <a:cs typeface="Times New Roman"/>
              </a:rPr>
              <a:t>predicted </a:t>
            </a:r>
            <a:r>
              <a:rPr sz="1000" spc="-15" dirty="0">
                <a:latin typeface="Times New Roman"/>
                <a:cs typeface="Times New Roman"/>
              </a:rPr>
              <a:t>by our  </a:t>
            </a:r>
            <a:r>
              <a:rPr sz="1000" spc="-5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marL="198120" lvl="1" indent="-177165">
              <a:lnSpc>
                <a:spcPts val="1200"/>
              </a:lnSpc>
              <a:spcBef>
                <a:spcPts val="885"/>
              </a:spcBef>
              <a:buClr>
                <a:srgbClr val="000059"/>
              </a:buClr>
              <a:buSzPct val="90000"/>
              <a:buFont typeface="Arial"/>
              <a:buAutoNum type="arabicPeriod" startAt="2"/>
              <a:tabLst>
                <a:tab pos="198755" algn="l"/>
              </a:tabLst>
            </a:pP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Early</a:t>
            </a:r>
            <a:r>
              <a:rPr sz="1000" b="1" spc="-1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L="21590" marR="6985" indent="-6350">
              <a:lnSpc>
                <a:spcPts val="1200"/>
              </a:lnSpc>
              <a:spcBef>
                <a:spcPts val="40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study the </a:t>
            </a:r>
            <a:r>
              <a:rPr sz="1000" spc="-5" dirty="0">
                <a:latin typeface="Times New Roman"/>
                <a:cs typeface="Times New Roman"/>
              </a:rPr>
              <a:t>Train </a:t>
            </a:r>
            <a:r>
              <a:rPr sz="1000" spc="5" dirty="0">
                <a:latin typeface="Times New Roman"/>
                <a:cs typeface="Times New Roman"/>
              </a:rPr>
              <a:t>data </a:t>
            </a:r>
            <a:r>
              <a:rPr sz="1000" spc="-5" dirty="0">
                <a:latin typeface="Times New Roman"/>
                <a:cs typeface="Times New Roman"/>
              </a:rPr>
              <a:t>closely, </a:t>
            </a:r>
            <a:r>
              <a:rPr sz="1000" spc="5" dirty="0">
                <a:latin typeface="Times New Roman"/>
                <a:cs typeface="Times New Roman"/>
              </a:rPr>
              <a:t>through </a:t>
            </a:r>
            <a:r>
              <a:rPr sz="1000" dirty="0">
                <a:latin typeface="Times New Roman"/>
                <a:cs typeface="Times New Roman"/>
              </a:rPr>
              <a:t>various </a:t>
            </a:r>
            <a:r>
              <a:rPr sz="1000" spc="5" dirty="0">
                <a:latin typeface="Times New Roman"/>
                <a:cs typeface="Times New Roman"/>
              </a:rPr>
              <a:t>graphs, to  </a:t>
            </a:r>
            <a:r>
              <a:rPr sz="1000" spc="-5" dirty="0">
                <a:latin typeface="Times New Roman"/>
                <a:cs typeface="Times New Roman"/>
              </a:rPr>
              <a:t>determine </a:t>
            </a:r>
            <a:r>
              <a:rPr sz="1000" spc="-10" dirty="0">
                <a:latin typeface="Times New Roman"/>
                <a:cs typeface="Times New Roman"/>
              </a:rPr>
              <a:t>any </a:t>
            </a:r>
            <a:r>
              <a:rPr sz="1000" spc="-5" dirty="0">
                <a:latin typeface="Times New Roman"/>
                <a:cs typeface="Times New Roman"/>
              </a:rPr>
              <a:t>trends in the data.</a:t>
            </a:r>
            <a:endParaRPr sz="1000">
              <a:latin typeface="Times New Roman"/>
              <a:cs typeface="Times New Roman"/>
            </a:endParaRPr>
          </a:p>
          <a:p>
            <a:pPr marL="17780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first </a:t>
            </a:r>
            <a:r>
              <a:rPr sz="1000" spc="-5" dirty="0">
                <a:latin typeface="Times New Roman"/>
                <a:cs typeface="Times New Roman"/>
              </a:rPr>
              <a:t>graph is a distribution of </a:t>
            </a:r>
            <a:r>
              <a:rPr sz="1000" i="1" dirty="0">
                <a:latin typeface="Times New Roman"/>
                <a:cs typeface="Times New Roman"/>
              </a:rPr>
              <a:t>LotArea</a:t>
            </a:r>
            <a:r>
              <a:rPr sz="1000" dirty="0">
                <a:latin typeface="Times New Roman"/>
                <a:cs typeface="Times New Roman"/>
              </a:rPr>
              <a:t>.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below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graph</a:t>
            </a:r>
            <a:endParaRPr sz="1000">
              <a:latin typeface="Times New Roman"/>
              <a:cs typeface="Times New Roman"/>
            </a:endParaRPr>
          </a:p>
          <a:p>
            <a:pPr marL="21590" marR="6985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Times New Roman"/>
                <a:cs typeface="Times New Roman"/>
              </a:rPr>
              <a:t>is close to </a:t>
            </a:r>
            <a:r>
              <a:rPr sz="1000" spc="-15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bell </a:t>
            </a:r>
            <a:r>
              <a:rPr sz="1000" spc="-15" dirty="0">
                <a:latin typeface="Times New Roman"/>
                <a:cs typeface="Times New Roman"/>
              </a:rPr>
              <a:t>curve. This </a:t>
            </a:r>
            <a:r>
              <a:rPr sz="1000" spc="-20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that </a:t>
            </a:r>
            <a:r>
              <a:rPr sz="1000" i="1" dirty="0">
                <a:latin typeface="Times New Roman"/>
                <a:cs typeface="Times New Roman"/>
              </a:rPr>
              <a:t>LotArea </a:t>
            </a:r>
            <a:r>
              <a:rPr sz="1000" spc="-15" dirty="0">
                <a:latin typeface="Times New Roman"/>
                <a:cs typeface="Times New Roman"/>
              </a:rPr>
              <a:t>has a normal  </a:t>
            </a:r>
            <a:r>
              <a:rPr sz="1000" spc="-5" dirty="0">
                <a:latin typeface="Times New Roman"/>
                <a:cs typeface="Times New Roman"/>
              </a:rPr>
              <a:t>distribution. </a:t>
            </a: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use the seaborn package to plot the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graph.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7314" y="971918"/>
            <a:ext cx="1671637" cy="3224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0655" y="4225092"/>
            <a:ext cx="164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1. </a:t>
            </a:r>
            <a:r>
              <a:rPr sz="1000" spc="-5" dirty="0">
                <a:latin typeface="Times New Roman"/>
                <a:cs typeface="Times New Roman"/>
              </a:rPr>
              <a:t>Architecture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866" y="49492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2393" y="49492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6790" y="49492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376" y="4660765"/>
            <a:ext cx="3119120" cy="276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2667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many </a:t>
            </a:r>
            <a:r>
              <a:rPr sz="1000" spc="5" dirty="0">
                <a:latin typeface="Times New Roman"/>
                <a:cs typeface="Times New Roman"/>
              </a:rPr>
              <a:t>physical </a:t>
            </a:r>
            <a:r>
              <a:rPr sz="1000" dirty="0">
                <a:latin typeface="Times New Roman"/>
                <a:cs typeface="Times New Roman"/>
              </a:rPr>
              <a:t>attributes </a:t>
            </a:r>
            <a:r>
              <a:rPr sz="1000" spc="5" dirty="0">
                <a:latin typeface="Times New Roman"/>
                <a:cs typeface="Times New Roman"/>
              </a:rPr>
              <a:t>of the </a:t>
            </a:r>
            <a:r>
              <a:rPr sz="1000" spc="-5" dirty="0">
                <a:latin typeface="Times New Roman"/>
                <a:cs typeface="Times New Roman"/>
              </a:rPr>
              <a:t>property. </a:t>
            </a:r>
            <a:r>
              <a:rPr sz="1000" dirty="0">
                <a:latin typeface="Times New Roman"/>
                <a:cs typeface="Times New Roman"/>
              </a:rPr>
              <a:t>For </a:t>
            </a:r>
            <a:r>
              <a:rPr sz="1000" spc="5" dirty="0">
                <a:latin typeface="Times New Roman"/>
                <a:cs typeface="Times New Roman"/>
              </a:rPr>
              <a:t>instance  lot size, neighborhood, sq ft area, basement which a home  </a:t>
            </a:r>
            <a:r>
              <a:rPr sz="1000" spc="-10" dirty="0">
                <a:latin typeface="Times New Roman"/>
                <a:cs typeface="Times New Roman"/>
              </a:rPr>
              <a:t>buyer </a:t>
            </a:r>
            <a:r>
              <a:rPr sz="1000" spc="-5" dirty="0">
                <a:latin typeface="Times New Roman"/>
                <a:cs typeface="Times New Roman"/>
              </a:rPr>
              <a:t>would want to </a:t>
            </a:r>
            <a:r>
              <a:rPr sz="1000" spc="-10" dirty="0">
                <a:latin typeface="Times New Roman"/>
                <a:cs typeface="Times New Roman"/>
              </a:rPr>
              <a:t>know </a:t>
            </a:r>
            <a:r>
              <a:rPr sz="1000" spc="-5" dirty="0">
                <a:latin typeface="Times New Roman"/>
                <a:cs typeface="Times New Roman"/>
              </a:rPr>
              <a:t>about a potential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property.</a:t>
            </a:r>
            <a:endParaRPr sz="1000">
              <a:latin typeface="Times New Roman"/>
              <a:cs typeface="Times New Roman"/>
            </a:endParaRPr>
          </a:p>
          <a:p>
            <a:pPr marL="12700" marR="5080" indent="193675" algn="just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Times New Roman"/>
                <a:cs typeface="Times New Roman"/>
              </a:rPr>
              <a:t>20 continuous </a:t>
            </a:r>
            <a:r>
              <a:rPr sz="1000" spc="-10" dirty="0">
                <a:latin typeface="Times New Roman"/>
                <a:cs typeface="Times New Roman"/>
              </a:rPr>
              <a:t>variables </a:t>
            </a:r>
            <a:r>
              <a:rPr sz="1000" spc="-5" dirty="0">
                <a:latin typeface="Times New Roman"/>
                <a:cs typeface="Times New Roman"/>
              </a:rPr>
              <a:t>relate to </a:t>
            </a:r>
            <a:r>
              <a:rPr sz="1000" spc="-10" dirty="0">
                <a:latin typeface="Times New Roman"/>
                <a:cs typeface="Times New Roman"/>
              </a:rPr>
              <a:t>various </a:t>
            </a:r>
            <a:r>
              <a:rPr sz="1000" spc="-5" dirty="0">
                <a:latin typeface="Times New Roman"/>
                <a:cs typeface="Times New Roman"/>
              </a:rPr>
              <a:t>area dimensions  </a:t>
            </a:r>
            <a:r>
              <a:rPr sz="1000" spc="-10" dirty="0">
                <a:latin typeface="Times New Roman"/>
                <a:cs typeface="Times New Roman"/>
              </a:rPr>
              <a:t>for each observation, from the </a:t>
            </a:r>
            <a:r>
              <a:rPr sz="1000" spc="-15" dirty="0">
                <a:latin typeface="Times New Roman"/>
                <a:cs typeface="Times New Roman"/>
              </a:rPr>
              <a:t>available </a:t>
            </a:r>
            <a:r>
              <a:rPr sz="1000" spc="-10" dirty="0">
                <a:latin typeface="Times New Roman"/>
                <a:cs typeface="Times New Roman"/>
              </a:rPr>
              <a:t>set of variables. Sim-  </a:t>
            </a:r>
            <a:r>
              <a:rPr sz="1000" spc="5" dirty="0">
                <a:latin typeface="Times New Roman"/>
                <a:cs typeface="Times New Roman"/>
              </a:rPr>
              <a:t>ple </a:t>
            </a:r>
            <a:r>
              <a:rPr sz="1000" dirty="0">
                <a:latin typeface="Times New Roman"/>
                <a:cs typeface="Times New Roman"/>
              </a:rPr>
              <a:t>variables like </a:t>
            </a:r>
            <a:r>
              <a:rPr sz="1000" spc="5" dirty="0">
                <a:latin typeface="Times New Roman"/>
                <a:cs typeface="Times New Roman"/>
              </a:rPr>
              <a:t>typical lot size and total dwelling square  footage can be found on most common home listings, other  more </a:t>
            </a:r>
            <a:r>
              <a:rPr sz="1000" spc="-5" dirty="0">
                <a:latin typeface="Times New Roman"/>
                <a:cs typeface="Times New Roman"/>
              </a:rPr>
              <a:t>specific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are </a:t>
            </a:r>
            <a:r>
              <a:rPr sz="1000" dirty="0">
                <a:latin typeface="Times New Roman"/>
                <a:cs typeface="Times New Roman"/>
              </a:rPr>
              <a:t>quantified </a:t>
            </a:r>
            <a:r>
              <a:rPr sz="1000" spc="5" dirty="0">
                <a:latin typeface="Times New Roman"/>
                <a:cs typeface="Times New Roman"/>
              </a:rPr>
              <a:t>in the data set. Area  measurements on the basement, main </a:t>
            </a:r>
            <a:r>
              <a:rPr sz="1000" dirty="0">
                <a:latin typeface="Times New Roman"/>
                <a:cs typeface="Times New Roman"/>
              </a:rPr>
              <a:t>living </a:t>
            </a:r>
            <a:r>
              <a:rPr sz="1000" spc="5" dirty="0">
                <a:latin typeface="Times New Roman"/>
                <a:cs typeface="Times New Roman"/>
              </a:rPr>
              <a:t>area, and </a:t>
            </a:r>
            <a:r>
              <a:rPr sz="1000" spc="-5" dirty="0">
                <a:latin typeface="Times New Roman"/>
                <a:cs typeface="Times New Roman"/>
              </a:rPr>
              <a:t>even  porches are broken </a:t>
            </a:r>
            <a:r>
              <a:rPr sz="1000" spc="-10" dirty="0">
                <a:latin typeface="Times New Roman"/>
                <a:cs typeface="Times New Roman"/>
              </a:rPr>
              <a:t>down </a:t>
            </a:r>
            <a:r>
              <a:rPr sz="1000" spc="-5" dirty="0">
                <a:latin typeface="Times New Roman"/>
                <a:cs typeface="Times New Roman"/>
              </a:rPr>
              <a:t>into individual categories based on  </a:t>
            </a:r>
            <a:r>
              <a:rPr sz="1000" spc="5" dirty="0">
                <a:latin typeface="Times New Roman"/>
                <a:cs typeface="Times New Roman"/>
              </a:rPr>
              <a:t>quality and type. The </a:t>
            </a:r>
            <a:r>
              <a:rPr sz="1000" dirty="0">
                <a:latin typeface="Times New Roman"/>
                <a:cs typeface="Times New Roman"/>
              </a:rPr>
              <a:t>large </a:t>
            </a:r>
            <a:r>
              <a:rPr sz="1000" spc="5" dirty="0">
                <a:latin typeface="Times New Roman"/>
                <a:cs typeface="Times New Roman"/>
              </a:rPr>
              <a:t>number of continuous </a:t>
            </a:r>
            <a:r>
              <a:rPr sz="1000" dirty="0">
                <a:latin typeface="Times New Roman"/>
                <a:cs typeface="Times New Roman"/>
              </a:rPr>
              <a:t>variables  </a:t>
            </a:r>
            <a:r>
              <a:rPr sz="1000" spc="5" dirty="0">
                <a:latin typeface="Times New Roman"/>
                <a:cs typeface="Times New Roman"/>
              </a:rPr>
              <a:t>in this data set lays platform to consider </a:t>
            </a:r>
            <a:r>
              <a:rPr sz="1000" dirty="0">
                <a:latin typeface="Times New Roman"/>
                <a:cs typeface="Times New Roman"/>
              </a:rPr>
              <a:t>various </a:t>
            </a:r>
            <a:r>
              <a:rPr sz="1000" spc="5" dirty="0">
                <a:latin typeface="Times New Roman"/>
                <a:cs typeface="Times New Roman"/>
              </a:rPr>
              <a:t>methods of  using and combining the </a:t>
            </a:r>
            <a:r>
              <a:rPr sz="1000" dirty="0">
                <a:latin typeface="Times New Roman"/>
                <a:cs typeface="Times New Roman"/>
              </a:rPr>
              <a:t>variables. </a:t>
            </a:r>
            <a:r>
              <a:rPr sz="1000" spc="5" dirty="0">
                <a:latin typeface="Times New Roman"/>
                <a:cs typeface="Times New Roman"/>
              </a:rPr>
              <a:t>There are </a:t>
            </a:r>
            <a:r>
              <a:rPr sz="1000" spc="-5" dirty="0">
                <a:latin typeface="Times New Roman"/>
                <a:cs typeface="Times New Roman"/>
              </a:rPr>
              <a:t>few </a:t>
            </a:r>
            <a:r>
              <a:rPr sz="1000" dirty="0">
                <a:latin typeface="Times New Roman"/>
                <a:cs typeface="Times New Roman"/>
              </a:rPr>
              <a:t>variables  </a:t>
            </a:r>
            <a:r>
              <a:rPr sz="1000" spc="5" dirty="0">
                <a:latin typeface="Times New Roman"/>
                <a:cs typeface="Times New Roman"/>
              </a:rPr>
              <a:t>quantifying the number of items occurring within the house  </a:t>
            </a:r>
            <a:r>
              <a:rPr sz="1000" dirty="0">
                <a:latin typeface="Times New Roman"/>
                <a:cs typeface="Times New Roman"/>
              </a:rPr>
              <a:t>like </a:t>
            </a:r>
            <a:r>
              <a:rPr sz="1000" spc="5" dirty="0">
                <a:latin typeface="Times New Roman"/>
                <a:cs typeface="Times New Roman"/>
              </a:rPr>
              <a:t>the number of kitchens, bedrooms, and bathrooms etc.  </a:t>
            </a:r>
            <a:r>
              <a:rPr sz="1000" dirty="0">
                <a:latin typeface="Times New Roman"/>
                <a:cs typeface="Times New Roman"/>
              </a:rPr>
              <a:t>Thus, this </a:t>
            </a:r>
            <a:r>
              <a:rPr sz="1000" spc="-5" dirty="0">
                <a:latin typeface="Times New Roman"/>
                <a:cs typeface="Times New Roman"/>
              </a:rPr>
              <a:t>large </a:t>
            </a:r>
            <a:r>
              <a:rPr sz="1000" dirty="0">
                <a:latin typeface="Times New Roman"/>
                <a:cs typeface="Times New Roman"/>
              </a:rPr>
              <a:t>set of </a:t>
            </a:r>
            <a:r>
              <a:rPr sz="1000" spc="-5" dirty="0">
                <a:latin typeface="Times New Roman"/>
                <a:cs typeface="Times New Roman"/>
              </a:rPr>
              <a:t>variables provides </a:t>
            </a:r>
            <a:r>
              <a:rPr sz="1000" dirty="0">
                <a:latin typeface="Times New Roman"/>
                <a:cs typeface="Times New Roman"/>
              </a:rPr>
              <a:t>us with opportunity  </a:t>
            </a:r>
            <a:r>
              <a:rPr sz="1000" spc="5" dirty="0">
                <a:latin typeface="Times New Roman"/>
                <a:cs typeface="Times New Roman"/>
              </a:rPr>
              <a:t>to construct </a:t>
            </a:r>
            <a:r>
              <a:rPr sz="1000" dirty="0">
                <a:latin typeface="Times New Roman"/>
                <a:cs typeface="Times New Roman"/>
              </a:rPr>
              <a:t>various </a:t>
            </a:r>
            <a:r>
              <a:rPr sz="1000" spc="5" dirty="0">
                <a:latin typeface="Times New Roman"/>
                <a:cs typeface="Times New Roman"/>
              </a:rPr>
              <a:t>models and select best </a:t>
            </a:r>
            <a:r>
              <a:rPr sz="1000" spc="-5" dirty="0">
                <a:latin typeface="Times New Roman"/>
                <a:cs typeface="Times New Roman"/>
              </a:rPr>
              <a:t>fitting </a:t>
            </a:r>
            <a:r>
              <a:rPr sz="1000" spc="5" dirty="0">
                <a:latin typeface="Times New Roman"/>
                <a:cs typeface="Times New Roman"/>
              </a:rPr>
              <a:t>model for  </a:t>
            </a:r>
            <a:r>
              <a:rPr sz="1000" spc="-5" dirty="0">
                <a:latin typeface="Times New Roman"/>
                <a:cs typeface="Times New Roman"/>
              </a:rPr>
              <a:t>predicting housing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prices.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001" y="7612938"/>
            <a:ext cx="3067685" cy="219710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ts val="1410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2. Algorithm and</a:t>
            </a:r>
            <a:r>
              <a:rPr sz="1200" b="1" spc="65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1673" y="860482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301" y="7860810"/>
            <a:ext cx="311531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Our approach is to input the </a:t>
            </a:r>
            <a:r>
              <a:rPr sz="1000" spc="-15" dirty="0">
                <a:latin typeface="Times New Roman"/>
                <a:cs typeface="Times New Roman"/>
              </a:rPr>
              <a:t>Train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spc="-25" dirty="0">
                <a:latin typeface="Times New Roman"/>
                <a:cs typeface="Times New Roman"/>
              </a:rPr>
              <a:t>Test </a:t>
            </a:r>
            <a:r>
              <a:rPr sz="1000" spc="-5" dirty="0">
                <a:latin typeface="Times New Roman"/>
                <a:cs typeface="Times New Roman"/>
              </a:rPr>
              <a:t>data, </a:t>
            </a:r>
            <a:r>
              <a:rPr sz="1000" spc="-10" dirty="0">
                <a:latin typeface="Times New Roman"/>
                <a:cs typeface="Times New Roman"/>
              </a:rPr>
              <a:t>provided </a:t>
            </a:r>
            <a:r>
              <a:rPr sz="1000" spc="-5" dirty="0">
                <a:latin typeface="Times New Roman"/>
                <a:cs typeface="Times New Roman"/>
              </a:rPr>
              <a:t>by  </a:t>
            </a:r>
            <a:r>
              <a:rPr sz="1000" spc="5" dirty="0">
                <a:latin typeface="Times New Roman"/>
                <a:cs typeface="Times New Roman"/>
              </a:rPr>
              <a:t>kaggle, and do primary analysis on the </a:t>
            </a:r>
            <a:r>
              <a:rPr sz="1000" dirty="0">
                <a:latin typeface="Times New Roman"/>
                <a:cs typeface="Times New Roman"/>
              </a:rPr>
              <a:t>Train </a:t>
            </a:r>
            <a:r>
              <a:rPr sz="1000" spc="5" dirty="0">
                <a:latin typeface="Times New Roman"/>
                <a:cs typeface="Times New Roman"/>
              </a:rPr>
              <a:t>data.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then  do the basic preprocessing on the combined </a:t>
            </a:r>
            <a:r>
              <a:rPr sz="1000" spc="-15" dirty="0">
                <a:latin typeface="Times New Roman"/>
                <a:cs typeface="Times New Roman"/>
              </a:rPr>
              <a:t>Test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Train  </a:t>
            </a:r>
            <a:r>
              <a:rPr sz="1000" spc="5" dirty="0">
                <a:latin typeface="Times New Roman"/>
                <a:cs typeface="Times New Roman"/>
              </a:rPr>
              <a:t>data.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perform dimensionality reduction through </a:t>
            </a:r>
            <a:r>
              <a:rPr sz="1000" spc="10" dirty="0">
                <a:latin typeface="Times New Roman"/>
                <a:cs typeface="Times New Roman"/>
              </a:rPr>
              <a:t>PCA 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feature selection </a:t>
            </a:r>
            <a:r>
              <a:rPr sz="1000" spc="5" dirty="0">
                <a:latin typeface="Times New Roman"/>
                <a:cs typeface="Times New Roman"/>
              </a:rPr>
              <a:t>modules </a:t>
            </a:r>
            <a:r>
              <a:rPr sz="100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sklearn package of </a:t>
            </a:r>
            <a:r>
              <a:rPr sz="1000" dirty="0">
                <a:latin typeface="Times New Roman"/>
                <a:cs typeface="Times New Roman"/>
              </a:rPr>
              <a:t>python.  Data is then split into training and test set and fed to </a:t>
            </a:r>
            <a:r>
              <a:rPr sz="1000" spc="-5" dirty="0">
                <a:latin typeface="Times New Roman"/>
                <a:cs typeface="Times New Roman"/>
              </a:rPr>
              <a:t>various  </a:t>
            </a:r>
            <a:r>
              <a:rPr sz="1000" spc="-10" dirty="0">
                <a:latin typeface="Times New Roman"/>
                <a:cs typeface="Times New Roman"/>
              </a:rPr>
              <a:t>regression models. The </a:t>
            </a:r>
            <a:r>
              <a:rPr sz="1000" spc="-20" dirty="0">
                <a:latin typeface="Times New Roman"/>
                <a:cs typeface="Times New Roman"/>
              </a:rPr>
              <a:t>final </a:t>
            </a:r>
            <a:r>
              <a:rPr sz="1000" spc="-10" dirty="0">
                <a:latin typeface="Times New Roman"/>
                <a:cs typeface="Times New Roman"/>
              </a:rPr>
              <a:t>output is the predicted SalePrice  </a:t>
            </a:r>
            <a:r>
              <a:rPr sz="1000" spc="-5" dirty="0">
                <a:latin typeface="Times New Roman"/>
                <a:cs typeface="Times New Roman"/>
              </a:rPr>
              <a:t>for the test data. The following </a:t>
            </a:r>
            <a:r>
              <a:rPr sz="1000" spc="-15" dirty="0">
                <a:latin typeface="Times New Roman"/>
                <a:cs typeface="Times New Roman"/>
              </a:rPr>
              <a:t>figure </a:t>
            </a:r>
            <a:r>
              <a:rPr sz="1000" spc="-10" dirty="0">
                <a:latin typeface="Times New Roman"/>
                <a:cs typeface="Times New Roman"/>
              </a:rPr>
              <a:t>shows </a:t>
            </a:r>
            <a:r>
              <a:rPr sz="1000" spc="-5" dirty="0">
                <a:latin typeface="Times New Roman"/>
                <a:cs typeface="Times New Roman"/>
              </a:rPr>
              <a:t>our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9585" y="3218497"/>
            <a:ext cx="2428874" cy="177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19446" y="5019121"/>
            <a:ext cx="1598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2. </a:t>
            </a:r>
            <a:r>
              <a:rPr sz="1000" i="1" dirty="0">
                <a:latin typeface="Times New Roman"/>
                <a:cs typeface="Times New Roman"/>
              </a:rPr>
              <a:t>LotArea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Distribution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2496" y="5319958"/>
            <a:ext cx="311531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23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The second graph is a </a:t>
            </a:r>
            <a:r>
              <a:rPr sz="1000" dirty="0">
                <a:latin typeface="Times New Roman"/>
                <a:cs typeface="Times New Roman"/>
              </a:rPr>
              <a:t>distribution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spc="5" dirty="0">
                <a:latin typeface="Times New Roman"/>
                <a:cs typeface="Times New Roman"/>
              </a:rPr>
              <a:t>. The  </a:t>
            </a:r>
            <a:r>
              <a:rPr sz="1000" dirty="0">
                <a:latin typeface="Times New Roman"/>
                <a:cs typeface="Times New Roman"/>
              </a:rPr>
              <a:t>below </a:t>
            </a:r>
            <a:r>
              <a:rPr sz="1000" spc="5" dirty="0">
                <a:latin typeface="Times New Roman"/>
                <a:cs typeface="Times New Roman"/>
              </a:rPr>
              <a:t>graph appears to be somewhat right </a:t>
            </a:r>
            <a:r>
              <a:rPr sz="1000" dirty="0">
                <a:latin typeface="Times New Roman"/>
                <a:cs typeface="Times New Roman"/>
              </a:rPr>
              <a:t>skewed. </a:t>
            </a:r>
            <a:r>
              <a:rPr sz="1000" spc="5" dirty="0">
                <a:latin typeface="Times New Roman"/>
                <a:cs typeface="Times New Roman"/>
              </a:rPr>
              <a:t>This  </a:t>
            </a:r>
            <a:r>
              <a:rPr sz="1000" spc="-10" dirty="0">
                <a:latin typeface="Times New Roman"/>
                <a:cs typeface="Times New Roman"/>
              </a:rPr>
              <a:t>suggests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mean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greater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than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median.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5785" y="5954420"/>
            <a:ext cx="2395537" cy="1776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7702" y="7745519"/>
            <a:ext cx="168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3.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Distribution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2496" y="8046356"/>
            <a:ext cx="309499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23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next </a:t>
            </a:r>
            <a:r>
              <a:rPr sz="1000" spc="-10" dirty="0">
                <a:latin typeface="Times New Roman"/>
                <a:cs typeface="Times New Roman"/>
              </a:rPr>
              <a:t>graph is a boxplot for </a:t>
            </a:r>
            <a:r>
              <a:rPr sz="1000" i="1" spc="30" dirty="0">
                <a:latin typeface="Times New Roman"/>
                <a:cs typeface="Times New Roman"/>
              </a:rPr>
              <a:t>YrSold </a:t>
            </a:r>
            <a:r>
              <a:rPr sz="1000" spc="-10" dirty="0">
                <a:latin typeface="Times New Roman"/>
                <a:cs typeface="Times New Roman"/>
              </a:rPr>
              <a:t>and </a:t>
            </a:r>
            <a:r>
              <a:rPr sz="1000" i="1" dirty="0">
                <a:latin typeface="Times New Roman"/>
                <a:cs typeface="Times New Roman"/>
              </a:rPr>
              <a:t>LotArea</a:t>
            </a:r>
            <a:r>
              <a:rPr sz="1000" dirty="0">
                <a:latin typeface="Times New Roman"/>
                <a:cs typeface="Times New Roman"/>
              </a:rPr>
              <a:t>. </a:t>
            </a:r>
            <a:r>
              <a:rPr sz="1000" spc="-10" dirty="0">
                <a:latin typeface="Times New Roman"/>
                <a:cs typeface="Times New Roman"/>
              </a:rPr>
              <a:t>The  </a:t>
            </a:r>
            <a:r>
              <a:rPr sz="1000" spc="-20" dirty="0">
                <a:latin typeface="Times New Roman"/>
                <a:cs typeface="Times New Roman"/>
              </a:rPr>
              <a:t>below </a:t>
            </a:r>
            <a:r>
              <a:rPr sz="1000" spc="-15" dirty="0">
                <a:latin typeface="Times New Roman"/>
                <a:cs typeface="Times New Roman"/>
              </a:rPr>
              <a:t>graph </a:t>
            </a:r>
            <a:r>
              <a:rPr sz="1000" spc="-20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that </a:t>
            </a:r>
            <a:r>
              <a:rPr sz="1000" spc="-15" dirty="0">
                <a:latin typeface="Times New Roman"/>
                <a:cs typeface="Times New Roman"/>
              </a:rPr>
              <a:t>median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i="1" dirty="0">
                <a:latin typeface="Times New Roman"/>
                <a:cs typeface="Times New Roman"/>
              </a:rPr>
              <a:t>LotArea </a:t>
            </a:r>
            <a:r>
              <a:rPr sz="1000" spc="-10" dirty="0">
                <a:latin typeface="Times New Roman"/>
                <a:cs typeface="Times New Roman"/>
              </a:rPr>
              <a:t>is </a:t>
            </a:r>
            <a:r>
              <a:rPr sz="1000" spc="-15" dirty="0">
                <a:latin typeface="Times New Roman"/>
                <a:cs typeface="Times New Roman"/>
              </a:rPr>
              <a:t>almost same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 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different </a:t>
            </a:r>
            <a:r>
              <a:rPr sz="1000" dirty="0">
                <a:latin typeface="Times New Roman"/>
                <a:cs typeface="Times New Roman"/>
              </a:rPr>
              <a:t>years (2006-2010). </a:t>
            </a:r>
            <a:r>
              <a:rPr sz="1000" spc="-20" dirty="0">
                <a:latin typeface="Times New Roman"/>
                <a:cs typeface="Times New Roman"/>
              </a:rPr>
              <a:t>Years </a:t>
            </a:r>
            <a:r>
              <a:rPr sz="1000" dirty="0">
                <a:latin typeface="Times New Roman"/>
                <a:cs typeface="Times New Roman"/>
              </a:rPr>
              <a:t>2006, 2007 and 2010  </a:t>
            </a:r>
            <a:r>
              <a:rPr sz="1000" spc="-20" dirty="0">
                <a:latin typeface="Times New Roman"/>
                <a:cs typeface="Times New Roman"/>
              </a:rPr>
              <a:t>have </a:t>
            </a:r>
            <a:r>
              <a:rPr sz="1000" spc="-15" dirty="0">
                <a:latin typeface="Times New Roman"/>
                <a:cs typeface="Times New Roman"/>
              </a:rPr>
              <a:t>many </a:t>
            </a:r>
            <a:r>
              <a:rPr sz="1000" spc="-10" dirty="0">
                <a:latin typeface="Times New Roman"/>
                <a:cs typeface="Times New Roman"/>
              </a:rPr>
              <a:t>outliers, as can be seen from the graph. </a:t>
            </a:r>
            <a:r>
              <a:rPr sz="1000" spc="-35" dirty="0">
                <a:latin typeface="Times New Roman"/>
                <a:cs typeface="Times New Roman"/>
              </a:rPr>
              <a:t>Year </a:t>
            </a:r>
            <a:r>
              <a:rPr sz="1000" spc="-10" dirty="0">
                <a:latin typeface="Times New Roman"/>
                <a:cs typeface="Times New Roman"/>
              </a:rPr>
              <a:t>2009  </a:t>
            </a:r>
            <a:r>
              <a:rPr sz="1000" spc="5" dirty="0">
                <a:latin typeface="Times New Roman"/>
                <a:cs typeface="Times New Roman"/>
              </a:rPr>
              <a:t>has </a:t>
            </a:r>
            <a:r>
              <a:rPr sz="1000" dirty="0">
                <a:latin typeface="Times New Roman"/>
                <a:cs typeface="Times New Roman"/>
              </a:rPr>
              <a:t>significantly fewer </a:t>
            </a:r>
            <a:r>
              <a:rPr sz="1000" spc="5" dirty="0">
                <a:latin typeface="Times New Roman"/>
                <a:cs typeface="Times New Roman"/>
              </a:rPr>
              <a:t>outliers. </a:t>
            </a:r>
            <a:r>
              <a:rPr sz="1000" spc="-20" dirty="0">
                <a:latin typeface="Times New Roman"/>
                <a:cs typeface="Times New Roman"/>
              </a:rPr>
              <a:t>Year </a:t>
            </a:r>
            <a:r>
              <a:rPr sz="1000" spc="5" dirty="0">
                <a:latin typeface="Times New Roman"/>
                <a:cs typeface="Times New Roman"/>
              </a:rPr>
              <a:t>2007 and 2010 </a:t>
            </a:r>
            <a:r>
              <a:rPr sz="1000" spc="-5" dirty="0">
                <a:latin typeface="Times New Roman"/>
                <a:cs typeface="Times New Roman"/>
              </a:rPr>
              <a:t>have  </a:t>
            </a:r>
            <a:r>
              <a:rPr sz="1000" spc="5" dirty="0">
                <a:latin typeface="Times New Roman"/>
                <a:cs typeface="Times New Roman"/>
              </a:rPr>
              <a:t>small inter quartile range (IQR). This </a:t>
            </a:r>
            <a:r>
              <a:rPr sz="1000" spc="-5" dirty="0">
                <a:latin typeface="Times New Roman"/>
                <a:cs typeface="Times New Roman"/>
              </a:rPr>
              <a:t>signifies </a:t>
            </a:r>
            <a:r>
              <a:rPr sz="1000" spc="5" dirty="0">
                <a:latin typeface="Times New Roman"/>
                <a:cs typeface="Times New Roman"/>
              </a:rPr>
              <a:t>data is more  </a:t>
            </a:r>
            <a:r>
              <a:rPr sz="1000" spc="-5" dirty="0">
                <a:latin typeface="Times New Roman"/>
                <a:cs typeface="Times New Roman"/>
              </a:rPr>
              <a:t>consistent and lie closer to median. </a:t>
            </a: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have </a:t>
            </a:r>
            <a:r>
              <a:rPr sz="1000" spc="-5" dirty="0">
                <a:latin typeface="Times New Roman"/>
                <a:cs typeface="Times New Roman"/>
              </a:rPr>
              <a:t>used matplotlib  library in python to plot this graph.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496" y="325356"/>
            <a:ext cx="3114040" cy="95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Housing Sale Price Prediction —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3/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the pandas library in python. The regression algorithms can-  </a:t>
            </a:r>
            <a:r>
              <a:rPr sz="1000" spc="-10" dirty="0">
                <a:latin typeface="Times New Roman"/>
                <a:cs typeface="Times New Roman"/>
              </a:rPr>
              <a:t>not process </a:t>
            </a:r>
            <a:r>
              <a:rPr sz="1000" spc="-15" dirty="0">
                <a:latin typeface="Times New Roman"/>
                <a:cs typeface="Times New Roman"/>
              </a:rPr>
              <a:t>categorical variables. </a:t>
            </a:r>
            <a:r>
              <a:rPr sz="1000" spc="-10" dirty="0">
                <a:latin typeface="Times New Roman"/>
                <a:cs typeface="Times New Roman"/>
              </a:rPr>
              <a:t>Therefore this </a:t>
            </a:r>
            <a:r>
              <a:rPr sz="1000" spc="-20" dirty="0">
                <a:latin typeface="Times New Roman"/>
                <a:cs typeface="Times New Roman"/>
              </a:rPr>
              <a:t>conversion </a:t>
            </a:r>
            <a:r>
              <a:rPr sz="1000" spc="-10" dirty="0">
                <a:latin typeface="Times New Roman"/>
                <a:cs typeface="Times New Roman"/>
              </a:rPr>
              <a:t>is  </a:t>
            </a:r>
            <a:r>
              <a:rPr sz="1000" spc="-5" dirty="0">
                <a:latin typeface="Times New Roman"/>
                <a:cs typeface="Times New Roman"/>
              </a:rPr>
              <a:t>needed.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6777" y="843330"/>
            <a:ext cx="2395537" cy="1781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7109" y="2624904"/>
            <a:ext cx="2186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4. </a:t>
            </a:r>
            <a:r>
              <a:rPr sz="1000" spc="-5" dirty="0">
                <a:latin typeface="Times New Roman"/>
                <a:cs typeface="Times New Roman"/>
              </a:rPr>
              <a:t>Boxplot for </a:t>
            </a:r>
            <a:r>
              <a:rPr sz="1000" i="1" spc="5" dirty="0">
                <a:latin typeface="Times New Roman"/>
                <a:cs typeface="Times New Roman"/>
              </a:rPr>
              <a:t>SalePrice </a:t>
            </a:r>
            <a:r>
              <a:rPr sz="1000" spc="-5" dirty="0">
                <a:latin typeface="Times New Roman"/>
                <a:cs typeface="Times New Roman"/>
              </a:rPr>
              <a:t>&amp;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YrSold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376" y="3066496"/>
            <a:ext cx="3119120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 algn="just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last </a:t>
            </a:r>
            <a:r>
              <a:rPr sz="1000" spc="-15" dirty="0">
                <a:latin typeface="Times New Roman"/>
                <a:cs typeface="Times New Roman"/>
              </a:rPr>
              <a:t>graph </a:t>
            </a:r>
            <a:r>
              <a:rPr sz="1000" spc="-10" dirty="0">
                <a:latin typeface="Times New Roman"/>
                <a:cs typeface="Times New Roman"/>
              </a:rPr>
              <a:t>is </a:t>
            </a:r>
            <a:r>
              <a:rPr sz="1000" spc="-15" dirty="0">
                <a:latin typeface="Times New Roman"/>
                <a:cs typeface="Times New Roman"/>
              </a:rPr>
              <a:t>a boxplot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i="1" spc="30" dirty="0">
                <a:latin typeface="Times New Roman"/>
                <a:cs typeface="Times New Roman"/>
              </a:rPr>
              <a:t>YrSold </a:t>
            </a:r>
            <a:r>
              <a:rPr sz="1000" spc="-15" dirty="0">
                <a:latin typeface="Times New Roman"/>
                <a:cs typeface="Times New Roman"/>
              </a:rPr>
              <a:t>and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spc="5" dirty="0">
                <a:latin typeface="Times New Roman"/>
                <a:cs typeface="Times New Roman"/>
              </a:rPr>
              <a:t>. </a:t>
            </a:r>
            <a:r>
              <a:rPr sz="1000" spc="-15" dirty="0">
                <a:latin typeface="Times New Roman"/>
                <a:cs typeface="Times New Roman"/>
              </a:rPr>
              <a:t>The  </a:t>
            </a:r>
            <a:r>
              <a:rPr sz="1000" spc="-20" dirty="0">
                <a:latin typeface="Times New Roman"/>
                <a:cs typeface="Times New Roman"/>
              </a:rPr>
              <a:t>below </a:t>
            </a:r>
            <a:r>
              <a:rPr sz="1000" spc="-15" dirty="0">
                <a:latin typeface="Times New Roman"/>
                <a:cs typeface="Times New Roman"/>
              </a:rPr>
              <a:t>graph </a:t>
            </a:r>
            <a:r>
              <a:rPr sz="1000" spc="-20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that </a:t>
            </a:r>
            <a:r>
              <a:rPr sz="1000" spc="-20" dirty="0">
                <a:latin typeface="Times New Roman"/>
                <a:cs typeface="Times New Roman"/>
              </a:rPr>
              <a:t>every </a:t>
            </a:r>
            <a:r>
              <a:rPr sz="1000" spc="-15" dirty="0">
                <a:latin typeface="Times New Roman"/>
                <a:cs typeface="Times New Roman"/>
              </a:rPr>
              <a:t>year (2006-2010) has significant  </a:t>
            </a:r>
            <a:r>
              <a:rPr sz="1000" spc="5" dirty="0">
                <a:latin typeface="Times New Roman"/>
                <a:cs typeface="Times New Roman"/>
              </a:rPr>
              <a:t>outliers. All the outliers lie on the upper side of the graph.  </a:t>
            </a:r>
            <a:r>
              <a:rPr sz="1000" spc="-15" dirty="0">
                <a:latin typeface="Times New Roman"/>
                <a:cs typeface="Times New Roman"/>
              </a:rPr>
              <a:t>This </a:t>
            </a:r>
            <a:r>
              <a:rPr sz="1000" spc="-20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that </a:t>
            </a:r>
            <a:r>
              <a:rPr sz="1000" spc="-1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outliers </a:t>
            </a:r>
            <a:r>
              <a:rPr sz="1000" spc="-25" dirty="0">
                <a:latin typeface="Times New Roman"/>
                <a:cs typeface="Times New Roman"/>
              </a:rPr>
              <a:t>have </a:t>
            </a:r>
            <a:r>
              <a:rPr sz="1000" spc="-10" dirty="0">
                <a:latin typeface="Times New Roman"/>
                <a:cs typeface="Times New Roman"/>
              </a:rPr>
              <a:t>higher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spc="5" dirty="0">
                <a:latin typeface="Times New Roman"/>
                <a:cs typeface="Times New Roman"/>
              </a:rPr>
              <a:t>. </a:t>
            </a:r>
            <a:r>
              <a:rPr sz="1000" spc="-15" dirty="0">
                <a:latin typeface="Times New Roman"/>
                <a:cs typeface="Times New Roman"/>
              </a:rPr>
              <a:t>Every year  </a:t>
            </a:r>
            <a:r>
              <a:rPr sz="1000" spc="5" dirty="0">
                <a:latin typeface="Times New Roman"/>
                <a:cs typeface="Times New Roman"/>
              </a:rPr>
              <a:t>has similar median which </a:t>
            </a:r>
            <a:r>
              <a:rPr sz="1000" dirty="0">
                <a:latin typeface="Times New Roman"/>
                <a:cs typeface="Times New Roman"/>
              </a:rPr>
              <a:t>shows </a:t>
            </a:r>
            <a:r>
              <a:rPr sz="1000" spc="5" dirty="0">
                <a:latin typeface="Times New Roman"/>
                <a:cs typeface="Times New Roman"/>
              </a:rPr>
              <a:t>that the median </a:t>
            </a:r>
            <a:r>
              <a:rPr sz="1000" i="1" spc="5" dirty="0">
                <a:latin typeface="Times New Roman"/>
                <a:cs typeface="Times New Roman"/>
              </a:rPr>
              <a:t>SalePrice  </a:t>
            </a:r>
            <a:r>
              <a:rPr sz="1000" spc="-15" dirty="0">
                <a:latin typeface="Times New Roman"/>
                <a:cs typeface="Times New Roman"/>
              </a:rPr>
              <a:t>remains unchanged </a:t>
            </a:r>
            <a:r>
              <a:rPr sz="1000" spc="-20" dirty="0">
                <a:latin typeface="Times New Roman"/>
                <a:cs typeface="Times New Roman"/>
              </a:rPr>
              <a:t>over </a:t>
            </a:r>
            <a:r>
              <a:rPr sz="1000" spc="-10" dirty="0">
                <a:latin typeface="Times New Roman"/>
                <a:cs typeface="Times New Roman"/>
              </a:rPr>
              <a:t>the years. </a:t>
            </a:r>
            <a:r>
              <a:rPr sz="1000" spc="-15" dirty="0">
                <a:latin typeface="Times New Roman"/>
                <a:cs typeface="Times New Roman"/>
              </a:rPr>
              <a:t>This </a:t>
            </a:r>
            <a:r>
              <a:rPr sz="1000" spc="-10" dirty="0">
                <a:latin typeface="Times New Roman"/>
                <a:cs typeface="Times New Roman"/>
              </a:rPr>
              <a:t>suggests that </a:t>
            </a:r>
            <a:r>
              <a:rPr sz="1000" spc="-15" dirty="0">
                <a:latin typeface="Times New Roman"/>
                <a:cs typeface="Times New Roman"/>
              </a:rPr>
              <a:t>inflation  </a:t>
            </a:r>
            <a:r>
              <a:rPr sz="1000" spc="-10" dirty="0">
                <a:latin typeface="Times New Roman"/>
                <a:cs typeface="Times New Roman"/>
              </a:rPr>
              <a:t>in house prices </a:t>
            </a:r>
            <a:r>
              <a:rPr sz="1000" spc="-15" dirty="0">
                <a:latin typeface="Times New Roman"/>
                <a:cs typeface="Times New Roman"/>
              </a:rPr>
              <a:t>over </a:t>
            </a:r>
            <a:r>
              <a:rPr sz="1000" spc="-10" dirty="0">
                <a:latin typeface="Times New Roman"/>
                <a:cs typeface="Times New Roman"/>
              </a:rPr>
              <a:t>the years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negligible. The inter quartile  </a:t>
            </a:r>
            <a:r>
              <a:rPr sz="1000" spc="-15" dirty="0">
                <a:latin typeface="Times New Roman"/>
                <a:cs typeface="Times New Roman"/>
              </a:rPr>
              <a:t>range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15" dirty="0">
                <a:latin typeface="Times New Roman"/>
                <a:cs typeface="Times New Roman"/>
              </a:rPr>
              <a:t>2008 </a:t>
            </a:r>
            <a:r>
              <a:rPr sz="1000" spc="-10" dirty="0">
                <a:latin typeface="Times New Roman"/>
                <a:cs typeface="Times New Roman"/>
              </a:rPr>
              <a:t>is smaller </a:t>
            </a:r>
            <a:r>
              <a:rPr sz="1000" spc="-15" dirty="0">
                <a:latin typeface="Times New Roman"/>
                <a:cs typeface="Times New Roman"/>
              </a:rPr>
              <a:t>than </a:t>
            </a:r>
            <a:r>
              <a:rPr sz="1000" spc="-10" dirty="0">
                <a:latin typeface="Times New Roman"/>
                <a:cs typeface="Times New Roman"/>
              </a:rPr>
              <a:t>the rest. </a:t>
            </a:r>
            <a:r>
              <a:rPr sz="1000" spc="-15" dirty="0">
                <a:latin typeface="Times New Roman"/>
                <a:cs typeface="Times New Roman"/>
              </a:rPr>
              <a:t>This </a:t>
            </a:r>
            <a:r>
              <a:rPr sz="1000" spc="-20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that data is  </a:t>
            </a:r>
            <a:r>
              <a:rPr sz="1000" spc="-5" dirty="0">
                <a:latin typeface="Times New Roman"/>
                <a:cs typeface="Times New Roman"/>
              </a:rPr>
              <a:t>more consistent for year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2008.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4402" y="4639868"/>
            <a:ext cx="2419350" cy="177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7109" y="6445255"/>
            <a:ext cx="2186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5. </a:t>
            </a:r>
            <a:r>
              <a:rPr sz="1000" spc="-5" dirty="0">
                <a:latin typeface="Times New Roman"/>
                <a:cs typeface="Times New Roman"/>
              </a:rPr>
              <a:t>Boxplot for </a:t>
            </a:r>
            <a:r>
              <a:rPr sz="1000" i="1" spc="5" dirty="0">
                <a:latin typeface="Times New Roman"/>
                <a:cs typeface="Times New Roman"/>
              </a:rPr>
              <a:t>SalePrice </a:t>
            </a:r>
            <a:r>
              <a:rPr sz="1000" spc="-5" dirty="0">
                <a:latin typeface="Times New Roman"/>
                <a:cs typeface="Times New Roman"/>
              </a:rPr>
              <a:t>&amp;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YrSold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0502" y="92458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3376" y="6942359"/>
            <a:ext cx="3119120" cy="23444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0"/>
              </a:spcBef>
            </a:pP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2.3Preprocessing</a:t>
            </a:r>
            <a:endParaRPr sz="1000">
              <a:latin typeface="Arial"/>
              <a:cs typeface="Arial"/>
            </a:endParaRPr>
          </a:p>
          <a:p>
            <a:pPr marL="16510" marR="26670" indent="-4445" algn="just">
              <a:lnSpc>
                <a:spcPct val="100000"/>
              </a:lnSpc>
              <a:spcBef>
                <a:spcPts val="60"/>
              </a:spcBef>
            </a:pPr>
            <a:r>
              <a:rPr sz="1000" spc="-10" dirty="0">
                <a:latin typeface="Times New Roman"/>
                <a:cs typeface="Times New Roman"/>
              </a:rPr>
              <a:t>The following </a:t>
            </a:r>
            <a:r>
              <a:rPr sz="1000" spc="-30" dirty="0">
                <a:latin typeface="Times New Roman"/>
                <a:cs typeface="Times New Roman"/>
              </a:rPr>
              <a:t>flow </a:t>
            </a:r>
            <a:r>
              <a:rPr sz="1000" spc="-10" dirty="0">
                <a:latin typeface="Times New Roman"/>
                <a:cs typeface="Times New Roman"/>
              </a:rPr>
              <a:t>diagram </a:t>
            </a:r>
            <a:r>
              <a:rPr sz="1000" spc="-15" dirty="0">
                <a:latin typeface="Times New Roman"/>
                <a:cs typeface="Times New Roman"/>
              </a:rPr>
              <a:t>shows </a:t>
            </a:r>
            <a:r>
              <a:rPr sz="1000" spc="-10" dirty="0">
                <a:latin typeface="Times New Roman"/>
                <a:cs typeface="Times New Roman"/>
              </a:rPr>
              <a:t>the various steps </a:t>
            </a:r>
            <a:r>
              <a:rPr sz="1000" spc="-20" dirty="0">
                <a:latin typeface="Times New Roman"/>
                <a:cs typeface="Times New Roman"/>
              </a:rPr>
              <a:t>involved 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15" dirty="0">
                <a:latin typeface="Times New Roman"/>
                <a:cs typeface="Times New Roman"/>
              </a:rPr>
              <a:t>preprocessing </a:t>
            </a:r>
            <a:r>
              <a:rPr sz="1000" spc="-10" dirty="0">
                <a:latin typeface="Times New Roman"/>
                <a:cs typeface="Times New Roman"/>
              </a:rPr>
              <a:t>step. </a:t>
            </a:r>
            <a:r>
              <a:rPr sz="1000" spc="-60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concatenate the </a:t>
            </a:r>
            <a:r>
              <a:rPr sz="1000" spc="-30" dirty="0">
                <a:latin typeface="Times New Roman"/>
                <a:cs typeface="Times New Roman"/>
              </a:rPr>
              <a:t>Test </a:t>
            </a:r>
            <a:r>
              <a:rPr sz="1000" spc="-15" dirty="0">
                <a:latin typeface="Times New Roman"/>
                <a:cs typeface="Times New Roman"/>
              </a:rPr>
              <a:t>Data and </a:t>
            </a:r>
            <a:r>
              <a:rPr sz="1000" spc="-20" dirty="0">
                <a:latin typeface="Times New Roman"/>
                <a:cs typeface="Times New Roman"/>
              </a:rPr>
              <a:t>Train  </a:t>
            </a:r>
            <a:r>
              <a:rPr sz="1000" spc="-5" dirty="0">
                <a:latin typeface="Times New Roman"/>
                <a:cs typeface="Times New Roman"/>
              </a:rPr>
              <a:t>Data. This </a:t>
            </a:r>
            <a:r>
              <a:rPr sz="1000" spc="-10" dirty="0">
                <a:latin typeface="Times New Roman"/>
                <a:cs typeface="Times New Roman"/>
              </a:rPr>
              <a:t>Train </a:t>
            </a:r>
            <a:r>
              <a:rPr sz="1000" spc="-5" dirty="0">
                <a:latin typeface="Times New Roman"/>
                <a:cs typeface="Times New Roman"/>
              </a:rPr>
              <a:t>Data does not </a:t>
            </a:r>
            <a:r>
              <a:rPr sz="1000" spc="-15" dirty="0">
                <a:latin typeface="Times New Roman"/>
                <a:cs typeface="Times New Roman"/>
              </a:rPr>
              <a:t>have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i="1" spc="5" dirty="0">
                <a:latin typeface="Times New Roman"/>
                <a:cs typeface="Times New Roman"/>
              </a:rPr>
              <a:t>SalePrice</a:t>
            </a:r>
            <a:r>
              <a:rPr sz="1000" i="1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column.</a:t>
            </a:r>
            <a:endParaRPr sz="1000">
              <a:latin typeface="Times New Roman"/>
              <a:cs typeface="Times New Roman"/>
            </a:endParaRPr>
          </a:p>
          <a:p>
            <a:pPr marL="16510" marR="5080" indent="189230" algn="r">
              <a:lnSpc>
                <a:spcPct val="100499"/>
              </a:lnSpc>
              <a:spcBef>
                <a:spcPts val="45"/>
              </a:spcBef>
            </a:pPr>
            <a:r>
              <a:rPr sz="1000" spc="5" dirty="0">
                <a:latin typeface="Times New Roman"/>
                <a:cs typeface="Times New Roman"/>
              </a:rPr>
              <a:t>Our model uses linear </a:t>
            </a:r>
            <a:r>
              <a:rPr sz="1000" dirty="0">
                <a:latin typeface="Times New Roman"/>
                <a:cs typeface="Times New Roman"/>
              </a:rPr>
              <a:t>regression </a:t>
            </a:r>
            <a:r>
              <a:rPr sz="1000" spc="5" dirty="0">
                <a:latin typeface="Times New Roman"/>
                <a:cs typeface="Times New Roman"/>
              </a:rPr>
              <a:t>techniques.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Input </a:t>
            </a:r>
            <a:r>
              <a:rPr sz="1000" dirty="0">
                <a:latin typeface="Times New Roman"/>
                <a:cs typeface="Times New Roman"/>
              </a:rPr>
              <a:t>vari-  </a:t>
            </a:r>
            <a:r>
              <a:rPr sz="1000" spc="5" dirty="0">
                <a:latin typeface="Times New Roman"/>
                <a:cs typeface="Times New Roman"/>
              </a:rPr>
              <a:t>ables with normal </a:t>
            </a:r>
            <a:r>
              <a:rPr sz="1000" dirty="0">
                <a:latin typeface="Times New Roman"/>
                <a:cs typeface="Times New Roman"/>
              </a:rPr>
              <a:t>distribution </a:t>
            </a:r>
            <a:r>
              <a:rPr sz="1000" spc="5" dirty="0">
                <a:latin typeface="Times New Roman"/>
                <a:cs typeface="Times New Roman"/>
              </a:rPr>
              <a:t>is better suited for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such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tech-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niques.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Hence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use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log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transformation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normalize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data.  </a:t>
            </a:r>
            <a:r>
              <a:rPr sz="1000" spc="-5" dirty="0">
                <a:latin typeface="Times New Roman"/>
                <a:cs typeface="Times New Roman"/>
              </a:rPr>
              <a:t>Firstly we normalize the </a:t>
            </a:r>
            <a:r>
              <a:rPr sz="1000" i="1" spc="5" dirty="0">
                <a:latin typeface="Times New Roman"/>
                <a:cs typeface="Times New Roman"/>
              </a:rPr>
              <a:t>SalePrice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transformation.  </a:t>
            </a:r>
            <a:r>
              <a:rPr sz="1000" spc="10" dirty="0">
                <a:latin typeface="Times New Roman"/>
                <a:cs typeface="Times New Roman"/>
              </a:rPr>
              <a:t>A </a:t>
            </a:r>
            <a:r>
              <a:rPr sz="1000" spc="5" dirty="0">
                <a:latin typeface="Times New Roman"/>
                <a:cs typeface="Times New Roman"/>
              </a:rPr>
              <a:t>log transformation of a </a:t>
            </a:r>
            <a:r>
              <a:rPr sz="1000" dirty="0">
                <a:latin typeface="Times New Roman"/>
                <a:cs typeface="Times New Roman"/>
              </a:rPr>
              <a:t>skewed variable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decreases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skewness. </a:t>
            </a:r>
            <a:r>
              <a:rPr sz="1000" spc="-5" dirty="0">
                <a:latin typeface="Times New Roman"/>
                <a:cs typeface="Times New Roman"/>
              </a:rPr>
              <a:t>If </a:t>
            </a:r>
            <a:r>
              <a:rPr sz="1000" spc="-10" dirty="0">
                <a:latin typeface="Times New Roman"/>
                <a:cs typeface="Times New Roman"/>
              </a:rPr>
              <a:t>a numeric variable has highly </a:t>
            </a:r>
            <a:r>
              <a:rPr sz="1000" spc="-15" dirty="0">
                <a:latin typeface="Times New Roman"/>
                <a:cs typeface="Times New Roman"/>
              </a:rPr>
              <a:t>skewed,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i.e.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skew-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ness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LM Roman Dunhill 10"/>
                <a:cs typeface="LM Roman Dunhill 10"/>
              </a:rPr>
              <a:t>&gt;</a:t>
            </a:r>
            <a:r>
              <a:rPr sz="1000" i="1" spc="10" dirty="0">
                <a:latin typeface="LM Roman Dunhill 10"/>
                <a:cs typeface="LM Roman Dunhill 10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0.75,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we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perform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log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transformation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reduce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L="16510" algn="just">
              <a:lnSpc>
                <a:spcPts val="1195"/>
              </a:lnSpc>
            </a:pPr>
            <a:r>
              <a:rPr sz="1000" spc="-10" dirty="0">
                <a:latin typeface="Times New Roman"/>
                <a:cs typeface="Times New Roman"/>
              </a:rPr>
              <a:t>skewness. </a:t>
            </a:r>
            <a:r>
              <a:rPr sz="1000" spc="-5" dirty="0">
                <a:latin typeface="Times New Roman"/>
                <a:cs typeface="Times New Roman"/>
              </a:rPr>
              <a:t>This makes the trend detection in data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easier.</a:t>
            </a:r>
            <a:endParaRPr sz="1000">
              <a:latin typeface="Times New Roman"/>
              <a:cs typeface="Times New Roman"/>
            </a:endParaRPr>
          </a:p>
          <a:p>
            <a:pPr marL="13335" marR="5715" indent="192405" algn="just">
              <a:lnSpc>
                <a:spcPct val="100000"/>
              </a:lnSpc>
              <a:spcBef>
                <a:spcPts val="60"/>
              </a:spcBef>
            </a:pP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-15" dirty="0">
                <a:latin typeface="Times New Roman"/>
                <a:cs typeface="Times New Roman"/>
              </a:rPr>
              <a:t>fill </a:t>
            </a:r>
            <a:r>
              <a:rPr sz="1000" dirty="0">
                <a:latin typeface="Times New Roman"/>
                <a:cs typeface="Times New Roman"/>
              </a:rPr>
              <a:t>the missing </a:t>
            </a:r>
            <a:r>
              <a:rPr sz="1000" spc="-5" dirty="0">
                <a:latin typeface="Times New Roman"/>
                <a:cs typeface="Times New Roman"/>
              </a:rPr>
              <a:t>values </a:t>
            </a:r>
            <a:r>
              <a:rPr sz="1000" dirty="0">
                <a:latin typeface="Times New Roman"/>
                <a:cs typeface="Times New Roman"/>
              </a:rPr>
              <a:t>in the data with the </a:t>
            </a:r>
            <a:r>
              <a:rPr sz="1000" spc="-5" dirty="0">
                <a:latin typeface="Times New Roman"/>
                <a:cs typeface="Times New Roman"/>
              </a:rPr>
              <a:t>respective  </a:t>
            </a:r>
            <a:r>
              <a:rPr sz="1000" spc="5" dirty="0">
                <a:latin typeface="Times New Roman"/>
                <a:cs typeface="Times New Roman"/>
              </a:rPr>
              <a:t>mean of their column. All the </a:t>
            </a:r>
            <a:r>
              <a:rPr sz="1000" dirty="0">
                <a:latin typeface="Times New Roman"/>
                <a:cs typeface="Times New Roman"/>
              </a:rPr>
              <a:t>categorical variables </a:t>
            </a:r>
            <a:r>
              <a:rPr sz="1000" spc="5" dirty="0">
                <a:latin typeface="Times New Roman"/>
                <a:cs typeface="Times New Roman"/>
              </a:rPr>
              <a:t>are con-  </a:t>
            </a:r>
            <a:r>
              <a:rPr sz="1000" spc="-15" dirty="0">
                <a:latin typeface="Times New Roman"/>
                <a:cs typeface="Times New Roman"/>
              </a:rPr>
              <a:t>verted </a:t>
            </a:r>
            <a:r>
              <a:rPr sz="1000" spc="-10" dirty="0">
                <a:latin typeface="Times New Roman"/>
                <a:cs typeface="Times New Roman"/>
              </a:rPr>
              <a:t>to numerical </a:t>
            </a:r>
            <a:r>
              <a:rPr sz="1000" spc="-15" dirty="0">
                <a:latin typeface="Times New Roman"/>
                <a:cs typeface="Times New Roman"/>
              </a:rPr>
              <a:t>variables using </a:t>
            </a:r>
            <a:r>
              <a:rPr sz="1000" i="1" spc="-15" dirty="0">
                <a:latin typeface="Times New Roman"/>
                <a:cs typeface="Times New Roman"/>
              </a:rPr>
              <a:t>get dummies() </a:t>
            </a:r>
            <a:r>
              <a:rPr sz="1000" spc="-10" dirty="0">
                <a:latin typeface="Times New Roman"/>
                <a:cs typeface="Times New Roman"/>
              </a:rPr>
              <a:t>function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910" y="1472006"/>
            <a:ext cx="2733674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4341" y="2867817"/>
            <a:ext cx="1109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6. </a:t>
            </a:r>
            <a:r>
              <a:rPr sz="1000" spc="-10" dirty="0">
                <a:latin typeface="Times New Roman"/>
                <a:cs typeface="Times New Roman"/>
              </a:rPr>
              <a:t>Flow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8331" y="3343533"/>
            <a:ext cx="3141345" cy="255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27940" lvl="1">
              <a:lnSpc>
                <a:spcPct val="100000"/>
              </a:lnSpc>
              <a:spcBef>
                <a:spcPts val="95"/>
              </a:spcBef>
              <a:buClr>
                <a:srgbClr val="000059"/>
              </a:buClr>
              <a:buSzPct val="90000"/>
              <a:buFont typeface="Arial"/>
              <a:buAutoNum type="arabicPeriod" startAt="4"/>
              <a:tabLst>
                <a:tab pos="193675" algn="l"/>
              </a:tabLst>
            </a:pPr>
            <a:r>
              <a:rPr sz="1000" b="1" spc="-10" dirty="0">
                <a:solidFill>
                  <a:srgbClr val="000059"/>
                </a:solidFill>
                <a:latin typeface="Arial"/>
                <a:cs typeface="Arial"/>
              </a:rPr>
              <a:t>Advanced </a:t>
            </a: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Analysis and Dimension reduction 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Dimensionality </a:t>
            </a:r>
            <a:r>
              <a:rPr sz="1000" spc="-15" dirty="0">
                <a:latin typeface="Times New Roman"/>
                <a:cs typeface="Times New Roman"/>
              </a:rPr>
              <a:t>Reduction </a:t>
            </a:r>
            <a:r>
              <a:rPr sz="1000" spc="-10" dirty="0">
                <a:latin typeface="Times New Roman"/>
                <a:cs typeface="Times New Roman"/>
              </a:rPr>
              <a:t>is the process of reducing the </a:t>
            </a:r>
            <a:r>
              <a:rPr sz="1000" spc="-15" dirty="0">
                <a:latin typeface="Times New Roman"/>
                <a:cs typeface="Times New Roman"/>
              </a:rPr>
              <a:t>num-  </a:t>
            </a:r>
            <a:r>
              <a:rPr sz="1000" spc="-5" dirty="0">
                <a:latin typeface="Times New Roman"/>
                <a:cs typeface="Times New Roman"/>
              </a:rPr>
              <a:t>ber of random variables under consideration.[6]</a:t>
            </a:r>
            <a:endParaRPr sz="1000">
              <a:latin typeface="Times New Roman"/>
              <a:cs typeface="Times New Roman"/>
            </a:endParaRPr>
          </a:p>
          <a:p>
            <a:pPr marL="270510" lvl="2" indent="-254635">
              <a:lnSpc>
                <a:spcPct val="100000"/>
              </a:lnSpc>
              <a:spcBef>
                <a:spcPts val="840"/>
              </a:spcBef>
              <a:buSzPct val="88888"/>
              <a:buFont typeface="Arial"/>
              <a:buAutoNum type="arabicPeriod"/>
              <a:tabLst>
                <a:tab pos="271145" algn="l"/>
              </a:tabLst>
            </a:pPr>
            <a:r>
              <a:rPr sz="900" b="1" spc="-5" dirty="0">
                <a:latin typeface="Arial"/>
                <a:cs typeface="Arial"/>
              </a:rPr>
              <a:t>Correlation</a:t>
            </a:r>
            <a:endParaRPr sz="900">
              <a:latin typeface="Arial"/>
              <a:cs typeface="Arial"/>
            </a:endParaRPr>
          </a:p>
          <a:p>
            <a:pPr marL="13335" marR="27940" indent="-1270" algn="just">
              <a:lnSpc>
                <a:spcPct val="100000"/>
              </a:lnSpc>
              <a:spcBef>
                <a:spcPts val="15"/>
              </a:spcBef>
            </a:pPr>
            <a:r>
              <a:rPr sz="1000" spc="-15" dirty="0">
                <a:latin typeface="Times New Roman"/>
                <a:cs typeface="Times New Roman"/>
              </a:rPr>
              <a:t>(Pearson </a:t>
            </a:r>
            <a:r>
              <a:rPr sz="1000" spc="-10" dirty="0">
                <a:latin typeface="Times New Roman"/>
                <a:cs typeface="Times New Roman"/>
              </a:rPr>
              <a:t>correlation </a:t>
            </a:r>
            <a:r>
              <a:rPr sz="1000" spc="-20" dirty="0">
                <a:latin typeface="Times New Roman"/>
                <a:cs typeface="Times New Roman"/>
              </a:rPr>
              <a:t>coefficients) </a:t>
            </a:r>
            <a:r>
              <a:rPr sz="1000" spc="-15" dirty="0">
                <a:latin typeface="Times New Roman"/>
                <a:cs typeface="Times New Roman"/>
              </a:rPr>
              <a:t>Before dimensionality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reduc-  tion </a:t>
            </a:r>
            <a:r>
              <a:rPr sz="1000" spc="-1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calculate the Pearson correlation </a:t>
            </a:r>
            <a:r>
              <a:rPr sz="1000" spc="-20" dirty="0">
                <a:latin typeface="Times New Roman"/>
                <a:cs typeface="Times New Roman"/>
              </a:rPr>
              <a:t>coefficients </a:t>
            </a:r>
            <a:r>
              <a:rPr sz="1000" spc="-15" dirty="0">
                <a:latin typeface="Times New Roman"/>
                <a:cs typeface="Times New Roman"/>
              </a:rPr>
              <a:t>between 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numeric variables </a:t>
            </a:r>
            <a:r>
              <a:rPr sz="1000" spc="-10" dirty="0">
                <a:latin typeface="Times New Roman"/>
                <a:cs typeface="Times New Roman"/>
              </a:rPr>
              <a:t>in the dataset. </a:t>
            </a:r>
            <a:r>
              <a:rPr sz="1000" spc="-2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high correlation </a:t>
            </a:r>
            <a:r>
              <a:rPr sz="1000" spc="-25" dirty="0">
                <a:latin typeface="Times New Roman"/>
                <a:cs typeface="Times New Roman"/>
              </a:rPr>
              <a:t>coeffi-  </a:t>
            </a:r>
            <a:r>
              <a:rPr sz="1000" spc="5" dirty="0">
                <a:latin typeface="Times New Roman"/>
                <a:cs typeface="Times New Roman"/>
              </a:rPr>
              <a:t>cient between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or columns means </a:t>
            </a:r>
            <a:r>
              <a:rPr sz="1000" dirty="0">
                <a:latin typeface="Times New Roman"/>
                <a:cs typeface="Times New Roman"/>
              </a:rPr>
              <a:t>that </a:t>
            </a:r>
            <a:r>
              <a:rPr sz="1000" spc="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different  variables </a:t>
            </a:r>
            <a:r>
              <a:rPr sz="1000" spc="-5" dirty="0">
                <a:latin typeface="Times New Roman"/>
                <a:cs typeface="Times New Roman"/>
              </a:rPr>
              <a:t>have </a:t>
            </a:r>
            <a:r>
              <a:rPr sz="1000" spc="5" dirty="0">
                <a:latin typeface="Times New Roman"/>
                <a:cs typeface="Times New Roman"/>
              </a:rPr>
              <a:t>similar trend and </a:t>
            </a:r>
            <a:r>
              <a:rPr sz="1000" dirty="0">
                <a:latin typeface="Times New Roman"/>
                <a:cs typeface="Times New Roman"/>
              </a:rPr>
              <a:t>behave </a:t>
            </a:r>
            <a:r>
              <a:rPr sz="1000" spc="5" dirty="0">
                <a:latin typeface="Times New Roman"/>
                <a:cs typeface="Times New Roman"/>
              </a:rPr>
              <a:t>similarly </a:t>
            </a:r>
            <a:r>
              <a:rPr sz="1000" spc="-5" dirty="0">
                <a:latin typeface="Times New Roman"/>
                <a:cs typeface="Times New Roman"/>
              </a:rPr>
              <a:t>over </a:t>
            </a:r>
            <a:r>
              <a:rPr sz="1000" spc="5" dirty="0">
                <a:latin typeface="Times New Roman"/>
                <a:cs typeface="Times New Roman"/>
              </a:rPr>
              <a:t>their  range. Using this information we can </a:t>
            </a:r>
            <a:r>
              <a:rPr sz="1000" dirty="0">
                <a:latin typeface="Times New Roman"/>
                <a:cs typeface="Times New Roman"/>
              </a:rPr>
              <a:t>remove </a:t>
            </a:r>
            <a:r>
              <a:rPr sz="1000" spc="-5" dirty="0">
                <a:latin typeface="Times New Roman"/>
                <a:cs typeface="Times New Roman"/>
              </a:rPr>
              <a:t>few </a:t>
            </a:r>
            <a:r>
              <a:rPr sz="1000" dirty="0">
                <a:latin typeface="Times New Roman"/>
                <a:cs typeface="Times New Roman"/>
              </a:rPr>
              <a:t>variables  </a:t>
            </a:r>
            <a:r>
              <a:rPr sz="1000" spc="-10" dirty="0">
                <a:latin typeface="Times New Roman"/>
                <a:cs typeface="Times New Roman"/>
              </a:rPr>
              <a:t>before </a:t>
            </a:r>
            <a:r>
              <a:rPr sz="1000" spc="-15" dirty="0">
                <a:latin typeface="Times New Roman"/>
                <a:cs typeface="Times New Roman"/>
              </a:rPr>
              <a:t>we implement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regression </a:t>
            </a:r>
            <a:r>
              <a:rPr sz="1000" spc="-10" dirty="0">
                <a:latin typeface="Times New Roman"/>
                <a:cs typeface="Times New Roman"/>
              </a:rPr>
              <a:t>techniques. </a:t>
            </a:r>
            <a:r>
              <a:rPr sz="1000" spc="-20" dirty="0">
                <a:latin typeface="Times New Roman"/>
                <a:cs typeface="Times New Roman"/>
              </a:rPr>
              <a:t>Fewer </a:t>
            </a:r>
            <a:r>
              <a:rPr sz="1000" spc="-15" dirty="0">
                <a:latin typeface="Times New Roman"/>
                <a:cs typeface="Times New Roman"/>
              </a:rPr>
              <a:t>dimen-  </a:t>
            </a:r>
            <a:r>
              <a:rPr sz="1000" spc="-5" dirty="0">
                <a:latin typeface="Times New Roman"/>
                <a:cs typeface="Times New Roman"/>
              </a:rPr>
              <a:t>sion helps the regression model perform better and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faster.</a:t>
            </a:r>
            <a:endParaRPr sz="1000">
              <a:latin typeface="Times New Roman"/>
              <a:cs typeface="Times New Roman"/>
            </a:endParaRPr>
          </a:p>
          <a:p>
            <a:pPr marL="12700" marR="5080" indent="193675">
              <a:lnSpc>
                <a:spcPts val="1200"/>
              </a:lnSpc>
              <a:spcBef>
                <a:spcPts val="5"/>
              </a:spcBef>
            </a:pPr>
            <a:r>
              <a:rPr sz="1000" spc="-60" dirty="0">
                <a:latin typeface="Times New Roman"/>
                <a:cs typeface="Times New Roman"/>
              </a:rPr>
              <a:t>We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use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corrcoe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()</a:t>
            </a:r>
            <a:r>
              <a:rPr sz="1000" spc="-145" dirty="0">
                <a:latin typeface="Latin Modern Math"/>
                <a:cs typeface="Latin Modern Math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function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numpy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library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python.  </a:t>
            </a:r>
            <a:r>
              <a:rPr sz="1000" spc="5" dirty="0">
                <a:latin typeface="Times New Roman"/>
                <a:cs typeface="Times New Roman"/>
              </a:rPr>
              <a:t>This function returns Pearson product-moment correlation  </a:t>
            </a:r>
            <a:r>
              <a:rPr sz="1000" spc="-15" dirty="0">
                <a:latin typeface="Times New Roman"/>
                <a:cs typeface="Times New Roman"/>
              </a:rPr>
              <a:t>coefficients.[7] </a:t>
            </a:r>
            <a:r>
              <a:rPr sz="1000" spc="-10" dirty="0">
                <a:latin typeface="Times New Roman"/>
                <a:cs typeface="Times New Roman"/>
              </a:rPr>
              <a:t>The relationship between the correlation coef-  ficient </a:t>
            </a:r>
            <a:r>
              <a:rPr sz="1000" spc="-5" dirty="0">
                <a:latin typeface="Times New Roman"/>
                <a:cs typeface="Times New Roman"/>
              </a:rPr>
              <a:t>matrix, R, and the </a:t>
            </a:r>
            <a:r>
              <a:rPr sz="1000" spc="-10" dirty="0">
                <a:latin typeface="Times New Roman"/>
                <a:cs typeface="Times New Roman"/>
              </a:rPr>
              <a:t>covariance </a:t>
            </a:r>
            <a:r>
              <a:rPr sz="1000" spc="-5" dirty="0">
                <a:latin typeface="Times New Roman"/>
                <a:cs typeface="Times New Roman"/>
              </a:rPr>
              <a:t>matrix, C,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20" y="6058949"/>
            <a:ext cx="9207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0" dirty="0">
                <a:latin typeface="Times New Roman"/>
                <a:cs typeface="Times New Roman"/>
              </a:rPr>
              <a:t>i</a:t>
            </a:r>
            <a:r>
              <a:rPr sz="700" i="1" spc="-120" dirty="0">
                <a:latin typeface="Times New Roman"/>
                <a:cs typeface="Times New Roman"/>
              </a:rPr>
              <a:t> </a:t>
            </a:r>
            <a:r>
              <a:rPr sz="700" i="1" spc="10" dirty="0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2032" y="5919183"/>
            <a:ext cx="600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8440" algn="l"/>
                <a:tab pos="561975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050" i="1" u="sng" spc="15" baseline="-119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050" i="1" u="sng" spc="-97" baseline="-119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i="1" u="sng" spc="15" baseline="-119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1050" i="1" u="sng" baseline="-119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50" baseline="-1190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8815" y="6003015"/>
            <a:ext cx="67056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5"/>
              </a:lnSpc>
              <a:spcBef>
                <a:spcPts val="125"/>
              </a:spcBef>
              <a:tabLst>
                <a:tab pos="290830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R	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endParaRPr sz="1000">
              <a:latin typeface="Latin Modern Math"/>
              <a:cs typeface="Latin Modern Math"/>
            </a:endParaRPr>
          </a:p>
          <a:p>
            <a:pPr marR="5080" algn="r">
              <a:lnSpc>
                <a:spcPts val="585"/>
              </a:lnSpc>
            </a:pPr>
            <a:r>
              <a:rPr sz="1000" spc="445" dirty="0">
                <a:latin typeface="Arial"/>
                <a:cs typeface="Arial"/>
              </a:rPr>
              <a:t>√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6662" y="6139776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751" y="0"/>
                </a:lnTo>
              </a:path>
            </a:pathLst>
          </a:custGeom>
          <a:ln w="4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27625" y="6102799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C </a:t>
            </a:r>
            <a:r>
              <a:rPr sz="1000" i="1" spc="-130" dirty="0">
                <a:latin typeface="DejaVu Sans"/>
                <a:cs typeface="DejaVu Sans"/>
              </a:rPr>
              <a:t>∗</a:t>
            </a:r>
            <a:r>
              <a:rPr sz="1000" i="1" spc="-13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8854" y="6154682"/>
            <a:ext cx="3397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7810" algn="l"/>
              </a:tabLst>
            </a:pPr>
            <a:r>
              <a:rPr sz="700" i="1" spc="10" dirty="0">
                <a:latin typeface="Times New Roman"/>
                <a:cs typeface="Times New Roman"/>
              </a:rPr>
              <a:t>ii	j</a:t>
            </a:r>
            <a:r>
              <a:rPr sz="700" i="1" spc="-105" dirty="0">
                <a:latin typeface="Times New Roman"/>
                <a:cs typeface="Times New Roman"/>
              </a:rPr>
              <a:t> </a:t>
            </a:r>
            <a:r>
              <a:rPr sz="700" i="1" spc="10" dirty="0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2175" y="6007067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4821" y="87903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68331" y="6336390"/>
            <a:ext cx="3244215" cy="295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18923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Times New Roman"/>
                <a:cs typeface="Times New Roman"/>
              </a:rPr>
              <a:t>We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observe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correlation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coefficient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between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SalePrice  </a:t>
            </a:r>
            <a:r>
              <a:rPr sz="1000" spc="-1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other </a:t>
            </a:r>
            <a:r>
              <a:rPr sz="1000" spc="-10" dirty="0">
                <a:latin typeface="Times New Roman"/>
                <a:cs typeface="Times New Roman"/>
              </a:rPr>
              <a:t>variables </a:t>
            </a:r>
            <a:r>
              <a:rPr sz="1000" spc="-5" dirty="0">
                <a:latin typeface="Times New Roman"/>
                <a:cs typeface="Times New Roman"/>
              </a:rPr>
              <a:t>is generally </a:t>
            </a:r>
            <a:r>
              <a:rPr sz="1000" spc="-10" dirty="0">
                <a:latin typeface="Times New Roman"/>
                <a:cs typeface="Times New Roman"/>
              </a:rPr>
              <a:t>very high except </a:t>
            </a:r>
            <a:r>
              <a:rPr sz="1000" spc="-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columns  </a:t>
            </a:r>
            <a:r>
              <a:rPr sz="1000" spc="-15" dirty="0">
                <a:latin typeface="Times New Roman"/>
                <a:cs typeface="Times New Roman"/>
              </a:rPr>
              <a:t>like </a:t>
            </a:r>
            <a:r>
              <a:rPr sz="1000" i="1" dirty="0">
                <a:latin typeface="Times New Roman"/>
                <a:cs typeface="Times New Roman"/>
              </a:rPr>
              <a:t>MiscVal</a:t>
            </a:r>
            <a:r>
              <a:rPr sz="1000" dirty="0">
                <a:latin typeface="Times New Roman"/>
                <a:cs typeface="Times New Roman"/>
              </a:rPr>
              <a:t>, </a:t>
            </a:r>
            <a:r>
              <a:rPr sz="1000" i="1" spc="10" dirty="0">
                <a:latin typeface="Times New Roman"/>
                <a:cs typeface="Times New Roman"/>
              </a:rPr>
              <a:t>Fireplaces</a:t>
            </a:r>
            <a:r>
              <a:rPr sz="1000" spc="10" dirty="0">
                <a:latin typeface="Times New Roman"/>
                <a:cs typeface="Times New Roman"/>
              </a:rPr>
              <a:t>. </a:t>
            </a:r>
            <a:r>
              <a:rPr sz="1000" spc="-15" dirty="0">
                <a:latin typeface="Times New Roman"/>
                <a:cs typeface="Times New Roman"/>
              </a:rPr>
              <a:t>This means </a:t>
            </a:r>
            <a:r>
              <a:rPr sz="1000" spc="-10" dirty="0">
                <a:latin typeface="Times New Roman"/>
                <a:cs typeface="Times New Roman"/>
              </a:rPr>
              <a:t>that </a:t>
            </a:r>
            <a:r>
              <a:rPr sz="1000" spc="-15" dirty="0">
                <a:latin typeface="Times New Roman"/>
                <a:cs typeface="Times New Roman"/>
              </a:rPr>
              <a:t>we should perform  </a:t>
            </a:r>
            <a:r>
              <a:rPr sz="1000" spc="-5" dirty="0">
                <a:latin typeface="Times New Roman"/>
                <a:cs typeface="Times New Roman"/>
              </a:rPr>
              <a:t>dimensionality reduction on this dataset.</a:t>
            </a:r>
            <a:endParaRPr sz="1000">
              <a:latin typeface="Times New Roman"/>
              <a:cs typeface="Times New Roman"/>
            </a:endParaRPr>
          </a:p>
          <a:p>
            <a:pPr marL="270510" lvl="2" indent="-254635">
              <a:lnSpc>
                <a:spcPct val="100000"/>
              </a:lnSpc>
              <a:spcBef>
                <a:spcPts val="835"/>
              </a:spcBef>
              <a:buSzPct val="88888"/>
              <a:buFont typeface="Arial"/>
              <a:buAutoNum type="arabicPeriod" startAt="2"/>
              <a:tabLst>
                <a:tab pos="271145" algn="l"/>
              </a:tabLst>
            </a:pPr>
            <a:r>
              <a:rPr sz="900" b="1" spc="-5" dirty="0">
                <a:latin typeface="Arial"/>
                <a:cs typeface="Arial"/>
              </a:rPr>
              <a:t>PCA</a:t>
            </a:r>
            <a:endParaRPr sz="900">
              <a:latin typeface="Arial"/>
              <a:cs typeface="Arial"/>
            </a:endParaRPr>
          </a:p>
          <a:p>
            <a:pPr marL="16510" marR="130810" indent="-4445" algn="just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Times New Roman"/>
                <a:cs typeface="Times New Roman"/>
              </a:rPr>
              <a:t>(sklearn.decompositon.PCA) </a:t>
            </a:r>
            <a:r>
              <a:rPr sz="1000" i="1" spc="5" dirty="0">
                <a:latin typeface="Times New Roman"/>
                <a:cs typeface="Times New Roman"/>
              </a:rPr>
              <a:t>”Linear dimensionality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reduc-  </a:t>
            </a:r>
            <a:r>
              <a:rPr sz="1000" i="1" spc="-10" dirty="0">
                <a:latin typeface="Times New Roman"/>
                <a:cs typeface="Times New Roman"/>
              </a:rPr>
              <a:t>tion </a:t>
            </a:r>
            <a:r>
              <a:rPr sz="1000" i="1" spc="-15" dirty="0">
                <a:latin typeface="Times New Roman"/>
                <a:cs typeface="Times New Roman"/>
              </a:rPr>
              <a:t>using Singular </a:t>
            </a:r>
            <a:r>
              <a:rPr sz="1000" i="1" spc="-35" dirty="0">
                <a:latin typeface="Times New Roman"/>
                <a:cs typeface="Times New Roman"/>
              </a:rPr>
              <a:t>Value </a:t>
            </a:r>
            <a:r>
              <a:rPr sz="1000" i="1" spc="-15" dirty="0">
                <a:latin typeface="Times New Roman"/>
                <a:cs typeface="Times New Roman"/>
              </a:rPr>
              <a:t>Decomposition </a:t>
            </a:r>
            <a:r>
              <a:rPr sz="1000" i="1" spc="-10" dirty="0">
                <a:latin typeface="Times New Roman"/>
                <a:cs typeface="Times New Roman"/>
              </a:rPr>
              <a:t>of the </a:t>
            </a:r>
            <a:r>
              <a:rPr sz="1000" i="1" spc="-15" dirty="0">
                <a:latin typeface="Times New Roman"/>
                <a:cs typeface="Times New Roman"/>
              </a:rPr>
              <a:t>data </a:t>
            </a:r>
            <a:r>
              <a:rPr sz="1000" i="1" spc="-10" dirty="0">
                <a:latin typeface="Times New Roman"/>
                <a:cs typeface="Times New Roman"/>
              </a:rPr>
              <a:t>to </a:t>
            </a:r>
            <a:r>
              <a:rPr sz="1000" i="1" spc="-20" dirty="0">
                <a:latin typeface="Times New Roman"/>
                <a:cs typeface="Times New Roman"/>
              </a:rPr>
              <a:t>project  </a:t>
            </a:r>
            <a:r>
              <a:rPr sz="1000" i="1" spc="-5" dirty="0">
                <a:latin typeface="Times New Roman"/>
                <a:cs typeface="Times New Roman"/>
              </a:rPr>
              <a:t>it to a lower dimensional space”.</a:t>
            </a:r>
            <a:r>
              <a:rPr sz="1000" spc="-5" dirty="0">
                <a:latin typeface="Times New Roman"/>
                <a:cs typeface="Times New Roman"/>
              </a:rPr>
              <a:t>[8]</a:t>
            </a:r>
            <a:endParaRPr sz="1000">
              <a:latin typeface="Times New Roman"/>
              <a:cs typeface="Times New Roman"/>
            </a:endParaRPr>
          </a:p>
          <a:p>
            <a:pPr marL="16510" marR="129539" indent="-4445" algn="just">
              <a:lnSpc>
                <a:spcPts val="1200"/>
              </a:lnSpc>
              <a:spcBef>
                <a:spcPts val="30"/>
              </a:spcBef>
            </a:pP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PCA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algorithm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makes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uses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eigen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values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eigen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vectors.  </a:t>
            </a:r>
            <a:r>
              <a:rPr sz="1000" spc="-5" dirty="0">
                <a:latin typeface="Times New Roman"/>
                <a:cs typeface="Times New Roman"/>
              </a:rPr>
              <a:t>Eigenvector </a:t>
            </a:r>
            <a:r>
              <a:rPr sz="1000" dirty="0">
                <a:latin typeface="Times New Roman"/>
                <a:cs typeface="Times New Roman"/>
              </a:rPr>
              <a:t>matrix is used to transform high dimensionality  </a:t>
            </a:r>
            <a:r>
              <a:rPr sz="1000" spc="-5" dirty="0">
                <a:latin typeface="Times New Roman"/>
                <a:cs typeface="Times New Roman"/>
              </a:rPr>
              <a:t>space to </a:t>
            </a:r>
            <a:r>
              <a:rPr sz="1000" spc="-15" dirty="0">
                <a:latin typeface="Times New Roman"/>
                <a:cs typeface="Times New Roman"/>
              </a:rPr>
              <a:t>low </a:t>
            </a:r>
            <a:r>
              <a:rPr sz="1000" spc="-5" dirty="0">
                <a:latin typeface="Times New Roman"/>
                <a:cs typeface="Times New Roman"/>
              </a:rPr>
              <a:t>dimensionality space. </a:t>
            </a:r>
            <a:r>
              <a:rPr sz="1000" spc="-50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use the </a:t>
            </a:r>
            <a:r>
              <a:rPr sz="1000" spc="-10" dirty="0">
                <a:latin typeface="Times New Roman"/>
                <a:cs typeface="Times New Roman"/>
              </a:rPr>
              <a:t>PCA </a:t>
            </a:r>
            <a:r>
              <a:rPr sz="1000" spc="-5" dirty="0">
                <a:latin typeface="Times New Roman"/>
                <a:cs typeface="Times New Roman"/>
              </a:rPr>
              <a:t>function  </a:t>
            </a:r>
            <a:r>
              <a:rPr sz="1000" spc="-10" dirty="0">
                <a:latin typeface="Times New Roman"/>
                <a:cs typeface="Times New Roman"/>
              </a:rPr>
              <a:t>in the sklearn.decompositon </a:t>
            </a:r>
            <a:r>
              <a:rPr sz="1000" spc="-15" dirty="0">
                <a:latin typeface="Times New Roman"/>
                <a:cs typeface="Times New Roman"/>
              </a:rPr>
              <a:t>module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15" dirty="0">
                <a:latin typeface="Times New Roman"/>
                <a:cs typeface="Times New Roman"/>
              </a:rPr>
              <a:t>python. </a:t>
            </a:r>
            <a:r>
              <a:rPr sz="1000" spc="-10" dirty="0">
                <a:latin typeface="Times New Roman"/>
                <a:cs typeface="Times New Roman"/>
              </a:rPr>
              <a:t>It </a:t>
            </a:r>
            <a:r>
              <a:rPr sz="1000" spc="-20" dirty="0">
                <a:latin typeface="Times New Roman"/>
                <a:cs typeface="Times New Roman"/>
              </a:rPr>
              <a:t>fits </a:t>
            </a:r>
            <a:r>
              <a:rPr sz="1000" spc="-10" dirty="0">
                <a:latin typeface="Times New Roman"/>
                <a:cs typeface="Times New Roman"/>
              </a:rPr>
              <a:t>the data  </a:t>
            </a:r>
            <a:r>
              <a:rPr sz="1000" spc="-5" dirty="0">
                <a:latin typeface="Times New Roman"/>
                <a:cs typeface="Times New Roman"/>
              </a:rPr>
              <a:t>and projects them into a </a:t>
            </a:r>
            <a:r>
              <a:rPr sz="1000" spc="-15" dirty="0">
                <a:latin typeface="Times New Roman"/>
                <a:cs typeface="Times New Roman"/>
              </a:rPr>
              <a:t>low </a:t>
            </a:r>
            <a:r>
              <a:rPr sz="1000" spc="-5" dirty="0">
                <a:latin typeface="Times New Roman"/>
                <a:cs typeface="Times New Roman"/>
              </a:rPr>
              <a:t>dimensionality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space.</a:t>
            </a:r>
            <a:endParaRPr sz="1000">
              <a:latin typeface="Times New Roman"/>
              <a:cs typeface="Times New Roman"/>
            </a:endParaRPr>
          </a:p>
          <a:p>
            <a:pPr marL="270510" lvl="2" indent="-254635">
              <a:lnSpc>
                <a:spcPct val="100000"/>
              </a:lnSpc>
              <a:spcBef>
                <a:spcPts val="790"/>
              </a:spcBef>
              <a:buSzPct val="88888"/>
              <a:buFont typeface="Arial"/>
              <a:buAutoNum type="arabicPeriod" startAt="3"/>
              <a:tabLst>
                <a:tab pos="271145" algn="l"/>
              </a:tabLst>
            </a:pPr>
            <a:r>
              <a:rPr sz="900" b="1" spc="-5" dirty="0">
                <a:latin typeface="Arial"/>
                <a:cs typeface="Arial"/>
              </a:rPr>
              <a:t>Feature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Selection</a:t>
            </a:r>
            <a:endParaRPr sz="900">
              <a:latin typeface="Arial"/>
              <a:cs typeface="Arial"/>
            </a:endParaRPr>
          </a:p>
          <a:p>
            <a:pPr marL="16510" marR="130810" indent="-4445" algn="just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Times New Roman"/>
                <a:cs typeface="Times New Roman"/>
              </a:rPr>
              <a:t>(sklearn.feature selection) There are </a:t>
            </a:r>
            <a:r>
              <a:rPr sz="1000" dirty="0">
                <a:latin typeface="Times New Roman"/>
                <a:cs typeface="Times New Roman"/>
              </a:rPr>
              <a:t>many ways </a:t>
            </a:r>
            <a:r>
              <a:rPr sz="1000" spc="5" dirty="0">
                <a:latin typeface="Times New Roman"/>
                <a:cs typeface="Times New Roman"/>
              </a:rPr>
              <a:t>to perform  </a:t>
            </a:r>
            <a:r>
              <a:rPr sz="1000" dirty="0">
                <a:latin typeface="Times New Roman"/>
                <a:cs typeface="Times New Roman"/>
              </a:rPr>
              <a:t>feature selection.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use the </a:t>
            </a:r>
            <a:r>
              <a:rPr sz="1000" spc="-15" dirty="0">
                <a:latin typeface="Times New Roman"/>
                <a:cs typeface="Times New Roman"/>
              </a:rPr>
              <a:t>Variance </a:t>
            </a:r>
            <a:r>
              <a:rPr sz="1000" dirty="0">
                <a:latin typeface="Times New Roman"/>
                <a:cs typeface="Times New Roman"/>
              </a:rPr>
              <a:t>Threshold method. It  </a:t>
            </a:r>
            <a:r>
              <a:rPr sz="1000" spc="-20" dirty="0">
                <a:latin typeface="Times New Roman"/>
                <a:cs typeface="Times New Roman"/>
              </a:rPr>
              <a:t>removes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all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features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whose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variance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doesn’t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meet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some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thresh-  </a:t>
            </a:r>
            <a:r>
              <a:rPr sz="1000" spc="5" dirty="0">
                <a:latin typeface="Times New Roman"/>
                <a:cs typeface="Times New Roman"/>
              </a:rPr>
              <a:t>old.[8] Therfore,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automatically </a:t>
            </a:r>
            <a:r>
              <a:rPr sz="1000" dirty="0">
                <a:latin typeface="Times New Roman"/>
                <a:cs typeface="Times New Roman"/>
              </a:rPr>
              <a:t>removes </a:t>
            </a:r>
            <a:r>
              <a:rPr sz="1000" spc="5" dirty="0">
                <a:latin typeface="Times New Roman"/>
                <a:cs typeface="Times New Roman"/>
              </a:rPr>
              <a:t>all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zero-variance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190" y="325356"/>
            <a:ext cx="1981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Housing Sale Price Prediction —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4/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797298"/>
            <a:ext cx="3093085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features, i.e. features with </a:t>
            </a:r>
            <a:r>
              <a:rPr sz="1000" spc="-15" dirty="0">
                <a:latin typeface="Times New Roman"/>
                <a:cs typeface="Times New Roman"/>
              </a:rPr>
              <a:t>same sample values </a:t>
            </a:r>
            <a:r>
              <a:rPr sz="1000" spc="-10" dirty="0">
                <a:latin typeface="Times New Roman"/>
                <a:cs typeface="Times New Roman"/>
              </a:rPr>
              <a:t>throughout the  </a:t>
            </a:r>
            <a:r>
              <a:rPr sz="1000" spc="-5" dirty="0">
                <a:latin typeface="Times New Roman"/>
                <a:cs typeface="Times New Roman"/>
              </a:rPr>
              <a:t>entire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range.</a:t>
            </a:r>
            <a:endParaRPr sz="100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ct val="100000"/>
              </a:lnSpc>
              <a:spcBef>
                <a:spcPts val="114"/>
              </a:spcBef>
            </a:pPr>
            <a:r>
              <a:rPr sz="1000" spc="5" dirty="0">
                <a:latin typeface="Times New Roman"/>
                <a:cs typeface="Times New Roman"/>
              </a:rPr>
              <a:t>As an example, suppose that we </a:t>
            </a:r>
            <a:r>
              <a:rPr sz="1000" spc="-5" dirty="0">
                <a:latin typeface="Times New Roman"/>
                <a:cs typeface="Times New Roman"/>
              </a:rPr>
              <a:t>have </a:t>
            </a:r>
            <a:r>
              <a:rPr sz="1000" spc="5" dirty="0">
                <a:latin typeface="Times New Roman"/>
                <a:cs typeface="Times New Roman"/>
              </a:rPr>
              <a:t>a dataset with  boolean features, and we want to </a:t>
            </a:r>
            <a:r>
              <a:rPr sz="1000" dirty="0">
                <a:latin typeface="Times New Roman"/>
                <a:cs typeface="Times New Roman"/>
              </a:rPr>
              <a:t>remove </a:t>
            </a:r>
            <a:r>
              <a:rPr sz="1000" spc="5" dirty="0">
                <a:latin typeface="Times New Roman"/>
                <a:cs typeface="Times New Roman"/>
              </a:rPr>
              <a:t>all features that  are either one or zero (on or </a:t>
            </a:r>
            <a:r>
              <a:rPr sz="1000" spc="-5" dirty="0">
                <a:latin typeface="Times New Roman"/>
                <a:cs typeface="Times New Roman"/>
              </a:rPr>
              <a:t>off) </a:t>
            </a:r>
            <a:r>
              <a:rPr sz="1000" spc="5" dirty="0">
                <a:latin typeface="Times New Roman"/>
                <a:cs typeface="Times New Roman"/>
              </a:rPr>
              <a:t>in more than </a:t>
            </a:r>
            <a:r>
              <a:rPr sz="1000" dirty="0">
                <a:latin typeface="Times New Roman"/>
                <a:cs typeface="Times New Roman"/>
              </a:rPr>
              <a:t>80% </a:t>
            </a:r>
            <a:r>
              <a:rPr sz="1000" spc="5" dirty="0">
                <a:latin typeface="Times New Roman"/>
                <a:cs typeface="Times New Roman"/>
              </a:rPr>
              <a:t>of the  </a:t>
            </a:r>
            <a:r>
              <a:rPr sz="1000" spc="-10" dirty="0">
                <a:latin typeface="Times New Roman"/>
                <a:cs typeface="Times New Roman"/>
              </a:rPr>
              <a:t>samples. </a:t>
            </a:r>
            <a:r>
              <a:rPr sz="1000" spc="-25" dirty="0">
                <a:latin typeface="Times New Roman"/>
                <a:cs typeface="Times New Roman"/>
              </a:rPr>
              <a:t>Variance </a:t>
            </a:r>
            <a:r>
              <a:rPr sz="1000" spc="-10" dirty="0">
                <a:latin typeface="Times New Roman"/>
                <a:cs typeface="Times New Roman"/>
              </a:rPr>
              <a:t>of random </a:t>
            </a:r>
            <a:r>
              <a:rPr sz="1000" spc="-15" dirty="0">
                <a:latin typeface="Times New Roman"/>
                <a:cs typeface="Times New Roman"/>
              </a:rPr>
              <a:t>variables </a:t>
            </a:r>
            <a:r>
              <a:rPr sz="1000" spc="-10" dirty="0">
                <a:latin typeface="Times New Roman"/>
                <a:cs typeface="Times New Roman"/>
              </a:rPr>
              <a:t>are represented by the  </a:t>
            </a:r>
            <a:r>
              <a:rPr sz="1000" spc="-5" dirty="0">
                <a:latin typeface="Times New Roman"/>
                <a:cs typeface="Times New Roman"/>
              </a:rPr>
              <a:t>formula </a:t>
            </a:r>
            <a:r>
              <a:rPr sz="1000" spc="-10" dirty="0">
                <a:latin typeface="Times New Roman"/>
                <a:cs typeface="Times New Roman"/>
              </a:rPr>
              <a:t>given </a:t>
            </a:r>
            <a:r>
              <a:rPr sz="1000" spc="-20" dirty="0">
                <a:latin typeface="Times New Roman"/>
                <a:cs typeface="Times New Roman"/>
              </a:rPr>
              <a:t>below.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1" y="2025540"/>
            <a:ext cx="2799080" cy="64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95"/>
              </a:spcBef>
              <a:tabLst>
                <a:tab pos="1036955" algn="l"/>
              </a:tabLst>
            </a:pPr>
            <a:r>
              <a:rPr sz="1000" i="1" dirty="0">
                <a:latin typeface="Times New Roman"/>
                <a:cs typeface="Times New Roman"/>
              </a:rPr>
              <a:t>Var</a:t>
            </a:r>
            <a:r>
              <a:rPr sz="1000" dirty="0">
                <a:latin typeface="Latin Modern Math"/>
                <a:cs typeface="Latin Modern Math"/>
              </a:rPr>
              <a:t>[</a:t>
            </a:r>
            <a:r>
              <a:rPr sz="1000" i="1" dirty="0">
                <a:latin typeface="Times New Roman"/>
                <a:cs typeface="Times New Roman"/>
              </a:rPr>
              <a:t>X</a:t>
            </a:r>
            <a:r>
              <a:rPr sz="1000" i="1" spc="-1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]  </a:t>
            </a:r>
            <a:r>
              <a:rPr sz="1000" spc="2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=	</a:t>
            </a:r>
            <a:r>
              <a:rPr sz="1000" i="1" spc="-5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Latin Modern Math"/>
                <a:cs typeface="Latin Modern Math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1 </a:t>
            </a:r>
            <a:r>
              <a:rPr sz="1000" i="1" spc="-65" dirty="0">
                <a:latin typeface="DejaVu Sans"/>
                <a:cs typeface="DejaVu Sans"/>
              </a:rPr>
              <a:t>−</a:t>
            </a:r>
            <a:r>
              <a:rPr sz="1000" i="1" spc="-220" dirty="0">
                <a:latin typeface="DejaVu Sans"/>
                <a:cs typeface="DejaVu Sans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Latin Modern Math"/>
                <a:cs typeface="Latin Modern Math"/>
              </a:rPr>
              <a:t>)</a:t>
            </a:r>
            <a:endParaRPr sz="10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000" spc="-5" dirty="0">
                <a:latin typeface="Times New Roman"/>
                <a:cs typeface="Times New Roman"/>
              </a:rPr>
              <a:t>,where </a:t>
            </a:r>
            <a:r>
              <a:rPr sz="1000" i="1" spc="-5" dirty="0">
                <a:latin typeface="Times New Roman"/>
                <a:cs typeface="Times New Roman"/>
              </a:rPr>
              <a:t>p </a:t>
            </a:r>
            <a:r>
              <a:rPr sz="1000" spc="-5" dirty="0">
                <a:latin typeface="Times New Roman"/>
                <a:cs typeface="Times New Roman"/>
              </a:rPr>
              <a:t>is the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probability.</a:t>
            </a:r>
            <a:endParaRPr sz="10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  <a:spcBef>
                <a:spcPts val="125"/>
              </a:spcBef>
            </a:pP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choose the probability to be 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8. Therefore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6967" y="2025540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(2)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357" y="2795821"/>
            <a:ext cx="3098800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  <a:tabLst>
                <a:tab pos="2938145" algn="l"/>
              </a:tabLst>
            </a:pPr>
            <a:r>
              <a:rPr sz="1000" i="1" spc="120" dirty="0">
                <a:latin typeface="Times New Roman"/>
                <a:cs typeface="Times New Roman"/>
              </a:rPr>
              <a:t>T</a:t>
            </a:r>
            <a:r>
              <a:rPr sz="1000" i="1" spc="-5" dirty="0">
                <a:latin typeface="Times New Roman"/>
                <a:cs typeface="Times New Roman"/>
              </a:rPr>
              <a:t>h</a:t>
            </a:r>
            <a:r>
              <a:rPr sz="1000" i="1" spc="-20" dirty="0">
                <a:latin typeface="Times New Roman"/>
                <a:cs typeface="Times New Roman"/>
              </a:rPr>
              <a:t>r</a:t>
            </a:r>
            <a:r>
              <a:rPr sz="1000" i="1" spc="-5" dirty="0">
                <a:latin typeface="Times New Roman"/>
                <a:cs typeface="Times New Roman"/>
              </a:rPr>
              <a:t>esho</a:t>
            </a:r>
            <a:r>
              <a:rPr sz="1000" i="1" spc="45" dirty="0">
                <a:latin typeface="Times New Roman"/>
                <a:cs typeface="Times New Roman"/>
              </a:rPr>
              <a:t>l</a:t>
            </a:r>
            <a:r>
              <a:rPr sz="1000" i="1" spc="-5" dirty="0">
                <a:latin typeface="Times New Roman"/>
                <a:cs typeface="Times New Roman"/>
              </a:rPr>
              <a:t>d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r>
              <a:rPr sz="1000" spc="-114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(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-340" dirty="0">
                <a:latin typeface="DejaVu Sans"/>
                <a:cs typeface="DejaVu Sans"/>
              </a:rPr>
              <a:t>∗</a:t>
            </a:r>
            <a:r>
              <a:rPr sz="1000" i="1" spc="-180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70" dirty="0">
                <a:latin typeface="DejaVu Sans"/>
                <a:cs typeface="DejaVu Sans"/>
              </a:rPr>
              <a:t>−</a:t>
            </a:r>
            <a:r>
              <a:rPr sz="1000" i="1" spc="-10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0" dirty="0">
                <a:latin typeface="Latin Modern Math"/>
                <a:cs typeface="Latin Modern Math"/>
              </a:rPr>
              <a:t>)</a:t>
            </a:r>
            <a:r>
              <a:rPr sz="1000" spc="-5" dirty="0">
                <a:latin typeface="Latin Modern Math"/>
                <a:cs typeface="Latin Modern Math"/>
              </a:rPr>
              <a:t>)</a:t>
            </a:r>
            <a:r>
              <a:rPr sz="1000" dirty="0">
                <a:latin typeface="Latin Modern Math"/>
                <a:cs typeface="Latin Modern Math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(3)</a:t>
            </a:r>
            <a:endParaRPr sz="10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00000"/>
              </a:lnSpc>
              <a:spcBef>
                <a:spcPts val="1170"/>
              </a:spcBef>
            </a:pPr>
            <a:r>
              <a:rPr sz="1000" spc="-60" dirty="0">
                <a:latin typeface="Times New Roman"/>
                <a:cs typeface="Times New Roman"/>
              </a:rPr>
              <a:t>We </a:t>
            </a:r>
            <a:r>
              <a:rPr sz="1000" spc="-15" dirty="0">
                <a:latin typeface="Times New Roman"/>
                <a:cs typeface="Times New Roman"/>
              </a:rPr>
              <a:t>use </a:t>
            </a:r>
            <a:r>
              <a:rPr sz="1000" spc="-10" dirty="0">
                <a:latin typeface="Times New Roman"/>
                <a:cs typeface="Times New Roman"/>
              </a:rPr>
              <a:t>this </a:t>
            </a:r>
            <a:r>
              <a:rPr sz="1000" spc="-20" dirty="0">
                <a:latin typeface="Times New Roman"/>
                <a:cs typeface="Times New Roman"/>
              </a:rPr>
              <a:t>value </a:t>
            </a:r>
            <a:r>
              <a:rPr sz="1000" spc="-15" dirty="0">
                <a:latin typeface="Times New Roman"/>
                <a:cs typeface="Times New Roman"/>
              </a:rPr>
              <a:t>with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i="1" spc="10" dirty="0">
                <a:latin typeface="Times New Roman"/>
                <a:cs typeface="Times New Roman"/>
              </a:rPr>
              <a:t>VarianceThreshold</a:t>
            </a:r>
            <a:r>
              <a:rPr sz="1000" spc="10" dirty="0">
                <a:latin typeface="Latin Modern Math"/>
                <a:cs typeface="Latin Modern Math"/>
              </a:rPr>
              <a:t>() </a:t>
            </a:r>
            <a:r>
              <a:rPr sz="1000" spc="-10" dirty="0">
                <a:latin typeface="Times New Roman"/>
                <a:cs typeface="Times New Roman"/>
              </a:rPr>
              <a:t>function</a:t>
            </a:r>
            <a:r>
              <a:rPr sz="1000" spc="-1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and  </a:t>
            </a:r>
            <a:r>
              <a:rPr sz="1000" spc="-5" dirty="0">
                <a:latin typeface="Times New Roman"/>
                <a:cs typeface="Times New Roman"/>
              </a:rPr>
              <a:t>transform 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376" y="3591173"/>
            <a:ext cx="3117850" cy="14243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2.5Prediction</a:t>
            </a:r>
            <a:endParaRPr sz="1000">
              <a:latin typeface="Arial"/>
              <a:cs typeface="Arial"/>
            </a:endParaRPr>
          </a:p>
          <a:p>
            <a:pPr marL="16510" marR="5080" indent="-4445" algn="just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Times New Roman"/>
                <a:cs typeface="Times New Roman"/>
              </a:rPr>
              <a:t>This is the main part of our model. Here we model the re-  lationship between </a:t>
            </a:r>
            <a:r>
              <a:rPr sz="1000" i="1" spc="5" dirty="0">
                <a:latin typeface="Times New Roman"/>
                <a:cs typeface="Times New Roman"/>
              </a:rPr>
              <a:t>SalePrice </a:t>
            </a:r>
            <a:r>
              <a:rPr sz="1000" spc="5" dirty="0">
                <a:latin typeface="Times New Roman"/>
                <a:cs typeface="Times New Roman"/>
              </a:rPr>
              <a:t>(dependent </a:t>
            </a:r>
            <a:r>
              <a:rPr sz="1000" dirty="0">
                <a:latin typeface="Times New Roman"/>
                <a:cs typeface="Times New Roman"/>
              </a:rPr>
              <a:t>variable) </a:t>
            </a:r>
            <a:r>
              <a:rPr sz="1000" spc="5" dirty="0">
                <a:latin typeface="Times New Roman"/>
                <a:cs typeface="Times New Roman"/>
              </a:rPr>
              <a:t>and the  </a:t>
            </a:r>
            <a:r>
              <a:rPr sz="1000" spc="-15" dirty="0">
                <a:latin typeface="Times New Roman"/>
                <a:cs typeface="Times New Roman"/>
              </a:rPr>
              <a:t>explanatory variable </a:t>
            </a:r>
            <a:r>
              <a:rPr sz="1000" spc="-10" dirty="0">
                <a:latin typeface="Times New Roman"/>
                <a:cs typeface="Times New Roman"/>
              </a:rPr>
              <a:t>(independent </a:t>
            </a:r>
            <a:r>
              <a:rPr sz="1000" spc="-15" dirty="0">
                <a:latin typeface="Times New Roman"/>
                <a:cs typeface="Times New Roman"/>
              </a:rPr>
              <a:t>variable). </a:t>
            </a:r>
            <a:r>
              <a:rPr sz="1000" spc="-10" dirty="0">
                <a:latin typeface="Times New Roman"/>
                <a:cs typeface="Times New Roman"/>
              </a:rPr>
              <a:t>Building a linear  relationship helps us to predict the </a:t>
            </a:r>
            <a:r>
              <a:rPr sz="1000" spc="-15" dirty="0">
                <a:latin typeface="Times New Roman"/>
                <a:cs typeface="Times New Roman"/>
              </a:rPr>
              <a:t>values </a:t>
            </a:r>
            <a:r>
              <a:rPr sz="1000" spc="-10" dirty="0">
                <a:latin typeface="Times New Roman"/>
                <a:cs typeface="Times New Roman"/>
              </a:rPr>
              <a:t>of SalePrice for the  </a:t>
            </a:r>
            <a:r>
              <a:rPr sz="1000" spc="5" dirty="0">
                <a:latin typeface="Times New Roman"/>
                <a:cs typeface="Times New Roman"/>
              </a:rPr>
              <a:t>test set. </a:t>
            </a:r>
            <a:r>
              <a:rPr sz="1000" dirty="0">
                <a:latin typeface="Times New Roman"/>
                <a:cs typeface="Times New Roman"/>
              </a:rPr>
              <a:t>Train </a:t>
            </a:r>
            <a:r>
              <a:rPr sz="1000" spc="5" dirty="0">
                <a:latin typeface="Times New Roman"/>
                <a:cs typeface="Times New Roman"/>
              </a:rPr>
              <a:t>set is used to </a:t>
            </a:r>
            <a:r>
              <a:rPr sz="1000" dirty="0">
                <a:latin typeface="Times New Roman"/>
                <a:cs typeface="Times New Roman"/>
              </a:rPr>
              <a:t>build </a:t>
            </a:r>
            <a:r>
              <a:rPr sz="1000" spc="5" dirty="0">
                <a:latin typeface="Times New Roman"/>
                <a:cs typeface="Times New Roman"/>
              </a:rPr>
              <a:t>this relationship.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have  use three algorithms for prediction, </a:t>
            </a:r>
            <a:r>
              <a:rPr sz="1000" spc="-10" dirty="0">
                <a:latin typeface="Times New Roman"/>
                <a:cs typeface="Times New Roman"/>
              </a:rPr>
              <a:t>but </a:t>
            </a:r>
            <a:r>
              <a:rPr sz="1000" spc="-5" dirty="0">
                <a:latin typeface="Times New Roman"/>
                <a:cs typeface="Times New Roman"/>
              </a:rPr>
              <a:t>before that we </a:t>
            </a:r>
            <a:r>
              <a:rPr sz="1000" spc="-15" dirty="0">
                <a:latin typeface="Times New Roman"/>
                <a:cs typeface="Times New Roman"/>
              </a:rPr>
              <a:t>define  </a:t>
            </a:r>
            <a:r>
              <a:rPr sz="1000" spc="-10" dirty="0">
                <a:latin typeface="Times New Roman"/>
                <a:cs typeface="Times New Roman"/>
              </a:rPr>
              <a:t>a </a:t>
            </a:r>
            <a:r>
              <a:rPr sz="1000" i="1" dirty="0">
                <a:latin typeface="Times New Roman"/>
                <a:cs typeface="Times New Roman"/>
              </a:rPr>
              <a:t>rmse</a:t>
            </a:r>
            <a:r>
              <a:rPr sz="1000" dirty="0">
                <a:latin typeface="Latin Modern Math"/>
                <a:cs typeface="Latin Modern Math"/>
              </a:rPr>
              <a:t>() </a:t>
            </a:r>
            <a:r>
              <a:rPr sz="1000" spc="-10" dirty="0">
                <a:latin typeface="Times New Roman"/>
                <a:cs typeface="Times New Roman"/>
              </a:rPr>
              <a:t>function to calculate the mean squared error </a:t>
            </a:r>
            <a:r>
              <a:rPr sz="1000" spc="-15" dirty="0">
                <a:latin typeface="Times New Roman"/>
                <a:cs typeface="Times New Roman"/>
              </a:rPr>
              <a:t>defined  </a:t>
            </a:r>
            <a:r>
              <a:rPr sz="1000" spc="-5" dirty="0">
                <a:latin typeface="Times New Roman"/>
                <a:cs typeface="Times New Roman"/>
              </a:rPr>
              <a:t>by the formula </a:t>
            </a:r>
            <a:r>
              <a:rPr sz="1000" spc="-10" dirty="0">
                <a:latin typeface="Times New Roman"/>
                <a:cs typeface="Times New Roman"/>
              </a:rPr>
              <a:t>given </a:t>
            </a:r>
            <a:r>
              <a:rPr sz="1000" spc="-5" dirty="0">
                <a:latin typeface="Times New Roman"/>
                <a:cs typeface="Times New Roman"/>
              </a:rPr>
              <a:t>below[9].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431" y="5295400"/>
            <a:ext cx="214629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500" u="sng" spc="-7" baseline="-222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00" spc="60" baseline="-22222" dirty="0">
                <a:latin typeface="Times New Roman"/>
                <a:cs typeface="Times New Roman"/>
              </a:rPr>
              <a:t> </a:t>
            </a:r>
            <a:r>
              <a:rPr sz="700" i="1" spc="15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1316" y="5434190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19" y="5342025"/>
            <a:ext cx="1328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25450" algn="l"/>
                <a:tab pos="665480" algn="l"/>
              </a:tabLst>
            </a:pPr>
            <a:r>
              <a:rPr sz="1000" i="1" spc="10" dirty="0">
                <a:latin typeface="Times New Roman"/>
                <a:cs typeface="Times New Roman"/>
              </a:rPr>
              <a:t>MSE	</a:t>
            </a:r>
            <a:r>
              <a:rPr sz="1000" spc="-5" dirty="0">
                <a:latin typeface="Latin Modern Math"/>
                <a:cs typeface="Latin Modern Math"/>
              </a:rPr>
              <a:t>=	</a:t>
            </a:r>
            <a:r>
              <a:rPr sz="1500" i="1" spc="-7" baseline="-38888" dirty="0">
                <a:latin typeface="Times New Roman"/>
                <a:cs typeface="Times New Roman"/>
              </a:rPr>
              <a:t>n </a:t>
            </a:r>
            <a:r>
              <a:rPr sz="2100" spc="44" baseline="-7936" dirty="0">
                <a:latin typeface="Verdana"/>
                <a:cs typeface="Verdana"/>
              </a:rPr>
              <a:t>∑</a:t>
            </a:r>
            <a:r>
              <a:rPr sz="1000" spc="30" dirty="0">
                <a:latin typeface="Latin Modern Math"/>
                <a:cs typeface="Latin Modern Math"/>
              </a:rPr>
              <a:t>(</a:t>
            </a:r>
            <a:r>
              <a:rPr sz="1000" i="1" spc="30" dirty="0">
                <a:latin typeface="Times New Roman"/>
                <a:cs typeface="Times New Roman"/>
              </a:rPr>
              <a:t>A</a:t>
            </a:r>
            <a:r>
              <a:rPr sz="1000" i="1" spc="30" dirty="0">
                <a:latin typeface="DejaVu Sans"/>
                <a:cs typeface="DejaVu Sans"/>
              </a:rPr>
              <a:t>−</a:t>
            </a:r>
            <a:r>
              <a:rPr sz="1000" i="1" spc="60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)</a:t>
            </a:r>
            <a:endParaRPr sz="10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3973" y="5345448"/>
            <a:ext cx="2495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7" baseline="-22222" dirty="0">
                <a:latin typeface="Times New Roman"/>
                <a:cs typeface="Times New Roman"/>
              </a:rPr>
              <a:t>A</a:t>
            </a:r>
            <a:r>
              <a:rPr sz="1500" i="1" spc="120" baseline="-22222" dirty="0">
                <a:latin typeface="Times New Roman"/>
                <a:cs typeface="Times New Roman"/>
              </a:rPr>
              <a:t> </a:t>
            </a:r>
            <a:r>
              <a:rPr sz="700" spc="15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6967" y="5397695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(4)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9789" y="5908433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9511" y="92458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1357" y="8032767"/>
            <a:ext cx="3121025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Verdana"/>
                <a:cs typeface="Verdana"/>
              </a:rPr>
              <a:t>α</a:t>
            </a:r>
            <a:r>
              <a:rPr sz="1000" spc="5" dirty="0">
                <a:latin typeface="Times New Roman"/>
                <a:cs typeface="Times New Roman"/>
              </a:rPr>
              <a:t>’s </a:t>
            </a:r>
            <a:r>
              <a:rPr sz="1000" spc="-5" dirty="0">
                <a:latin typeface="Times New Roman"/>
                <a:cs typeface="Times New Roman"/>
              </a:rPr>
              <a:t>= [0.05, 0.1, 0.3, 1, 3, 5, 10, 15, 30, 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75]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8415" marR="5080" indent="-6350" algn="r">
              <a:lnSpc>
                <a:spcPct val="100000"/>
              </a:lnSpc>
            </a:pP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plot a graph for rmse and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5" dirty="0">
                <a:latin typeface="Times New Roman"/>
                <a:cs typeface="Times New Roman"/>
              </a:rPr>
              <a:t>show </a:t>
            </a:r>
            <a:r>
              <a:rPr sz="1000" spc="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result.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 </a:t>
            </a:r>
            <a:r>
              <a:rPr sz="1000" spc="5" dirty="0">
                <a:latin typeface="Times New Roman"/>
                <a:cs typeface="Times New Roman"/>
              </a:rPr>
              <a:t>too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 alpha, the regularization is too strong 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complexi- </a:t>
            </a:r>
            <a:r>
              <a:rPr sz="1000" spc="-5" dirty="0">
                <a:latin typeface="Times New Roman"/>
                <a:cs typeface="Times New Roman"/>
              </a:rPr>
              <a:t> ties of the data is lost. </a:t>
            </a:r>
            <a:r>
              <a:rPr sz="1000" spc="-15" dirty="0">
                <a:latin typeface="Times New Roman"/>
                <a:cs typeface="Times New Roman"/>
              </a:rPr>
              <a:t>With </a:t>
            </a:r>
            <a:r>
              <a:rPr sz="1000" spc="-5" dirty="0">
                <a:latin typeface="Times New Roman"/>
                <a:cs typeface="Times New Roman"/>
              </a:rPr>
              <a:t>large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-5" dirty="0">
                <a:latin typeface="Times New Roman"/>
                <a:cs typeface="Times New Roman"/>
              </a:rPr>
              <a:t>model begins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overfit.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Hence an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-10" dirty="0">
                <a:latin typeface="Times New Roman"/>
                <a:cs typeface="Times New Roman"/>
              </a:rPr>
              <a:t>value </a:t>
            </a:r>
            <a:r>
              <a:rPr sz="1000" spc="-5" dirty="0">
                <a:latin typeface="Times New Roman"/>
                <a:cs typeface="Times New Roman"/>
              </a:rPr>
              <a:t>of 10 </a:t>
            </a:r>
            <a:r>
              <a:rPr sz="1000" spc="-15" dirty="0">
                <a:latin typeface="Times New Roman"/>
                <a:cs typeface="Times New Roman"/>
              </a:rPr>
              <a:t>gives </a:t>
            </a:r>
            <a:r>
              <a:rPr sz="1000" spc="-5" dirty="0">
                <a:latin typeface="Times New Roman"/>
                <a:cs typeface="Times New Roman"/>
              </a:rPr>
              <a:t>the least rmse, ie rmse 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0.127.</a:t>
            </a:r>
            <a:endParaRPr sz="1000">
              <a:latin typeface="Times New Roman"/>
              <a:cs typeface="Times New Roman"/>
            </a:endParaRPr>
          </a:p>
          <a:p>
            <a:pPr marL="18415" marR="26670" indent="189230">
              <a:lnSpc>
                <a:spcPct val="100000"/>
              </a:lnSpc>
              <a:spcBef>
                <a:spcPts val="110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make the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spc="5" dirty="0">
                <a:latin typeface="Times New Roman"/>
                <a:cs typeface="Times New Roman"/>
              </a:rPr>
              <a:t>predictions using Ridge model and  </a:t>
            </a:r>
            <a:r>
              <a:rPr sz="1000" spc="-5" dirty="0">
                <a:latin typeface="Times New Roman"/>
                <a:cs typeface="Times New Roman"/>
              </a:rPr>
              <a:t>store results as </a:t>
            </a:r>
            <a:r>
              <a:rPr sz="1000" i="1" spc="10" dirty="0">
                <a:latin typeface="Times New Roman"/>
                <a:cs typeface="Times New Roman"/>
              </a:rPr>
              <a:t>ridge</a:t>
            </a:r>
            <a:r>
              <a:rPr sz="1000" i="1" spc="17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pred</a:t>
            </a:r>
            <a:r>
              <a:rPr sz="1000" spc="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8172" y="814755"/>
            <a:ext cx="2381250" cy="1785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82679" y="2629667"/>
            <a:ext cx="1062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7. </a:t>
            </a:r>
            <a:r>
              <a:rPr sz="1000" spc="-5" dirty="0">
                <a:latin typeface="Times New Roman"/>
                <a:cs typeface="Times New Roman"/>
              </a:rPr>
              <a:t>Error vs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Verdana"/>
                <a:cs typeface="Verdana"/>
              </a:rPr>
              <a:t>α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3284" y="3069445"/>
            <a:ext cx="3164205" cy="189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2.5.2Lasso</a:t>
            </a:r>
            <a:endParaRPr sz="900">
              <a:latin typeface="Arial"/>
              <a:cs typeface="Arial"/>
            </a:endParaRPr>
          </a:p>
          <a:p>
            <a:pPr marL="12700" algn="just">
              <a:lnSpc>
                <a:spcPts val="1200"/>
              </a:lnSpc>
              <a:spcBef>
                <a:spcPts val="25"/>
              </a:spcBef>
            </a:pPr>
            <a:r>
              <a:rPr sz="1000" i="1" spc="-5" dirty="0">
                <a:latin typeface="Times New Roman"/>
                <a:cs typeface="Times New Roman"/>
              </a:rPr>
              <a:t>“Linear Model trained with L1 prior as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regularizer”</a:t>
            </a:r>
            <a:r>
              <a:rPr sz="1000" spc="-10" dirty="0">
                <a:latin typeface="Times New Roman"/>
                <a:cs typeface="Times New Roman"/>
              </a:rPr>
              <a:t>[11].</a:t>
            </a:r>
            <a:endParaRPr sz="1000">
              <a:latin typeface="Times New Roman"/>
              <a:cs typeface="Times New Roman"/>
            </a:endParaRPr>
          </a:p>
          <a:p>
            <a:pPr marL="55880" marR="5080" algn="just">
              <a:lnSpc>
                <a:spcPts val="1200"/>
              </a:lnSpc>
              <a:spcBef>
                <a:spcPts val="35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use </a:t>
            </a:r>
            <a:r>
              <a:rPr sz="1000" i="1" spc="-15" dirty="0">
                <a:latin typeface="Times New Roman"/>
                <a:cs typeface="Times New Roman"/>
              </a:rPr>
              <a:t>LassoCV </a:t>
            </a:r>
            <a:r>
              <a:rPr sz="1000" spc="-5" dirty="0">
                <a:latin typeface="Latin Modern Math"/>
                <a:cs typeface="Latin Modern Math"/>
              </a:rPr>
              <a:t>() </a:t>
            </a:r>
            <a:r>
              <a:rPr sz="1000" spc="5" dirty="0">
                <a:latin typeface="Times New Roman"/>
                <a:cs typeface="Times New Roman"/>
              </a:rPr>
              <a:t>function from the sklearn.linear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module. 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do the same thing here.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take </a:t>
            </a:r>
            <a:r>
              <a:rPr sz="1000" spc="5" dirty="0">
                <a:latin typeface="Times New Roman"/>
                <a:cs typeface="Times New Roman"/>
              </a:rPr>
              <a:t>a set of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dirty="0">
                <a:latin typeface="Times New Roman"/>
                <a:cs typeface="Times New Roman"/>
              </a:rPr>
              <a:t>values </a:t>
            </a:r>
            <a:r>
              <a:rPr sz="1000" spc="5" dirty="0">
                <a:latin typeface="Times New Roman"/>
                <a:cs typeface="Times New Roman"/>
              </a:rPr>
              <a:t>and  calculate the rmse. The </a:t>
            </a:r>
            <a:r>
              <a:rPr sz="1000" dirty="0">
                <a:latin typeface="Times New Roman"/>
                <a:cs typeface="Times New Roman"/>
              </a:rPr>
              <a:t>default value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5" dirty="0">
                <a:latin typeface="Times New Roman"/>
                <a:cs typeface="Times New Roman"/>
              </a:rPr>
              <a:t>for Lasso is 1.0. 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-10" dirty="0">
                <a:latin typeface="Times New Roman"/>
                <a:cs typeface="Times New Roman"/>
              </a:rPr>
              <a:t>values </a:t>
            </a:r>
            <a:r>
              <a:rPr sz="1000" spc="-5" dirty="0">
                <a:latin typeface="Times New Roman"/>
                <a:cs typeface="Times New Roman"/>
              </a:rPr>
              <a:t>taken are </a:t>
            </a:r>
            <a:r>
              <a:rPr sz="1000" spc="-10" dirty="0">
                <a:latin typeface="Times New Roman"/>
                <a:cs typeface="Times New Roman"/>
              </a:rPr>
              <a:t>given below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</a:t>
            </a:r>
            <a:endParaRPr sz="1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770"/>
              </a:spcBef>
            </a:pPr>
            <a:r>
              <a:rPr sz="1000" i="1" spc="5" dirty="0">
                <a:latin typeface="Verdana"/>
                <a:cs typeface="Verdana"/>
              </a:rPr>
              <a:t>α</a:t>
            </a:r>
            <a:r>
              <a:rPr sz="1000" spc="5" dirty="0">
                <a:latin typeface="Times New Roman"/>
                <a:cs typeface="Times New Roman"/>
              </a:rPr>
              <a:t>’s </a:t>
            </a:r>
            <a:r>
              <a:rPr sz="1000" spc="-5" dirty="0">
                <a:latin typeface="Times New Roman"/>
                <a:cs typeface="Times New Roman"/>
              </a:rPr>
              <a:t>= [1, 0.1, 0.001,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0.0005]</a:t>
            </a:r>
            <a:endParaRPr sz="1000">
              <a:latin typeface="Times New Roman"/>
              <a:cs typeface="Times New Roman"/>
            </a:endParaRPr>
          </a:p>
          <a:p>
            <a:pPr marL="61594" marR="24765" indent="-4445" algn="just">
              <a:lnSpc>
                <a:spcPct val="100000"/>
              </a:lnSpc>
              <a:spcBef>
                <a:spcPts val="820"/>
              </a:spcBef>
            </a:pPr>
            <a:r>
              <a:rPr sz="1000" spc="-15" dirty="0">
                <a:latin typeface="Times New Roman"/>
                <a:cs typeface="Times New Roman"/>
              </a:rPr>
              <a:t>The mean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15" dirty="0">
                <a:latin typeface="Times New Roman"/>
                <a:cs typeface="Times New Roman"/>
              </a:rPr>
              <a:t>rmse comes </a:t>
            </a:r>
            <a:r>
              <a:rPr sz="1000" spc="-10" dirty="0">
                <a:latin typeface="Times New Roman"/>
                <a:cs typeface="Times New Roman"/>
              </a:rPr>
              <a:t>to 0.123. </a:t>
            </a:r>
            <a:r>
              <a:rPr sz="1000" spc="-15" dirty="0">
                <a:latin typeface="Times New Roman"/>
                <a:cs typeface="Times New Roman"/>
              </a:rPr>
              <a:t>Lasso picked 111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variables  </a:t>
            </a:r>
            <a:r>
              <a:rPr sz="1000" dirty="0">
                <a:latin typeface="Times New Roman"/>
                <a:cs typeface="Times New Roman"/>
              </a:rPr>
              <a:t>and eliminated the other 177 variables.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plot a horizontal  </a:t>
            </a:r>
            <a:r>
              <a:rPr sz="1000" spc="-10" dirty="0">
                <a:latin typeface="Times New Roman"/>
                <a:cs typeface="Times New Roman"/>
              </a:rPr>
              <a:t>bar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graph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check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which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most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important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coefficients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  </a:t>
            </a:r>
            <a:r>
              <a:rPr sz="1000" spc="5" dirty="0">
                <a:latin typeface="Times New Roman"/>
                <a:cs typeface="Times New Roman"/>
              </a:rPr>
              <a:t>Lasso Model. This graph </a:t>
            </a:r>
            <a:r>
              <a:rPr sz="1000" dirty="0">
                <a:latin typeface="Times New Roman"/>
                <a:cs typeface="Times New Roman"/>
              </a:rPr>
              <a:t>shows that most </a:t>
            </a:r>
            <a:r>
              <a:rPr sz="1000" spc="5" dirty="0">
                <a:latin typeface="Times New Roman"/>
                <a:cs typeface="Times New Roman"/>
              </a:rPr>
              <a:t>important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feature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0547" y="5106009"/>
            <a:ext cx="2576512" cy="264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1357" y="5560983"/>
            <a:ext cx="5894070" cy="2385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Times New Roman"/>
                <a:cs typeface="Times New Roman"/>
              </a:rPr>
              <a:t>i</a:t>
            </a:r>
            <a:r>
              <a:rPr sz="700" spc="15" dirty="0">
                <a:latin typeface="Latin Modern Math"/>
                <a:cs typeface="Latin Modern Math"/>
              </a:rPr>
              <a:t>=</a:t>
            </a:r>
            <a:r>
              <a:rPr sz="700" spc="1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240" marR="2799715" indent="192405" algn="just">
              <a:lnSpc>
                <a:spcPct val="100000"/>
              </a:lnSpc>
              <a:spcBef>
                <a:spcPts val="535"/>
              </a:spcBef>
            </a:pPr>
            <a:r>
              <a:rPr sz="1000" i="1" spc="-5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is </a:t>
            </a:r>
            <a:r>
              <a:rPr sz="1000" spc="-15" dirty="0">
                <a:latin typeface="Times New Roman"/>
                <a:cs typeface="Times New Roman"/>
              </a:rPr>
              <a:t>a vector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15" dirty="0">
                <a:latin typeface="Times New Roman"/>
                <a:cs typeface="Times New Roman"/>
              </a:rPr>
              <a:t>n </a:t>
            </a:r>
            <a:r>
              <a:rPr sz="1000" spc="-10" dirty="0">
                <a:latin typeface="Times New Roman"/>
                <a:cs typeface="Times New Roman"/>
              </a:rPr>
              <a:t>predictions </a:t>
            </a:r>
            <a:r>
              <a:rPr sz="1000" spc="-15" dirty="0">
                <a:latin typeface="Times New Roman"/>
                <a:cs typeface="Times New Roman"/>
              </a:rPr>
              <a:t>and </a:t>
            </a:r>
            <a:r>
              <a:rPr sz="1000" spc="-2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is </a:t>
            </a:r>
            <a:r>
              <a:rPr sz="1000" spc="-15" dirty="0">
                <a:latin typeface="Times New Roman"/>
                <a:cs typeface="Times New Roman"/>
              </a:rPr>
              <a:t>a vector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observed  </a:t>
            </a:r>
            <a:r>
              <a:rPr sz="1000" spc="-5" dirty="0">
                <a:latin typeface="Times New Roman"/>
                <a:cs typeface="Times New Roman"/>
              </a:rPr>
              <a:t>values.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take the square root of this </a:t>
            </a:r>
            <a:r>
              <a:rPr sz="1000" spc="-5" dirty="0">
                <a:latin typeface="Times New Roman"/>
                <a:cs typeface="Times New Roman"/>
              </a:rPr>
              <a:t>value </a:t>
            </a:r>
            <a:r>
              <a:rPr sz="1000" dirty="0">
                <a:latin typeface="Times New Roman"/>
                <a:cs typeface="Times New Roman"/>
              </a:rPr>
              <a:t>to calculate the  </a:t>
            </a:r>
            <a:r>
              <a:rPr sz="1000" spc="-5" dirty="0">
                <a:latin typeface="Times New Roman"/>
                <a:cs typeface="Times New Roman"/>
              </a:rPr>
              <a:t>root mean square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error.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2.5.1Ridge</a:t>
            </a:r>
            <a:endParaRPr sz="900">
              <a:latin typeface="Arial"/>
              <a:cs typeface="Arial"/>
            </a:endParaRPr>
          </a:p>
          <a:p>
            <a:pPr marL="12700" marR="2777490" indent="1905" algn="just">
              <a:lnSpc>
                <a:spcPct val="100000"/>
              </a:lnSpc>
              <a:spcBef>
                <a:spcPts val="145"/>
              </a:spcBef>
            </a:pPr>
            <a:r>
              <a:rPr sz="1000" spc="5" dirty="0">
                <a:latin typeface="Times New Roman"/>
                <a:cs typeface="Times New Roman"/>
              </a:rPr>
              <a:t>This is a regularized linear model. The loss function here  </a:t>
            </a:r>
            <a:r>
              <a:rPr sz="1000" dirty="0">
                <a:latin typeface="Times New Roman"/>
                <a:cs typeface="Times New Roman"/>
              </a:rPr>
              <a:t>is the linear least square function and regularization is </a:t>
            </a:r>
            <a:r>
              <a:rPr sz="1000" spc="-10" dirty="0">
                <a:latin typeface="Times New Roman"/>
                <a:cs typeface="Times New Roman"/>
              </a:rPr>
              <a:t>given  by l2-norm.[10] Regularization reduces </a:t>
            </a:r>
            <a:r>
              <a:rPr sz="1000" spc="-15" dirty="0">
                <a:latin typeface="Times New Roman"/>
                <a:cs typeface="Times New Roman"/>
              </a:rPr>
              <a:t>variance </a:t>
            </a:r>
            <a:r>
              <a:rPr sz="1000" spc="-10" dirty="0">
                <a:latin typeface="Times New Roman"/>
                <a:cs typeface="Times New Roman"/>
              </a:rPr>
              <a:t>of estimates.  </a:t>
            </a:r>
            <a:r>
              <a:rPr sz="1000" spc="-5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use Ridge() </a:t>
            </a:r>
            <a:r>
              <a:rPr sz="1000" spc="-5" dirty="0">
                <a:latin typeface="Times New Roman"/>
                <a:cs typeface="Times New Roman"/>
              </a:rPr>
              <a:t>function </a:t>
            </a:r>
            <a:r>
              <a:rPr sz="1000" spc="-10" dirty="0">
                <a:latin typeface="Times New Roman"/>
                <a:cs typeface="Times New Roman"/>
              </a:rPr>
              <a:t>from </a:t>
            </a:r>
            <a:r>
              <a:rPr sz="1000" spc="-5" dirty="0">
                <a:latin typeface="Times New Roman"/>
                <a:cs typeface="Times New Roman"/>
              </a:rPr>
              <a:t>the sklearn.linear </a:t>
            </a:r>
            <a:r>
              <a:rPr sz="1000" spc="-10" dirty="0">
                <a:latin typeface="Times New Roman"/>
                <a:cs typeface="Times New Roman"/>
              </a:rPr>
              <a:t>module. The  regularization strength is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-10" dirty="0">
                <a:latin typeface="Times New Roman"/>
                <a:cs typeface="Times New Roman"/>
              </a:rPr>
              <a:t>here. </a:t>
            </a:r>
            <a:r>
              <a:rPr sz="1000" spc="-5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try </a:t>
            </a:r>
            <a:r>
              <a:rPr sz="1000" spc="-15" dirty="0">
                <a:latin typeface="Times New Roman"/>
                <a:cs typeface="Times New Roman"/>
              </a:rPr>
              <a:t>different values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i="1" spc="5" dirty="0">
                <a:latin typeface="Verdana"/>
                <a:cs typeface="Verdana"/>
              </a:rPr>
              <a:t>α  </a:t>
            </a:r>
            <a:r>
              <a:rPr sz="1000" spc="5" dirty="0">
                <a:latin typeface="Times New Roman"/>
                <a:cs typeface="Times New Roman"/>
              </a:rPr>
              <a:t>and calculate root mean square error (rmse) to compare the  </a:t>
            </a:r>
            <a:r>
              <a:rPr sz="1000" spc="-5" dirty="0">
                <a:latin typeface="Times New Roman"/>
                <a:cs typeface="Times New Roman"/>
              </a:rPr>
              <a:t>results. The different </a:t>
            </a:r>
            <a:r>
              <a:rPr sz="1000" i="1" spc="5" dirty="0">
                <a:latin typeface="Verdana"/>
                <a:cs typeface="Verdana"/>
              </a:rPr>
              <a:t>α </a:t>
            </a:r>
            <a:r>
              <a:rPr sz="1000" spc="-10" dirty="0">
                <a:latin typeface="Times New Roman"/>
                <a:cs typeface="Times New Roman"/>
              </a:rPr>
              <a:t>values </a:t>
            </a:r>
            <a:r>
              <a:rPr sz="1000" spc="-5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given below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3753485" algn="just">
              <a:lnSpc>
                <a:spcPct val="100000"/>
              </a:lnSpc>
              <a:spcBef>
                <a:spcPts val="385"/>
              </a:spcBef>
            </a:pPr>
            <a:r>
              <a:rPr sz="900" b="1" spc="-5" dirty="0">
                <a:latin typeface="Arial"/>
                <a:cs typeface="Arial"/>
              </a:rPr>
              <a:t>Figure 8. </a:t>
            </a:r>
            <a:r>
              <a:rPr sz="1000" spc="-10" dirty="0">
                <a:latin typeface="Times New Roman"/>
                <a:cs typeface="Times New Roman"/>
              </a:rPr>
              <a:t>Coefficients </a:t>
            </a:r>
            <a:r>
              <a:rPr sz="1000" spc="-5" dirty="0">
                <a:latin typeface="Times New Roman"/>
                <a:cs typeface="Times New Roman"/>
              </a:rPr>
              <a:t>in the Lasso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3284" y="8092457"/>
            <a:ext cx="3164205" cy="119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 marR="762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in predicting house price is </a:t>
            </a:r>
            <a:r>
              <a:rPr sz="1000" i="1" spc="-5" dirty="0">
                <a:latin typeface="Times New Roman"/>
                <a:cs typeface="Times New Roman"/>
              </a:rPr>
              <a:t>GrLivArea</a:t>
            </a:r>
            <a:r>
              <a:rPr sz="1000" spc="-5" dirty="0">
                <a:latin typeface="Times New Roman"/>
                <a:cs typeface="Times New Roman"/>
              </a:rPr>
              <a:t>. Few </a:t>
            </a:r>
            <a:r>
              <a:rPr sz="1000" spc="5" dirty="0">
                <a:latin typeface="Times New Roman"/>
                <a:cs typeface="Times New Roman"/>
              </a:rPr>
              <a:t>features </a:t>
            </a:r>
            <a:r>
              <a:rPr sz="1000" spc="-5" dirty="0">
                <a:latin typeface="Times New Roman"/>
                <a:cs typeface="Times New Roman"/>
              </a:rPr>
              <a:t>have  </a:t>
            </a:r>
            <a:r>
              <a:rPr sz="1000" spc="-10" dirty="0">
                <a:latin typeface="Times New Roman"/>
                <a:cs typeface="Times New Roman"/>
              </a:rPr>
              <a:t>negative </a:t>
            </a:r>
            <a:r>
              <a:rPr sz="1000" spc="-5" dirty="0">
                <a:latin typeface="Times New Roman"/>
                <a:cs typeface="Times New Roman"/>
              </a:rPr>
              <a:t>values. </a:t>
            </a: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will talk about this in the results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section.</a:t>
            </a:r>
            <a:endParaRPr sz="1000">
              <a:latin typeface="Times New Roman"/>
              <a:cs typeface="Times New Roman"/>
            </a:endParaRPr>
          </a:p>
          <a:p>
            <a:pPr marL="61594" algn="just">
              <a:lnSpc>
                <a:spcPct val="100000"/>
              </a:lnSpc>
              <a:spcBef>
                <a:spcPts val="915"/>
              </a:spcBef>
            </a:pPr>
            <a:r>
              <a:rPr sz="900" b="1" spc="-5" dirty="0">
                <a:latin typeface="Arial"/>
                <a:cs typeface="Arial"/>
              </a:rPr>
              <a:t>2.5.3Gradient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Boosting</a:t>
            </a:r>
            <a:endParaRPr sz="900">
              <a:latin typeface="Arial"/>
              <a:cs typeface="Arial"/>
            </a:endParaRPr>
          </a:p>
          <a:p>
            <a:pPr marL="61594" marR="5080" indent="-49530" algn="just">
              <a:lnSpc>
                <a:spcPct val="100000"/>
              </a:lnSpc>
              <a:spcBef>
                <a:spcPts val="25"/>
              </a:spcBef>
            </a:pPr>
            <a:r>
              <a:rPr sz="1000" i="1" spc="-15" dirty="0">
                <a:latin typeface="Times New Roman"/>
                <a:cs typeface="Times New Roman"/>
              </a:rPr>
              <a:t>“Gradient boosting </a:t>
            </a:r>
            <a:r>
              <a:rPr sz="1000" i="1" spc="-10" dirty="0">
                <a:latin typeface="Times New Roman"/>
                <a:cs typeface="Times New Roman"/>
              </a:rPr>
              <a:t>is </a:t>
            </a:r>
            <a:r>
              <a:rPr sz="1000" i="1" spc="-15" dirty="0">
                <a:latin typeface="Times New Roman"/>
                <a:cs typeface="Times New Roman"/>
              </a:rPr>
              <a:t>a machine </a:t>
            </a:r>
            <a:r>
              <a:rPr sz="1000" i="1" spc="-10" dirty="0">
                <a:latin typeface="Times New Roman"/>
                <a:cs typeface="Times New Roman"/>
              </a:rPr>
              <a:t>learning </a:t>
            </a:r>
            <a:r>
              <a:rPr sz="1000" i="1" spc="-15" dirty="0">
                <a:latin typeface="Times New Roman"/>
                <a:cs typeface="Times New Roman"/>
              </a:rPr>
              <a:t>technique </a:t>
            </a:r>
            <a:r>
              <a:rPr sz="1000" i="1" spc="-10" dirty="0">
                <a:latin typeface="Times New Roman"/>
                <a:cs typeface="Times New Roman"/>
              </a:rPr>
              <a:t>for </a:t>
            </a:r>
            <a:r>
              <a:rPr sz="1000" i="1" spc="-30" dirty="0">
                <a:latin typeface="Times New Roman"/>
                <a:cs typeface="Times New Roman"/>
              </a:rPr>
              <a:t>regres-  </a:t>
            </a:r>
            <a:r>
              <a:rPr sz="1000" i="1" spc="-10" dirty="0">
                <a:latin typeface="Times New Roman"/>
                <a:cs typeface="Times New Roman"/>
              </a:rPr>
              <a:t>sion </a:t>
            </a:r>
            <a:r>
              <a:rPr sz="1000" i="1" spc="-15" dirty="0">
                <a:latin typeface="Times New Roman"/>
                <a:cs typeface="Times New Roman"/>
              </a:rPr>
              <a:t>and classification </a:t>
            </a:r>
            <a:r>
              <a:rPr sz="1000" i="1" spc="-20" dirty="0">
                <a:latin typeface="Times New Roman"/>
                <a:cs typeface="Times New Roman"/>
              </a:rPr>
              <a:t>problems, </a:t>
            </a:r>
            <a:r>
              <a:rPr sz="1000" i="1" spc="-15" dirty="0">
                <a:latin typeface="Times New Roman"/>
                <a:cs typeface="Times New Roman"/>
              </a:rPr>
              <a:t>which </a:t>
            </a:r>
            <a:r>
              <a:rPr sz="1000" i="1" spc="-20" dirty="0">
                <a:latin typeface="Times New Roman"/>
                <a:cs typeface="Times New Roman"/>
              </a:rPr>
              <a:t>produces </a:t>
            </a:r>
            <a:r>
              <a:rPr sz="1000" i="1" spc="-15" dirty="0">
                <a:latin typeface="Times New Roman"/>
                <a:cs typeface="Times New Roman"/>
              </a:rPr>
              <a:t>a prediction  </a:t>
            </a:r>
            <a:r>
              <a:rPr sz="1000" i="1" dirty="0">
                <a:latin typeface="Times New Roman"/>
                <a:cs typeface="Times New Roman"/>
              </a:rPr>
              <a:t>model in the form of an </a:t>
            </a:r>
            <a:r>
              <a:rPr sz="1000" i="1" spc="-5" dirty="0">
                <a:latin typeface="Times New Roman"/>
                <a:cs typeface="Times New Roman"/>
              </a:rPr>
              <a:t>ensemble </a:t>
            </a:r>
            <a:r>
              <a:rPr sz="1000" i="1" dirty="0">
                <a:latin typeface="Times New Roman"/>
                <a:cs typeface="Times New Roman"/>
              </a:rPr>
              <a:t>of weak </a:t>
            </a:r>
            <a:r>
              <a:rPr sz="1000" i="1" spc="-5" dirty="0">
                <a:latin typeface="Times New Roman"/>
                <a:cs typeface="Times New Roman"/>
              </a:rPr>
              <a:t>prediction</a:t>
            </a:r>
            <a:r>
              <a:rPr sz="1000" i="1" spc="-5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models,  </a:t>
            </a:r>
            <a:r>
              <a:rPr sz="1000" i="1" spc="-5" dirty="0">
                <a:latin typeface="Times New Roman"/>
                <a:cs typeface="Times New Roman"/>
              </a:rPr>
              <a:t>typically decision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20" dirty="0">
                <a:latin typeface="Times New Roman"/>
                <a:cs typeface="Times New Roman"/>
              </a:rPr>
              <a:t>trees.”</a:t>
            </a:r>
            <a:r>
              <a:rPr sz="1000" spc="-20" dirty="0">
                <a:latin typeface="Times New Roman"/>
                <a:cs typeface="Times New Roman"/>
              </a:rPr>
              <a:t>[12]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190" y="325356"/>
            <a:ext cx="1981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Housing Sale Price Prediction —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5/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57" y="797298"/>
            <a:ext cx="311975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2540" algn="just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use XGBoost which is </a:t>
            </a:r>
            <a:r>
              <a:rPr sz="1000" spc="-5" dirty="0">
                <a:latin typeface="Times New Roman"/>
                <a:cs typeface="Times New Roman"/>
              </a:rPr>
              <a:t>extreme </a:t>
            </a:r>
            <a:r>
              <a:rPr sz="1000" dirty="0">
                <a:latin typeface="Times New Roman"/>
                <a:cs typeface="Times New Roman"/>
              </a:rPr>
              <a:t>gradient boosting. It pro-  </a:t>
            </a:r>
            <a:r>
              <a:rPr sz="1000" spc="5" dirty="0">
                <a:latin typeface="Times New Roman"/>
                <a:cs typeface="Times New Roman"/>
              </a:rPr>
              <a:t>vides scalable gradient boosting.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use </a:t>
            </a:r>
            <a:r>
              <a:rPr sz="1000" i="1" spc="-10" dirty="0">
                <a:latin typeface="Times New Roman"/>
                <a:cs typeface="Times New Roman"/>
              </a:rPr>
              <a:t>xgb</a:t>
            </a:r>
            <a:r>
              <a:rPr sz="1000" i="1" spc="-10" dirty="0">
                <a:latin typeface="LM Roman Dunhill 10"/>
                <a:cs typeface="LM Roman Dunhill 10"/>
              </a:rPr>
              <a:t>.</a:t>
            </a:r>
            <a:r>
              <a:rPr sz="1000" i="1" spc="-10" dirty="0">
                <a:latin typeface="Times New Roman"/>
                <a:cs typeface="Times New Roman"/>
              </a:rPr>
              <a:t>cv</a:t>
            </a:r>
            <a:r>
              <a:rPr sz="1000" spc="-10" dirty="0">
                <a:latin typeface="Latin Modern Math"/>
                <a:cs typeface="Latin Modern Math"/>
              </a:rPr>
              <a:t>() </a:t>
            </a:r>
            <a:r>
              <a:rPr sz="1000" spc="5" dirty="0">
                <a:latin typeface="Times New Roman"/>
                <a:cs typeface="Times New Roman"/>
              </a:rPr>
              <a:t>function  </a:t>
            </a:r>
            <a:r>
              <a:rPr sz="1000" dirty="0">
                <a:latin typeface="Times New Roman"/>
                <a:cs typeface="Times New Roman"/>
              </a:rPr>
              <a:t>from the xgboost library in </a:t>
            </a:r>
            <a:r>
              <a:rPr sz="1000" spc="-5" dirty="0">
                <a:latin typeface="Times New Roman"/>
                <a:cs typeface="Times New Roman"/>
              </a:rPr>
              <a:t>python. </a:t>
            </a: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define </a:t>
            </a:r>
            <a:r>
              <a:rPr sz="1000" dirty="0">
                <a:latin typeface="Times New Roman"/>
                <a:cs typeface="Times New Roman"/>
              </a:rPr>
              <a:t>the maximum  </a:t>
            </a:r>
            <a:r>
              <a:rPr sz="1000" spc="5" dirty="0">
                <a:latin typeface="Times New Roman"/>
                <a:cs typeface="Times New Roman"/>
              </a:rPr>
              <a:t>depth of decision tree as 2.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calculate the rmse mean for  </a:t>
            </a:r>
            <a:r>
              <a:rPr sz="1000" spc="-15" dirty="0">
                <a:latin typeface="Times New Roman"/>
                <a:cs typeface="Times New Roman"/>
              </a:rPr>
              <a:t>Test </a:t>
            </a:r>
            <a:r>
              <a:rPr sz="100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Train </a:t>
            </a:r>
            <a:r>
              <a:rPr sz="1000" dirty="0">
                <a:latin typeface="Times New Roman"/>
                <a:cs typeface="Times New Roman"/>
              </a:rPr>
              <a:t>set and plot it. </a:t>
            </a:r>
            <a:r>
              <a:rPr sz="1000" spc="-3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tune XGBoost model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627" y="1740979"/>
            <a:ext cx="2457450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0848" y="4308366"/>
            <a:ext cx="2205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9. </a:t>
            </a:r>
            <a:r>
              <a:rPr sz="1000" spc="-5" dirty="0">
                <a:latin typeface="Times New Roman"/>
                <a:cs typeface="Times New Roman"/>
              </a:rPr>
              <a:t>Error mean for </a:t>
            </a:r>
            <a:r>
              <a:rPr sz="1000" spc="-20" dirty="0">
                <a:latin typeface="Times New Roman"/>
                <a:cs typeface="Times New Roman"/>
              </a:rPr>
              <a:t>Test </a:t>
            </a:r>
            <a:r>
              <a:rPr sz="1000" spc="-5" dirty="0">
                <a:latin typeface="Times New Roman"/>
                <a:cs typeface="Times New Roman"/>
              </a:rPr>
              <a:t>&amp; </a:t>
            </a:r>
            <a:r>
              <a:rPr sz="1000" spc="-10" dirty="0">
                <a:latin typeface="Times New Roman"/>
                <a:cs typeface="Times New Roman"/>
              </a:rPr>
              <a:t>Train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8722" y="47609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5710" y="49128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6601" y="521647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7273" y="521647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442" y="56095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7941" y="56095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741" y="4624290"/>
            <a:ext cx="3099435" cy="1026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the results of the graph and set the </a:t>
            </a:r>
            <a:r>
              <a:rPr sz="1000" i="1" spc="-15" dirty="0">
                <a:latin typeface="Times New Roman"/>
                <a:cs typeface="Times New Roman"/>
              </a:rPr>
              <a:t>n </a:t>
            </a:r>
            <a:r>
              <a:rPr sz="1000" i="1" spc="-10" dirty="0">
                <a:latin typeface="Times New Roman"/>
                <a:cs typeface="Times New Roman"/>
              </a:rPr>
              <a:t>estimators </a:t>
            </a:r>
            <a:r>
              <a:rPr sz="1000" spc="-10" dirty="0">
                <a:latin typeface="Times New Roman"/>
                <a:cs typeface="Times New Roman"/>
              </a:rPr>
              <a:t>parameter for  </a:t>
            </a:r>
            <a:r>
              <a:rPr sz="1000" spc="-5" dirty="0">
                <a:latin typeface="Times New Roman"/>
                <a:cs typeface="Times New Roman"/>
              </a:rPr>
              <a:t>XGBRegressor to 360. The </a:t>
            </a:r>
            <a:r>
              <a:rPr sz="1000" i="1" spc="-5" dirty="0">
                <a:latin typeface="Times New Roman"/>
                <a:cs typeface="Times New Roman"/>
              </a:rPr>
              <a:t>max depth </a:t>
            </a:r>
            <a:r>
              <a:rPr sz="1000" spc="-5" dirty="0">
                <a:latin typeface="Times New Roman"/>
                <a:cs typeface="Times New Roman"/>
              </a:rPr>
              <a:t>is chosen as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  <a:p>
            <a:pPr marL="17145" marR="6985" indent="189230">
              <a:lnSpc>
                <a:spcPts val="1200"/>
              </a:lnSpc>
              <a:spcBef>
                <a:spcPts val="30"/>
              </a:spcBef>
            </a:pPr>
            <a:r>
              <a:rPr sz="1000" spc="-10" dirty="0">
                <a:latin typeface="Times New Roman"/>
                <a:cs typeface="Times New Roman"/>
              </a:rPr>
              <a:t>Finally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make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predictions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using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Lasso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XGBoost  </a:t>
            </a:r>
            <a:r>
              <a:rPr sz="1000" spc="-5" dirty="0">
                <a:latin typeface="Times New Roman"/>
                <a:cs typeface="Times New Roman"/>
              </a:rPr>
              <a:t>model and store results as </a:t>
            </a:r>
            <a:r>
              <a:rPr sz="1000" i="1" spc="-5" dirty="0">
                <a:latin typeface="Times New Roman"/>
                <a:cs typeface="Times New Roman"/>
              </a:rPr>
              <a:t>lasso </a:t>
            </a:r>
            <a:r>
              <a:rPr sz="1000" i="1" spc="-10" dirty="0">
                <a:latin typeface="Times New Roman"/>
                <a:cs typeface="Times New Roman"/>
              </a:rPr>
              <a:t>preds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i="1" spc="-5" dirty="0">
                <a:latin typeface="Times New Roman"/>
                <a:cs typeface="Times New Roman"/>
              </a:rPr>
              <a:t>xgb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preds</a:t>
            </a:r>
            <a:r>
              <a:rPr sz="1000" spc="-1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7145">
              <a:lnSpc>
                <a:spcPts val="1150"/>
              </a:lnSpc>
            </a:pP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5" dirty="0">
                <a:latin typeface="Times New Roman"/>
                <a:cs typeface="Times New Roman"/>
              </a:rPr>
              <a:t>our </a:t>
            </a:r>
            <a:r>
              <a:rPr sz="1000" spc="-15" dirty="0">
                <a:latin typeface="Times New Roman"/>
                <a:cs typeface="Times New Roman"/>
              </a:rPr>
              <a:t>final </a:t>
            </a:r>
            <a:r>
              <a:rPr sz="1000" spc="-5" dirty="0">
                <a:latin typeface="Times New Roman"/>
                <a:cs typeface="Times New Roman"/>
              </a:rPr>
              <a:t>prediction we use the formula </a:t>
            </a:r>
            <a:r>
              <a:rPr sz="1000" spc="-10" dirty="0">
                <a:latin typeface="Times New Roman"/>
                <a:cs typeface="Times New Roman"/>
              </a:rPr>
              <a:t>given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below:</a:t>
            </a:r>
            <a:endParaRPr sz="10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700"/>
              </a:spcBef>
              <a:tabLst>
                <a:tab pos="2936240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p</a:t>
            </a:r>
            <a:r>
              <a:rPr sz="1000" i="1" spc="-20" dirty="0">
                <a:latin typeface="Times New Roman"/>
                <a:cs typeface="Times New Roman"/>
              </a:rPr>
              <a:t>r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spc="45" dirty="0">
                <a:latin typeface="Times New Roman"/>
                <a:cs typeface="Times New Roman"/>
              </a:rPr>
              <a:t>d</a:t>
            </a:r>
            <a:r>
              <a:rPr sz="1000" i="1" spc="-5" dirty="0">
                <a:latin typeface="Times New Roman"/>
                <a:cs typeface="Times New Roman"/>
              </a:rPr>
              <a:t>s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r>
              <a:rPr sz="1000" spc="-114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10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-340" dirty="0">
                <a:latin typeface="DejaVu Sans"/>
                <a:cs typeface="DejaVu Sans"/>
              </a:rPr>
              <a:t>∗</a:t>
            </a:r>
            <a:r>
              <a:rPr sz="1000" i="1" spc="-180" dirty="0">
                <a:latin typeface="DejaVu Sans"/>
                <a:cs typeface="DejaVu Sans"/>
              </a:rPr>
              <a:t> </a:t>
            </a:r>
            <a:r>
              <a:rPr sz="1000" i="1" spc="45" dirty="0">
                <a:latin typeface="Times New Roman"/>
                <a:cs typeface="Times New Roman"/>
              </a:rPr>
              <a:t>l</a:t>
            </a:r>
            <a:r>
              <a:rPr sz="1000" i="1" spc="-5" dirty="0">
                <a:latin typeface="Times New Roman"/>
                <a:cs typeface="Times New Roman"/>
              </a:rPr>
              <a:t>asso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</a:t>
            </a:r>
            <a:r>
              <a:rPr sz="1000" i="1" spc="-20" dirty="0">
                <a:latin typeface="Times New Roman"/>
                <a:cs typeface="Times New Roman"/>
              </a:rPr>
              <a:t>r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spc="45" dirty="0">
                <a:latin typeface="Times New Roman"/>
                <a:cs typeface="Times New Roman"/>
              </a:rPr>
              <a:t>d</a:t>
            </a:r>
            <a:r>
              <a:rPr sz="1000" i="1" spc="-5" dirty="0">
                <a:latin typeface="Times New Roman"/>
                <a:cs typeface="Times New Roman"/>
              </a:rPr>
              <a:t>s</a:t>
            </a:r>
            <a:r>
              <a:rPr sz="1000" i="1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+</a:t>
            </a:r>
            <a:r>
              <a:rPr sz="1000" spc="-195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10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-204" dirty="0">
                <a:latin typeface="DejaVu Sans"/>
                <a:cs typeface="DejaVu Sans"/>
              </a:rPr>
              <a:t>∗</a:t>
            </a:r>
            <a:r>
              <a:rPr sz="1000" i="1" spc="-5" dirty="0">
                <a:latin typeface="Times New Roman"/>
                <a:cs typeface="Times New Roman"/>
              </a:rPr>
              <a:t>xgb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</a:t>
            </a:r>
            <a:r>
              <a:rPr sz="1000" i="1" spc="-20" dirty="0">
                <a:latin typeface="Times New Roman"/>
                <a:cs typeface="Times New Roman"/>
              </a:rPr>
              <a:t>r</a:t>
            </a:r>
            <a:r>
              <a:rPr sz="1000" i="1" spc="-5" dirty="0">
                <a:latin typeface="Times New Roman"/>
                <a:cs typeface="Times New Roman"/>
              </a:rPr>
              <a:t>e</a:t>
            </a:r>
            <a:r>
              <a:rPr sz="1000" i="1" spc="45" dirty="0">
                <a:latin typeface="Times New Roman"/>
                <a:cs typeface="Times New Roman"/>
              </a:rPr>
              <a:t>d</a:t>
            </a:r>
            <a:r>
              <a:rPr sz="1000" i="1" spc="-5" dirty="0">
                <a:latin typeface="Times New Roman"/>
                <a:cs typeface="Times New Roman"/>
              </a:rPr>
              <a:t>s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Times New Roman"/>
                <a:cs typeface="Times New Roman"/>
              </a:rPr>
              <a:t>(5)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01" y="5803925"/>
            <a:ext cx="3067685" cy="219075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536575">
              <a:lnSpc>
                <a:spcPts val="1410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3. Experiments and</a:t>
            </a:r>
            <a:r>
              <a:rPr sz="1200" b="1" spc="65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2245" y="6637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384" y="67895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1230" y="73344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0956" y="73344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817" y="6045535"/>
            <a:ext cx="3123565" cy="324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indent="2540" algn="just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have </a:t>
            </a:r>
            <a:r>
              <a:rPr sz="1000" spc="5" dirty="0">
                <a:latin typeface="Times New Roman"/>
                <a:cs typeface="Times New Roman"/>
              </a:rPr>
              <a:t>made </a:t>
            </a:r>
            <a:r>
              <a:rPr sz="1000" dirty="0">
                <a:latin typeface="Times New Roman"/>
                <a:cs typeface="Times New Roman"/>
              </a:rPr>
              <a:t>two </a:t>
            </a:r>
            <a:r>
              <a:rPr sz="1000" spc="5" dirty="0">
                <a:latin typeface="Times New Roman"/>
                <a:cs typeface="Times New Roman"/>
              </a:rPr>
              <a:t>submissions on kaggle, initial and a </a:t>
            </a:r>
            <a:r>
              <a:rPr sz="1000" spc="-15" dirty="0">
                <a:latin typeface="Times New Roman"/>
                <a:cs typeface="Times New Roman"/>
              </a:rPr>
              <a:t>fi-  </a:t>
            </a:r>
            <a:r>
              <a:rPr sz="1000" spc="5" dirty="0">
                <a:latin typeface="Times New Roman"/>
                <a:cs typeface="Times New Roman"/>
              </a:rPr>
              <a:t>nal one. In the initial submission, we did not implement the  Gradient Boosting and our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spc="5" dirty="0">
                <a:latin typeface="Times New Roman"/>
                <a:cs typeface="Times New Roman"/>
              </a:rPr>
              <a:t>predictions were based on  the Ridge Predictions </a:t>
            </a:r>
            <a:r>
              <a:rPr sz="1000" i="1" dirty="0">
                <a:latin typeface="Times New Roman"/>
                <a:cs typeface="Times New Roman"/>
              </a:rPr>
              <a:t>(ridge preds) </a:t>
            </a:r>
            <a:r>
              <a:rPr sz="1000" spc="5" dirty="0">
                <a:latin typeface="Times New Roman"/>
                <a:cs typeface="Times New Roman"/>
              </a:rPr>
              <a:t>and Lasso Predictions  </a:t>
            </a:r>
            <a:r>
              <a:rPr sz="1000" i="1" spc="-5" dirty="0">
                <a:latin typeface="Times New Roman"/>
                <a:cs typeface="Times New Roman"/>
              </a:rPr>
              <a:t>(lasso</a:t>
            </a:r>
            <a:r>
              <a:rPr sz="1000" i="1" spc="100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preds)</a:t>
            </a:r>
            <a:r>
              <a:rPr sz="1000" spc="-1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0955" marR="5715" indent="-6350" algn="just">
              <a:lnSpc>
                <a:spcPts val="1200"/>
              </a:lnSpc>
              <a:spcBef>
                <a:spcPts val="15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used the </a:t>
            </a:r>
            <a:r>
              <a:rPr sz="1000" dirty="0">
                <a:latin typeface="Times New Roman"/>
                <a:cs typeface="Times New Roman"/>
              </a:rPr>
              <a:t>following </a:t>
            </a:r>
            <a:r>
              <a:rPr sz="1000" spc="5" dirty="0">
                <a:latin typeface="Times New Roman"/>
                <a:cs typeface="Times New Roman"/>
              </a:rPr>
              <a:t>formula to calculate the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spc="5" dirty="0">
                <a:latin typeface="Times New Roman"/>
                <a:cs typeface="Times New Roman"/>
              </a:rPr>
              <a:t>predic-  </a:t>
            </a:r>
            <a:r>
              <a:rPr sz="1000" spc="-5" dirty="0">
                <a:latin typeface="Times New Roman"/>
                <a:cs typeface="Times New Roman"/>
              </a:rPr>
              <a:t>tions.</a:t>
            </a:r>
            <a:endParaRPr sz="1000">
              <a:latin typeface="Times New Roman"/>
              <a:cs typeface="Times New Roman"/>
            </a:endParaRPr>
          </a:p>
          <a:p>
            <a:pPr marL="210820" indent="135890">
              <a:lnSpc>
                <a:spcPct val="100000"/>
              </a:lnSpc>
              <a:spcBef>
                <a:spcPts val="660"/>
              </a:spcBef>
              <a:tabLst>
                <a:tab pos="2940685" algn="l"/>
              </a:tabLst>
            </a:pPr>
            <a:r>
              <a:rPr sz="1000" i="1" spc="-10" dirty="0">
                <a:latin typeface="Times New Roman"/>
                <a:cs typeface="Times New Roman"/>
              </a:rPr>
              <a:t>pred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r>
              <a:rPr sz="1000" spc="-11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-340" dirty="0">
                <a:latin typeface="DejaVu Sans"/>
                <a:cs typeface="DejaVu Sans"/>
              </a:rPr>
              <a:t>∗</a:t>
            </a:r>
            <a:r>
              <a:rPr sz="1000" i="1" spc="-180" dirty="0">
                <a:latin typeface="DejaVu Sans"/>
                <a:cs typeface="DejaVu Sans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lasso</a:t>
            </a:r>
            <a:r>
              <a:rPr sz="1000" i="1" spc="19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preds</a:t>
            </a:r>
            <a:r>
              <a:rPr sz="1000" i="1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+</a:t>
            </a:r>
            <a:r>
              <a:rPr sz="1000" spc="-195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i="1" spc="-340" dirty="0">
                <a:latin typeface="DejaVu Sans"/>
                <a:cs typeface="DejaVu Sans"/>
              </a:rPr>
              <a:t>∗</a:t>
            </a:r>
            <a:r>
              <a:rPr sz="1000" i="1" spc="-180" dirty="0">
                <a:latin typeface="DejaVu Sans"/>
                <a:cs typeface="DejaVu Sans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ridge</a:t>
            </a:r>
            <a:r>
              <a:rPr sz="1000" i="1" spc="18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preds	</a:t>
            </a:r>
            <a:r>
              <a:rPr sz="1000" spc="-5" dirty="0">
                <a:latin typeface="Times New Roman"/>
                <a:cs typeface="Times New Roman"/>
              </a:rPr>
              <a:t>(6)</a:t>
            </a:r>
            <a:endParaRPr sz="1000">
              <a:latin typeface="Times New Roman"/>
              <a:cs typeface="Times New Roman"/>
            </a:endParaRPr>
          </a:p>
          <a:p>
            <a:pPr marL="210820" algn="just">
              <a:lnSpc>
                <a:spcPts val="1200"/>
              </a:lnSpc>
              <a:spcBef>
                <a:spcPts val="695"/>
              </a:spcBef>
            </a:pPr>
            <a:r>
              <a:rPr sz="1000" spc="-60" dirty="0">
                <a:latin typeface="Times New Roman"/>
                <a:cs typeface="Times New Roman"/>
              </a:rPr>
              <a:t>We </a:t>
            </a:r>
            <a:r>
              <a:rPr sz="1000" spc="-20" dirty="0">
                <a:latin typeface="Times New Roman"/>
                <a:cs typeface="Times New Roman"/>
              </a:rPr>
              <a:t>received </a:t>
            </a:r>
            <a:r>
              <a:rPr sz="1000" spc="-1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12097 </a:t>
            </a:r>
            <a:r>
              <a:rPr sz="1000" spc="-10" dirty="0">
                <a:latin typeface="Times New Roman"/>
                <a:cs typeface="Times New Roman"/>
              </a:rPr>
              <a:t>root </a:t>
            </a:r>
            <a:r>
              <a:rPr sz="1000" spc="-15" dirty="0">
                <a:latin typeface="Times New Roman"/>
                <a:cs typeface="Times New Roman"/>
              </a:rPr>
              <a:t>mean square logarithmic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error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195"/>
              </a:lnSpc>
            </a:pPr>
            <a:r>
              <a:rPr sz="1000" i="1" spc="-5" dirty="0">
                <a:latin typeface="Times New Roman"/>
                <a:cs typeface="Times New Roman"/>
              </a:rPr>
              <a:t>(rmsle) </a:t>
            </a:r>
            <a:r>
              <a:rPr sz="1000" spc="-5" dirty="0">
                <a:latin typeface="Times New Roman"/>
                <a:cs typeface="Times New Roman"/>
              </a:rPr>
              <a:t>from kaggle, for our solution.</a:t>
            </a:r>
            <a:endParaRPr sz="1000">
              <a:latin typeface="Times New Roman"/>
              <a:cs typeface="Times New Roman"/>
            </a:endParaRPr>
          </a:p>
          <a:p>
            <a:pPr marL="16510" marR="5080" indent="194310" algn="just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Times New Roman"/>
                <a:cs typeface="Times New Roman"/>
              </a:rPr>
              <a:t>Individually, </a:t>
            </a:r>
            <a:r>
              <a:rPr sz="1000" spc="5" dirty="0">
                <a:latin typeface="Times New Roman"/>
                <a:cs typeface="Times New Roman"/>
              </a:rPr>
              <a:t>Lasso model performed better than Ridge.  </a:t>
            </a:r>
            <a:r>
              <a:rPr sz="1000" spc="-15" dirty="0">
                <a:latin typeface="Times New Roman"/>
                <a:cs typeface="Times New Roman"/>
              </a:rPr>
              <a:t>As we had seen earlier,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min rmse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15" dirty="0">
                <a:latin typeface="Times New Roman"/>
                <a:cs typeface="Times New Roman"/>
              </a:rPr>
              <a:t>Ridge </a:t>
            </a:r>
            <a:r>
              <a:rPr sz="1000" spc="-20" dirty="0">
                <a:latin typeface="Times New Roman"/>
                <a:cs typeface="Times New Roman"/>
              </a:rPr>
              <a:t>was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127 </a:t>
            </a:r>
            <a:r>
              <a:rPr sz="1000" spc="-15" dirty="0">
                <a:latin typeface="Times New Roman"/>
                <a:cs typeface="Times New Roman"/>
              </a:rPr>
              <a:t>and  </a:t>
            </a:r>
            <a:r>
              <a:rPr sz="1000" spc="5" dirty="0">
                <a:latin typeface="Times New Roman"/>
                <a:cs typeface="Times New Roman"/>
              </a:rPr>
              <a:t>the mean rmse for Lasso </a:t>
            </a:r>
            <a:r>
              <a:rPr sz="1000" dirty="0">
                <a:latin typeface="Times New Roman"/>
                <a:cs typeface="Times New Roman"/>
              </a:rPr>
              <a:t>was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123.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draw </a:t>
            </a:r>
            <a:r>
              <a:rPr sz="1000" spc="5" dirty="0">
                <a:latin typeface="Times New Roman"/>
                <a:cs typeface="Times New Roman"/>
              </a:rPr>
              <a:t>a scatter plot  </a:t>
            </a:r>
            <a:r>
              <a:rPr sz="1000" spc="-5" dirty="0">
                <a:latin typeface="Times New Roman"/>
                <a:cs typeface="Times New Roman"/>
              </a:rPr>
              <a:t>between Ridge and Lasso predictions.</a:t>
            </a:r>
            <a:endParaRPr sz="1000">
              <a:latin typeface="Times New Roman"/>
              <a:cs typeface="Times New Roman"/>
            </a:endParaRPr>
          </a:p>
          <a:p>
            <a:pPr marL="210820" algn="just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The graph is almost </a:t>
            </a:r>
            <a:r>
              <a:rPr sz="1000" spc="-5" dirty="0">
                <a:latin typeface="Times New Roman"/>
                <a:cs typeface="Times New Roman"/>
              </a:rPr>
              <a:t>linear, except towards </a:t>
            </a:r>
            <a:r>
              <a:rPr sz="1000" dirty="0">
                <a:latin typeface="Times New Roman"/>
                <a:cs typeface="Times New Roman"/>
              </a:rPr>
              <a:t>the top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Ridge</a:t>
            </a:r>
            <a:endParaRPr sz="1000">
              <a:latin typeface="Times New Roman"/>
              <a:cs typeface="Times New Roman"/>
            </a:endParaRPr>
          </a:p>
          <a:p>
            <a:pPr marL="20955" marR="5715" algn="just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Times New Roman"/>
                <a:cs typeface="Times New Roman"/>
              </a:rPr>
              <a:t>model predicts higher house prices. The main reason because  Lasso performs better is that </a:t>
            </a:r>
            <a:r>
              <a:rPr sz="1000" spc="-5" dirty="0">
                <a:latin typeface="Times New Roman"/>
                <a:cs typeface="Times New Roman"/>
              </a:rPr>
              <a:t>it </a:t>
            </a:r>
            <a:r>
              <a:rPr sz="1000" spc="-10" dirty="0">
                <a:latin typeface="Times New Roman"/>
                <a:cs typeface="Times New Roman"/>
              </a:rPr>
              <a:t>performs feature selection and  </a:t>
            </a:r>
            <a:r>
              <a:rPr sz="1000" spc="5" dirty="0">
                <a:latin typeface="Times New Roman"/>
                <a:cs typeface="Times New Roman"/>
              </a:rPr>
              <a:t>parameter shrinkage </a:t>
            </a:r>
            <a:r>
              <a:rPr sz="1000" dirty="0">
                <a:latin typeface="Times New Roman"/>
                <a:cs typeface="Times New Roman"/>
              </a:rPr>
              <a:t>automatically. </a:t>
            </a:r>
            <a:r>
              <a:rPr sz="1000" spc="5" dirty="0">
                <a:latin typeface="Times New Roman"/>
                <a:cs typeface="Times New Roman"/>
              </a:rPr>
              <a:t>This is not done by the  Ridge algorithm.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saw </a:t>
            </a:r>
            <a:r>
              <a:rPr sz="1000" spc="5" dirty="0">
                <a:latin typeface="Times New Roman"/>
                <a:cs typeface="Times New Roman"/>
              </a:rPr>
              <a:t>earlier the result of Lasso Predic-  </a:t>
            </a:r>
            <a:r>
              <a:rPr sz="1000" spc="-10" dirty="0">
                <a:latin typeface="Times New Roman"/>
                <a:cs typeface="Times New Roman"/>
              </a:rPr>
              <a:t>tions that </a:t>
            </a:r>
            <a:r>
              <a:rPr sz="1000" spc="-15" dirty="0">
                <a:latin typeface="Times New Roman"/>
                <a:cs typeface="Times New Roman"/>
              </a:rPr>
              <a:t>Lasso picked 111 variables and </a:t>
            </a:r>
            <a:r>
              <a:rPr sz="1000" spc="-10" dirty="0">
                <a:latin typeface="Times New Roman"/>
                <a:cs typeface="Times New Roman"/>
              </a:rPr>
              <a:t>eliminated the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other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1535" y="829043"/>
            <a:ext cx="1771650" cy="172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30458" y="2577279"/>
            <a:ext cx="1976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10. </a:t>
            </a:r>
            <a:r>
              <a:rPr sz="1000" spc="-5" dirty="0">
                <a:latin typeface="Times New Roman"/>
                <a:cs typeface="Times New Roman"/>
              </a:rPr>
              <a:t>Lasso vs Ridge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Predictions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69075" y="45339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7116" y="46858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5638" y="511200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3137" y="511200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3009" y="3016611"/>
            <a:ext cx="3123565" cy="3025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 algn="r">
              <a:lnSpc>
                <a:spcPct val="100600"/>
              </a:lnSpc>
              <a:spcBef>
                <a:spcPts val="90"/>
              </a:spcBef>
            </a:pPr>
            <a:r>
              <a:rPr sz="1000" spc="5" dirty="0">
                <a:latin typeface="Times New Roman"/>
                <a:cs typeface="Times New Roman"/>
              </a:rPr>
              <a:t>177 </a:t>
            </a:r>
            <a:r>
              <a:rPr sz="1000" dirty="0">
                <a:latin typeface="Times New Roman"/>
                <a:cs typeface="Times New Roman"/>
              </a:rPr>
              <a:t>variables. </a:t>
            </a:r>
            <a:r>
              <a:rPr sz="1000" spc="5" dirty="0">
                <a:latin typeface="Times New Roman"/>
                <a:cs typeface="Times New Roman"/>
              </a:rPr>
              <a:t>Ridge Algorithm cannot zero out</a:t>
            </a:r>
            <a:r>
              <a:rPr sz="1000" spc="-5" dirty="0">
                <a:latin typeface="Times New Roman"/>
                <a:cs typeface="Times New Roman"/>
              </a:rPr>
              <a:t> coefficients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variables. </a:t>
            </a:r>
            <a:r>
              <a:rPr sz="1000" spc="-5" dirty="0">
                <a:latin typeface="Times New Roman"/>
                <a:cs typeface="Times New Roman"/>
              </a:rPr>
              <a:t>It either uses all variables or none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them.[13] 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saw </a:t>
            </a:r>
            <a:r>
              <a:rPr sz="1000" spc="5" dirty="0">
                <a:latin typeface="Times New Roman"/>
                <a:cs typeface="Times New Roman"/>
              </a:rPr>
              <a:t>earlier that some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had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negative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coeffi-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cients for the </a:t>
            </a:r>
            <a:r>
              <a:rPr sz="1000" spc="-15" dirty="0">
                <a:latin typeface="Times New Roman"/>
                <a:cs typeface="Times New Roman"/>
              </a:rPr>
              <a:t>Lasso model. Generally </a:t>
            </a:r>
            <a:r>
              <a:rPr sz="1000" spc="-10" dirty="0">
                <a:latin typeface="Times New Roman"/>
                <a:cs typeface="Times New Roman"/>
              </a:rPr>
              <a:t>these are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categorical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5" dirty="0">
                <a:latin typeface="Times New Roman"/>
                <a:cs typeface="Times New Roman"/>
              </a:rPr>
              <a:t>which were </a:t>
            </a:r>
            <a:r>
              <a:rPr sz="1000" dirty="0">
                <a:latin typeface="Times New Roman"/>
                <a:cs typeface="Times New Roman"/>
              </a:rPr>
              <a:t>converted </a:t>
            </a:r>
            <a:r>
              <a:rPr sz="1000" spc="5" dirty="0">
                <a:latin typeface="Times New Roman"/>
                <a:cs typeface="Times New Roman"/>
              </a:rPr>
              <a:t>to numeric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values.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Since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they </a:t>
            </a:r>
            <a:r>
              <a:rPr sz="1000" spc="-20" dirty="0">
                <a:latin typeface="Times New Roman"/>
                <a:cs typeface="Times New Roman"/>
              </a:rPr>
              <a:t>have </a:t>
            </a:r>
            <a:r>
              <a:rPr sz="1000" spc="-25" dirty="0">
                <a:latin typeface="Times New Roman"/>
                <a:cs typeface="Times New Roman"/>
              </a:rPr>
              <a:t>fixed </a:t>
            </a:r>
            <a:r>
              <a:rPr sz="1000" spc="-15" dirty="0">
                <a:latin typeface="Times New Roman"/>
                <a:cs typeface="Times New Roman"/>
              </a:rPr>
              <a:t>values, they make </a:t>
            </a:r>
            <a:r>
              <a:rPr sz="1000" spc="-10" dirty="0">
                <a:latin typeface="Times New Roman"/>
                <a:cs typeface="Times New Roman"/>
              </a:rPr>
              <a:t>less sense than the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numeric</a:t>
            </a:r>
            <a:endParaRPr sz="1000">
              <a:latin typeface="Times New Roman"/>
              <a:cs typeface="Times New Roman"/>
            </a:endParaRPr>
          </a:p>
          <a:p>
            <a:pPr marL="18415">
              <a:lnSpc>
                <a:spcPts val="1195"/>
              </a:lnSpc>
            </a:pPr>
            <a:r>
              <a:rPr sz="1000" spc="-5" dirty="0">
                <a:latin typeface="Times New Roman"/>
                <a:cs typeface="Times New Roman"/>
              </a:rPr>
              <a:t>variables.</a:t>
            </a:r>
            <a:endParaRPr sz="1000">
              <a:latin typeface="Times New Roman"/>
              <a:cs typeface="Times New Roman"/>
            </a:endParaRPr>
          </a:p>
          <a:p>
            <a:pPr marL="17145" marR="5080" indent="194310" algn="just">
              <a:lnSpc>
                <a:spcPct val="100000"/>
              </a:lnSpc>
              <a:spcBef>
                <a:spcPts val="50"/>
              </a:spcBef>
            </a:pPr>
            <a:r>
              <a:rPr sz="1000" spc="5" dirty="0">
                <a:latin typeface="Times New Roman"/>
                <a:cs typeface="Times New Roman"/>
              </a:rPr>
              <a:t>As discussed </a:t>
            </a:r>
            <a:r>
              <a:rPr sz="1000" dirty="0">
                <a:latin typeface="Times New Roman"/>
                <a:cs typeface="Times New Roman"/>
              </a:rPr>
              <a:t>above, </a:t>
            </a:r>
            <a:r>
              <a:rPr sz="1000" spc="5" dirty="0">
                <a:latin typeface="Times New Roman"/>
                <a:cs typeface="Times New Roman"/>
              </a:rPr>
              <a:t>for our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spc="5" dirty="0">
                <a:latin typeface="Times New Roman"/>
                <a:cs typeface="Times New Roman"/>
              </a:rPr>
              <a:t>submission we imple-  mented Gradient Boosting using XGBoost. Our </a:t>
            </a:r>
            <a:r>
              <a:rPr sz="1000" spc="-10" dirty="0">
                <a:latin typeface="Times New Roman"/>
                <a:cs typeface="Times New Roman"/>
              </a:rPr>
              <a:t>final </a:t>
            </a:r>
            <a:r>
              <a:rPr sz="1000" spc="5" dirty="0">
                <a:latin typeface="Times New Roman"/>
                <a:cs typeface="Times New Roman"/>
              </a:rPr>
              <a:t>pre-  dictions were based on Lasso Predictions </a:t>
            </a:r>
            <a:r>
              <a:rPr sz="1000" i="1" spc="5" dirty="0">
                <a:latin typeface="Times New Roman"/>
                <a:cs typeface="Times New Roman"/>
              </a:rPr>
              <a:t>(lasso </a:t>
            </a:r>
            <a:r>
              <a:rPr sz="1000" i="1" dirty="0">
                <a:latin typeface="Times New Roman"/>
                <a:cs typeface="Times New Roman"/>
              </a:rPr>
              <a:t>preds) </a:t>
            </a:r>
            <a:r>
              <a:rPr sz="1000" spc="5" dirty="0">
                <a:latin typeface="Times New Roman"/>
                <a:cs typeface="Times New Roman"/>
              </a:rPr>
              <a:t>and  XGBoost Predictions </a:t>
            </a:r>
            <a:r>
              <a:rPr sz="1000" i="1" spc="5" dirty="0">
                <a:latin typeface="Times New Roman"/>
                <a:cs typeface="Times New Roman"/>
              </a:rPr>
              <a:t>(xgb </a:t>
            </a:r>
            <a:r>
              <a:rPr sz="1000" i="1" dirty="0">
                <a:latin typeface="Times New Roman"/>
                <a:cs typeface="Times New Roman"/>
              </a:rPr>
              <a:t>preds)</a:t>
            </a:r>
            <a:r>
              <a:rPr sz="1000" dirty="0">
                <a:latin typeface="Times New Roman"/>
                <a:cs typeface="Times New Roman"/>
              </a:rPr>
              <a:t>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used the </a:t>
            </a:r>
            <a:r>
              <a:rPr sz="1000" dirty="0">
                <a:latin typeface="Times New Roman"/>
                <a:cs typeface="Times New Roman"/>
              </a:rPr>
              <a:t>following  </a:t>
            </a:r>
            <a:r>
              <a:rPr sz="1000" spc="-5" dirty="0">
                <a:latin typeface="Times New Roman"/>
                <a:cs typeface="Times New Roman"/>
              </a:rPr>
              <a:t>formula to calculate the </a:t>
            </a:r>
            <a:r>
              <a:rPr sz="1000" spc="-15" dirty="0">
                <a:latin typeface="Times New Roman"/>
                <a:cs typeface="Times New Roman"/>
              </a:rPr>
              <a:t>final</a:t>
            </a:r>
            <a:r>
              <a:rPr sz="1000" spc="-5" dirty="0">
                <a:latin typeface="Times New Roman"/>
                <a:cs typeface="Times New Roman"/>
              </a:rPr>
              <a:t> predictions.</a:t>
            </a:r>
            <a:endParaRPr sz="1000">
              <a:latin typeface="Times New Roman"/>
              <a:cs typeface="Times New Roman"/>
            </a:endParaRPr>
          </a:p>
          <a:p>
            <a:pPr marL="211454" indent="135890">
              <a:lnSpc>
                <a:spcPct val="100000"/>
              </a:lnSpc>
              <a:spcBef>
                <a:spcPts val="940"/>
              </a:spcBef>
              <a:tabLst>
                <a:tab pos="2941320" algn="l"/>
              </a:tabLst>
            </a:pPr>
            <a:r>
              <a:rPr sz="1000" i="1" spc="5" dirty="0">
                <a:latin typeface="Times New Roman"/>
                <a:cs typeface="Times New Roman"/>
              </a:rPr>
              <a:t>preds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r>
              <a:rPr sz="1000" spc="-114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8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i="1" spc="-340" dirty="0">
                <a:latin typeface="DejaVu Sans"/>
                <a:cs typeface="DejaVu Sans"/>
              </a:rPr>
              <a:t>∗</a:t>
            </a:r>
            <a:r>
              <a:rPr sz="1000" i="1" spc="-180" dirty="0">
                <a:latin typeface="DejaVu Sans"/>
                <a:cs typeface="DejaVu Sans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lasso</a:t>
            </a:r>
            <a:r>
              <a:rPr sz="1000" i="1" spc="18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preds</a:t>
            </a:r>
            <a:r>
              <a:rPr sz="1000" i="1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+</a:t>
            </a:r>
            <a:r>
              <a:rPr sz="1000" spc="-19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i="1" spc="-55" dirty="0">
                <a:latin typeface="DejaVu Sans"/>
                <a:cs typeface="DejaVu Sans"/>
              </a:rPr>
              <a:t>∗</a:t>
            </a:r>
            <a:r>
              <a:rPr sz="1000" i="1" spc="-55" dirty="0">
                <a:latin typeface="Times New Roman"/>
                <a:cs typeface="Times New Roman"/>
              </a:rPr>
              <a:t>xgb 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preds	</a:t>
            </a:r>
            <a:r>
              <a:rPr sz="1000" spc="-5" dirty="0">
                <a:latin typeface="Times New Roman"/>
                <a:cs typeface="Times New Roman"/>
              </a:rPr>
              <a:t>(7)</a:t>
            </a:r>
            <a:endParaRPr sz="1000">
              <a:latin typeface="Times New Roman"/>
              <a:cs typeface="Times New Roman"/>
            </a:endParaRPr>
          </a:p>
          <a:p>
            <a:pPr marL="17145" marR="23495" indent="194310" algn="just">
              <a:lnSpc>
                <a:spcPct val="100000"/>
              </a:lnSpc>
              <a:spcBef>
                <a:spcPts val="1020"/>
              </a:spcBef>
            </a:pPr>
            <a:r>
              <a:rPr sz="1000" spc="-60" dirty="0">
                <a:latin typeface="Times New Roman"/>
                <a:cs typeface="Times New Roman"/>
              </a:rPr>
              <a:t>We </a:t>
            </a:r>
            <a:r>
              <a:rPr sz="1000" spc="-20" dirty="0">
                <a:latin typeface="Times New Roman"/>
                <a:cs typeface="Times New Roman"/>
              </a:rPr>
              <a:t>received </a:t>
            </a:r>
            <a:r>
              <a:rPr sz="1000" spc="-1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11623 </a:t>
            </a:r>
            <a:r>
              <a:rPr sz="1000" spc="-10" dirty="0">
                <a:latin typeface="Times New Roman"/>
                <a:cs typeface="Times New Roman"/>
              </a:rPr>
              <a:t>root </a:t>
            </a:r>
            <a:r>
              <a:rPr sz="1000" spc="-15" dirty="0">
                <a:latin typeface="Times New Roman"/>
                <a:cs typeface="Times New Roman"/>
              </a:rPr>
              <a:t>mean square logarithmic </a:t>
            </a:r>
            <a:r>
              <a:rPr sz="1000" spc="-10" dirty="0">
                <a:latin typeface="Times New Roman"/>
                <a:cs typeface="Times New Roman"/>
              </a:rPr>
              <a:t>error  </a:t>
            </a:r>
            <a:r>
              <a:rPr sz="1000" spc="5" dirty="0">
                <a:latin typeface="Times New Roman"/>
                <a:cs typeface="Times New Roman"/>
              </a:rPr>
              <a:t>(rmsle) from kaggle, for our solution. This </a:t>
            </a:r>
            <a:r>
              <a:rPr sz="1000" dirty="0">
                <a:latin typeface="Times New Roman"/>
                <a:cs typeface="Times New Roman"/>
              </a:rPr>
              <a:t>is lower </a:t>
            </a:r>
            <a:r>
              <a:rPr sz="1000" spc="5" dirty="0">
                <a:latin typeface="Times New Roman"/>
                <a:cs typeface="Times New Roman"/>
              </a:rPr>
              <a:t>than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the  </a:t>
            </a:r>
            <a:r>
              <a:rPr sz="1000" dirty="0">
                <a:latin typeface="Times New Roman"/>
                <a:cs typeface="Times New Roman"/>
              </a:rPr>
              <a:t>rmsle for our initial method,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i="1" spc="-5" dirty="0">
                <a:latin typeface="LM Roman Dunhill 10"/>
                <a:cs typeface="LM Roman Dunhill 10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12097. </a:t>
            </a:r>
            <a:r>
              <a:rPr sz="1000" dirty="0">
                <a:latin typeface="Times New Roman"/>
                <a:cs typeface="Times New Roman"/>
              </a:rPr>
              <a:t>Hence </a:t>
            </a:r>
            <a:r>
              <a:rPr sz="1000" spc="5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stick to the  </a:t>
            </a:r>
            <a:r>
              <a:rPr sz="1000" spc="5" dirty="0">
                <a:latin typeface="Times New Roman"/>
                <a:cs typeface="Times New Roman"/>
              </a:rPr>
              <a:t>recent solution.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dirty="0">
                <a:latin typeface="Times New Roman"/>
                <a:cs typeface="Times New Roman"/>
              </a:rPr>
              <a:t>draw </a:t>
            </a:r>
            <a:r>
              <a:rPr sz="1000" spc="5" dirty="0">
                <a:latin typeface="Times New Roman"/>
                <a:cs typeface="Times New Roman"/>
              </a:rPr>
              <a:t>a scatter plot between Lasso and  </a:t>
            </a:r>
            <a:r>
              <a:rPr sz="1000" spc="-5" dirty="0">
                <a:latin typeface="Times New Roman"/>
                <a:cs typeface="Times New Roman"/>
              </a:rPr>
              <a:t>XGBoost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predictions.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2972" y="6220561"/>
            <a:ext cx="177165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42586" y="8006898"/>
            <a:ext cx="2152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Figure 11. </a:t>
            </a:r>
            <a:r>
              <a:rPr sz="1000" spc="-5" dirty="0">
                <a:latin typeface="Times New Roman"/>
                <a:cs typeface="Times New Roman"/>
              </a:rPr>
              <a:t>XGBoost vs Lasso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Predictions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2496" y="8342914"/>
            <a:ext cx="309499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23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This graph is </a:t>
            </a:r>
            <a:r>
              <a:rPr sz="1000" dirty="0">
                <a:latin typeface="Times New Roman"/>
                <a:cs typeface="Times New Roman"/>
              </a:rPr>
              <a:t>fairly </a:t>
            </a:r>
            <a:r>
              <a:rPr sz="1000" spc="5" dirty="0">
                <a:latin typeface="Times New Roman"/>
                <a:cs typeface="Times New Roman"/>
              </a:rPr>
              <a:t>linear and dense </a:t>
            </a:r>
            <a:r>
              <a:rPr sz="1000" dirty="0">
                <a:latin typeface="Times New Roman"/>
                <a:cs typeface="Times New Roman"/>
              </a:rPr>
              <a:t>towards </a:t>
            </a:r>
            <a:r>
              <a:rPr sz="1000" spc="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lower  </a:t>
            </a:r>
            <a:r>
              <a:rPr sz="1000" spc="5" dirty="0">
                <a:latin typeface="Times New Roman"/>
                <a:cs typeface="Times New Roman"/>
              </a:rPr>
              <a:t>half. XGBoost model </a:t>
            </a:r>
            <a:r>
              <a:rPr sz="1000" spc="-5" dirty="0">
                <a:latin typeface="Times New Roman"/>
                <a:cs typeface="Times New Roman"/>
              </a:rPr>
              <a:t>involves </a:t>
            </a:r>
            <a:r>
              <a:rPr sz="1000" spc="5" dirty="0">
                <a:latin typeface="Times New Roman"/>
                <a:cs typeface="Times New Roman"/>
              </a:rPr>
              <a:t>a lot of tuning. As a future  upgrade we can </a:t>
            </a:r>
            <a:r>
              <a:rPr sz="1000" spc="-5" dirty="0">
                <a:latin typeface="Times New Roman"/>
                <a:cs typeface="Times New Roman"/>
              </a:rPr>
              <a:t>finely </a:t>
            </a:r>
            <a:r>
              <a:rPr sz="1000" spc="5" dirty="0">
                <a:latin typeface="Times New Roman"/>
                <a:cs typeface="Times New Roman"/>
              </a:rPr>
              <a:t>tune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provide </a:t>
            </a:r>
            <a:r>
              <a:rPr sz="1000" spc="5" dirty="0">
                <a:latin typeface="Times New Roman"/>
                <a:cs typeface="Times New Roman"/>
              </a:rPr>
              <a:t>better results and  </a:t>
            </a:r>
            <a:r>
              <a:rPr sz="1000" spc="-15" dirty="0">
                <a:latin typeface="Times New Roman"/>
                <a:cs typeface="Times New Roman"/>
              </a:rPr>
              <a:t>even </a:t>
            </a:r>
            <a:r>
              <a:rPr sz="1000" spc="-5" dirty="0">
                <a:latin typeface="Times New Roman"/>
                <a:cs typeface="Times New Roman"/>
              </a:rPr>
              <a:t>less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rmsle.</a:t>
            </a:r>
            <a:endParaRPr sz="1000">
              <a:latin typeface="Times New Roman"/>
              <a:cs typeface="Times New Roman"/>
            </a:endParaRPr>
          </a:p>
          <a:p>
            <a:pPr marL="12700" marR="6985" indent="189230" algn="just">
              <a:lnSpc>
                <a:spcPct val="100000"/>
              </a:lnSpc>
              <a:spcBef>
                <a:spcPts val="40"/>
              </a:spcBef>
            </a:pPr>
            <a:r>
              <a:rPr sz="1000" spc="-5" dirty="0">
                <a:latin typeface="Times New Roman"/>
                <a:cs typeface="Times New Roman"/>
              </a:rPr>
              <a:t>Currently for the </a:t>
            </a:r>
            <a:r>
              <a:rPr sz="1000" spc="-10" dirty="0">
                <a:latin typeface="Times New Roman"/>
                <a:cs typeface="Times New Roman"/>
              </a:rPr>
              <a:t>above </a:t>
            </a:r>
            <a:r>
              <a:rPr sz="1000" spc="-5" dirty="0">
                <a:latin typeface="Times New Roman"/>
                <a:cs typeface="Times New Roman"/>
              </a:rPr>
              <a:t>designed model we </a:t>
            </a:r>
            <a:r>
              <a:rPr sz="1000" spc="-10" dirty="0">
                <a:latin typeface="Times New Roman"/>
                <a:cs typeface="Times New Roman"/>
              </a:rPr>
              <a:t>have </a:t>
            </a:r>
            <a:r>
              <a:rPr sz="1000" spc="-5" dirty="0">
                <a:latin typeface="Times New Roman"/>
                <a:cs typeface="Times New Roman"/>
              </a:rPr>
              <a:t>secured  a rank of 161 (top 6%) in Kaggle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competition.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190" y="325356"/>
            <a:ext cx="1981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Arial"/>
                <a:cs typeface="Arial"/>
              </a:rPr>
              <a:t>Housing Sale Price Prediction —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6/</a:t>
            </a:r>
            <a:r>
              <a:rPr sz="900" b="1" spc="-5" dirty="0">
                <a:solidFill>
                  <a:srgbClr val="000059"/>
                </a:solidFill>
                <a:latin typeface="Arial"/>
                <a:cs typeface="Arial"/>
                <a:hlinkClick r:id="rId2" action="ppaction://hlinksldjump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1" y="797298"/>
            <a:ext cx="3197860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 lvl="1" indent="-176530">
              <a:lnSpc>
                <a:spcPts val="1200"/>
              </a:lnSpc>
              <a:spcBef>
                <a:spcPts val="95"/>
              </a:spcBef>
              <a:buClr>
                <a:srgbClr val="000059"/>
              </a:buClr>
              <a:buSzPct val="90000"/>
              <a:buFont typeface="Arial"/>
              <a:buAutoNum type="arabicPeriod"/>
              <a:tabLst>
                <a:tab pos="189230" algn="l"/>
              </a:tabLst>
            </a:pP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Build</a:t>
            </a:r>
            <a:r>
              <a:rPr sz="1000" b="1" spc="-1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59"/>
                </a:solidFill>
                <a:latin typeface="Arial"/>
                <a:cs typeface="Arial"/>
              </a:rPr>
              <a:t>Specifications</a:t>
            </a:r>
            <a:endParaRPr sz="1000">
              <a:latin typeface="Arial"/>
              <a:cs typeface="Arial"/>
            </a:endParaRPr>
          </a:p>
          <a:p>
            <a:pPr marL="328930" lvl="2" indent="-127635">
              <a:lnSpc>
                <a:spcPts val="1200"/>
              </a:lnSpc>
              <a:buFont typeface="DejaVu Sans"/>
              <a:buChar char="•"/>
              <a:tabLst>
                <a:tab pos="329565" algn="l"/>
              </a:tabLst>
            </a:pPr>
            <a:r>
              <a:rPr sz="1000" spc="-10" dirty="0">
                <a:latin typeface="Times New Roman"/>
                <a:cs typeface="Times New Roman"/>
              </a:rPr>
              <a:t>Processor: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Intel(R)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Core(TM)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i7-6500U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CPU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@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2.50GHz</a:t>
            </a:r>
            <a:endParaRPr sz="1000">
              <a:latin typeface="Times New Roman"/>
              <a:cs typeface="Times New Roman"/>
            </a:endParaRPr>
          </a:p>
          <a:p>
            <a:pPr marL="328930" lvl="2" indent="-127635">
              <a:lnSpc>
                <a:spcPct val="100000"/>
              </a:lnSpc>
              <a:spcBef>
                <a:spcPts val="700"/>
              </a:spcBef>
              <a:buFont typeface="DejaVu Sans"/>
              <a:buChar char="•"/>
              <a:tabLst>
                <a:tab pos="329565" algn="l"/>
              </a:tabLst>
            </a:pPr>
            <a:r>
              <a:rPr sz="1000" spc="-5" dirty="0">
                <a:latin typeface="Times New Roman"/>
                <a:cs typeface="Times New Roman"/>
              </a:rPr>
              <a:t>Memory: 16.0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GB</a:t>
            </a:r>
            <a:endParaRPr sz="1000">
              <a:latin typeface="Times New Roman"/>
              <a:cs typeface="Times New Roman"/>
            </a:endParaRPr>
          </a:p>
          <a:p>
            <a:pPr marL="328930" lvl="2" indent="-127635">
              <a:lnSpc>
                <a:spcPct val="100000"/>
              </a:lnSpc>
              <a:spcBef>
                <a:spcPts val="705"/>
              </a:spcBef>
              <a:buFont typeface="DejaVu Sans"/>
              <a:buChar char="•"/>
              <a:tabLst>
                <a:tab pos="329565" algn="l"/>
              </a:tabLst>
            </a:pPr>
            <a:r>
              <a:rPr sz="1000" spc="-5" dirty="0">
                <a:latin typeface="Times New Roman"/>
                <a:cs typeface="Times New Roman"/>
              </a:rPr>
              <a:t>Software Platform: Python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3.5</a:t>
            </a:r>
            <a:endParaRPr sz="1000">
              <a:latin typeface="Times New Roman"/>
              <a:cs typeface="Times New Roman"/>
            </a:endParaRPr>
          </a:p>
          <a:p>
            <a:pPr marL="328930" lvl="2" indent="-127635">
              <a:lnSpc>
                <a:spcPct val="100000"/>
              </a:lnSpc>
              <a:spcBef>
                <a:spcPts val="700"/>
              </a:spcBef>
              <a:buFont typeface="DejaVu Sans"/>
              <a:buChar char="•"/>
              <a:tabLst>
                <a:tab pos="329565" algn="l"/>
              </a:tabLst>
            </a:pPr>
            <a:r>
              <a:rPr sz="1000" spc="-5" dirty="0">
                <a:latin typeface="Times New Roman"/>
                <a:cs typeface="Times New Roman"/>
              </a:rPr>
              <a:t>OS: </a:t>
            </a:r>
            <a:r>
              <a:rPr sz="1000" spc="-15" dirty="0">
                <a:latin typeface="Times New Roman"/>
                <a:cs typeface="Times New Roman"/>
              </a:rPr>
              <a:t>Windows </a:t>
            </a:r>
            <a:r>
              <a:rPr sz="1000" spc="-5" dirty="0">
                <a:latin typeface="Times New Roman"/>
                <a:cs typeface="Times New Roman"/>
              </a:rPr>
              <a:t>10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(64-bit)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01" y="2010041"/>
            <a:ext cx="3067685" cy="191770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1029969">
              <a:lnSpc>
                <a:spcPts val="1425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4.</a:t>
            </a:r>
            <a:r>
              <a:rPr sz="1200" b="1" spc="70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Conclusion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" y="2219482"/>
            <a:ext cx="309880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 algn="just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predicted the </a:t>
            </a:r>
            <a:r>
              <a:rPr sz="1000" i="1" spc="5" dirty="0">
                <a:latin typeface="Times New Roman"/>
                <a:cs typeface="Times New Roman"/>
              </a:rPr>
              <a:t>SalePrice </a:t>
            </a:r>
            <a:r>
              <a:rPr sz="1000" spc="-5" dirty="0">
                <a:latin typeface="Times New Roman"/>
                <a:cs typeface="Times New Roman"/>
              </a:rPr>
              <a:t>of the houses for the </a:t>
            </a:r>
            <a:r>
              <a:rPr sz="1000" spc="-15" dirty="0">
                <a:latin typeface="Times New Roman"/>
                <a:cs typeface="Times New Roman"/>
              </a:rPr>
              <a:t>given </a:t>
            </a:r>
            <a:r>
              <a:rPr sz="1000" spc="-10" dirty="0">
                <a:latin typeface="Times New Roman"/>
                <a:cs typeface="Times New Roman"/>
              </a:rPr>
              <a:t>Ames  </a:t>
            </a:r>
            <a:r>
              <a:rPr sz="1000" spc="5" dirty="0">
                <a:latin typeface="Times New Roman"/>
                <a:cs typeface="Times New Roman"/>
              </a:rPr>
              <a:t>Housing dataset using </a:t>
            </a:r>
            <a:r>
              <a:rPr sz="1000" dirty="0">
                <a:latin typeface="Times New Roman"/>
                <a:cs typeface="Times New Roman"/>
              </a:rPr>
              <a:t>two different </a:t>
            </a:r>
            <a:r>
              <a:rPr sz="1000" spc="5" dirty="0">
                <a:latin typeface="Times New Roman"/>
                <a:cs typeface="Times New Roman"/>
              </a:rPr>
              <a:t>methods. The </a:t>
            </a:r>
            <a:r>
              <a:rPr sz="1000" spc="-10" dirty="0">
                <a:latin typeface="Times New Roman"/>
                <a:cs typeface="Times New Roman"/>
              </a:rPr>
              <a:t>first </a:t>
            </a:r>
            <a:r>
              <a:rPr sz="1000" spc="5" dirty="0">
                <a:latin typeface="Times New Roman"/>
                <a:cs typeface="Times New Roman"/>
              </a:rPr>
              <a:t>one  </a:t>
            </a:r>
            <a:r>
              <a:rPr sz="1000" spc="-5" dirty="0">
                <a:latin typeface="Times New Roman"/>
                <a:cs typeface="Times New Roman"/>
              </a:rPr>
              <a:t>included Ridge and Lasso model. The second one had Lasso  </a:t>
            </a:r>
            <a:r>
              <a:rPr sz="1000" spc="5" dirty="0">
                <a:latin typeface="Times New Roman"/>
                <a:cs typeface="Times New Roman"/>
              </a:rPr>
              <a:t>and XGBoost. Since the second model performed better we  </a:t>
            </a:r>
            <a:r>
              <a:rPr sz="1000" dirty="0">
                <a:latin typeface="Times New Roman"/>
                <a:cs typeface="Times New Roman"/>
              </a:rPr>
              <a:t>the predictions provided by that model. This prediction data  </a:t>
            </a:r>
            <a:r>
              <a:rPr sz="1000" spc="5" dirty="0">
                <a:latin typeface="Times New Roman"/>
                <a:cs typeface="Times New Roman"/>
              </a:rPr>
              <a:t>will help </a:t>
            </a:r>
            <a:r>
              <a:rPr sz="1000" dirty="0">
                <a:latin typeface="Times New Roman"/>
                <a:cs typeface="Times New Roman"/>
              </a:rPr>
              <a:t>eventual buyers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5" dirty="0">
                <a:latin typeface="Times New Roman"/>
                <a:cs typeface="Times New Roman"/>
              </a:rPr>
              <a:t>have </a:t>
            </a:r>
            <a:r>
              <a:rPr sz="1000" spc="5" dirty="0">
                <a:latin typeface="Times New Roman"/>
                <a:cs typeface="Times New Roman"/>
              </a:rPr>
              <a:t>a better </a:t>
            </a:r>
            <a:r>
              <a:rPr sz="1000" dirty="0">
                <a:latin typeface="Times New Roman"/>
                <a:cs typeface="Times New Roman"/>
              </a:rPr>
              <a:t>knowledge </a:t>
            </a:r>
            <a:r>
              <a:rPr sz="1000" spc="5" dirty="0">
                <a:latin typeface="Times New Roman"/>
                <a:cs typeface="Times New Roman"/>
              </a:rPr>
              <a:t>of the  </a:t>
            </a:r>
            <a:r>
              <a:rPr sz="1000" spc="-20" dirty="0">
                <a:latin typeface="Times New Roman"/>
                <a:cs typeface="Times New Roman"/>
              </a:rPr>
              <a:t>property. </a:t>
            </a:r>
            <a:r>
              <a:rPr sz="1000" spc="-15" dirty="0">
                <a:latin typeface="Times New Roman"/>
                <a:cs typeface="Times New Roman"/>
              </a:rPr>
              <a:t>This </a:t>
            </a:r>
            <a:r>
              <a:rPr sz="1000" spc="-10" dirty="0">
                <a:latin typeface="Times New Roman"/>
                <a:cs typeface="Times New Roman"/>
              </a:rPr>
              <a:t>will in turn </a:t>
            </a:r>
            <a:r>
              <a:rPr sz="1000" spc="-15" dirty="0">
                <a:latin typeface="Times New Roman"/>
                <a:cs typeface="Times New Roman"/>
              </a:rPr>
              <a:t>help them </a:t>
            </a:r>
            <a:r>
              <a:rPr sz="1000" spc="-10" dirty="0">
                <a:latin typeface="Times New Roman"/>
                <a:cs typeface="Times New Roman"/>
              </a:rPr>
              <a:t>to </a:t>
            </a:r>
            <a:r>
              <a:rPr sz="1000" spc="-20" dirty="0">
                <a:latin typeface="Times New Roman"/>
                <a:cs typeface="Times New Roman"/>
              </a:rPr>
              <a:t>have </a:t>
            </a:r>
            <a:r>
              <a:rPr sz="1000" spc="-10" dirty="0">
                <a:latin typeface="Times New Roman"/>
                <a:cs typeface="Times New Roman"/>
              </a:rPr>
              <a:t>better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negotiation  </a:t>
            </a:r>
            <a:r>
              <a:rPr sz="1000" spc="-5" dirty="0">
                <a:latin typeface="Times New Roman"/>
                <a:cs typeface="Times New Roman"/>
              </a:rPr>
              <a:t>deals with the real estate agents.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01" y="3620503"/>
            <a:ext cx="3067685" cy="187960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ts val="1395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5. Future</a:t>
            </a:r>
            <a:r>
              <a:rPr sz="1200" b="1" spc="65" dirty="0">
                <a:solidFill>
                  <a:srgbClr val="00005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0059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57" y="3828051"/>
            <a:ext cx="3121025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24765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Our model had a </a:t>
            </a:r>
            <a:r>
              <a:rPr sz="1000" spc="-5" dirty="0">
                <a:latin typeface="Times New Roman"/>
                <a:cs typeface="Times New Roman"/>
              </a:rPr>
              <a:t>low </a:t>
            </a:r>
            <a:r>
              <a:rPr sz="1000" spc="5" dirty="0">
                <a:latin typeface="Times New Roman"/>
                <a:cs typeface="Times New Roman"/>
              </a:rPr>
              <a:t>rmsle score, </a:t>
            </a:r>
            <a:r>
              <a:rPr sz="1000" spc="-5" dirty="0">
                <a:latin typeface="Times New Roman"/>
                <a:cs typeface="Times New Roman"/>
              </a:rPr>
              <a:t>but </a:t>
            </a:r>
            <a:r>
              <a:rPr sz="1000" spc="5" dirty="0">
                <a:latin typeface="Times New Roman"/>
                <a:cs typeface="Times New Roman"/>
              </a:rPr>
              <a:t>there is still room for  </a:t>
            </a:r>
            <a:r>
              <a:rPr sz="1000" dirty="0">
                <a:latin typeface="Times New Roman"/>
                <a:cs typeface="Times New Roman"/>
              </a:rPr>
              <a:t>improvement. </a:t>
            </a:r>
            <a:r>
              <a:rPr sz="1000" spc="5" dirty="0">
                <a:latin typeface="Times New Roman"/>
                <a:cs typeface="Times New Roman"/>
              </a:rPr>
              <a:t>In a real </a:t>
            </a:r>
            <a:r>
              <a:rPr sz="1000" dirty="0">
                <a:latin typeface="Times New Roman"/>
                <a:cs typeface="Times New Roman"/>
              </a:rPr>
              <a:t>world </a:t>
            </a:r>
            <a:r>
              <a:rPr sz="1000" spc="5" dirty="0">
                <a:latin typeface="Times New Roman"/>
                <a:cs typeface="Times New Roman"/>
              </a:rPr>
              <a:t>scenario, we can use such a  model to predict house prices. This model should check for  </a:t>
            </a:r>
            <a:r>
              <a:rPr sz="1000" spc="-5" dirty="0">
                <a:latin typeface="Times New Roman"/>
                <a:cs typeface="Times New Roman"/>
              </a:rPr>
              <a:t>new </a:t>
            </a:r>
            <a:r>
              <a:rPr sz="1000" spc="5" dirty="0">
                <a:latin typeface="Times New Roman"/>
                <a:cs typeface="Times New Roman"/>
              </a:rPr>
              <a:t>data, once in a month, and incorporate them to </a:t>
            </a:r>
            <a:r>
              <a:rPr sz="1000" dirty="0">
                <a:latin typeface="Times New Roman"/>
                <a:cs typeface="Times New Roman"/>
              </a:rPr>
              <a:t>expand  </a:t>
            </a:r>
            <a:r>
              <a:rPr sz="1000" spc="-5" dirty="0">
                <a:latin typeface="Times New Roman"/>
                <a:cs typeface="Times New Roman"/>
              </a:rPr>
              <a:t>the dataset and produce better results.</a:t>
            </a:r>
            <a:endParaRPr sz="1000">
              <a:latin typeface="Times New Roman"/>
              <a:cs typeface="Times New Roman"/>
            </a:endParaRPr>
          </a:p>
          <a:p>
            <a:pPr marL="12700" marR="5080" indent="195580" algn="just">
              <a:lnSpc>
                <a:spcPts val="1200"/>
              </a:lnSpc>
              <a:spcBef>
                <a:spcPts val="15"/>
              </a:spcBef>
            </a:pPr>
            <a:r>
              <a:rPr sz="1000" spc="5" dirty="0">
                <a:latin typeface="Times New Roman"/>
                <a:cs typeface="Times New Roman"/>
              </a:rPr>
              <a:t>In Ames </a:t>
            </a:r>
            <a:r>
              <a:rPr sz="1000" spc="-5" dirty="0">
                <a:latin typeface="Times New Roman"/>
                <a:cs typeface="Times New Roman"/>
              </a:rPr>
              <a:t>Iowa </a:t>
            </a:r>
            <a:r>
              <a:rPr sz="1000" spc="5" dirty="0">
                <a:latin typeface="Times New Roman"/>
                <a:cs typeface="Times New Roman"/>
              </a:rPr>
              <a:t>dataset, </a:t>
            </a:r>
            <a:r>
              <a:rPr sz="1000" dirty="0">
                <a:latin typeface="Times New Roman"/>
                <a:cs typeface="Times New Roman"/>
              </a:rPr>
              <a:t>variables </a:t>
            </a:r>
            <a:r>
              <a:rPr sz="1000" spc="-5" dirty="0">
                <a:latin typeface="Times New Roman"/>
                <a:cs typeface="Times New Roman"/>
              </a:rPr>
              <a:t>have </a:t>
            </a:r>
            <a:r>
              <a:rPr sz="1000" spc="5" dirty="0">
                <a:latin typeface="Times New Roman"/>
                <a:cs typeface="Times New Roman"/>
              </a:rPr>
              <a:t>high correlation.  </a:t>
            </a:r>
            <a:r>
              <a:rPr sz="1000" spc="-4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saw </a:t>
            </a:r>
            <a:r>
              <a:rPr sz="1000" dirty="0">
                <a:latin typeface="Times New Roman"/>
                <a:cs typeface="Times New Roman"/>
              </a:rPr>
              <a:t>that the Lasso model eliminated </a:t>
            </a:r>
            <a:r>
              <a:rPr sz="1000" spc="-10" dirty="0">
                <a:latin typeface="Times New Roman"/>
                <a:cs typeface="Times New Roman"/>
              </a:rPr>
              <a:t>few </a:t>
            </a:r>
            <a:r>
              <a:rPr sz="1000" spc="-5" dirty="0">
                <a:latin typeface="Times New Roman"/>
                <a:cs typeface="Times New Roman"/>
              </a:rPr>
              <a:t>variables </a:t>
            </a:r>
            <a:r>
              <a:rPr sz="1000" dirty="0">
                <a:latin typeface="Times New Roman"/>
                <a:cs typeface="Times New Roman"/>
              </a:rPr>
              <a:t>in the  </a:t>
            </a:r>
            <a:r>
              <a:rPr sz="1000" spc="5" dirty="0">
                <a:latin typeface="Times New Roman"/>
                <a:cs typeface="Times New Roman"/>
              </a:rPr>
              <a:t>later stages.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can try out other dimensionality reduction  techniques </a:t>
            </a:r>
            <a:r>
              <a:rPr sz="1000" dirty="0">
                <a:latin typeface="Times New Roman"/>
                <a:cs typeface="Times New Roman"/>
              </a:rPr>
              <a:t>like Univariate </a:t>
            </a:r>
            <a:r>
              <a:rPr sz="1000" spc="5" dirty="0">
                <a:latin typeface="Times New Roman"/>
                <a:cs typeface="Times New Roman"/>
              </a:rPr>
              <a:t>Feature Selection and </a:t>
            </a:r>
            <a:r>
              <a:rPr sz="1000" dirty="0">
                <a:latin typeface="Times New Roman"/>
                <a:cs typeface="Times New Roman"/>
              </a:rPr>
              <a:t>Recursive  </a:t>
            </a:r>
            <a:r>
              <a:rPr sz="1000" spc="-5" dirty="0">
                <a:latin typeface="Times New Roman"/>
                <a:cs typeface="Times New Roman"/>
              </a:rPr>
              <a:t>feature elimination in the initial stages.</a:t>
            </a:r>
            <a:endParaRPr sz="1000">
              <a:latin typeface="Times New Roman"/>
              <a:cs typeface="Times New Roman"/>
            </a:endParaRPr>
          </a:p>
          <a:p>
            <a:pPr marL="208279" algn="just">
              <a:lnSpc>
                <a:spcPts val="1135"/>
              </a:lnSpc>
            </a:pPr>
            <a:r>
              <a:rPr sz="1000" spc="-55" dirty="0">
                <a:latin typeface="Times New Roman"/>
                <a:cs typeface="Times New Roman"/>
              </a:rPr>
              <a:t>We </a:t>
            </a:r>
            <a:r>
              <a:rPr sz="1000" spc="-10" dirty="0">
                <a:latin typeface="Times New Roman"/>
                <a:cs typeface="Times New Roman"/>
              </a:rPr>
              <a:t>can try out other </a:t>
            </a:r>
            <a:r>
              <a:rPr sz="1000" spc="-15" dirty="0">
                <a:latin typeface="Times New Roman"/>
                <a:cs typeface="Times New Roman"/>
              </a:rPr>
              <a:t>advanced </a:t>
            </a:r>
            <a:r>
              <a:rPr sz="1000" spc="-10" dirty="0">
                <a:latin typeface="Times New Roman"/>
                <a:cs typeface="Times New Roman"/>
              </a:rPr>
              <a:t>regression techniques,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like</a:t>
            </a:r>
            <a:endParaRPr sz="1000">
              <a:latin typeface="Times New Roman"/>
              <a:cs typeface="Times New Roman"/>
            </a:endParaRPr>
          </a:p>
          <a:p>
            <a:pPr marL="18415" marR="5080" algn="just">
              <a:lnSpc>
                <a:spcPts val="1200"/>
              </a:lnSpc>
              <a:spcBef>
                <a:spcPts val="40"/>
              </a:spcBef>
            </a:pPr>
            <a:r>
              <a:rPr sz="1000" spc="-15" dirty="0">
                <a:latin typeface="Times New Roman"/>
                <a:cs typeface="Times New Roman"/>
              </a:rPr>
              <a:t>Random Forest and Bayesian Ridge Algorithm, </a:t>
            </a:r>
            <a:r>
              <a:rPr sz="1000" spc="-10" dirty="0">
                <a:latin typeface="Times New Roman"/>
                <a:cs typeface="Times New Roman"/>
              </a:rPr>
              <a:t>for prediction.  </a:t>
            </a:r>
            <a:r>
              <a:rPr sz="1000" spc="-5" dirty="0">
                <a:latin typeface="Times New Roman"/>
                <a:cs typeface="Times New Roman"/>
              </a:rPr>
              <a:t>Since the data is highly correlated, </a:t>
            </a:r>
            <a:r>
              <a:rPr sz="1000" spc="-10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should also try Elastic  Net regression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technique.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01" y="6124981"/>
            <a:ext cx="3067685" cy="217804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marL="862330">
              <a:lnSpc>
                <a:spcPts val="1395"/>
              </a:lnSpc>
            </a:pPr>
            <a:r>
              <a:rPr sz="1200" b="1" spc="-10" dirty="0">
                <a:solidFill>
                  <a:srgbClr val="000059"/>
                </a:solidFill>
                <a:latin typeface="Arial"/>
                <a:cs typeface="Arial"/>
              </a:rPr>
              <a:t>Acknowledgments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357" y="6365537"/>
            <a:ext cx="3098800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-6350" algn="just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would </a:t>
            </a:r>
            <a:r>
              <a:rPr sz="1000" dirty="0">
                <a:latin typeface="Times New Roman"/>
                <a:cs typeface="Times New Roman"/>
              </a:rPr>
              <a:t>like </a:t>
            </a:r>
            <a:r>
              <a:rPr sz="1000" spc="5" dirty="0">
                <a:latin typeface="Times New Roman"/>
                <a:cs typeface="Times New Roman"/>
              </a:rPr>
              <a:t>to thank </a:t>
            </a:r>
            <a:r>
              <a:rPr sz="1000" spc="-15" dirty="0">
                <a:latin typeface="Times New Roman"/>
                <a:cs typeface="Times New Roman"/>
              </a:rPr>
              <a:t>Dr. </a:t>
            </a:r>
            <a:r>
              <a:rPr sz="1000" spc="5" dirty="0">
                <a:latin typeface="Times New Roman"/>
                <a:cs typeface="Times New Roman"/>
              </a:rPr>
              <a:t>Dean DeCock, </a:t>
            </a:r>
            <a:r>
              <a:rPr sz="1000" dirty="0">
                <a:latin typeface="Times New Roman"/>
                <a:cs typeface="Times New Roman"/>
              </a:rPr>
              <a:t>Truman </a:t>
            </a:r>
            <a:r>
              <a:rPr sz="1000" spc="5" dirty="0">
                <a:latin typeface="Times New Roman"/>
                <a:cs typeface="Times New Roman"/>
              </a:rPr>
              <a:t>State  </a:t>
            </a:r>
            <a:r>
              <a:rPr sz="1000" spc="-10" dirty="0">
                <a:latin typeface="Times New Roman"/>
                <a:cs typeface="Times New Roman"/>
              </a:rPr>
              <a:t>University </a:t>
            </a:r>
            <a:r>
              <a:rPr sz="1000" spc="-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compiling the Ames </a:t>
            </a:r>
            <a:r>
              <a:rPr sz="1000" spc="-20" dirty="0">
                <a:latin typeface="Times New Roman"/>
                <a:cs typeface="Times New Roman"/>
              </a:rPr>
              <a:t>Iowa </a:t>
            </a:r>
            <a:r>
              <a:rPr sz="1000" spc="-5" dirty="0">
                <a:latin typeface="Times New Roman"/>
                <a:cs typeface="Times New Roman"/>
              </a:rPr>
              <a:t>dataset that </a:t>
            </a:r>
            <a:r>
              <a:rPr sz="1000" spc="-10" dirty="0">
                <a:latin typeface="Times New Roman"/>
                <a:cs typeface="Times New Roman"/>
              </a:rPr>
              <a:t>we used  </a:t>
            </a:r>
            <a:r>
              <a:rPr sz="1000" spc="5" dirty="0">
                <a:latin typeface="Times New Roman"/>
                <a:cs typeface="Times New Roman"/>
              </a:rPr>
              <a:t>in this project. </a:t>
            </a:r>
            <a:r>
              <a:rPr sz="1000" dirty="0">
                <a:latin typeface="Times New Roman"/>
                <a:cs typeface="Times New Roman"/>
              </a:rPr>
              <a:t>Many </a:t>
            </a:r>
            <a:r>
              <a:rPr sz="1000" spc="5" dirty="0">
                <a:latin typeface="Times New Roman"/>
                <a:cs typeface="Times New Roman"/>
              </a:rPr>
              <a:t>thanks </a:t>
            </a:r>
            <a:r>
              <a:rPr sz="1000" dirty="0">
                <a:latin typeface="Times New Roman"/>
                <a:cs typeface="Times New Roman"/>
              </a:rPr>
              <a:t>to </a:t>
            </a:r>
            <a:r>
              <a:rPr sz="1000" spc="5" dirty="0">
                <a:latin typeface="Times New Roman"/>
                <a:cs typeface="Times New Roman"/>
              </a:rPr>
              <a:t>Prof. Mehmet Dalkilic at  Indiana </a:t>
            </a:r>
            <a:r>
              <a:rPr sz="1000" dirty="0">
                <a:latin typeface="Times New Roman"/>
                <a:cs typeface="Times New Roman"/>
              </a:rPr>
              <a:t>University </a:t>
            </a:r>
            <a:r>
              <a:rPr sz="1000" spc="5" dirty="0">
                <a:latin typeface="Times New Roman"/>
                <a:cs typeface="Times New Roman"/>
              </a:rPr>
              <a:t>Bloomington for his academic as well  as professional guidance. </a:t>
            </a:r>
            <a:r>
              <a:rPr sz="1000" spc="-30" dirty="0">
                <a:latin typeface="Times New Roman"/>
                <a:cs typeface="Times New Roman"/>
              </a:rPr>
              <a:t>We </a:t>
            </a:r>
            <a:r>
              <a:rPr sz="1000" spc="5" dirty="0">
                <a:latin typeface="Times New Roman"/>
                <a:cs typeface="Times New Roman"/>
              </a:rPr>
              <a:t>would also </a:t>
            </a:r>
            <a:r>
              <a:rPr sz="1000" dirty="0">
                <a:latin typeface="Times New Roman"/>
                <a:cs typeface="Times New Roman"/>
              </a:rPr>
              <a:t>like </a:t>
            </a:r>
            <a:r>
              <a:rPr sz="1000" spc="5" dirty="0">
                <a:latin typeface="Times New Roman"/>
                <a:cs typeface="Times New Roman"/>
              </a:rPr>
              <a:t>thank Hasan  </a:t>
            </a:r>
            <a:r>
              <a:rPr sz="1000" dirty="0">
                <a:latin typeface="Times New Roman"/>
                <a:cs typeface="Times New Roman"/>
              </a:rPr>
              <a:t>Kurban </a:t>
            </a:r>
            <a:r>
              <a:rPr sz="1000" spc="5" dirty="0">
                <a:latin typeface="Times New Roman"/>
                <a:cs typeface="Times New Roman"/>
              </a:rPr>
              <a:t>and Marcin Malec for guiding us along our project  </a:t>
            </a:r>
            <a:r>
              <a:rPr sz="1000" spc="-5" dirty="0">
                <a:latin typeface="Times New Roman"/>
                <a:cs typeface="Times New Roman"/>
              </a:rPr>
              <a:t>milestones.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001" y="7614361"/>
            <a:ext cx="3067685" cy="188595"/>
          </a:xfrm>
          <a:prstGeom prst="rect">
            <a:avLst/>
          </a:prstGeom>
          <a:solidFill>
            <a:srgbClr val="E5E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b="1" spc="-5" dirty="0">
                <a:solidFill>
                  <a:srgbClr val="000059"/>
                </a:solidFill>
                <a:latin typeface="Arial"/>
                <a:cs typeface="Arial"/>
              </a:rPr>
              <a:t>References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01" y="7849684"/>
            <a:ext cx="3164840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2069" indent="-179070">
              <a:lnSpc>
                <a:spcPct val="100000"/>
              </a:lnSpc>
              <a:spcBef>
                <a:spcPts val="9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[1] </a:t>
            </a:r>
            <a:r>
              <a:rPr sz="1000" spc="-5" dirty="0">
                <a:latin typeface="Times New Roman"/>
                <a:cs typeface="Times New Roman"/>
              </a:rPr>
              <a:t>Press Association (2016). Buying a house ’more stressful  than having 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child’.</a:t>
            </a:r>
            <a:endParaRPr sz="1000">
              <a:latin typeface="Times New Roman"/>
              <a:cs typeface="Times New Roman"/>
            </a:endParaRPr>
          </a:p>
          <a:p>
            <a:pPr marL="216535" marR="391795">
              <a:lnSpc>
                <a:spcPts val="1200"/>
              </a:lnSpc>
              <a:spcBef>
                <a:spcPts val="30"/>
              </a:spcBef>
            </a:pPr>
            <a:r>
              <a:rPr sz="1000" dirty="0">
                <a:latin typeface="Times New Roman"/>
                <a:cs typeface="Times New Roman"/>
                <a:hlinkClick r:id="rId3"/>
              </a:rPr>
              <a:t>http://www.msn.com/en-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gb/mon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y/personalfinance/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uying-a-house-more-  </a:t>
            </a:r>
            <a:r>
              <a:rPr sz="1000" spc="-5" dirty="0">
                <a:latin typeface="Times New Roman"/>
                <a:cs typeface="Times New Roman"/>
              </a:rPr>
              <a:t>stressful-than-having-a-child/ar-CChG5t</a:t>
            </a:r>
            <a:endParaRPr sz="1000">
              <a:latin typeface="Times New Roman"/>
              <a:cs typeface="Times New Roman"/>
            </a:endParaRPr>
          </a:p>
          <a:p>
            <a:pPr marL="216535" marR="30480" indent="-179070">
              <a:lnSpc>
                <a:spcPct val="100000"/>
              </a:lnSpc>
              <a:spcBef>
                <a:spcPts val="300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[2] </a:t>
            </a:r>
            <a:r>
              <a:rPr sz="1000" dirty="0">
                <a:latin typeface="Times New Roman"/>
                <a:cs typeface="Times New Roman"/>
              </a:rPr>
              <a:t>Tara-Nicholle </a:t>
            </a:r>
            <a:r>
              <a:rPr sz="1000" spc="5" dirty="0">
                <a:latin typeface="Times New Roman"/>
                <a:cs typeface="Times New Roman"/>
              </a:rPr>
              <a:t>Nelson. 7 Negotiating </a:t>
            </a:r>
            <a:r>
              <a:rPr sz="1000" spc="-5" dirty="0">
                <a:latin typeface="Times New Roman"/>
                <a:cs typeface="Times New Roman"/>
              </a:rPr>
              <a:t>Tips </a:t>
            </a:r>
            <a:r>
              <a:rPr sz="1000" spc="5" dirty="0">
                <a:latin typeface="Times New Roman"/>
                <a:cs typeface="Times New Roman"/>
              </a:rPr>
              <a:t>for Homebuy-  </a:t>
            </a:r>
            <a:r>
              <a:rPr sz="1000" spc="-5" dirty="0">
                <a:latin typeface="Times New Roman"/>
                <a:cs typeface="Times New Roman"/>
              </a:rPr>
              <a:t>ers.</a:t>
            </a:r>
            <a:endParaRPr sz="1000">
              <a:latin typeface="Times New Roman"/>
              <a:cs typeface="Times New Roman"/>
            </a:endParaRPr>
          </a:p>
          <a:p>
            <a:pPr marL="216535" marR="147320">
              <a:lnSpc>
                <a:spcPts val="1200"/>
              </a:lnSpc>
              <a:spcBef>
                <a:spcPts val="30"/>
              </a:spcBef>
            </a:pPr>
            <a:r>
              <a:rPr sz="1000" dirty="0">
                <a:latin typeface="Times New Roman"/>
                <a:cs typeface="Times New Roman"/>
                <a:hlinkClick r:id="rId4"/>
              </a:rPr>
              <a:t>http://www.hgtv.com/design/real-estate/7-negotiating-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tips-for-homebuyers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6824" y="30596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847" y="40718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54648" y="442610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3688" y="442610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3495" y="46285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6683" y="49321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3495" y="51346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6683" y="54383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9258" y="579257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47096" y="797298"/>
            <a:ext cx="3205480" cy="620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70485" indent="-174625">
              <a:lnSpc>
                <a:spcPct val="100000"/>
              </a:lnSpc>
              <a:spcBef>
                <a:spcPts val="9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[3] </a:t>
            </a:r>
            <a:r>
              <a:rPr sz="1000" dirty="0">
                <a:latin typeface="Times New Roman"/>
                <a:cs typeface="Times New Roman"/>
              </a:rPr>
              <a:t>Hal M. Bundrik, CFP (2015). Putting </a:t>
            </a:r>
            <a:r>
              <a:rPr sz="1000" spc="-5" dirty="0">
                <a:latin typeface="Times New Roman"/>
                <a:cs typeface="Times New Roman"/>
              </a:rPr>
              <a:t>Zillow </a:t>
            </a:r>
            <a:r>
              <a:rPr sz="1000" dirty="0">
                <a:latin typeface="Times New Roman"/>
                <a:cs typeface="Times New Roman"/>
              </a:rPr>
              <a:t>Zestimates’  </a:t>
            </a:r>
            <a:r>
              <a:rPr sz="1000" spc="-5" dirty="0">
                <a:latin typeface="Times New Roman"/>
                <a:cs typeface="Times New Roman"/>
              </a:rPr>
              <a:t>Accuracy to the </a:t>
            </a:r>
            <a:r>
              <a:rPr sz="1000" spc="-20" dirty="0">
                <a:latin typeface="Times New Roman"/>
                <a:cs typeface="Times New Roman"/>
              </a:rPr>
              <a:t>Test.  </a:t>
            </a:r>
            <a:r>
              <a:rPr sz="1000" spc="5" dirty="0">
                <a:latin typeface="Times New Roman"/>
                <a:cs typeface="Times New Roman"/>
                <a:hlinkClick r:id="rId5"/>
              </a:rPr>
              <a:t>https://www</a:t>
            </a:r>
            <a:r>
              <a:rPr sz="1000" spc="5" dirty="0">
                <a:latin typeface="Times New Roman"/>
                <a:cs typeface="Times New Roman"/>
              </a:rPr>
              <a:t>.nerdw</a:t>
            </a:r>
            <a:r>
              <a:rPr sz="1000" spc="5" dirty="0">
                <a:latin typeface="Times New Roman"/>
                <a:cs typeface="Times New Roman"/>
                <a:hlinkClick r:id="rId5"/>
              </a:rPr>
              <a:t>allet.com/blog/mortgages/putting-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zillow-zestimates-accuracy-test/</a:t>
            </a:r>
            <a:endParaRPr sz="1000">
              <a:latin typeface="Times New Roman"/>
              <a:cs typeface="Times New Roman"/>
            </a:endParaRPr>
          </a:p>
          <a:p>
            <a:pPr marL="216535" marR="92075" indent="-179070">
              <a:lnSpc>
                <a:spcPct val="100000"/>
              </a:lnSpc>
              <a:spcBef>
                <a:spcPts val="380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[4] </a:t>
            </a:r>
            <a:r>
              <a:rPr sz="1000" spc="10" dirty="0">
                <a:latin typeface="Times New Roman"/>
                <a:cs typeface="Times New Roman"/>
              </a:rPr>
              <a:t>Amy </a:t>
            </a:r>
            <a:r>
              <a:rPr sz="1000" dirty="0">
                <a:latin typeface="Times New Roman"/>
                <a:cs typeface="Times New Roman"/>
              </a:rPr>
              <a:t>Fontinelle </a:t>
            </a:r>
            <a:r>
              <a:rPr sz="1000" spc="5" dirty="0">
                <a:latin typeface="Times New Roman"/>
                <a:cs typeface="Times New Roman"/>
              </a:rPr>
              <a:t>(2016). Why </a:t>
            </a:r>
            <a:r>
              <a:rPr sz="1000" dirty="0">
                <a:latin typeface="Times New Roman"/>
                <a:cs typeface="Times New Roman"/>
              </a:rPr>
              <a:t>Zillow </a:t>
            </a:r>
            <a:r>
              <a:rPr sz="1000" spc="5" dirty="0">
                <a:latin typeface="Times New Roman"/>
                <a:cs typeface="Times New Roman"/>
              </a:rPr>
              <a:t>Is Free and </a:t>
            </a:r>
            <a:r>
              <a:rPr sz="1000" dirty="0">
                <a:latin typeface="Times New Roman"/>
                <a:cs typeface="Times New Roman"/>
              </a:rPr>
              <a:t>How </a:t>
            </a:r>
            <a:r>
              <a:rPr sz="1000" spc="5" dirty="0">
                <a:latin typeface="Times New Roman"/>
                <a:cs typeface="Times New Roman"/>
              </a:rPr>
              <a:t>It  </a:t>
            </a:r>
            <a:r>
              <a:rPr sz="1000" spc="-5" dirty="0">
                <a:latin typeface="Times New Roman"/>
                <a:cs typeface="Times New Roman"/>
              </a:rPr>
              <a:t>Makes </a:t>
            </a:r>
            <a:r>
              <a:rPr sz="1000" spc="-10" dirty="0">
                <a:latin typeface="Times New Roman"/>
                <a:cs typeface="Times New Roman"/>
              </a:rPr>
              <a:t>Money </a:t>
            </a:r>
            <a:r>
              <a:rPr sz="1000" spc="-5" dirty="0">
                <a:latin typeface="Times New Roman"/>
                <a:cs typeface="Times New Roman"/>
              </a:rPr>
              <a:t>(Z).  </a:t>
            </a:r>
            <a:r>
              <a:rPr sz="1000" dirty="0">
                <a:latin typeface="Times New Roman"/>
                <a:cs typeface="Times New Roman"/>
                <a:hlinkClick r:id="rId6"/>
              </a:rPr>
              <a:t>http://www.investopedia.com/articles/personal- </a:t>
            </a:r>
            <a:r>
              <a:rPr sz="1000" dirty="0">
                <a:latin typeface="Times New Roman"/>
                <a:cs typeface="Times New Roman"/>
              </a:rPr>
              <a:t> finance/110615/why-zillow-free-and-how-it-makes-  </a:t>
            </a:r>
            <a:r>
              <a:rPr sz="1000" spc="-15" dirty="0">
                <a:latin typeface="Times New Roman"/>
                <a:cs typeface="Times New Roman"/>
              </a:rPr>
              <a:t>money.asp</a:t>
            </a:r>
            <a:endParaRPr sz="1000">
              <a:latin typeface="Times New Roman"/>
              <a:cs typeface="Times New Roman"/>
            </a:endParaRPr>
          </a:p>
          <a:p>
            <a:pPr marL="216535" marR="133350" indent="-179070">
              <a:lnSpc>
                <a:spcPct val="100000"/>
              </a:lnSpc>
              <a:spcBef>
                <a:spcPts val="37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[5] </a:t>
            </a:r>
            <a:r>
              <a:rPr sz="1000" spc="-5" dirty="0">
                <a:latin typeface="Times New Roman"/>
                <a:cs typeface="Times New Roman"/>
              </a:rPr>
              <a:t>House Prices: Advanced Regression </a:t>
            </a:r>
            <a:r>
              <a:rPr sz="1000" spc="-10" dirty="0">
                <a:latin typeface="Times New Roman"/>
                <a:cs typeface="Times New Roman"/>
              </a:rPr>
              <a:t>Techniques </a:t>
            </a:r>
            <a:r>
              <a:rPr sz="1000" spc="-5" dirty="0">
                <a:latin typeface="Times New Roman"/>
                <a:cs typeface="Times New Roman"/>
              </a:rPr>
              <a:t>(2016).  </a:t>
            </a:r>
            <a:r>
              <a:rPr sz="1000" spc="5" dirty="0">
                <a:latin typeface="Times New Roman"/>
                <a:cs typeface="Times New Roman"/>
                <a:hlinkClick r:id="rId7"/>
              </a:rPr>
              <a:t>https://www.kaggle.com/c/house-prices-adv</a:t>
            </a:r>
            <a:r>
              <a:rPr sz="1000" spc="5" dirty="0">
                <a:latin typeface="Times New Roman"/>
                <a:cs typeface="Times New Roman"/>
              </a:rPr>
              <a:t>anced-  </a:t>
            </a:r>
            <a:r>
              <a:rPr sz="1000" spc="-5" dirty="0">
                <a:latin typeface="Times New Roman"/>
                <a:cs typeface="Times New Roman"/>
              </a:rPr>
              <a:t>regression-techniques</a:t>
            </a:r>
            <a:endParaRPr sz="1000">
              <a:latin typeface="Times New Roman"/>
              <a:cs typeface="Times New Roman"/>
            </a:endParaRPr>
          </a:p>
          <a:p>
            <a:pPr marL="216535" marR="181610" indent="-179070">
              <a:lnSpc>
                <a:spcPct val="100000"/>
              </a:lnSpc>
              <a:spcBef>
                <a:spcPts val="38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[6] </a:t>
            </a:r>
            <a:r>
              <a:rPr sz="1000" spc="-5" dirty="0">
                <a:latin typeface="Times New Roman"/>
                <a:cs typeface="Times New Roman"/>
              </a:rPr>
              <a:t>Dimensionality reduction.  https://en.wikipedia.org/wiki/Dimensionality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reduction</a:t>
            </a:r>
            <a:endParaRPr sz="1000">
              <a:latin typeface="Times New Roman"/>
              <a:cs typeface="Times New Roman"/>
            </a:endParaRPr>
          </a:p>
          <a:p>
            <a:pPr marL="216535" marR="238125" indent="-179070">
              <a:lnSpc>
                <a:spcPct val="100000"/>
              </a:lnSpc>
              <a:spcBef>
                <a:spcPts val="390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[7] </a:t>
            </a:r>
            <a:r>
              <a:rPr sz="1000" spc="-10" dirty="0">
                <a:latin typeface="Times New Roman"/>
                <a:cs typeface="Times New Roman"/>
              </a:rPr>
              <a:t>numpy.corrcoef. </a:t>
            </a:r>
            <a:r>
              <a:rPr sz="1000" spc="-15" dirty="0">
                <a:latin typeface="Times New Roman"/>
                <a:cs typeface="Times New Roman"/>
              </a:rPr>
              <a:t>SciPy.org.  </a:t>
            </a:r>
            <a:r>
              <a:rPr sz="1000" spc="-5" dirty="0">
                <a:latin typeface="Times New Roman"/>
                <a:cs typeface="Times New Roman"/>
              </a:rPr>
              <a:t>https://docs.sci</a:t>
            </a:r>
            <a:r>
              <a:rPr sz="1000" spc="-15" dirty="0">
                <a:latin typeface="Times New Roman"/>
                <a:cs typeface="Times New Roman"/>
              </a:rPr>
              <a:t>p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.o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g/doc/num</a:t>
            </a:r>
            <a:r>
              <a:rPr sz="1000" spc="-15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y/reference/generated/  </a:t>
            </a:r>
            <a:r>
              <a:rPr sz="1000" spc="-10" dirty="0">
                <a:latin typeface="Times New Roman"/>
                <a:cs typeface="Times New Roman"/>
              </a:rPr>
              <a:t>numpy.corrcoef.html</a:t>
            </a:r>
            <a:endParaRPr sz="1000">
              <a:latin typeface="Times New Roman"/>
              <a:cs typeface="Times New Roman"/>
            </a:endParaRPr>
          </a:p>
          <a:p>
            <a:pPr marL="216535" marR="69850" indent="-179070">
              <a:lnSpc>
                <a:spcPct val="100000"/>
              </a:lnSpc>
              <a:spcBef>
                <a:spcPts val="38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[8] </a:t>
            </a:r>
            <a:r>
              <a:rPr sz="1000" spc="5" dirty="0">
                <a:latin typeface="Times New Roman"/>
                <a:cs typeface="Times New Roman"/>
              </a:rPr>
              <a:t>Removing features with </a:t>
            </a:r>
            <a:r>
              <a:rPr sz="1000" spc="-5" dirty="0">
                <a:latin typeface="Times New Roman"/>
                <a:cs typeface="Times New Roman"/>
              </a:rPr>
              <a:t>low </a:t>
            </a:r>
            <a:r>
              <a:rPr sz="1000" dirty="0">
                <a:latin typeface="Times New Roman"/>
                <a:cs typeface="Times New Roman"/>
              </a:rPr>
              <a:t>variance. </a:t>
            </a:r>
            <a:r>
              <a:rPr sz="1000" spc="5" dirty="0">
                <a:latin typeface="Times New Roman"/>
                <a:cs typeface="Times New Roman"/>
              </a:rPr>
              <a:t>Feature selection.  </a:t>
            </a:r>
            <a:r>
              <a:rPr sz="1000" spc="-5" dirty="0">
                <a:latin typeface="Times New Roman"/>
                <a:cs typeface="Times New Roman"/>
              </a:rPr>
              <a:t>scikit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learn.</a:t>
            </a:r>
            <a:endParaRPr sz="1000">
              <a:latin typeface="Times New Roman"/>
              <a:cs typeface="Times New Roman"/>
            </a:endParaRPr>
          </a:p>
          <a:p>
            <a:pPr marL="216535">
              <a:lnSpc>
                <a:spcPts val="1190"/>
              </a:lnSpc>
            </a:pPr>
            <a:r>
              <a:rPr sz="1000" spc="-10" dirty="0">
                <a:latin typeface="Times New Roman"/>
                <a:cs typeface="Times New Roman"/>
                <a:hlinkClick r:id="rId8"/>
              </a:rPr>
              <a:t>http://scikit-learn.org/stable/modules/feature</a:t>
            </a:r>
            <a:r>
              <a:rPr sz="1000" spc="65" dirty="0">
                <a:latin typeface="Times New Roman"/>
                <a:cs typeface="Times New Roman"/>
                <a:hlinkClick r:id="rId8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selection.html</a:t>
            </a:r>
            <a:endParaRPr sz="1000">
              <a:latin typeface="Times New Roman"/>
              <a:cs typeface="Times New Roman"/>
            </a:endParaRPr>
          </a:p>
          <a:p>
            <a:pPr marL="216535" marR="466725" indent="-179070">
              <a:lnSpc>
                <a:spcPct val="100000"/>
              </a:lnSpc>
              <a:spcBef>
                <a:spcPts val="395"/>
              </a:spcBef>
            </a:pPr>
            <a:r>
              <a:rPr sz="1050" b="1" spc="15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[9] </a:t>
            </a:r>
            <a:r>
              <a:rPr sz="1000" spc="-5" dirty="0">
                <a:latin typeface="Times New Roman"/>
                <a:cs typeface="Times New Roman"/>
              </a:rPr>
              <a:t>Mean squared </a:t>
            </a:r>
            <a:r>
              <a:rPr sz="1000" spc="-15" dirty="0">
                <a:latin typeface="Times New Roman"/>
                <a:cs typeface="Times New Roman"/>
              </a:rPr>
              <a:t>error.  </a:t>
            </a:r>
            <a:r>
              <a:rPr sz="1000" spc="-5" dirty="0">
                <a:latin typeface="Times New Roman"/>
                <a:cs typeface="Times New Roman"/>
              </a:rPr>
              <a:t>https://en.wikipedia.org/wiki/Mean squared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error</a:t>
            </a:r>
            <a:endParaRPr sz="1000">
              <a:latin typeface="Times New Roman"/>
              <a:cs typeface="Times New Roman"/>
            </a:endParaRPr>
          </a:p>
          <a:p>
            <a:pPr marL="216535" marR="554355" indent="-179070">
              <a:lnSpc>
                <a:spcPct val="100000"/>
              </a:lnSpc>
              <a:spcBef>
                <a:spcPts val="390"/>
              </a:spcBef>
            </a:pPr>
            <a:r>
              <a:rPr sz="1050" b="1" spc="22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[10]</a:t>
            </a:r>
            <a:r>
              <a:rPr sz="1050" b="1" spc="307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sklearn.linear model.Ridge. scikit learn.  </a:t>
            </a:r>
            <a:r>
              <a:rPr sz="1000" spc="-5" dirty="0">
                <a:latin typeface="Times New Roman"/>
                <a:cs typeface="Times New Roman"/>
                <a:hlinkClick r:id="rId9"/>
              </a:rPr>
              <a:t>http://scikit-learn.org/stable/modules/generated/ </a:t>
            </a:r>
            <a:r>
              <a:rPr sz="1000" spc="-5" dirty="0">
                <a:latin typeface="Times New Roman"/>
                <a:cs typeface="Times New Roman"/>
              </a:rPr>
              <a:t> sklearn.linear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model.Ridge.html</a:t>
            </a:r>
            <a:endParaRPr sz="1000">
              <a:latin typeface="Times New Roman"/>
              <a:cs typeface="Times New Roman"/>
            </a:endParaRPr>
          </a:p>
          <a:p>
            <a:pPr marL="216535" marR="554355" indent="-179070">
              <a:lnSpc>
                <a:spcPct val="100000"/>
              </a:lnSpc>
              <a:spcBef>
                <a:spcPts val="385"/>
              </a:spcBef>
            </a:pPr>
            <a:r>
              <a:rPr sz="1050" b="1" spc="22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[11]</a:t>
            </a:r>
            <a:r>
              <a:rPr sz="1050" b="1" spc="307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sklearn.linear model.Lasso. scikit learn.  </a:t>
            </a:r>
            <a:r>
              <a:rPr sz="1000" spc="-5" dirty="0">
                <a:latin typeface="Times New Roman"/>
                <a:cs typeface="Times New Roman"/>
                <a:hlinkClick r:id="rId9"/>
              </a:rPr>
              <a:t>http://scikit-learn.org/stable/modules/generated/ </a:t>
            </a:r>
            <a:r>
              <a:rPr sz="1000" spc="-5" dirty="0">
                <a:latin typeface="Times New Roman"/>
                <a:cs typeface="Times New Roman"/>
              </a:rPr>
              <a:t> sklearn.linear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model.Lasso.html</a:t>
            </a:r>
            <a:endParaRPr sz="1000">
              <a:latin typeface="Times New Roman"/>
              <a:cs typeface="Times New Roman"/>
            </a:endParaRPr>
          </a:p>
          <a:p>
            <a:pPr marL="216535" marR="561340" indent="-179070">
              <a:lnSpc>
                <a:spcPct val="100000"/>
              </a:lnSpc>
              <a:spcBef>
                <a:spcPts val="385"/>
              </a:spcBef>
            </a:pPr>
            <a:r>
              <a:rPr sz="1050" b="1" spc="22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[12]</a:t>
            </a:r>
            <a:r>
              <a:rPr sz="1050" b="1" spc="307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Gradient boosting.  https://en.wikipedia.org/wiki/Gradient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boosting</a:t>
            </a:r>
            <a:endParaRPr sz="1000">
              <a:latin typeface="Times New Roman"/>
              <a:cs typeface="Times New Roman"/>
            </a:endParaRPr>
          </a:p>
          <a:p>
            <a:pPr marL="216535" marR="92075" indent="-179070">
              <a:lnSpc>
                <a:spcPct val="100000"/>
              </a:lnSpc>
              <a:spcBef>
                <a:spcPts val="390"/>
              </a:spcBef>
            </a:pPr>
            <a:r>
              <a:rPr sz="1050" b="1" spc="22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[13]</a:t>
            </a:r>
            <a:r>
              <a:rPr sz="1050" b="1" spc="307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Rob Hyndman </a:t>
            </a:r>
            <a:r>
              <a:rPr sz="1000" spc="-10" dirty="0">
                <a:latin typeface="Times New Roman"/>
                <a:cs typeface="Times New Roman"/>
              </a:rPr>
              <a:t>(2010). </a:t>
            </a:r>
            <a:r>
              <a:rPr sz="1000" spc="-15" dirty="0">
                <a:latin typeface="Times New Roman"/>
                <a:cs typeface="Times New Roman"/>
              </a:rPr>
              <a:t>When should </a:t>
            </a:r>
            <a:r>
              <a:rPr sz="1000" spc="-10" dirty="0">
                <a:latin typeface="Times New Roman"/>
                <a:cs typeface="Times New Roman"/>
              </a:rPr>
              <a:t>I </a:t>
            </a:r>
            <a:r>
              <a:rPr sz="1000" spc="-15" dirty="0">
                <a:latin typeface="Times New Roman"/>
                <a:cs typeface="Times New Roman"/>
              </a:rPr>
              <a:t>use </a:t>
            </a:r>
            <a:r>
              <a:rPr sz="1000" spc="-10" dirty="0">
                <a:latin typeface="Times New Roman"/>
                <a:cs typeface="Times New Roman"/>
              </a:rPr>
              <a:t>lasso </a:t>
            </a:r>
            <a:r>
              <a:rPr sz="1000" spc="-15" dirty="0">
                <a:latin typeface="Times New Roman"/>
                <a:cs typeface="Times New Roman"/>
              </a:rPr>
              <a:t>vs </a:t>
            </a:r>
            <a:r>
              <a:rPr sz="1000" spc="-10" dirty="0">
                <a:latin typeface="Times New Roman"/>
                <a:cs typeface="Times New Roman"/>
              </a:rPr>
              <a:t>ridge?  </a:t>
            </a:r>
            <a:r>
              <a:rPr sz="1000" spc="5" dirty="0">
                <a:latin typeface="Times New Roman"/>
                <a:cs typeface="Times New Roman"/>
                <a:hlinkClick r:id="rId10"/>
              </a:rPr>
              <a:t>http://stats.stackexchange.com/questions/866/when-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should-i-use-lasso-vs-ridge</a:t>
            </a:r>
            <a:endParaRPr sz="1000">
              <a:latin typeface="Times New Roman"/>
              <a:cs typeface="Times New Roman"/>
            </a:endParaRPr>
          </a:p>
          <a:p>
            <a:pPr marL="212090" marR="92075" indent="-174625">
              <a:lnSpc>
                <a:spcPct val="100000"/>
              </a:lnSpc>
              <a:spcBef>
                <a:spcPts val="385"/>
              </a:spcBef>
            </a:pPr>
            <a:r>
              <a:rPr sz="1050" b="1" spc="22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[14]</a:t>
            </a:r>
            <a:r>
              <a:rPr sz="1050" b="1" spc="307" baseline="27777" dirty="0">
                <a:solidFill>
                  <a:srgbClr val="000059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Ames </a:t>
            </a:r>
            <a:r>
              <a:rPr sz="1000" spc="-10" dirty="0">
                <a:latin typeface="Times New Roman"/>
                <a:cs typeface="Times New Roman"/>
              </a:rPr>
              <a:t>Iowa: Alternative </a:t>
            </a:r>
            <a:r>
              <a:rPr sz="1000" spc="-5" dirty="0">
                <a:latin typeface="Times New Roman"/>
                <a:cs typeface="Times New Roman"/>
              </a:rPr>
              <a:t>to the Boston Housing Data Set  (2010).  </a:t>
            </a:r>
            <a:r>
              <a:rPr sz="1000" spc="-5" dirty="0">
                <a:latin typeface="Times New Roman"/>
                <a:cs typeface="Times New Roman"/>
                <a:hlinkClick r:id="rId11"/>
              </a:rPr>
              <a:t>http://www.amstat.org/publications/jse/v19n3/decock/ </a:t>
            </a:r>
            <a:r>
              <a:rPr sz="1000" spc="-5" dirty="0">
                <a:latin typeface="Times New Roman"/>
                <a:cs typeface="Times New Roman"/>
              </a:rPr>
              <a:t> DataDocumentation.txt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3880</Words>
  <Application>Microsoft Office PowerPoint</Application>
  <PresentationFormat>Custom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Latin Modern Math</vt:lpstr>
      <vt:lpstr>LM Roman Dunhill 10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</dc:creator>
  <cp:lastModifiedBy>rajesh b</cp:lastModifiedBy>
  <cp:revision>1</cp:revision>
  <dcterms:created xsi:type="dcterms:W3CDTF">2022-08-02T10:33:03Z</dcterms:created>
  <dcterms:modified xsi:type="dcterms:W3CDTF">2022-08-02T10:46:31Z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2016-12-15T00:00:00Z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2022-08-02T00:00:00Z</vt:filetime>
  </property>
</Properties>
</file>