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58" r:id="rId3"/>
    <p:sldId id="259" r:id="rId4"/>
    <p:sldId id="260" r:id="rId5"/>
    <p:sldId id="271" r:id="rId6"/>
    <p:sldId id="272" r:id="rId7"/>
    <p:sldId id="261" r:id="rId8"/>
    <p:sldId id="273" r:id="rId9"/>
    <p:sldId id="262" r:id="rId10"/>
    <p:sldId id="265" r:id="rId11"/>
    <p:sldId id="266" r:id="rId12"/>
    <p:sldId id="275" r:id="rId13"/>
    <p:sldId id="276" r:id="rId14"/>
    <p:sldId id="285" r:id="rId15"/>
    <p:sldId id="277" r:id="rId16"/>
    <p:sldId id="278" r:id="rId17"/>
    <p:sldId id="279" r:id="rId18"/>
    <p:sldId id="280" r:id="rId19"/>
    <p:sldId id="281" r:id="rId20"/>
    <p:sldId id="282" r:id="rId21"/>
    <p:sldId id="283" r:id="rId22"/>
    <p:sldId id="28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revalla3@gmail.com" userId="35ec4bb36a4b5168" providerId="LiveId" clId="{3A039A12-D64F-412E-BDD2-DEFD9957A488}"/>
    <pc:docChg chg="undo custSel addSld modSld sldOrd">
      <pc:chgData name="lokeshrevalla3@gmail.com" userId="35ec4bb36a4b5168" providerId="LiveId" clId="{3A039A12-D64F-412E-BDD2-DEFD9957A488}" dt="2022-12-22T05:53:52.057" v="351" actId="20577"/>
      <pc:docMkLst>
        <pc:docMk/>
      </pc:docMkLst>
      <pc:sldChg chg="delSp modSp mod">
        <pc:chgData name="lokeshrevalla3@gmail.com" userId="35ec4bb36a4b5168" providerId="LiveId" clId="{3A039A12-D64F-412E-BDD2-DEFD9957A488}" dt="2022-12-20T08:33:55.747" v="89" actId="1076"/>
        <pc:sldMkLst>
          <pc:docMk/>
          <pc:sldMk cId="2851059611" sldId="258"/>
        </pc:sldMkLst>
        <pc:spChg chg="del mod">
          <ac:chgData name="lokeshrevalla3@gmail.com" userId="35ec4bb36a4b5168" providerId="LiveId" clId="{3A039A12-D64F-412E-BDD2-DEFD9957A488}" dt="2022-12-20T07:41:56.655" v="1" actId="21"/>
          <ac:spMkLst>
            <pc:docMk/>
            <pc:sldMk cId="2851059611" sldId="258"/>
            <ac:spMk id="2" creationId="{62B517D7-C089-F065-6AAC-D00A39ADB8BB}"/>
          </ac:spMkLst>
        </pc:spChg>
        <pc:spChg chg="mod">
          <ac:chgData name="lokeshrevalla3@gmail.com" userId="35ec4bb36a4b5168" providerId="LiveId" clId="{3A039A12-D64F-412E-BDD2-DEFD9957A488}" dt="2022-12-20T08:33:55.747" v="89" actId="1076"/>
          <ac:spMkLst>
            <pc:docMk/>
            <pc:sldMk cId="2851059611" sldId="258"/>
            <ac:spMk id="4" creationId="{13EB25FC-4F0A-B623-B3D0-8533F4A64BFB}"/>
          </ac:spMkLst>
        </pc:spChg>
        <pc:spChg chg="mod">
          <ac:chgData name="lokeshrevalla3@gmail.com" userId="35ec4bb36a4b5168" providerId="LiveId" clId="{3A039A12-D64F-412E-BDD2-DEFD9957A488}" dt="2022-12-20T07:45:15.771" v="45" actId="2711"/>
          <ac:spMkLst>
            <pc:docMk/>
            <pc:sldMk cId="2851059611" sldId="258"/>
            <ac:spMk id="5" creationId="{96F0C607-57E9-E57A-48C5-C472609D6769}"/>
          </ac:spMkLst>
        </pc:spChg>
        <pc:picChg chg="mod">
          <ac:chgData name="lokeshrevalla3@gmail.com" userId="35ec4bb36a4b5168" providerId="LiveId" clId="{3A039A12-D64F-412E-BDD2-DEFD9957A488}" dt="2022-12-20T07:48:38.973" v="58" actId="1076"/>
          <ac:picMkLst>
            <pc:docMk/>
            <pc:sldMk cId="2851059611" sldId="258"/>
            <ac:picMk id="1026" creationId="{E7A0D581-C74E-1D84-10B7-0811333DBB83}"/>
          </ac:picMkLst>
        </pc:picChg>
      </pc:sldChg>
      <pc:sldChg chg="modSp mod">
        <pc:chgData name="lokeshrevalla3@gmail.com" userId="35ec4bb36a4b5168" providerId="LiveId" clId="{3A039A12-D64F-412E-BDD2-DEFD9957A488}" dt="2022-12-22T05:50:45.065" v="342" actId="20577"/>
        <pc:sldMkLst>
          <pc:docMk/>
          <pc:sldMk cId="3061687544" sldId="259"/>
        </pc:sldMkLst>
        <pc:spChg chg="mod">
          <ac:chgData name="lokeshrevalla3@gmail.com" userId="35ec4bb36a4b5168" providerId="LiveId" clId="{3A039A12-D64F-412E-BDD2-DEFD9957A488}" dt="2022-12-20T07:49:32.927" v="59" actId="1076"/>
          <ac:spMkLst>
            <pc:docMk/>
            <pc:sldMk cId="3061687544" sldId="259"/>
            <ac:spMk id="2" creationId="{26802182-3CDA-D92D-870C-DD32EE147C9F}"/>
          </ac:spMkLst>
        </pc:spChg>
        <pc:spChg chg="mod">
          <ac:chgData name="lokeshrevalla3@gmail.com" userId="35ec4bb36a4b5168" providerId="LiveId" clId="{3A039A12-D64F-412E-BDD2-DEFD9957A488}" dt="2022-12-22T05:50:45.065" v="342" actId="20577"/>
          <ac:spMkLst>
            <pc:docMk/>
            <pc:sldMk cId="3061687544" sldId="259"/>
            <ac:spMk id="4" creationId="{C6AB5F0F-E8FC-766E-98D6-902AFDB7ADA0}"/>
          </ac:spMkLst>
        </pc:spChg>
      </pc:sldChg>
      <pc:sldChg chg="delSp modSp mod">
        <pc:chgData name="lokeshrevalla3@gmail.com" userId="35ec4bb36a4b5168" providerId="LiveId" clId="{3A039A12-D64F-412E-BDD2-DEFD9957A488}" dt="2022-12-20T07:49:52.784" v="64" actId="1076"/>
        <pc:sldMkLst>
          <pc:docMk/>
          <pc:sldMk cId="1502025695" sldId="260"/>
        </pc:sldMkLst>
        <pc:spChg chg="mod">
          <ac:chgData name="lokeshrevalla3@gmail.com" userId="35ec4bb36a4b5168" providerId="LiveId" clId="{3A039A12-D64F-412E-BDD2-DEFD9957A488}" dt="2022-12-20T07:49:47.417" v="62" actId="1076"/>
          <ac:spMkLst>
            <pc:docMk/>
            <pc:sldMk cId="1502025695" sldId="260"/>
            <ac:spMk id="2" creationId="{00B08360-355B-6D2A-7744-B333C132852F}"/>
          </ac:spMkLst>
        </pc:spChg>
        <pc:spChg chg="del">
          <ac:chgData name="lokeshrevalla3@gmail.com" userId="35ec4bb36a4b5168" providerId="LiveId" clId="{3A039A12-D64F-412E-BDD2-DEFD9957A488}" dt="2022-12-20T07:43:05.401" v="12" actId="21"/>
          <ac:spMkLst>
            <pc:docMk/>
            <pc:sldMk cId="1502025695" sldId="260"/>
            <ac:spMk id="4" creationId="{D86F9F06-AE1F-F843-D3BB-D2874D9E7DE2}"/>
          </ac:spMkLst>
        </pc:spChg>
        <pc:picChg chg="mod">
          <ac:chgData name="lokeshrevalla3@gmail.com" userId="35ec4bb36a4b5168" providerId="LiveId" clId="{3A039A12-D64F-412E-BDD2-DEFD9957A488}" dt="2022-12-20T07:49:52.784" v="64" actId="1076"/>
          <ac:picMkLst>
            <pc:docMk/>
            <pc:sldMk cId="1502025695" sldId="260"/>
            <ac:picMk id="6" creationId="{D3182944-C416-AF6E-B142-2C8F49181F03}"/>
          </ac:picMkLst>
        </pc:picChg>
      </pc:sldChg>
      <pc:sldChg chg="modSp mod">
        <pc:chgData name="lokeshrevalla3@gmail.com" userId="35ec4bb36a4b5168" providerId="LiveId" clId="{3A039A12-D64F-412E-BDD2-DEFD9957A488}" dt="2022-12-22T05:40:11.784" v="305" actId="5793"/>
        <pc:sldMkLst>
          <pc:docMk/>
          <pc:sldMk cId="3236962693" sldId="261"/>
        </pc:sldMkLst>
        <pc:spChg chg="mod">
          <ac:chgData name="lokeshrevalla3@gmail.com" userId="35ec4bb36a4b5168" providerId="LiveId" clId="{3A039A12-D64F-412E-BDD2-DEFD9957A488}" dt="2022-12-20T12:03:01.332" v="158" actId="20577"/>
          <ac:spMkLst>
            <pc:docMk/>
            <pc:sldMk cId="3236962693" sldId="261"/>
            <ac:spMk id="2" creationId="{23C1B659-5E89-D967-8B5A-6C6ACDF97011}"/>
          </ac:spMkLst>
        </pc:spChg>
        <pc:spChg chg="mod">
          <ac:chgData name="lokeshrevalla3@gmail.com" userId="35ec4bb36a4b5168" providerId="LiveId" clId="{3A039A12-D64F-412E-BDD2-DEFD9957A488}" dt="2022-12-22T05:40:11.784" v="305" actId="5793"/>
          <ac:spMkLst>
            <pc:docMk/>
            <pc:sldMk cId="3236962693" sldId="261"/>
            <ac:spMk id="4" creationId="{2874EE76-FDC8-629E-DBFE-D2B6C75EB7B2}"/>
          </ac:spMkLst>
        </pc:spChg>
        <pc:picChg chg="mod">
          <ac:chgData name="lokeshrevalla3@gmail.com" userId="35ec4bb36a4b5168" providerId="LiveId" clId="{3A039A12-D64F-412E-BDD2-DEFD9957A488}" dt="2022-12-20T07:52:14.852" v="88" actId="1076"/>
          <ac:picMkLst>
            <pc:docMk/>
            <pc:sldMk cId="3236962693" sldId="261"/>
            <ac:picMk id="6" creationId="{62039733-91CC-92CF-B334-13BABAA3F858}"/>
          </ac:picMkLst>
        </pc:picChg>
      </pc:sldChg>
      <pc:sldChg chg="delSp modSp mod ord">
        <pc:chgData name="lokeshrevalla3@gmail.com" userId="35ec4bb36a4b5168" providerId="LiveId" clId="{3A039A12-D64F-412E-BDD2-DEFD9957A488}" dt="2022-12-20T12:04:21.157" v="214" actId="20577"/>
        <pc:sldMkLst>
          <pc:docMk/>
          <pc:sldMk cId="1939459588" sldId="262"/>
        </pc:sldMkLst>
        <pc:spChg chg="mod">
          <ac:chgData name="lokeshrevalla3@gmail.com" userId="35ec4bb36a4b5168" providerId="LiveId" clId="{3A039A12-D64F-412E-BDD2-DEFD9957A488}" dt="2022-12-20T12:04:21.157" v="214" actId="20577"/>
          <ac:spMkLst>
            <pc:docMk/>
            <pc:sldMk cId="1939459588" sldId="262"/>
            <ac:spMk id="2" creationId="{1E3F6882-1409-4886-74F1-946FA8AF24D2}"/>
          </ac:spMkLst>
        </pc:spChg>
        <pc:spChg chg="del">
          <ac:chgData name="lokeshrevalla3@gmail.com" userId="35ec4bb36a4b5168" providerId="LiveId" clId="{3A039A12-D64F-412E-BDD2-DEFD9957A488}" dt="2022-12-20T07:51:49.775" v="84" actId="21"/>
          <ac:spMkLst>
            <pc:docMk/>
            <pc:sldMk cId="1939459588" sldId="262"/>
            <ac:spMk id="3" creationId="{6C3E42F9-19A4-D941-D7AC-D667C55AB6F0}"/>
          </ac:spMkLst>
        </pc:spChg>
        <pc:spChg chg="mod">
          <ac:chgData name="lokeshrevalla3@gmail.com" userId="35ec4bb36a4b5168" providerId="LiveId" clId="{3A039A12-D64F-412E-BDD2-DEFD9957A488}" dt="2022-12-20T07:51:43.913" v="83" actId="1076"/>
          <ac:spMkLst>
            <pc:docMk/>
            <pc:sldMk cId="1939459588" sldId="262"/>
            <ac:spMk id="4" creationId="{C318A45D-EC69-857A-956F-6D3A206B1F25}"/>
          </ac:spMkLst>
        </pc:spChg>
      </pc:sldChg>
      <pc:sldChg chg="delSp modSp mod">
        <pc:chgData name="lokeshrevalla3@gmail.com" userId="35ec4bb36a4b5168" providerId="LiveId" clId="{3A039A12-D64F-412E-BDD2-DEFD9957A488}" dt="2022-12-20T07:51:16.188" v="81" actId="21"/>
        <pc:sldMkLst>
          <pc:docMk/>
          <pc:sldMk cId="1958728811" sldId="263"/>
        </pc:sldMkLst>
        <pc:spChg chg="mod">
          <ac:chgData name="lokeshrevalla3@gmail.com" userId="35ec4bb36a4b5168" providerId="LiveId" clId="{3A039A12-D64F-412E-BDD2-DEFD9957A488}" dt="2022-12-20T07:51:07.126" v="80" actId="1076"/>
          <ac:spMkLst>
            <pc:docMk/>
            <pc:sldMk cId="1958728811" sldId="263"/>
            <ac:spMk id="2" creationId="{0B9C4CAE-0300-F14D-19FC-FFEB148AB76F}"/>
          </ac:spMkLst>
        </pc:spChg>
        <pc:spChg chg="del">
          <ac:chgData name="lokeshrevalla3@gmail.com" userId="35ec4bb36a4b5168" providerId="LiveId" clId="{3A039A12-D64F-412E-BDD2-DEFD9957A488}" dt="2022-12-20T07:51:16.188" v="81" actId="21"/>
          <ac:spMkLst>
            <pc:docMk/>
            <pc:sldMk cId="1958728811" sldId="263"/>
            <ac:spMk id="3" creationId="{8E34884D-2024-3DF9-A224-5A626032A141}"/>
          </ac:spMkLst>
        </pc:spChg>
        <pc:spChg chg="mod">
          <ac:chgData name="lokeshrevalla3@gmail.com" userId="35ec4bb36a4b5168" providerId="LiveId" clId="{3A039A12-D64F-412E-BDD2-DEFD9957A488}" dt="2022-12-20T07:51:04.910" v="79" actId="1076"/>
          <ac:spMkLst>
            <pc:docMk/>
            <pc:sldMk cId="1958728811" sldId="263"/>
            <ac:spMk id="4" creationId="{00D99D34-94F8-48E9-BE4D-36A5A5D7C97E}"/>
          </ac:spMkLst>
        </pc:spChg>
      </pc:sldChg>
      <pc:sldChg chg="modSp mod">
        <pc:chgData name="lokeshrevalla3@gmail.com" userId="35ec4bb36a4b5168" providerId="LiveId" clId="{3A039A12-D64F-412E-BDD2-DEFD9957A488}" dt="2022-12-20T07:49:41.010" v="61" actId="1076"/>
        <pc:sldMkLst>
          <pc:docMk/>
          <pc:sldMk cId="2684576631" sldId="264"/>
        </pc:sldMkLst>
        <pc:spChg chg="mod">
          <ac:chgData name="lokeshrevalla3@gmail.com" userId="35ec4bb36a4b5168" providerId="LiveId" clId="{3A039A12-D64F-412E-BDD2-DEFD9957A488}" dt="2022-12-20T07:49:41.010" v="61" actId="1076"/>
          <ac:spMkLst>
            <pc:docMk/>
            <pc:sldMk cId="2684576631" sldId="264"/>
            <ac:spMk id="4" creationId="{D877BAE1-49FD-9C34-0AA5-30D6F2FA877B}"/>
          </ac:spMkLst>
        </pc:spChg>
      </pc:sldChg>
      <pc:sldChg chg="modSp mod">
        <pc:chgData name="lokeshrevalla3@gmail.com" userId="35ec4bb36a4b5168" providerId="LiveId" clId="{3A039A12-D64F-412E-BDD2-DEFD9957A488}" dt="2022-12-22T05:53:52.057" v="351" actId="20577"/>
        <pc:sldMkLst>
          <pc:docMk/>
          <pc:sldMk cId="1774523244" sldId="265"/>
        </pc:sldMkLst>
        <pc:spChg chg="mod">
          <ac:chgData name="lokeshrevalla3@gmail.com" userId="35ec4bb36a4b5168" providerId="LiveId" clId="{3A039A12-D64F-412E-BDD2-DEFD9957A488}" dt="2022-12-20T07:50:51.449" v="76" actId="1076"/>
          <ac:spMkLst>
            <pc:docMk/>
            <pc:sldMk cId="1774523244" sldId="265"/>
            <ac:spMk id="2" creationId="{D8ECC1B5-5873-CE2C-F85E-73E66095D88C}"/>
          </ac:spMkLst>
        </pc:spChg>
        <pc:spChg chg="mod">
          <ac:chgData name="lokeshrevalla3@gmail.com" userId="35ec4bb36a4b5168" providerId="LiveId" clId="{3A039A12-D64F-412E-BDD2-DEFD9957A488}" dt="2022-12-22T05:53:52.057" v="351" actId="20577"/>
          <ac:spMkLst>
            <pc:docMk/>
            <pc:sldMk cId="1774523244" sldId="265"/>
            <ac:spMk id="4" creationId="{116EB541-0496-D35F-ECB1-372BBDBA5EE9}"/>
          </ac:spMkLst>
        </pc:spChg>
      </pc:sldChg>
      <pc:sldChg chg="modSp mod">
        <pc:chgData name="lokeshrevalla3@gmail.com" userId="35ec4bb36a4b5168" providerId="LiveId" clId="{3A039A12-D64F-412E-BDD2-DEFD9957A488}" dt="2022-12-20T12:05:18.751" v="234" actId="20577"/>
        <pc:sldMkLst>
          <pc:docMk/>
          <pc:sldMk cId="2980082025" sldId="266"/>
        </pc:sldMkLst>
        <pc:spChg chg="mod">
          <ac:chgData name="lokeshrevalla3@gmail.com" userId="35ec4bb36a4b5168" providerId="LiveId" clId="{3A039A12-D64F-412E-BDD2-DEFD9957A488}" dt="2022-12-20T12:05:18.751" v="234" actId="20577"/>
          <ac:spMkLst>
            <pc:docMk/>
            <pc:sldMk cId="2980082025" sldId="266"/>
            <ac:spMk id="4" creationId="{CD859D3D-7E9F-32EB-B4D3-B996BFCB4FE1}"/>
          </ac:spMkLst>
        </pc:spChg>
      </pc:sldChg>
      <pc:sldChg chg="modSp">
        <pc:chgData name="lokeshrevalla3@gmail.com" userId="35ec4bb36a4b5168" providerId="LiveId" clId="{3A039A12-D64F-412E-BDD2-DEFD9957A488}" dt="2022-12-20T07:48:29.665" v="56"/>
        <pc:sldMkLst>
          <pc:docMk/>
          <pc:sldMk cId="778713663" sldId="268"/>
        </pc:sldMkLst>
        <pc:picChg chg="mod">
          <ac:chgData name="lokeshrevalla3@gmail.com" userId="35ec4bb36a4b5168" providerId="LiveId" clId="{3A039A12-D64F-412E-BDD2-DEFD9957A488}" dt="2022-12-20T07:48:29.665" v="56"/>
          <ac:picMkLst>
            <pc:docMk/>
            <pc:sldMk cId="778713663" sldId="268"/>
            <ac:picMk id="4" creationId="{2BDA273E-F4BD-0077-DC60-AF57A3879558}"/>
          </ac:picMkLst>
        </pc:picChg>
      </pc:sldChg>
      <pc:sldChg chg="delSp modSp mod">
        <pc:chgData name="lokeshrevalla3@gmail.com" userId="35ec4bb36a4b5168" providerId="LiveId" clId="{3A039A12-D64F-412E-BDD2-DEFD9957A488}" dt="2022-12-20T07:43:37.994" v="25" actId="14100"/>
        <pc:sldMkLst>
          <pc:docMk/>
          <pc:sldMk cId="1485898916" sldId="271"/>
        </pc:sldMkLst>
        <pc:spChg chg="del">
          <ac:chgData name="lokeshrevalla3@gmail.com" userId="35ec4bb36a4b5168" providerId="LiveId" clId="{3A039A12-D64F-412E-BDD2-DEFD9957A488}" dt="2022-12-20T07:43:22.062" v="17" actId="21"/>
          <ac:spMkLst>
            <pc:docMk/>
            <pc:sldMk cId="1485898916" sldId="271"/>
            <ac:spMk id="2" creationId="{EB17446B-5B47-8887-7E60-1D366CC3CA1A}"/>
          </ac:spMkLst>
        </pc:spChg>
        <pc:picChg chg="mod">
          <ac:chgData name="lokeshrevalla3@gmail.com" userId="35ec4bb36a4b5168" providerId="LiveId" clId="{3A039A12-D64F-412E-BDD2-DEFD9957A488}" dt="2022-12-20T07:43:37.994" v="25" actId="14100"/>
          <ac:picMkLst>
            <pc:docMk/>
            <pc:sldMk cId="1485898916" sldId="271"/>
            <ac:picMk id="13" creationId="{BB7C74AA-7643-4901-75D1-783FA8D9C4C6}"/>
          </ac:picMkLst>
        </pc:picChg>
      </pc:sldChg>
      <pc:sldChg chg="delSp modSp new mod ord">
        <pc:chgData name="lokeshrevalla3@gmail.com" userId="35ec4bb36a4b5168" providerId="LiveId" clId="{3A039A12-D64F-412E-BDD2-DEFD9957A488}" dt="2022-12-20T12:02:38.933" v="129" actId="20577"/>
        <pc:sldMkLst>
          <pc:docMk/>
          <pc:sldMk cId="3288886111" sldId="272"/>
        </pc:sldMkLst>
        <pc:spChg chg="mod">
          <ac:chgData name="lokeshrevalla3@gmail.com" userId="35ec4bb36a4b5168" providerId="LiveId" clId="{3A039A12-D64F-412E-BDD2-DEFD9957A488}" dt="2022-12-20T12:02:19.883" v="120" actId="1076"/>
          <ac:spMkLst>
            <pc:docMk/>
            <pc:sldMk cId="3288886111" sldId="272"/>
            <ac:spMk id="2" creationId="{FEABCA01-FED3-9BEF-6B39-FEBE54B741BB}"/>
          </ac:spMkLst>
        </pc:spChg>
        <pc:spChg chg="del">
          <ac:chgData name="lokeshrevalla3@gmail.com" userId="35ec4bb36a4b5168" providerId="LiveId" clId="{3A039A12-D64F-412E-BDD2-DEFD9957A488}" dt="2022-12-20T12:01:48.006" v="95" actId="21"/>
          <ac:spMkLst>
            <pc:docMk/>
            <pc:sldMk cId="3288886111" sldId="272"/>
            <ac:spMk id="3" creationId="{57878B27-AAAC-941E-6291-7FB44851B8F4}"/>
          </ac:spMkLst>
        </pc:spChg>
        <pc:spChg chg="mod">
          <ac:chgData name="lokeshrevalla3@gmail.com" userId="35ec4bb36a4b5168" providerId="LiveId" clId="{3A039A12-D64F-412E-BDD2-DEFD9957A488}" dt="2022-12-20T12:02:38.933" v="129" actId="20577"/>
          <ac:spMkLst>
            <pc:docMk/>
            <pc:sldMk cId="3288886111" sldId="272"/>
            <ac:spMk id="4" creationId="{0732CD62-59F4-D808-2AAA-BF4DACA2123A}"/>
          </ac:spMkLst>
        </pc:spChg>
      </pc:sldChg>
      <pc:sldChg chg="addSp delSp modSp new mod ord">
        <pc:chgData name="lokeshrevalla3@gmail.com" userId="35ec4bb36a4b5168" providerId="LiveId" clId="{3A039A12-D64F-412E-BDD2-DEFD9957A488}" dt="2022-12-20T12:04:04.850" v="186"/>
        <pc:sldMkLst>
          <pc:docMk/>
          <pc:sldMk cId="3141945061" sldId="273"/>
        </pc:sldMkLst>
        <pc:spChg chg="mod">
          <ac:chgData name="lokeshrevalla3@gmail.com" userId="35ec4bb36a4b5168" providerId="LiveId" clId="{3A039A12-D64F-412E-BDD2-DEFD9957A488}" dt="2022-12-20T12:04:01.669" v="184" actId="20577"/>
          <ac:spMkLst>
            <pc:docMk/>
            <pc:sldMk cId="3141945061" sldId="273"/>
            <ac:spMk id="2" creationId="{7B398739-7872-559E-9668-1E8CD43CB612}"/>
          </ac:spMkLst>
        </pc:spChg>
        <pc:spChg chg="del">
          <ac:chgData name="lokeshrevalla3@gmail.com" userId="35ec4bb36a4b5168" providerId="LiveId" clId="{3A039A12-D64F-412E-BDD2-DEFD9957A488}" dt="2022-12-20T12:03:24.077" v="160" actId="21"/>
          <ac:spMkLst>
            <pc:docMk/>
            <pc:sldMk cId="3141945061" sldId="273"/>
            <ac:spMk id="3" creationId="{BC6FDF8F-E41A-D0CE-835B-3B91564B3182}"/>
          </ac:spMkLst>
        </pc:spChg>
        <pc:spChg chg="del mod">
          <ac:chgData name="lokeshrevalla3@gmail.com" userId="35ec4bb36a4b5168" providerId="LiveId" clId="{3A039A12-D64F-412E-BDD2-DEFD9957A488}" dt="2022-12-20T12:03:36.069" v="165"/>
          <ac:spMkLst>
            <pc:docMk/>
            <pc:sldMk cId="3141945061" sldId="273"/>
            <ac:spMk id="4" creationId="{E0C9257C-3031-FA72-73BB-64E9A4A42301}"/>
          </ac:spMkLst>
        </pc:spChg>
        <pc:spChg chg="add del mod">
          <ac:chgData name="lokeshrevalla3@gmail.com" userId="35ec4bb36a4b5168" providerId="LiveId" clId="{3A039A12-D64F-412E-BDD2-DEFD9957A488}" dt="2022-12-20T12:03:37.430" v="166"/>
          <ac:spMkLst>
            <pc:docMk/>
            <pc:sldMk cId="3141945061" sldId="273"/>
            <ac:spMk id="5" creationId="{9E50D602-8B13-EC50-FD01-3A39666392D0}"/>
          </ac:spMkLst>
        </pc:spChg>
        <pc:spChg chg="add mod">
          <ac:chgData name="lokeshrevalla3@gmail.com" userId="35ec4bb36a4b5168" providerId="LiveId" clId="{3A039A12-D64F-412E-BDD2-DEFD9957A488}" dt="2022-12-20T12:03:54.059" v="168" actId="255"/>
          <ac:spMkLst>
            <pc:docMk/>
            <pc:sldMk cId="3141945061" sldId="273"/>
            <ac:spMk id="6" creationId="{411AB14F-10F6-D26C-8FD7-C24427E22582}"/>
          </ac:spMkLst>
        </pc:spChg>
      </pc:sldChg>
      <pc:sldChg chg="modSp new mod">
        <pc:chgData name="lokeshrevalla3@gmail.com" userId="35ec4bb36a4b5168" providerId="LiveId" clId="{3A039A12-D64F-412E-BDD2-DEFD9957A488}" dt="2022-12-20T13:38:31.637" v="301" actId="20577"/>
        <pc:sldMkLst>
          <pc:docMk/>
          <pc:sldMk cId="1892133558" sldId="274"/>
        </pc:sldMkLst>
        <pc:spChg chg="mod">
          <ac:chgData name="lokeshrevalla3@gmail.com" userId="35ec4bb36a4b5168" providerId="LiveId" clId="{3A039A12-D64F-412E-BDD2-DEFD9957A488}" dt="2022-12-20T13:38:31.637" v="301" actId="20577"/>
          <ac:spMkLst>
            <pc:docMk/>
            <pc:sldMk cId="1892133558" sldId="274"/>
            <ac:spMk id="4" creationId="{E1F45712-73F3-07D3-DA66-A98FE3847947}"/>
          </ac:spMkLst>
        </pc:spChg>
      </pc:sldChg>
    </pc:docChg>
  </pc:docChgLst>
  <pc:docChgLst>
    <pc:chgData name="bojja hemanth" userId="8a8a07c0b414f0d7" providerId="LiveId" clId="{E628660A-EBF0-43D0-971C-F6F34B2E7B9B}"/>
    <pc:docChg chg="delSld">
      <pc:chgData name="bojja hemanth" userId="8a8a07c0b414f0d7" providerId="LiveId" clId="{E628660A-EBF0-43D0-971C-F6F34B2E7B9B}" dt="2023-07-15T17:48:49.266" v="0" actId="2696"/>
      <pc:docMkLst>
        <pc:docMk/>
      </pc:docMkLst>
      <pc:sldChg chg="del">
        <pc:chgData name="bojja hemanth" userId="8a8a07c0b414f0d7" providerId="LiveId" clId="{E628660A-EBF0-43D0-971C-F6F34B2E7B9B}" dt="2023-07-15T17:48:49.266" v="0" actId="2696"/>
        <pc:sldMkLst>
          <pc:docMk/>
          <pc:sldMk cId="4113420700" sldId="25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2795D1D2-3BD9-4211-BA19-AE4FEED04AC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8337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5D1D2-3BD9-4211-BA19-AE4FEED04ACD}"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2126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5D1D2-3BD9-4211-BA19-AE4FEED04ACD}"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10597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35B08582-58BC-478F-AAAD-C85E3F55722B}" type="datetimeFigureOut">
              <a:rPr lang="en-IN" smtClean="0"/>
              <a:pPr/>
              <a:t>15-07-2023</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2795D1D2-3BD9-4211-BA19-AE4FEED04ACD}"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601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5D1D2-3BD9-4211-BA19-AE4FEED04AC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1773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5D1D2-3BD9-4211-BA19-AE4FEED04AC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3355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95D1D2-3BD9-4211-BA19-AE4FEED04ACD}"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8051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95D1D2-3BD9-4211-BA19-AE4FEED04ACD}"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125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95D1D2-3BD9-4211-BA19-AE4FEED04ACD}" type="slidenum">
              <a:rPr lang="en-IN" smtClean="0"/>
              <a:pPr/>
              <a:t>‹#›</a:t>
            </a:fld>
            <a:endParaRPr lang="en-IN"/>
          </a:p>
        </p:txBody>
      </p:sp>
    </p:spTree>
    <p:extLst>
      <p:ext uri="{BB962C8B-B14F-4D97-AF65-F5344CB8AC3E}">
        <p14:creationId xmlns:p14="http://schemas.microsoft.com/office/powerpoint/2010/main" val="15373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08582-58BC-478F-AAAD-C85E3F55722B}" type="datetimeFigureOut">
              <a:rPr lang="en-IN" smtClean="0"/>
              <a:pPr/>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5D1D2-3BD9-4211-BA19-AE4FEED04ACD}"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7809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5B08582-58BC-478F-AAAD-C85E3F55722B}" type="datetimeFigureOut">
              <a:rPr lang="en-IN" smtClean="0"/>
              <a:pPr/>
              <a:t>15-07-2023</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2795D1D2-3BD9-4211-BA19-AE4FEED04ACD}"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3650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B08582-58BC-478F-AAAD-C85E3F55722B}" type="datetimeFigureOut">
              <a:rPr lang="en-IN" smtClean="0"/>
              <a:pPr/>
              <a:t>15-07-2023</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2795D1D2-3BD9-4211-BA19-AE4FEED04ACD}" type="slidenum">
              <a:rPr lang="en-IN" smtClean="0"/>
              <a:pPr/>
              <a:t>‹#›</a:t>
            </a:fld>
            <a:endParaRPr lang="en-IN"/>
          </a:p>
        </p:txBody>
      </p:sp>
    </p:spTree>
    <p:extLst>
      <p:ext uri="{BB962C8B-B14F-4D97-AF65-F5344CB8AC3E}">
        <p14:creationId xmlns:p14="http://schemas.microsoft.com/office/powerpoint/2010/main" val="1682858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DA273E-F4BD-0077-DC60-AF57A3879558}"/>
              </a:ext>
            </a:extLst>
          </p:cNvPr>
          <p:cNvPicPr>
            <a:picLocks noGrp="1" noChangeAspect="1"/>
          </p:cNvPicPr>
          <p:nvPr>
            <p:ph idx="1"/>
          </p:nvPr>
        </p:nvPicPr>
        <p:blipFill>
          <a:blip r:embed="rId2"/>
          <a:stretch>
            <a:fillRect/>
          </a:stretch>
        </p:blipFill>
        <p:spPr>
          <a:xfrm>
            <a:off x="1894664" y="2171700"/>
            <a:ext cx="8074060" cy="3294063"/>
          </a:xfrm>
          <a:prstGeom prst="rect">
            <a:avLst/>
          </a:prstGeom>
        </p:spPr>
      </p:pic>
    </p:spTree>
    <p:extLst>
      <p:ext uri="{BB962C8B-B14F-4D97-AF65-F5344CB8AC3E}">
        <p14:creationId xmlns:p14="http://schemas.microsoft.com/office/powerpoint/2010/main" val="77871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C1B5-5873-CE2C-F85E-73E66095D88C}"/>
              </a:ext>
            </a:extLst>
          </p:cNvPr>
          <p:cNvSpPr>
            <a:spLocks noGrp="1"/>
          </p:cNvSpPr>
          <p:nvPr>
            <p:ph type="title"/>
          </p:nvPr>
        </p:nvSpPr>
        <p:spPr>
          <a:xfrm>
            <a:off x="914400" y="541498"/>
            <a:ext cx="8678779" cy="933574"/>
          </a:xfrm>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3F48F293-D553-9F15-D787-58EE99D6A3B7}"/>
              </a:ext>
            </a:extLst>
          </p:cNvPr>
          <p:cNvSpPr>
            <a:spLocks noGrp="1"/>
          </p:cNvSpPr>
          <p:nvPr>
            <p:ph idx="1"/>
          </p:nvPr>
        </p:nvSpPr>
        <p:spPr>
          <a:xfrm>
            <a:off x="10747328" y="5325978"/>
            <a:ext cx="308855" cy="131821"/>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116EB541-0496-D35F-ECB1-372BBDBA5EE9}"/>
              </a:ext>
            </a:extLst>
          </p:cNvPr>
          <p:cNvSpPr>
            <a:spLocks noGrp="1"/>
          </p:cNvSpPr>
          <p:nvPr>
            <p:ph type="body" sz="half" idx="2"/>
          </p:nvPr>
        </p:nvSpPr>
        <p:spPr>
          <a:xfrm>
            <a:off x="914400" y="1764633"/>
            <a:ext cx="8791073" cy="3689040"/>
          </a:xfrm>
        </p:spPr>
        <p:txBody>
          <a:bodyPr/>
          <a:lstStyle/>
          <a:p>
            <a:pPr marL="342900" indent="-342900" algn="just">
              <a:lnSpc>
                <a:spcPct val="150000"/>
              </a:lnSpc>
              <a:buFont typeface="Wingdings" panose="05000000000000000000" pitchFamily="2" charset="2"/>
              <a:buChar char="q"/>
            </a:pPr>
            <a:r>
              <a:rPr lang="en-US" sz="1600" cap="none" spc="0" dirty="0">
                <a:solidFill>
                  <a:schemeClr val="tx1"/>
                </a:solidFill>
                <a:latin typeface="Times New Roman" panose="02020603050405020304" pitchFamily="18" charset="0"/>
                <a:cs typeface="Times New Roman" panose="02020603050405020304" pitchFamily="18" charset="0"/>
              </a:rPr>
              <a:t>Hard-ware requirements:-</a:t>
            </a:r>
          </a:p>
          <a:p>
            <a:pPr marL="342900" indent="-342900" algn="just">
              <a:lnSpc>
                <a:spcPct val="150000"/>
              </a:lnSpc>
              <a:buFont typeface="Wingdings" panose="05000000000000000000" pitchFamily="2" charset="2"/>
              <a:buChar char="q"/>
            </a:pPr>
            <a:r>
              <a:rPr lang="en-US" sz="1600" cap="none" spc="0" dirty="0">
                <a:solidFill>
                  <a:schemeClr val="tx1"/>
                </a:solidFill>
                <a:latin typeface="Times New Roman" panose="02020603050405020304" pitchFamily="18" charset="0"/>
                <a:cs typeface="Times New Roman" panose="02020603050405020304" pitchFamily="18" charset="0"/>
              </a:rPr>
              <a:t>Intel core i3</a:t>
            </a:r>
          </a:p>
          <a:p>
            <a:pPr marL="342900" indent="-342900" algn="just">
              <a:lnSpc>
                <a:spcPct val="150000"/>
              </a:lnSpc>
              <a:buFont typeface="Wingdings" panose="05000000000000000000" pitchFamily="2" charset="2"/>
              <a:buChar char="q"/>
            </a:pPr>
            <a:r>
              <a:rPr lang="en-US" sz="1600" cap="none" spc="0" dirty="0">
                <a:solidFill>
                  <a:schemeClr val="tx1"/>
                </a:solidFill>
                <a:latin typeface="Times New Roman" panose="02020603050405020304" pitchFamily="18" charset="0"/>
                <a:cs typeface="Times New Roman" panose="02020603050405020304" pitchFamily="18" charset="0"/>
              </a:rPr>
              <a:t>4 GB RAM</a:t>
            </a:r>
            <a:endParaRPr lang="en-IN" sz="1600" cap="none" spc="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Minimam</a:t>
            </a:r>
            <a:r>
              <a:rPr lang="en-IN" dirty="0">
                <a:latin typeface="Times New Roman" panose="02020603050405020304" pitchFamily="18" charset="0"/>
                <a:cs typeface="Times New Roman" panose="02020603050405020304" pitchFamily="18" charset="0"/>
              </a:rPr>
              <a:t> storage </a:t>
            </a:r>
            <a:endParaRPr lang="en-US" sz="1600" cap="none" spc="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52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859D3D-7E9F-32EB-B4D3-B996BFCB4FE1}"/>
              </a:ext>
            </a:extLst>
          </p:cNvPr>
          <p:cNvSpPr>
            <a:spLocks noGrp="1"/>
          </p:cNvSpPr>
          <p:nvPr>
            <p:ph type="body" sz="half" idx="2"/>
          </p:nvPr>
        </p:nvSpPr>
        <p:spPr>
          <a:xfrm>
            <a:off x="795528" y="1238291"/>
            <a:ext cx="10042356" cy="3576746"/>
          </a:xfrm>
        </p:spPr>
        <p:txBody>
          <a:bodyPr/>
          <a:lstStyle/>
          <a:p>
            <a:pPr marL="342900" indent="-342900" algn="just">
              <a:lnSpc>
                <a:spcPct val="150000"/>
              </a:lnSpc>
              <a:buFont typeface="Wingdings" panose="05000000000000000000" pitchFamily="2" charset="2"/>
              <a:buChar char="q"/>
            </a:pPr>
            <a:r>
              <a:rPr lang="en-IN" sz="1600" cap="none" spc="0" dirty="0">
                <a:solidFill>
                  <a:schemeClr val="tx1"/>
                </a:solidFill>
                <a:latin typeface="Times New Roman" panose="02020603050405020304" pitchFamily="18" charset="0"/>
                <a:cs typeface="Times New Roman" panose="02020603050405020304" pitchFamily="18" charset="0"/>
              </a:rPr>
              <a:t>Soft-ware requirements</a:t>
            </a:r>
          </a:p>
          <a:p>
            <a:pPr marL="342900" indent="-342900" algn="just">
              <a:lnSpc>
                <a:spcPct val="150000"/>
              </a:lnSpc>
              <a:buFont typeface="Wingdings" panose="05000000000000000000" pitchFamily="2" charset="2"/>
              <a:buChar char="q"/>
            </a:pPr>
            <a:r>
              <a:rPr lang="en-IN" sz="1600" cap="none" spc="0" dirty="0">
                <a:solidFill>
                  <a:schemeClr val="tx1"/>
                </a:solidFill>
                <a:latin typeface="Times New Roman" panose="02020603050405020304" pitchFamily="18" charset="0"/>
                <a:cs typeface="Times New Roman" panose="02020603050405020304" pitchFamily="18" charset="0"/>
              </a:rPr>
              <a:t>Windows </a:t>
            </a:r>
            <a:r>
              <a:rPr lang="en-IN" dirty="0">
                <a:latin typeface="Times New Roman" panose="02020603050405020304" pitchFamily="18" charset="0"/>
                <a:cs typeface="Times New Roman" panose="02020603050405020304" pitchFamily="18" charset="0"/>
              </a:rPr>
              <a:t>10 / Linux</a:t>
            </a:r>
            <a:endParaRPr lang="en-IN" sz="1600" cap="none" spc="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IN" sz="1600" cap="none" spc="0" dirty="0">
                <a:solidFill>
                  <a:schemeClr val="tx1"/>
                </a:solidFill>
                <a:latin typeface="Times New Roman" panose="02020603050405020304" pitchFamily="18" charset="0"/>
                <a:cs typeface="Times New Roman" panose="02020603050405020304" pitchFamily="18" charset="0"/>
              </a:rPr>
              <a:t> anaconda (Jupiter notebook)</a:t>
            </a:r>
          </a:p>
          <a:p>
            <a:pPr marL="342900" indent="-342900" algn="just">
              <a:lnSpc>
                <a:spcPct val="150000"/>
              </a:lnSpc>
              <a:buFont typeface="Wingdings" panose="05000000000000000000" pitchFamily="2" charset="2"/>
              <a:buChar char="q"/>
            </a:pPr>
            <a:r>
              <a:rPr lang="en-IN" sz="1600" cap="none" spc="0" dirty="0">
                <a:solidFill>
                  <a:schemeClr val="tx1"/>
                </a:solidFill>
                <a:latin typeface="Times New Roman" panose="02020603050405020304" pitchFamily="18" charset="0"/>
                <a:cs typeface="Times New Roman" panose="02020603050405020304" pitchFamily="18" charset="0"/>
              </a:rPr>
              <a:t>Ms excel</a:t>
            </a:r>
          </a:p>
          <a:p>
            <a:pPr marL="342900" indent="-34290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Python </a:t>
            </a:r>
            <a:r>
              <a:rPr lang="en-US" dirty="0"/>
              <a:t> </a:t>
            </a:r>
            <a:r>
              <a:rPr lang="en-US" dirty="0">
                <a:latin typeface="Times New Roman" pitchFamily="18" charset="0"/>
                <a:cs typeface="Times New Roman" pitchFamily="18" charset="0"/>
              </a:rPr>
              <a:t>version 3.11.1</a:t>
            </a:r>
          </a:p>
          <a:p>
            <a:pPr marL="342900" indent="-342900" algn="just">
              <a:lnSpc>
                <a:spcPct val="150000"/>
              </a:lnSpc>
              <a:buFont typeface="Wingdings" panose="05000000000000000000" pitchFamily="2" charset="2"/>
              <a:buChar char="q"/>
            </a:pPr>
            <a:r>
              <a:rPr lang="en-IN" sz="1600" cap="none" spc="0" dirty="0">
                <a:solidFill>
                  <a:schemeClr val="tx1"/>
                </a:solidFill>
                <a:latin typeface="Times New Roman" panose="02020603050405020304" pitchFamily="18" charset="0"/>
                <a:cs typeface="Times New Roman" panose="02020603050405020304" pitchFamily="18" charset="0"/>
              </a:rPr>
              <a:t>Any web browser</a:t>
            </a:r>
          </a:p>
          <a:p>
            <a:endParaRPr lang="en-IN" dirty="0"/>
          </a:p>
        </p:txBody>
      </p:sp>
    </p:spTree>
    <p:extLst>
      <p:ext uri="{BB962C8B-B14F-4D97-AF65-F5344CB8AC3E}">
        <p14:creationId xmlns:p14="http://schemas.microsoft.com/office/powerpoint/2010/main" val="298008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914" y="257986"/>
            <a:ext cx="4617086" cy="1016899"/>
          </a:xfrm>
        </p:spPr>
        <p:txBody>
          <a:bodyPr/>
          <a:lstStyle/>
          <a:p>
            <a:r>
              <a:rPr lang="en-US" b="1" dirty="0">
                <a:latin typeface="Times New Roman" pitchFamily="18" charset="0"/>
                <a:cs typeface="Times New Roman" pitchFamily="18" charset="0"/>
              </a:rPr>
              <a:t>System architecture :</a:t>
            </a:r>
          </a:p>
        </p:txBody>
      </p:sp>
      <p:pic>
        <p:nvPicPr>
          <p:cNvPr id="1026" name="Picture 2" descr="https://images.idgesg.net/images/article/2019/06/time-series-spark-figure-1-100800318-orig.jpg"/>
          <p:cNvPicPr>
            <a:picLocks noChangeAspect="1" noChangeArrowheads="1"/>
          </p:cNvPicPr>
          <p:nvPr/>
        </p:nvPicPr>
        <p:blipFill>
          <a:blip r:embed="rId2"/>
          <a:srcRect/>
          <a:stretch>
            <a:fillRect/>
          </a:stretch>
        </p:blipFill>
        <p:spPr bwMode="auto">
          <a:xfrm>
            <a:off x="3778007" y="1277721"/>
            <a:ext cx="2891284" cy="47713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9637494" cy="717960"/>
          </a:xfrm>
        </p:spPr>
        <p:txBody>
          <a:bodyPr/>
          <a:lstStyle/>
          <a:p>
            <a:r>
              <a:rPr lang="en-US" dirty="0">
                <a:latin typeface="Times New Roman" pitchFamily="18" charset="0"/>
                <a:cs typeface="Times New Roman" pitchFamily="18" charset="0"/>
              </a:rPr>
              <a:t>ALGORITHAM :</a:t>
            </a:r>
          </a:p>
        </p:txBody>
      </p:sp>
      <p:sp>
        <p:nvSpPr>
          <p:cNvPr id="4" name="Text Placeholder 3"/>
          <p:cNvSpPr>
            <a:spLocks noGrp="1"/>
          </p:cNvSpPr>
          <p:nvPr>
            <p:ph type="body" sz="half" idx="2"/>
          </p:nvPr>
        </p:nvSpPr>
        <p:spPr>
          <a:xfrm>
            <a:off x="1133083" y="1692138"/>
            <a:ext cx="10173825" cy="4321800"/>
          </a:xfrm>
        </p:spPr>
        <p:txBody>
          <a:bodyPr/>
          <a:lstStyle/>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Here we use linear regression algorithm. The main concept of this algorithm to find predictive analysis.</a:t>
            </a:r>
          </a:p>
          <a:p>
            <a:pPr algn="just">
              <a:buFont typeface="Wingdings" pitchFamily="2" charset="2"/>
              <a:buChar char="§"/>
            </a:pPr>
            <a:r>
              <a:rPr lang="en-US" sz="2000" dirty="0">
                <a:latin typeface="Times New Roman" panose="02020603050405020304" pitchFamily="18" charset="0"/>
                <a:cs typeface="Times New Roman" panose="02020603050405020304" pitchFamily="18" charset="0"/>
              </a:rPr>
              <a:t>Linear regression is a type of supervised machine learning It deals with the two variables one is dependent variable and independent variable.</a:t>
            </a:r>
          </a:p>
          <a:p>
            <a:pPr algn="just">
              <a:buFont typeface="Wingdings" pitchFamily="2" charset="2"/>
              <a:buChar char="§"/>
            </a:pPr>
            <a:r>
              <a:rPr lang="en-IN" sz="2000" dirty="0" err="1">
                <a:latin typeface="Times New Roman" panose="02020603050405020304" pitchFamily="18" charset="0"/>
                <a:cs typeface="Times New Roman" panose="02020603050405020304" pitchFamily="18" charset="0"/>
              </a:rPr>
              <a:t>Predciting</a:t>
            </a:r>
            <a:r>
              <a:rPr lang="en-IN" sz="2000" dirty="0">
                <a:latin typeface="Times New Roman" panose="02020603050405020304" pitchFamily="18" charset="0"/>
                <a:cs typeface="Times New Roman" panose="02020603050405020304" pitchFamily="18" charset="0"/>
              </a:rPr>
              <a:t> future data using past observations.</a:t>
            </a:r>
          </a:p>
          <a:p>
            <a:pPr algn="just">
              <a:buFont typeface="Wingdings" pitchFamily="2" charset="2"/>
              <a:buChar char="§"/>
            </a:pPr>
            <a:r>
              <a:rPr lang="en-IN" sz="2000" dirty="0" err="1">
                <a:latin typeface="Times New Roman" panose="02020603050405020304" pitchFamily="18" charset="0"/>
                <a:cs typeface="Times New Roman" panose="02020603050405020304" pitchFamily="18" charset="0"/>
              </a:rPr>
              <a:t>Spliting</a:t>
            </a:r>
            <a:r>
              <a:rPr lang="en-IN" sz="2000" dirty="0">
                <a:latin typeface="Times New Roman" panose="02020603050405020304" pitchFamily="18" charset="0"/>
                <a:cs typeface="Times New Roman" panose="02020603050405020304" pitchFamily="18" charset="0"/>
              </a:rPr>
              <a:t> the data into futures (test , train )</a:t>
            </a:r>
          </a:p>
          <a:p>
            <a:pPr algn="just">
              <a:buFont typeface="Wingdings" pitchFamily="2" charset="2"/>
              <a:buChar char="§"/>
            </a:pPr>
            <a:r>
              <a:rPr lang="en-IN" sz="2000" dirty="0" err="1">
                <a:latin typeface="Times New Roman" panose="02020603050405020304" pitchFamily="18" charset="0"/>
                <a:cs typeface="Times New Roman" panose="02020603050405020304" pitchFamily="18" charset="0"/>
              </a:rPr>
              <a:t>Fiting</a:t>
            </a:r>
            <a:r>
              <a:rPr lang="en-IN" sz="2000" dirty="0">
                <a:latin typeface="Times New Roman" panose="02020603050405020304" pitchFamily="18" charset="0"/>
                <a:cs typeface="Times New Roman" panose="02020603050405020304" pitchFamily="18" charset="0"/>
              </a:rPr>
              <a:t> the train data set in linear regression.</a:t>
            </a:r>
          </a:p>
          <a:p>
            <a:pPr algn="just">
              <a:buFont typeface="Wingdings" pitchFamily="2" charset="2"/>
              <a:buChar char="§"/>
            </a:pPr>
            <a:r>
              <a:rPr lang="en-IN" sz="2000" dirty="0">
                <a:latin typeface="Times New Roman" panose="02020603050405020304" pitchFamily="18" charset="0"/>
                <a:cs typeface="Times New Roman" panose="02020603050405020304" pitchFamily="18" charset="0"/>
              </a:rPr>
              <a:t>Using </a:t>
            </a:r>
            <a:r>
              <a:rPr lang="en-IN" sz="2000" dirty="0" err="1">
                <a:latin typeface="Times New Roman" panose="02020603050405020304" pitchFamily="18" charset="0"/>
                <a:cs typeface="Times New Roman" panose="02020603050405020304" pitchFamily="18" charset="0"/>
              </a:rPr>
              <a:t>predicited</a:t>
            </a:r>
            <a:r>
              <a:rPr lang="en-IN" sz="2000" dirty="0">
                <a:latin typeface="Times New Roman" panose="02020603050405020304" pitchFamily="18" charset="0"/>
                <a:cs typeface="Times New Roman" panose="02020603050405020304" pitchFamily="18" charset="0"/>
              </a:rPr>
              <a:t> data and old data </a:t>
            </a:r>
            <a:r>
              <a:rPr lang="en-IN" sz="2000" dirty="0" err="1">
                <a:latin typeface="Times New Roman" panose="02020603050405020304" pitchFamily="18" charset="0"/>
                <a:cs typeface="Times New Roman" panose="02020603050405020304" pitchFamily="18" charset="0"/>
              </a:rPr>
              <a:t>ploting</a:t>
            </a:r>
            <a:r>
              <a:rPr lang="en-IN" sz="2000" dirty="0">
                <a:latin typeface="Times New Roman" panose="02020603050405020304" pitchFamily="18" charset="0"/>
                <a:cs typeface="Times New Roman" panose="02020603050405020304" pitchFamily="18" charset="0"/>
              </a:rPr>
              <a:t> the graph</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707" y="776732"/>
            <a:ext cx="9540778" cy="577284"/>
          </a:xfrm>
        </p:spPr>
        <p:txBody>
          <a:bodyPr/>
          <a:lstStyle/>
          <a:p>
            <a:r>
              <a:rPr lang="en-IN" dirty="0">
                <a:latin typeface="Times New Roman" pitchFamily="18" charset="0"/>
                <a:cs typeface="Times New Roman" pitchFamily="18" charset="0"/>
              </a:rPr>
              <a:t>Modules description :</a:t>
            </a:r>
            <a:endParaRPr lang="en-US" dirty="0">
              <a:latin typeface="Times New Roman" pitchFamily="18" charset="0"/>
              <a:cs typeface="Times New Roman" pitchFamily="18" charset="0"/>
            </a:endParaRPr>
          </a:p>
        </p:txBody>
      </p:sp>
      <p:sp>
        <p:nvSpPr>
          <p:cNvPr id="4" name="Text Placeholder 3"/>
          <p:cNvSpPr>
            <a:spLocks noGrp="1"/>
          </p:cNvSpPr>
          <p:nvPr>
            <p:ph type="body" sz="half" idx="2"/>
          </p:nvPr>
        </p:nvSpPr>
        <p:spPr>
          <a:xfrm>
            <a:off x="1160585" y="1626577"/>
            <a:ext cx="9768254" cy="4404946"/>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Step 1 : uploading the data from the </a:t>
            </a:r>
            <a:r>
              <a:rPr lang="en-IN" dirty="0" err="1">
                <a:latin typeface="Times New Roman" panose="02020603050405020304" pitchFamily="18" charset="0"/>
                <a:cs typeface="Times New Roman" panose="02020603050405020304" pitchFamily="18" charset="0"/>
              </a:rPr>
              <a:t>Kaggle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download the .</a:t>
            </a:r>
            <a:r>
              <a:rPr lang="en-IN" dirty="0" err="1">
                <a:latin typeface="Times New Roman" panose="02020603050405020304" pitchFamily="18" charset="0"/>
                <a:cs typeface="Times New Roman" panose="02020603050405020304" pitchFamily="18" charset="0"/>
              </a:rPr>
              <a:t>csv</a:t>
            </a:r>
            <a:r>
              <a:rPr lang="en-IN" dirty="0">
                <a:latin typeface="Times New Roman" panose="02020603050405020304" pitchFamily="18" charset="0"/>
                <a:cs typeface="Times New Roman" panose="02020603050405020304" pitchFamily="18" charset="0"/>
              </a:rPr>
              <a:t> file and run in the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or any other  </a:t>
            </a:r>
          </a:p>
          <a:p>
            <a:r>
              <a:rPr lang="en-IN" dirty="0">
                <a:latin typeface="Times New Roman" panose="02020603050405020304" pitchFamily="18" charset="0"/>
                <a:cs typeface="Times New Roman" panose="02020603050405020304" pitchFamily="18" charset="0"/>
              </a:rPr>
              <a:t>             source</a:t>
            </a:r>
          </a:p>
          <a:p>
            <a:r>
              <a:rPr lang="en-IN" dirty="0">
                <a:latin typeface="Times New Roman" panose="02020603050405020304" pitchFamily="18" charset="0"/>
                <a:cs typeface="Times New Roman" panose="02020603050405020304" pitchFamily="18" charset="0"/>
              </a:rPr>
              <a:t>Step 2: here we are using linear regression algorithm.</a:t>
            </a:r>
          </a:p>
          <a:p>
            <a:r>
              <a:rPr lang="en-IN" dirty="0">
                <a:latin typeface="Times New Roman" panose="02020603050405020304" pitchFamily="18" charset="0"/>
                <a:cs typeface="Times New Roman" panose="02020603050405020304" pitchFamily="18" charset="0"/>
              </a:rPr>
              <a:t>             based on this algorithm we are splitting the data into  training </a:t>
            </a:r>
          </a:p>
          <a:p>
            <a:r>
              <a:rPr lang="en-IN" dirty="0">
                <a:latin typeface="Times New Roman" panose="02020603050405020304" pitchFamily="18" charset="0"/>
                <a:cs typeface="Times New Roman" panose="02020603050405020304" pitchFamily="18" charset="0"/>
              </a:rPr>
              <a:t>             and testing data set.</a:t>
            </a:r>
          </a:p>
          <a:p>
            <a:r>
              <a:rPr lang="en-IN" dirty="0">
                <a:latin typeface="Times New Roman" panose="02020603050405020304" pitchFamily="18" charset="0"/>
                <a:cs typeface="Times New Roman" panose="02020603050405020304" pitchFamily="18" charset="0"/>
              </a:rPr>
              <a:t>             and apply the algorithm on that </a:t>
            </a:r>
            <a:r>
              <a:rPr lang="en-IN" dirty="0" err="1">
                <a:latin typeface="Times New Roman" panose="02020603050405020304" pitchFamily="18" charset="0"/>
                <a:cs typeface="Times New Roman" panose="02020603050405020304" pitchFamily="18" charset="0"/>
              </a:rPr>
              <a:t>splitted</a:t>
            </a:r>
            <a:r>
              <a:rPr lang="en-IN" dirty="0">
                <a:latin typeface="Times New Roman" panose="02020603050405020304" pitchFamily="18" charset="0"/>
                <a:cs typeface="Times New Roman" panose="02020603050405020304" pitchFamily="18" charset="0"/>
              </a:rPr>
              <a:t> data sets.</a:t>
            </a:r>
          </a:p>
          <a:p>
            <a:pPr fontAlgn="base"/>
            <a:r>
              <a:rPr lang="en-IN" dirty="0">
                <a:latin typeface="Times New Roman" panose="02020603050405020304" pitchFamily="18" charset="0"/>
                <a:cs typeface="Times New Roman" panose="02020603050405020304" pitchFamily="18" charset="0"/>
              </a:rPr>
              <a:t>Step 3: here we are using linear regression in this project . </a:t>
            </a:r>
            <a:r>
              <a:rPr lang="en-US" b="1" dirty="0">
                <a:latin typeface="Times New Roman" pitchFamily="18" charset="0"/>
                <a:cs typeface="Times New Roman" pitchFamily="18" charset="0"/>
              </a:rPr>
              <a:t>Linear regression</a:t>
            </a:r>
            <a:r>
              <a:rPr lang="en-US" dirty="0">
                <a:latin typeface="Times New Roman" pitchFamily="18" charset="0"/>
                <a:cs typeface="Times New Roman" pitchFamily="18" charset="0"/>
              </a:rPr>
              <a:t> is a simple </a:t>
            </a:r>
            <a:r>
              <a:rPr lang="en-US" b="1" dirty="0">
                <a:latin typeface="Times New Roman" pitchFamily="18" charset="0"/>
                <a:cs typeface="Times New Roman" pitchFamily="18" charset="0"/>
              </a:rPr>
              <a:t>Supervised Learning</a:t>
            </a:r>
            <a:r>
              <a:rPr lang="en-US" dirty="0">
                <a:latin typeface="Times New Roman" pitchFamily="18" charset="0"/>
                <a:cs typeface="Times New Roman" pitchFamily="18" charset="0"/>
              </a:rPr>
              <a:t> algorithm       that is    </a:t>
            </a:r>
          </a:p>
          <a:p>
            <a:pPr fontAlgn="base"/>
            <a:r>
              <a:rPr lang="en-US" dirty="0">
                <a:latin typeface="Times New Roman" pitchFamily="18" charset="0"/>
                <a:cs typeface="Times New Roman" pitchFamily="18" charset="0"/>
              </a:rPr>
              <a:t>            used to predict the value of a dependent variable(y) for a given value of the independent variable(x) by effectively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   </a:t>
            </a:r>
          </a:p>
          <a:p>
            <a:pPr fontAlgn="base"/>
            <a:r>
              <a:rPr lang="en-US" dirty="0">
                <a:latin typeface="Times New Roman" pitchFamily="18" charset="0"/>
                <a:cs typeface="Times New Roman" pitchFamily="18" charset="0"/>
              </a:rPr>
              <a:t>            linear relationship between the input(x) and output(y) variables using the given dataset.</a:t>
            </a:r>
          </a:p>
          <a:p>
            <a:pPr fontAlgn="base"/>
            <a:r>
              <a:rPr lang="en-US" dirty="0"/>
              <a:t>Step 4 : after predicting the values , </a:t>
            </a:r>
            <a:r>
              <a:rPr lang="en-US" dirty="0" err="1"/>
              <a:t>ploting</a:t>
            </a:r>
            <a:r>
              <a:rPr lang="en-US" dirty="0"/>
              <a:t> them with old observed data </a:t>
            </a:r>
          </a:p>
          <a:p>
            <a:pPr fontAlgn="base"/>
            <a:r>
              <a:rPr lang="en-US" dirty="0"/>
              <a:t>Step 5 : </a:t>
            </a:r>
            <a:r>
              <a:rPr lang="en-US" dirty="0" err="1"/>
              <a:t>analysing</a:t>
            </a:r>
            <a:r>
              <a:rPr lang="en-US" dirty="0"/>
              <a:t> the graph of time series .</a:t>
            </a:r>
            <a:br>
              <a:rPr lang="en-US" dirty="0"/>
            </a:br>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9593532" cy="427814"/>
          </a:xfrm>
        </p:spPr>
        <p:txBody>
          <a:bodyPr/>
          <a:lstStyle/>
          <a:p>
            <a:r>
              <a:rPr lang="en-IN" dirty="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4" name="Text Placeholder 3"/>
          <p:cNvSpPr>
            <a:spLocks noGrp="1"/>
          </p:cNvSpPr>
          <p:nvPr>
            <p:ph type="body" sz="half" idx="2"/>
          </p:nvPr>
        </p:nvSpPr>
        <p:spPr>
          <a:xfrm>
            <a:off x="1124291" y="1424354"/>
            <a:ext cx="7448209" cy="4029318"/>
          </a:xfrm>
        </p:spPr>
        <p:txBody>
          <a:bodyPr>
            <a:noAutofit/>
          </a:bodyPr>
          <a:lstStyle/>
          <a:p>
            <a:r>
              <a:rPr lang="en-US" sz="1100" dirty="0"/>
              <a:t>import pandas as pd</a:t>
            </a:r>
          </a:p>
          <a:p>
            <a:r>
              <a:rPr lang="en-US" sz="1100" dirty="0"/>
              <a:t>import </a:t>
            </a:r>
            <a:r>
              <a:rPr lang="en-US" sz="1100" dirty="0" err="1"/>
              <a:t>numpy</a:t>
            </a:r>
            <a:r>
              <a:rPr lang="en-US" sz="1100" dirty="0"/>
              <a:t> as </a:t>
            </a:r>
            <a:r>
              <a:rPr lang="en-US" sz="1100" dirty="0" err="1"/>
              <a:t>np</a:t>
            </a:r>
            <a:endParaRPr lang="en-US" sz="1100" dirty="0"/>
          </a:p>
          <a:p>
            <a:r>
              <a:rPr lang="en-US" sz="1100" dirty="0"/>
              <a:t>import </a:t>
            </a:r>
            <a:r>
              <a:rPr lang="en-US" sz="1100" dirty="0" err="1"/>
              <a:t>os</a:t>
            </a:r>
            <a:endParaRPr lang="en-US" sz="1100" dirty="0"/>
          </a:p>
          <a:p>
            <a:r>
              <a:rPr lang="en-US" sz="1100" dirty="0" err="1"/>
              <a:t>os.getcwd</a:t>
            </a:r>
            <a:r>
              <a:rPr lang="en-US" sz="1100" dirty="0"/>
              <a:t>()</a:t>
            </a:r>
          </a:p>
          <a:p>
            <a:r>
              <a:rPr lang="en-US" sz="1100" dirty="0"/>
              <a:t>'C:\\Users\\REVALLA LOKESH'</a:t>
            </a:r>
          </a:p>
          <a:p>
            <a:r>
              <a:rPr lang="en-US" sz="1100" dirty="0" err="1"/>
              <a:t>df</a:t>
            </a:r>
            <a:r>
              <a:rPr lang="en-US" sz="1100" dirty="0"/>
              <a:t>=</a:t>
            </a:r>
            <a:r>
              <a:rPr lang="en-US" sz="1100" dirty="0" err="1"/>
              <a:t>pd.read_csv</a:t>
            </a:r>
            <a:r>
              <a:rPr lang="en-US" sz="1100" dirty="0"/>
              <a:t>("tesla.csv")</a:t>
            </a:r>
          </a:p>
          <a:p>
            <a:r>
              <a:rPr lang="en-US" sz="1100" dirty="0" err="1"/>
              <a:t>df.head</a:t>
            </a:r>
            <a:r>
              <a:rPr lang="en-US" sz="1100" dirty="0"/>
              <a:t>()</a:t>
            </a:r>
          </a:p>
          <a:p>
            <a:r>
              <a:rPr lang="en-US" sz="1100" dirty="0"/>
              <a:t>import pandas as pd</a:t>
            </a:r>
          </a:p>
          <a:p>
            <a:r>
              <a:rPr lang="en-US" sz="1100" dirty="0"/>
              <a:t>import </a:t>
            </a:r>
            <a:r>
              <a:rPr lang="en-US" sz="1100" dirty="0" err="1"/>
              <a:t>numpy</a:t>
            </a:r>
            <a:r>
              <a:rPr lang="en-US" sz="1100" dirty="0"/>
              <a:t> as </a:t>
            </a:r>
            <a:r>
              <a:rPr lang="en-US" sz="1100" dirty="0" err="1"/>
              <a:t>np</a:t>
            </a:r>
            <a:endParaRPr lang="en-US" sz="1100" dirty="0"/>
          </a:p>
          <a:p>
            <a:r>
              <a:rPr lang="en-US" sz="1100" dirty="0"/>
              <a:t>from </a:t>
            </a:r>
            <a:r>
              <a:rPr lang="en-US" sz="1100" dirty="0" err="1"/>
              <a:t>sklearn.tree</a:t>
            </a:r>
            <a:r>
              <a:rPr lang="en-US" sz="1100" dirty="0"/>
              <a:t> import </a:t>
            </a:r>
            <a:r>
              <a:rPr lang="en-US" sz="1100" dirty="0" err="1"/>
              <a:t>DecisionTreeRegressor</a:t>
            </a:r>
            <a:endParaRPr lang="en-US" sz="1100" dirty="0"/>
          </a:p>
          <a:p>
            <a:r>
              <a:rPr lang="en-US" sz="1100" dirty="0"/>
              <a:t>from </a:t>
            </a:r>
            <a:r>
              <a:rPr lang="en-US" sz="1100" dirty="0" err="1"/>
              <a:t>sklearn.linear_model</a:t>
            </a:r>
            <a:r>
              <a:rPr lang="en-US" sz="1100" dirty="0"/>
              <a:t> import </a:t>
            </a:r>
            <a:r>
              <a:rPr lang="en-US" sz="1100" dirty="0" err="1"/>
              <a:t>LinearRegression</a:t>
            </a:r>
            <a:endParaRPr lang="en-US" sz="1100" dirty="0"/>
          </a:p>
          <a:p>
            <a:r>
              <a:rPr lang="en-US" sz="1100" dirty="0"/>
              <a:t>from </a:t>
            </a:r>
            <a:r>
              <a:rPr lang="en-US" sz="1100" dirty="0" err="1"/>
              <a:t>sklearn.model_selection</a:t>
            </a:r>
            <a:r>
              <a:rPr lang="en-US" sz="1100" dirty="0"/>
              <a:t> import </a:t>
            </a:r>
            <a:r>
              <a:rPr lang="en-US" sz="1100" dirty="0" err="1"/>
              <a:t>train_test_split</a:t>
            </a:r>
            <a:endParaRPr lang="en-US" sz="1100" dirty="0"/>
          </a:p>
          <a:p>
            <a:r>
              <a:rPr lang="en-US" sz="1100" dirty="0"/>
              <a:t>import </a:t>
            </a:r>
            <a:r>
              <a:rPr lang="en-US" sz="1100" dirty="0" err="1"/>
              <a:t>matplotlib.pyplot</a:t>
            </a:r>
            <a:r>
              <a:rPr lang="en-US" sz="1100" dirty="0"/>
              <a:t> as </a:t>
            </a:r>
            <a:r>
              <a:rPr lang="en-US" sz="1100" dirty="0" err="1"/>
              <a:t>plt</a:t>
            </a:r>
            <a:endParaRPr lang="en-US" sz="1100" dirty="0"/>
          </a:p>
          <a:p>
            <a:r>
              <a:rPr lang="en-US" sz="1100" dirty="0" err="1"/>
              <a:t>plt.style.use</a:t>
            </a:r>
            <a:r>
              <a:rPr lang="en-US" sz="1100" dirty="0"/>
              <a:t>('</a:t>
            </a:r>
            <a:r>
              <a:rPr lang="en-US" sz="1100" dirty="0" err="1"/>
              <a:t>bmh</a:t>
            </a:r>
            <a:r>
              <a:rPr lang="en-US" sz="1100" dirty="0"/>
              <a:t>')</a:t>
            </a:r>
          </a:p>
          <a:p>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51792" y="1019908"/>
            <a:ext cx="9618785" cy="4985238"/>
          </a:xfrm>
        </p:spPr>
        <p:txBody>
          <a:bodyPr>
            <a:normAutofit fontScale="77500" lnSpcReduction="20000"/>
          </a:bodyPr>
          <a:lstStyle/>
          <a:p>
            <a:r>
              <a:rPr lang="en-US" dirty="0" err="1"/>
              <a:t>plt.figure</a:t>
            </a:r>
            <a:r>
              <a:rPr lang="en-US" dirty="0"/>
              <a:t>(</a:t>
            </a:r>
            <a:r>
              <a:rPr lang="en-US" dirty="0" err="1"/>
              <a:t>figsize</a:t>
            </a:r>
            <a:r>
              <a:rPr lang="en-US" dirty="0"/>
              <a:t>=(16,8))</a:t>
            </a:r>
          </a:p>
          <a:p>
            <a:r>
              <a:rPr lang="en-US" dirty="0" err="1"/>
              <a:t>plt.title</a:t>
            </a:r>
            <a:r>
              <a:rPr lang="en-US" dirty="0"/>
              <a:t>('</a:t>
            </a:r>
            <a:r>
              <a:rPr lang="en-US" dirty="0" err="1"/>
              <a:t>netflix</a:t>
            </a:r>
            <a:r>
              <a:rPr lang="en-US" dirty="0"/>
              <a:t>')</a:t>
            </a:r>
          </a:p>
          <a:p>
            <a:r>
              <a:rPr lang="en-US" dirty="0" err="1"/>
              <a:t>plt.xlabel</a:t>
            </a:r>
            <a:r>
              <a:rPr lang="en-US" dirty="0"/>
              <a:t>('days')</a:t>
            </a:r>
          </a:p>
          <a:p>
            <a:r>
              <a:rPr lang="en-US" dirty="0" err="1"/>
              <a:t>plt.ylabel</a:t>
            </a:r>
            <a:r>
              <a:rPr lang="en-US" dirty="0"/>
              <a:t>('Close price </a:t>
            </a:r>
            <a:r>
              <a:rPr lang="en-US" dirty="0" err="1"/>
              <a:t>usd</a:t>
            </a:r>
            <a:r>
              <a:rPr lang="en-US" dirty="0"/>
              <a:t> ($)')</a:t>
            </a:r>
          </a:p>
          <a:p>
            <a:r>
              <a:rPr lang="en-US" dirty="0" err="1"/>
              <a:t>plt.plot</a:t>
            </a:r>
            <a:r>
              <a:rPr lang="en-US" dirty="0"/>
              <a:t>(</a:t>
            </a:r>
            <a:r>
              <a:rPr lang="en-US" dirty="0" err="1"/>
              <a:t>df</a:t>
            </a:r>
            <a:r>
              <a:rPr lang="en-US" dirty="0"/>
              <a:t>['Close'])</a:t>
            </a:r>
          </a:p>
          <a:p>
            <a:r>
              <a:rPr lang="en-US" dirty="0" err="1"/>
              <a:t>plt.show</a:t>
            </a:r>
            <a:r>
              <a:rPr lang="en-US" dirty="0"/>
              <a:t>()</a:t>
            </a:r>
          </a:p>
          <a:p>
            <a:endParaRPr lang="en-US" dirty="0"/>
          </a:p>
          <a:p>
            <a:r>
              <a:rPr lang="en-US" dirty="0" err="1"/>
              <a:t>df</a:t>
            </a:r>
            <a:r>
              <a:rPr lang="en-US" dirty="0"/>
              <a:t> = </a:t>
            </a:r>
            <a:r>
              <a:rPr lang="en-US" dirty="0" err="1"/>
              <a:t>df</a:t>
            </a:r>
            <a:r>
              <a:rPr lang="en-US" dirty="0"/>
              <a:t>[['Close']]</a:t>
            </a:r>
          </a:p>
          <a:p>
            <a:r>
              <a:rPr lang="en-US" dirty="0" err="1"/>
              <a:t>df.head</a:t>
            </a:r>
            <a:r>
              <a:rPr lang="en-US" dirty="0"/>
              <a:t>(4)</a:t>
            </a:r>
            <a:r>
              <a:rPr lang="en-US" dirty="0" err="1"/>
              <a:t>x_future</a:t>
            </a:r>
            <a:r>
              <a:rPr lang="en-US" dirty="0"/>
              <a:t> = </a:t>
            </a:r>
            <a:r>
              <a:rPr lang="en-US" dirty="0" err="1"/>
              <a:t>df.drop</a:t>
            </a:r>
            <a:r>
              <a:rPr lang="en-US" dirty="0"/>
              <a:t>(['Prediction'], 1)[:-</a:t>
            </a:r>
            <a:r>
              <a:rPr lang="en-US" dirty="0" err="1"/>
              <a:t>future_days</a:t>
            </a:r>
            <a:r>
              <a:rPr lang="en-US" dirty="0"/>
              <a:t>]</a:t>
            </a:r>
          </a:p>
          <a:p>
            <a:r>
              <a:rPr lang="en-US" dirty="0" err="1"/>
              <a:t>x_future</a:t>
            </a:r>
            <a:r>
              <a:rPr lang="en-US" dirty="0"/>
              <a:t> = </a:t>
            </a:r>
            <a:r>
              <a:rPr lang="en-US" dirty="0" err="1"/>
              <a:t>x_future.tail</a:t>
            </a:r>
            <a:r>
              <a:rPr lang="en-US" dirty="0"/>
              <a:t>(</a:t>
            </a:r>
            <a:r>
              <a:rPr lang="en-US" dirty="0" err="1"/>
              <a:t>future_days</a:t>
            </a:r>
            <a:r>
              <a:rPr lang="en-US" dirty="0"/>
              <a:t>)</a:t>
            </a:r>
          </a:p>
          <a:p>
            <a:r>
              <a:rPr lang="en-US" dirty="0" err="1"/>
              <a:t>x_future</a:t>
            </a:r>
            <a:r>
              <a:rPr lang="en-US" dirty="0"/>
              <a:t> = </a:t>
            </a:r>
            <a:r>
              <a:rPr lang="en-US" dirty="0" err="1"/>
              <a:t>np.array</a:t>
            </a:r>
            <a:r>
              <a:rPr lang="en-US" dirty="0"/>
              <a:t>(</a:t>
            </a:r>
            <a:r>
              <a:rPr lang="en-US" dirty="0" err="1"/>
              <a:t>x_future</a:t>
            </a:r>
            <a:r>
              <a:rPr lang="en-US" dirty="0"/>
              <a:t>)</a:t>
            </a:r>
          </a:p>
          <a:p>
            <a:r>
              <a:rPr lang="en-US" dirty="0" err="1"/>
              <a:t>x_future</a:t>
            </a:r>
            <a:endParaRPr lang="en-US" dirty="0"/>
          </a:p>
          <a:p>
            <a:endParaRPr lang="en-US" dirty="0"/>
          </a:p>
          <a:p>
            <a:r>
              <a:rPr lang="en-US" dirty="0" err="1"/>
              <a:t>future_days</a:t>
            </a:r>
            <a:r>
              <a:rPr lang="en-US" dirty="0"/>
              <a:t>=25</a:t>
            </a:r>
          </a:p>
          <a:p>
            <a:r>
              <a:rPr lang="en-US" dirty="0" err="1"/>
              <a:t>df</a:t>
            </a:r>
            <a:r>
              <a:rPr lang="en-US" dirty="0"/>
              <a:t>['Prediction']=</a:t>
            </a:r>
            <a:r>
              <a:rPr lang="en-US" dirty="0" err="1"/>
              <a:t>df</a:t>
            </a:r>
            <a:r>
              <a:rPr lang="en-US" dirty="0"/>
              <a:t>[['Close']].shift(-</a:t>
            </a:r>
            <a:r>
              <a:rPr lang="en-US" dirty="0" err="1"/>
              <a:t>future_days</a:t>
            </a:r>
            <a:r>
              <a:rPr lang="en-US" dirty="0"/>
              <a:t>)</a:t>
            </a:r>
          </a:p>
          <a:p>
            <a:r>
              <a:rPr lang="en-US" dirty="0" err="1"/>
              <a:t>df.tail</a:t>
            </a:r>
            <a:r>
              <a:rPr lang="en-US" dirty="0"/>
              <a:t>(4)</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24291" y="993531"/>
            <a:ext cx="9584740" cy="4460141"/>
          </a:xfrm>
        </p:spPr>
        <p:txBody>
          <a:bodyPr>
            <a:noAutofit/>
          </a:bodyPr>
          <a:lstStyle/>
          <a:p>
            <a:r>
              <a:rPr lang="en-US" dirty="0"/>
              <a:t>x = </a:t>
            </a:r>
            <a:r>
              <a:rPr lang="en-US" dirty="0" err="1"/>
              <a:t>np.array</a:t>
            </a:r>
            <a:r>
              <a:rPr lang="en-US" dirty="0"/>
              <a:t>(</a:t>
            </a:r>
            <a:r>
              <a:rPr lang="en-US" dirty="0" err="1"/>
              <a:t>df.drop</a:t>
            </a:r>
            <a:r>
              <a:rPr lang="en-US" dirty="0"/>
              <a:t>(['Prediction'], 1))[:-</a:t>
            </a:r>
            <a:r>
              <a:rPr lang="en-US" dirty="0" err="1"/>
              <a:t>future_days</a:t>
            </a:r>
            <a:r>
              <a:rPr lang="en-US" dirty="0"/>
              <a:t>]</a:t>
            </a:r>
          </a:p>
          <a:p>
            <a:r>
              <a:rPr lang="en-US" dirty="0"/>
              <a:t>print(x)</a:t>
            </a:r>
          </a:p>
          <a:p>
            <a:r>
              <a:rPr lang="en-US" dirty="0"/>
              <a:t>y = </a:t>
            </a:r>
            <a:r>
              <a:rPr lang="en-US" dirty="0" err="1"/>
              <a:t>np.array</a:t>
            </a:r>
            <a:r>
              <a:rPr lang="en-US" dirty="0"/>
              <a:t>(</a:t>
            </a:r>
            <a:r>
              <a:rPr lang="en-US" dirty="0" err="1"/>
              <a:t>df</a:t>
            </a:r>
            <a:r>
              <a:rPr lang="en-US" dirty="0"/>
              <a:t>['Prediction'])[:-</a:t>
            </a:r>
            <a:r>
              <a:rPr lang="en-US" dirty="0" err="1"/>
              <a:t>future_days</a:t>
            </a:r>
            <a:r>
              <a:rPr lang="en-US" dirty="0"/>
              <a:t>]</a:t>
            </a:r>
          </a:p>
          <a:p>
            <a:r>
              <a:rPr lang="en-US" dirty="0"/>
              <a:t>print(y)</a:t>
            </a:r>
          </a:p>
          <a:p>
            <a:r>
              <a:rPr lang="en-US" dirty="0" err="1"/>
              <a:t>x_train,x_test,y_train,y_test</a:t>
            </a:r>
            <a:r>
              <a:rPr lang="en-US" dirty="0"/>
              <a:t>=</a:t>
            </a:r>
            <a:r>
              <a:rPr lang="en-US" dirty="0" err="1"/>
              <a:t>train_test_split</a:t>
            </a:r>
            <a:r>
              <a:rPr lang="en-US" dirty="0"/>
              <a:t>(</a:t>
            </a:r>
            <a:r>
              <a:rPr lang="en-US" dirty="0" err="1"/>
              <a:t>x,y,test_size</a:t>
            </a:r>
            <a:r>
              <a:rPr lang="en-US" dirty="0"/>
              <a:t>=0.25)</a:t>
            </a:r>
          </a:p>
          <a:p>
            <a:r>
              <a:rPr lang="en-US" dirty="0" err="1"/>
              <a:t>lr</a:t>
            </a:r>
            <a:r>
              <a:rPr lang="en-US" dirty="0"/>
              <a:t>=</a:t>
            </a:r>
            <a:r>
              <a:rPr lang="en-US" dirty="0" err="1"/>
              <a:t>LinearRegression</a:t>
            </a:r>
            <a:r>
              <a:rPr lang="en-US" dirty="0"/>
              <a:t>().fit(</a:t>
            </a:r>
            <a:r>
              <a:rPr lang="en-US" dirty="0" err="1"/>
              <a:t>x_train,y_train</a:t>
            </a:r>
            <a:r>
              <a:rPr lang="en-US" dirty="0"/>
              <a:t>)</a:t>
            </a:r>
          </a:p>
          <a:p>
            <a:r>
              <a:rPr lang="en-US" dirty="0" err="1"/>
              <a:t>x_future</a:t>
            </a:r>
            <a:r>
              <a:rPr lang="en-US" dirty="0"/>
              <a:t> = </a:t>
            </a:r>
            <a:r>
              <a:rPr lang="en-US" dirty="0" err="1"/>
              <a:t>df.drop</a:t>
            </a:r>
            <a:r>
              <a:rPr lang="en-US" dirty="0"/>
              <a:t>(['Prediction'], 1)[:-</a:t>
            </a:r>
            <a:r>
              <a:rPr lang="en-US" dirty="0" err="1"/>
              <a:t>future_days</a:t>
            </a:r>
            <a:r>
              <a:rPr lang="en-US" dirty="0"/>
              <a:t>]</a:t>
            </a:r>
          </a:p>
          <a:p>
            <a:r>
              <a:rPr lang="en-US" dirty="0" err="1"/>
              <a:t>x_future</a:t>
            </a:r>
            <a:r>
              <a:rPr lang="en-US" dirty="0"/>
              <a:t> = </a:t>
            </a:r>
            <a:r>
              <a:rPr lang="en-US" dirty="0" err="1"/>
              <a:t>x_future.tail</a:t>
            </a:r>
            <a:r>
              <a:rPr lang="en-US" dirty="0"/>
              <a:t>(</a:t>
            </a:r>
            <a:r>
              <a:rPr lang="en-US" dirty="0" err="1"/>
              <a:t>future_days</a:t>
            </a:r>
            <a:r>
              <a:rPr lang="en-US" dirty="0"/>
              <a:t>)</a:t>
            </a:r>
          </a:p>
          <a:p>
            <a:r>
              <a:rPr lang="en-US" dirty="0" err="1"/>
              <a:t>x_future</a:t>
            </a:r>
            <a:r>
              <a:rPr lang="en-US" dirty="0"/>
              <a:t> = </a:t>
            </a:r>
            <a:r>
              <a:rPr lang="en-US" dirty="0" err="1"/>
              <a:t>np.array</a:t>
            </a:r>
            <a:r>
              <a:rPr lang="en-US" dirty="0"/>
              <a:t>(</a:t>
            </a:r>
            <a:r>
              <a:rPr lang="en-US" dirty="0" err="1"/>
              <a:t>x_future</a:t>
            </a:r>
            <a:r>
              <a:rPr lang="en-US" dirty="0"/>
              <a:t>)</a:t>
            </a:r>
          </a:p>
          <a:p>
            <a:r>
              <a:rPr lang="en-US" dirty="0" err="1"/>
              <a:t>x_future</a:t>
            </a:r>
            <a:endParaRPr lang="en-US" dirty="0"/>
          </a:p>
          <a:p>
            <a:r>
              <a:rPr lang="en-US" dirty="0" err="1"/>
              <a:t>lr_prediction</a:t>
            </a:r>
            <a:r>
              <a:rPr lang="en-US" dirty="0"/>
              <a:t> = </a:t>
            </a:r>
            <a:r>
              <a:rPr lang="en-US" dirty="0" err="1"/>
              <a:t>lr.predict</a:t>
            </a:r>
            <a:r>
              <a:rPr lang="en-US" dirty="0"/>
              <a:t>(</a:t>
            </a:r>
            <a:r>
              <a:rPr lang="en-US" dirty="0" err="1"/>
              <a:t>x_future</a:t>
            </a:r>
            <a:r>
              <a:rPr lang="en-US" dirty="0"/>
              <a:t>)</a:t>
            </a:r>
          </a:p>
          <a:p>
            <a:r>
              <a:rPr lang="en-US" dirty="0"/>
              <a:t>print(</a:t>
            </a:r>
            <a:r>
              <a:rPr lang="en-US" dirty="0" err="1"/>
              <a:t>lr_prediction</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24291" y="1081454"/>
            <a:ext cx="9611117" cy="4372218"/>
          </a:xfrm>
        </p:spPr>
        <p:txBody>
          <a:bodyPr>
            <a:normAutofit lnSpcReduction="10000"/>
          </a:bodyPr>
          <a:lstStyle/>
          <a:p>
            <a:endParaRPr lang="en-US" dirty="0"/>
          </a:p>
          <a:p>
            <a:r>
              <a:rPr lang="en-US" dirty="0"/>
              <a:t>valid = </a:t>
            </a:r>
            <a:r>
              <a:rPr lang="en-US" dirty="0" err="1"/>
              <a:t>df</a:t>
            </a:r>
            <a:r>
              <a:rPr lang="en-US" dirty="0"/>
              <a:t>[</a:t>
            </a:r>
            <a:r>
              <a:rPr lang="en-US" dirty="0" err="1"/>
              <a:t>x.shape</a:t>
            </a:r>
            <a:r>
              <a:rPr lang="en-US" dirty="0"/>
              <a:t>[0]:]</a:t>
            </a:r>
          </a:p>
          <a:p>
            <a:r>
              <a:rPr lang="en-US" dirty="0"/>
              <a:t>valid['Predictions'] = predictions</a:t>
            </a:r>
          </a:p>
          <a:p>
            <a:r>
              <a:rPr lang="en-US" dirty="0" err="1"/>
              <a:t>plt.figure</a:t>
            </a:r>
            <a:r>
              <a:rPr lang="en-US" dirty="0"/>
              <a:t>(</a:t>
            </a:r>
            <a:r>
              <a:rPr lang="en-US" dirty="0" err="1"/>
              <a:t>figsize</a:t>
            </a:r>
            <a:r>
              <a:rPr lang="en-US" dirty="0"/>
              <a:t>=(16,8))</a:t>
            </a:r>
          </a:p>
          <a:p>
            <a:r>
              <a:rPr lang="en-US" dirty="0" err="1"/>
              <a:t>plt.title</a:t>
            </a:r>
            <a:r>
              <a:rPr lang="en-US" dirty="0"/>
              <a:t>('Model')</a:t>
            </a:r>
          </a:p>
          <a:p>
            <a:r>
              <a:rPr lang="en-US" dirty="0" err="1"/>
              <a:t>plt.xlabel</a:t>
            </a:r>
            <a:r>
              <a:rPr lang="en-US" dirty="0"/>
              <a:t>('days')</a:t>
            </a:r>
          </a:p>
          <a:p>
            <a:r>
              <a:rPr lang="en-US" dirty="0" err="1"/>
              <a:t>plt.ylabel</a:t>
            </a:r>
            <a:r>
              <a:rPr lang="en-US" dirty="0"/>
              <a:t>('close price </a:t>
            </a:r>
            <a:r>
              <a:rPr lang="en-US" dirty="0" err="1"/>
              <a:t>usd</a:t>
            </a:r>
            <a:r>
              <a:rPr lang="en-US" dirty="0"/>
              <a:t>($)')</a:t>
            </a:r>
          </a:p>
          <a:p>
            <a:r>
              <a:rPr lang="en-US" dirty="0" err="1"/>
              <a:t>plt.plot</a:t>
            </a:r>
            <a:r>
              <a:rPr lang="en-US" dirty="0"/>
              <a:t>(</a:t>
            </a:r>
            <a:r>
              <a:rPr lang="en-US" dirty="0" err="1"/>
              <a:t>df</a:t>
            </a:r>
            <a:r>
              <a:rPr lang="en-US" dirty="0"/>
              <a:t>['Close'])</a:t>
            </a:r>
          </a:p>
          <a:p>
            <a:r>
              <a:rPr lang="en-US" dirty="0" err="1"/>
              <a:t>plt.plot</a:t>
            </a:r>
            <a:r>
              <a:rPr lang="en-US" dirty="0"/>
              <a:t>(valid[['</a:t>
            </a:r>
            <a:r>
              <a:rPr lang="en-US" dirty="0" err="1"/>
              <a:t>Close','Predictions</a:t>
            </a:r>
            <a:r>
              <a:rPr lang="en-US" dirty="0"/>
              <a:t>']])</a:t>
            </a:r>
          </a:p>
          <a:p>
            <a:r>
              <a:rPr lang="en-US" dirty="0" err="1"/>
              <a:t>plt.legend</a:t>
            </a:r>
            <a:r>
              <a:rPr lang="en-US" dirty="0"/>
              <a:t>(['</a:t>
            </a:r>
            <a:r>
              <a:rPr lang="en-US" dirty="0" err="1"/>
              <a:t>Orig','Val','Pred</a:t>
            </a:r>
            <a:r>
              <a:rPr lang="en-US" dirty="0"/>
              <a:t>'])</a:t>
            </a:r>
          </a:p>
          <a:p>
            <a:r>
              <a:rPr lang="en-US" dirty="0" err="1"/>
              <a:t>plt.show</a:t>
            </a:r>
            <a:r>
              <a:rPr lang="en-US"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421332" cy="506945"/>
          </a:xfrm>
        </p:spPr>
        <p:txBody>
          <a:bodyPr>
            <a:normAutofit fontScale="90000"/>
          </a:bodyPr>
          <a:lstStyle/>
          <a:p>
            <a:r>
              <a:rPr lang="en-IN" dirty="0">
                <a:latin typeface="Times New Roman" pitchFamily="18" charset="0"/>
                <a:cs typeface="Times New Roman" pitchFamily="18" charset="0"/>
              </a:rPr>
              <a:t>OUTPUTS:</a:t>
            </a:r>
            <a:br>
              <a:rPr lang="en-IN" dirty="0">
                <a:solidFill>
                  <a:schemeClr val="accent5">
                    <a:lumMod val="50000"/>
                  </a:schemeClr>
                </a:solidFill>
                <a:latin typeface="Algerian" panose="04020705040A02060702" pitchFamily="82" charset="0"/>
              </a:rPr>
            </a:br>
            <a:endParaRPr lang="en-US" dirty="0"/>
          </a:p>
        </p:txBody>
      </p:sp>
      <p:pic>
        <p:nvPicPr>
          <p:cNvPr id="29698" name="Picture 2" descr="C:\Users\Satya Dinesh\Desktop\sss\WhatsApp Image 2022-12-24 at.jpg"/>
          <p:cNvPicPr>
            <a:picLocks noChangeAspect="1" noChangeArrowheads="1"/>
          </p:cNvPicPr>
          <p:nvPr/>
        </p:nvPicPr>
        <p:blipFill>
          <a:blip r:embed="rId2"/>
          <a:srcRect/>
          <a:stretch>
            <a:fillRect/>
          </a:stretch>
        </p:blipFill>
        <p:spPr bwMode="auto">
          <a:xfrm>
            <a:off x="1137506" y="1702778"/>
            <a:ext cx="8323018" cy="238866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 Series Analysis | Introduction to Time Series Analysis and Forecasting">
            <a:extLst>
              <a:ext uri="{FF2B5EF4-FFF2-40B4-BE49-F238E27FC236}">
                <a16:creationId xmlns:a16="http://schemas.microsoft.com/office/drawing/2014/main" id="{E7A0D581-C74E-1D84-10B7-0811333DBB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81241" y="2809174"/>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3EB25FC-4F0A-B623-B3D0-8533F4A64BFB}"/>
              </a:ext>
            </a:extLst>
          </p:cNvPr>
          <p:cNvSpPr>
            <a:spLocks noGrp="1"/>
          </p:cNvSpPr>
          <p:nvPr>
            <p:ph type="body" sz="half" idx="2"/>
          </p:nvPr>
        </p:nvSpPr>
        <p:spPr>
          <a:xfrm>
            <a:off x="454280" y="1077408"/>
            <a:ext cx="10512424" cy="1655064"/>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We know that planning for the future is very necessary for every Business firm, and every govt. institute, every individual, and every country. Every family is also planning for his income expenditure. As like every business is planning for possibilities of its financial resources &amp; sales and maximization of its profit.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F0C607-57E9-E57A-48C5-C472609D6769}"/>
              </a:ext>
            </a:extLst>
          </p:cNvPr>
          <p:cNvSpPr txBox="1"/>
          <p:nvPr/>
        </p:nvSpPr>
        <p:spPr>
          <a:xfrm>
            <a:off x="371984" y="3329697"/>
            <a:ext cx="6165976" cy="2369880"/>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DEFINITION :</a:t>
            </a:r>
          </a:p>
          <a:p>
            <a:pPr algn="just"/>
            <a:r>
              <a:rPr lang="en-US" sz="2400" dirty="0">
                <a:latin typeface="Times New Roman" panose="02020603050405020304" pitchFamily="18" charset="0"/>
                <a:cs typeface="Times New Roman" panose="02020603050405020304" pitchFamily="18" charset="0"/>
              </a:rPr>
              <a:t>A time series is a set of observations taken at specified times, usually at equal intervals.” </a:t>
            </a:r>
          </a:p>
          <a:p>
            <a:pPr algn="just"/>
            <a:r>
              <a:rPr lang="en-US" sz="2400" dirty="0">
                <a:latin typeface="Times New Roman" panose="02020603050405020304" pitchFamily="18" charset="0"/>
                <a:cs typeface="Times New Roman" panose="02020603050405020304" pitchFamily="18" charset="0"/>
              </a:rPr>
              <a:t>A time series may be defined as a collection of reading belonging to different periods of some economic or composite variables".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05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latin typeface="Times New Roman" pitchFamily="18" charset="0"/>
                <a:cs typeface="Times New Roman" pitchFamily="18" charset="0"/>
              </a:rPr>
              <a:t>Data before prediction :</a:t>
            </a:r>
            <a:endParaRPr lang="en-US" dirty="0">
              <a:latin typeface="Times New Roman" pitchFamily="18" charset="0"/>
              <a:cs typeface="Times New Roman" pitchFamily="18" charset="0"/>
            </a:endParaRPr>
          </a:p>
        </p:txBody>
      </p:sp>
      <p:pic>
        <p:nvPicPr>
          <p:cNvPr id="30722" name="Picture 2" descr="C:\Users\Satya Dinesh\Desktop\sss\WhatsApp Image 2022-12-24 at 08.30.02.jpg"/>
          <p:cNvPicPr>
            <a:picLocks noChangeAspect="1" noChangeArrowheads="1"/>
          </p:cNvPicPr>
          <p:nvPr/>
        </p:nvPicPr>
        <p:blipFill>
          <a:blip r:embed="rId2"/>
          <a:srcRect/>
          <a:stretch>
            <a:fillRect/>
          </a:stretch>
        </p:blipFill>
        <p:spPr bwMode="auto">
          <a:xfrm>
            <a:off x="1767254" y="1566191"/>
            <a:ext cx="8277957" cy="421438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Data after prediction :</a:t>
            </a:r>
            <a:endParaRPr lang="en-US" dirty="0"/>
          </a:p>
        </p:txBody>
      </p:sp>
      <p:pic>
        <p:nvPicPr>
          <p:cNvPr id="31746" name="Picture 2" descr="C:\Users\Satya Dinesh\Desktop\sss\sssssssss.jpg"/>
          <p:cNvPicPr>
            <a:picLocks noChangeAspect="1" noChangeArrowheads="1"/>
          </p:cNvPicPr>
          <p:nvPr/>
        </p:nvPicPr>
        <p:blipFill>
          <a:blip r:embed="rId2"/>
          <a:srcRect/>
          <a:stretch>
            <a:fillRect/>
          </a:stretch>
        </p:blipFill>
        <p:spPr bwMode="auto">
          <a:xfrm>
            <a:off x="1186962" y="1494342"/>
            <a:ext cx="9248041" cy="425985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extBox 2"/>
          <p:cNvSpPr txBox="1"/>
          <p:nvPr/>
        </p:nvSpPr>
        <p:spPr>
          <a:xfrm>
            <a:off x="1151792" y="1512277"/>
            <a:ext cx="9592408" cy="4524315"/>
          </a:xfrm>
          <a:prstGeom prst="rect">
            <a:avLst/>
          </a:prstGeom>
          <a:noFill/>
        </p:spPr>
        <p:txBody>
          <a:bodyPr wrap="square" rtlCol="0">
            <a:spAutoFit/>
          </a:bodyPr>
          <a:lstStyle/>
          <a:p>
            <a:r>
              <a:rPr lang="en-US" dirty="0"/>
              <a:t>Time series analysis is one of the most important aspect of data analytics for any large organization as it helps in understanding seasonality, trends, cyclicality and randomness in the sales and distribution and other attributes.</a:t>
            </a:r>
          </a:p>
          <a:p>
            <a:endParaRPr lang="en-US" dirty="0"/>
          </a:p>
          <a:p>
            <a:r>
              <a:rPr lang="en-US" dirty="0"/>
              <a:t>The task facing the modern time-series econometrician is to develop reasonably simple models capable of forecasting, interpreting, and testing hypotheses concerning economic data. . The challenge has grown over time the original use of time-series analysis was primarily as an aid to forecasting. As such, a methodology was developed to decompose a series into a trend, a seasonal, a cyclical, and an irregular component. Uncovering the dynamic path of a series improves forecast accuracy.. Using the time-series methods, it is possible to decompose this series into the trend, seasonal, and irregular components.</a:t>
            </a:r>
          </a:p>
          <a:p>
            <a:endParaRPr lang="en-US" dirty="0"/>
          </a:p>
          <a:p>
            <a:endParaRPr lang="en-US"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4CAE-0300-F14D-19FC-FFEB148AB76F}"/>
              </a:ext>
            </a:extLst>
          </p:cNvPr>
          <p:cNvSpPr>
            <a:spLocks noGrp="1"/>
          </p:cNvSpPr>
          <p:nvPr>
            <p:ph type="title"/>
          </p:nvPr>
        </p:nvSpPr>
        <p:spPr>
          <a:xfrm>
            <a:off x="871720" y="693233"/>
            <a:ext cx="3275013" cy="605355"/>
          </a:xfrm>
        </p:spPr>
        <p:txBody>
          <a:bodyPr/>
          <a:lstStyle/>
          <a:p>
            <a:r>
              <a:rPr lang="en-US" dirty="0"/>
              <a:t>Applications :</a:t>
            </a:r>
            <a:endParaRPr lang="en-IN" dirty="0"/>
          </a:p>
        </p:txBody>
      </p:sp>
      <p:sp>
        <p:nvSpPr>
          <p:cNvPr id="4" name="Text Placeholder 3">
            <a:extLst>
              <a:ext uri="{FF2B5EF4-FFF2-40B4-BE49-F238E27FC236}">
                <a16:creationId xmlns:a16="http://schemas.microsoft.com/office/drawing/2014/main" id="{00D99D34-94F8-48E9-BE4D-36A5A5D7C97E}"/>
              </a:ext>
            </a:extLst>
          </p:cNvPr>
          <p:cNvSpPr>
            <a:spLocks noGrp="1"/>
          </p:cNvSpPr>
          <p:nvPr>
            <p:ph type="body" sz="half" idx="2"/>
          </p:nvPr>
        </p:nvSpPr>
        <p:spPr>
          <a:xfrm>
            <a:off x="871720" y="1298588"/>
            <a:ext cx="7125171" cy="3981488"/>
          </a:xfrm>
        </p:spPr>
        <p:txBody>
          <a:bodyPr>
            <a:no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Economic Forecasting</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Gold price </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Sales Forecasting </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Budgetary Analysis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Stock Market  Analysis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Process and Quality Control</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Inventory Studies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Workload Projections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Utility Studies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2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2182-3CDA-D92D-870C-DD32EE147C9F}"/>
              </a:ext>
            </a:extLst>
          </p:cNvPr>
          <p:cNvSpPr>
            <a:spLocks noGrp="1"/>
          </p:cNvSpPr>
          <p:nvPr>
            <p:ph type="title"/>
          </p:nvPr>
        </p:nvSpPr>
        <p:spPr>
          <a:xfrm>
            <a:off x="839788" y="668908"/>
            <a:ext cx="3932237" cy="530225"/>
          </a:xfrm>
        </p:spPr>
        <p:txBody>
          <a:bodyPr>
            <a:normAutofit/>
          </a:bodyPr>
          <a:lstStyle/>
          <a:p>
            <a:r>
              <a:rPr lang="en-IN" b="1" dirty="0"/>
              <a:t>ABSTRACT :</a:t>
            </a:r>
          </a:p>
        </p:txBody>
      </p:sp>
      <p:sp>
        <p:nvSpPr>
          <p:cNvPr id="4" name="Text Placeholder 3">
            <a:extLst>
              <a:ext uri="{FF2B5EF4-FFF2-40B4-BE49-F238E27FC236}">
                <a16:creationId xmlns:a16="http://schemas.microsoft.com/office/drawing/2014/main" id="{C6AB5F0F-E8FC-766E-98D6-902AFDB7ADA0}"/>
              </a:ext>
            </a:extLst>
          </p:cNvPr>
          <p:cNvSpPr>
            <a:spLocks noGrp="1"/>
          </p:cNvSpPr>
          <p:nvPr>
            <p:ph type="body" sz="half" idx="2"/>
          </p:nvPr>
        </p:nvSpPr>
        <p:spPr>
          <a:xfrm>
            <a:off x="839788" y="1199133"/>
            <a:ext cx="7243508" cy="4680268"/>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Time series analysis describes, explains, predicts, and controls changes through the time of selected variables. </a:t>
            </a:r>
            <a:r>
              <a:rPr lang="en-US" sz="2200" cap="none" spc="0" dirty="0">
                <a:solidFill>
                  <a:schemeClr val="tx1"/>
                </a:solidFill>
                <a:latin typeface="Times New Roman" panose="02020603050405020304" pitchFamily="18" charset="0"/>
                <a:cs typeface="Times New Roman" panose="02020603050405020304" pitchFamily="18" charset="0"/>
              </a:rPr>
              <a:t>Time-series analysis is a statistical method of analyzing data from repeated observations on a single unit or individual at regular intervals over a large number of observations. Time-series analysis can be viewed as the exemplar of longitudinal designs. The most widely employed approach is based on the class of models known as autoregressive integrated moving average linear regression,(ARIMA) models. regression models can address several major classes of research questions, including an analysis of basic processes, intervention analysis, and an analysis of the pattern of treatment effects over time. Technical aspects of ARIMA models are described,</a:t>
            </a:r>
            <a:endParaRPr lang="en-US" sz="2200" b="0" i="0" cap="none" spc="0" dirty="0">
              <a:solidFill>
                <a:schemeClr val="tx1"/>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8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8360-355B-6D2A-7744-B333C132852F}"/>
              </a:ext>
            </a:extLst>
          </p:cNvPr>
          <p:cNvSpPr>
            <a:spLocks noGrp="1"/>
          </p:cNvSpPr>
          <p:nvPr>
            <p:ph type="title"/>
          </p:nvPr>
        </p:nvSpPr>
        <p:spPr>
          <a:xfrm>
            <a:off x="1033272" y="804206"/>
            <a:ext cx="9518662" cy="722529"/>
          </a:xfrm>
        </p:spPr>
        <p:txBody>
          <a:bodyPr/>
          <a:lstStyle/>
          <a:p>
            <a:r>
              <a:rPr lang="en-US" dirty="0"/>
              <a:t>COMPONENTS OF TIME SERIES ANALYSIS</a:t>
            </a:r>
            <a:endParaRPr lang="en-IN" dirty="0"/>
          </a:p>
        </p:txBody>
      </p:sp>
      <p:pic>
        <p:nvPicPr>
          <p:cNvPr id="6" name="Picture 2" descr="Basics of time series forecasting. Lecture 9 - презентация онлайн">
            <a:extLst>
              <a:ext uri="{FF2B5EF4-FFF2-40B4-BE49-F238E27FC236}">
                <a16:creationId xmlns:a16="http://schemas.microsoft.com/office/drawing/2014/main" id="{D3182944-C416-AF6E-B142-2C8F49181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199" y="1536658"/>
            <a:ext cx="7324344" cy="451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0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BB7C74AA-7643-4901-75D1-783FA8D9C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105" y="1243584"/>
            <a:ext cx="8193839" cy="4453128"/>
          </a:xfrm>
        </p:spPr>
      </p:pic>
    </p:spTree>
    <p:extLst>
      <p:ext uri="{BB962C8B-B14F-4D97-AF65-F5344CB8AC3E}">
        <p14:creationId xmlns:p14="http://schemas.microsoft.com/office/powerpoint/2010/main" val="14858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CA01-FED3-9BEF-6B39-FEBE54B741BB}"/>
              </a:ext>
            </a:extLst>
          </p:cNvPr>
          <p:cNvSpPr>
            <a:spLocks noGrp="1"/>
          </p:cNvSpPr>
          <p:nvPr>
            <p:ph type="title"/>
          </p:nvPr>
        </p:nvSpPr>
        <p:spPr>
          <a:xfrm>
            <a:off x="731520" y="1020434"/>
            <a:ext cx="3183152" cy="451750"/>
          </a:xfrm>
        </p:spPr>
        <p:txBody>
          <a:bodyPr/>
          <a:lstStyle/>
          <a:p>
            <a:r>
              <a:rPr lang="en-IN" dirty="0"/>
              <a:t>Existing system</a:t>
            </a:r>
          </a:p>
        </p:txBody>
      </p:sp>
      <p:sp>
        <p:nvSpPr>
          <p:cNvPr id="4" name="Text Placeholder 3">
            <a:extLst>
              <a:ext uri="{FF2B5EF4-FFF2-40B4-BE49-F238E27FC236}">
                <a16:creationId xmlns:a16="http://schemas.microsoft.com/office/drawing/2014/main" id="{0732CD62-59F4-D808-2AAA-BF4DACA2123A}"/>
              </a:ext>
            </a:extLst>
          </p:cNvPr>
          <p:cNvSpPr>
            <a:spLocks noGrp="1"/>
          </p:cNvSpPr>
          <p:nvPr>
            <p:ph type="body" sz="half" idx="2"/>
          </p:nvPr>
        </p:nvSpPr>
        <p:spPr>
          <a:xfrm>
            <a:off x="731520" y="1472184"/>
            <a:ext cx="11027664" cy="3981488"/>
          </a:xfrm>
        </p:spPr>
        <p:txBody>
          <a:bodyPr>
            <a:normAutofit/>
          </a:bodyPr>
          <a:lstStyle/>
          <a:p>
            <a:r>
              <a:rPr lang="en-US" sz="2000" cap="none" spc="0" dirty="0">
                <a:latin typeface="Times New Roman" panose="02020603050405020304" pitchFamily="18" charset="0"/>
                <a:cs typeface="Times New Roman" panose="02020603050405020304" pitchFamily="18" charset="0"/>
              </a:rPr>
              <a:t>In time series problems, </a:t>
            </a:r>
            <a:r>
              <a:rPr lang="en-US" sz="2000" b="1" cap="none" spc="0" dirty="0">
                <a:latin typeface="Times New Roman" panose="02020603050405020304" pitchFamily="18" charset="0"/>
                <a:cs typeface="Times New Roman" panose="02020603050405020304" pitchFamily="18" charset="0"/>
              </a:rPr>
              <a:t>we expect observations close to each other in time to be more similar than observations far away, after accounting for seasonality</a:t>
            </a:r>
            <a:r>
              <a:rPr lang="en-US" sz="2000" cap="none" spc="0" dirty="0">
                <a:latin typeface="Times New Roman" panose="02020603050405020304" pitchFamily="18" charset="0"/>
                <a:cs typeface="Times New Roman" panose="02020603050405020304" pitchFamily="18" charset="0"/>
              </a:rPr>
              <a:t>. For example, the weather today is usually more similar to the weather tomorrow than the weather a month from now. </a:t>
            </a:r>
            <a:r>
              <a:rPr lang="en-US" sz="2000" cap="none" spc="0" dirty="0">
                <a:solidFill>
                  <a:srgbClr val="444444"/>
                </a:solidFill>
                <a:effectLst/>
                <a:latin typeface="Times New Roman" panose="02020603050405020304" pitchFamily="18" charset="0"/>
                <a:cs typeface="Times New Roman" panose="02020603050405020304" pitchFamily="18" charset="0"/>
              </a:rPr>
              <a:t>Time series analysis also suffers from several weaknesses, including problems with generalization from a single study, difficulty in obtaining appropriate measures, and problems with accurately identifying the correct model to represent the data.</a:t>
            </a:r>
            <a:endParaRPr lang="en-US" sz="2000" cap="none" spc="0" dirty="0">
              <a:solidFill>
                <a:schemeClr val="bg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88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B659-5E89-D967-8B5A-6C6ACDF97011}"/>
              </a:ext>
            </a:extLst>
          </p:cNvPr>
          <p:cNvSpPr>
            <a:spLocks noGrp="1"/>
          </p:cNvSpPr>
          <p:nvPr>
            <p:ph type="title"/>
          </p:nvPr>
        </p:nvSpPr>
        <p:spPr>
          <a:xfrm>
            <a:off x="338328" y="815336"/>
            <a:ext cx="9080073" cy="517763"/>
          </a:xfrm>
        </p:spPr>
        <p:txBody>
          <a:bodyPr>
            <a:normAutofit fontScale="90000"/>
          </a:bodyPr>
          <a:lstStyle/>
          <a:p>
            <a:r>
              <a:rPr lang="en-US" sz="3200" dirty="0"/>
              <a:t>disadvantages</a:t>
            </a:r>
            <a:endParaRPr lang="en-IN" sz="3200" dirty="0"/>
          </a:p>
        </p:txBody>
      </p:sp>
      <p:pic>
        <p:nvPicPr>
          <p:cNvPr id="6" name="Content Placeholder 5">
            <a:extLst>
              <a:ext uri="{FF2B5EF4-FFF2-40B4-BE49-F238E27FC236}">
                <a16:creationId xmlns:a16="http://schemas.microsoft.com/office/drawing/2014/main" id="{62039733-91CC-92CF-B334-13BABAA3F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5018" y="43872"/>
            <a:ext cx="5066982" cy="2432151"/>
          </a:xfrm>
        </p:spPr>
      </p:pic>
      <p:sp>
        <p:nvSpPr>
          <p:cNvPr id="4" name="Text Placeholder 3">
            <a:extLst>
              <a:ext uri="{FF2B5EF4-FFF2-40B4-BE49-F238E27FC236}">
                <a16:creationId xmlns:a16="http://schemas.microsoft.com/office/drawing/2014/main" id="{2874EE76-FDC8-629E-DBFE-D2B6C75EB7B2}"/>
              </a:ext>
            </a:extLst>
          </p:cNvPr>
          <p:cNvSpPr>
            <a:spLocks noGrp="1"/>
          </p:cNvSpPr>
          <p:nvPr>
            <p:ph type="body" sz="half" idx="2"/>
          </p:nvPr>
        </p:nvSpPr>
        <p:spPr>
          <a:xfrm>
            <a:off x="338328" y="1406251"/>
            <a:ext cx="7205472" cy="4191801"/>
          </a:xfrm>
        </p:spPr>
        <p:txBody>
          <a:bodyPr>
            <a:normAutofit fontScale="85000" lnSpcReduction="20000"/>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Cannot find optimal model itself</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search-based optimization required</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Loss of information, especially individual series dynamics.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forecasting to lower levels can be difficult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prediction intervals </a:t>
            </a:r>
          </a:p>
          <a:p>
            <a:pPr marL="285750" indent="-285750" algn="just">
              <a:buFont typeface="Arial" panose="020B0604020202020204" pitchFamily="34" charset="0"/>
              <a:buChar char="•"/>
            </a:pPr>
            <a:r>
              <a:rPr lang="en-US" sz="2400" cap="none" spc="0" dirty="0">
                <a:solidFill>
                  <a:srgbClr val="444444"/>
                </a:solidFill>
                <a:effectLst/>
                <a:latin typeface="Times New Roman" panose="02020603050405020304" pitchFamily="18" charset="0"/>
                <a:cs typeface="Times New Roman" panose="02020603050405020304" pitchFamily="18" charset="0"/>
              </a:rPr>
              <a:t>difficulty in obtaining appropriate measures</a:t>
            </a:r>
          </a:p>
          <a:p>
            <a:pPr marL="285750" indent="-285750" algn="just">
              <a:buFont typeface="Arial" panose="020B0604020202020204" pitchFamily="34" charset="0"/>
              <a:buChar char="•"/>
            </a:pPr>
            <a:r>
              <a:rPr lang="en-US" sz="2400" cap="none" spc="0" dirty="0">
                <a:solidFill>
                  <a:srgbClr val="444444"/>
                </a:solidFill>
                <a:effectLst/>
                <a:latin typeface="Times New Roman" panose="02020603050405020304" pitchFamily="18" charset="0"/>
                <a:cs typeface="Times New Roman" panose="02020603050405020304" pitchFamily="18" charset="0"/>
              </a:rPr>
              <a:t>problems with accurately identifying the correct model to represent the data.</a:t>
            </a:r>
          </a:p>
          <a:p>
            <a:pPr marL="285750" indent="-285750" algn="just">
              <a:buFont typeface="Arial" panose="020B0604020202020204" pitchFamily="34" charset="0"/>
              <a:buChar char="•"/>
            </a:pPr>
            <a:r>
              <a:rPr lang="en-US" sz="2400" dirty="0">
                <a:solidFill>
                  <a:srgbClr val="444444"/>
                </a:solidFill>
                <a:latin typeface="Times New Roman" panose="02020603050405020304" pitchFamily="18" charset="0"/>
                <a:cs typeface="Times New Roman" panose="02020603050405020304" pitchFamily="18" charset="0"/>
              </a:rPr>
              <a:t>Require more memory</a:t>
            </a:r>
          </a:p>
          <a:p>
            <a:pPr marL="285750" indent="-285750" algn="just">
              <a:buFont typeface="Arial" panose="020B0604020202020204" pitchFamily="34" charset="0"/>
              <a:buChar char="•"/>
            </a:pPr>
            <a:r>
              <a:rPr lang="en-US" sz="2400" cap="none" spc="0" dirty="0">
                <a:solidFill>
                  <a:srgbClr val="444444"/>
                </a:solidFill>
                <a:latin typeface="Times New Roman" panose="02020603050405020304" pitchFamily="18" charset="0"/>
                <a:cs typeface="Times New Roman" panose="02020603050405020304" pitchFamily="18" charset="0"/>
              </a:rPr>
              <a:t>More computational time</a:t>
            </a:r>
            <a:endParaRPr lang="en-US" sz="2400" cap="none" spc="0"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23696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8739-7872-559E-9668-1E8CD43CB612}"/>
              </a:ext>
            </a:extLst>
          </p:cNvPr>
          <p:cNvSpPr>
            <a:spLocks noGrp="1"/>
          </p:cNvSpPr>
          <p:nvPr>
            <p:ph type="title"/>
          </p:nvPr>
        </p:nvSpPr>
        <p:spPr>
          <a:xfrm>
            <a:off x="1124291" y="952578"/>
            <a:ext cx="4435261" cy="583614"/>
          </a:xfrm>
        </p:spPr>
        <p:txBody>
          <a:bodyPr/>
          <a:lstStyle/>
          <a:p>
            <a:r>
              <a:rPr lang="en-IN" dirty="0"/>
              <a:t>Proposed system</a:t>
            </a:r>
          </a:p>
        </p:txBody>
      </p:sp>
      <p:sp>
        <p:nvSpPr>
          <p:cNvPr id="6" name="Content Placeholder 2">
            <a:extLst>
              <a:ext uri="{FF2B5EF4-FFF2-40B4-BE49-F238E27FC236}">
                <a16:creationId xmlns:a16="http://schemas.microsoft.com/office/drawing/2014/main" id="{411AB14F-10F6-D26C-8FD7-C24427E22582}"/>
              </a:ext>
            </a:extLst>
          </p:cNvPr>
          <p:cNvSpPr>
            <a:spLocks noGrp="1"/>
          </p:cNvSpPr>
          <p:nvPr>
            <p:ph type="body" sz="half" idx="2"/>
          </p:nvPr>
        </p:nvSpPr>
        <p:spPr>
          <a:xfrm>
            <a:off x="1123950" y="1838325"/>
            <a:ext cx="9255125" cy="3614738"/>
          </a:xfrm>
        </p:spPr>
        <p:txBody>
          <a:bodyPr>
            <a:normAutofit/>
          </a:bodyPr>
          <a:lstStyle/>
          <a:p>
            <a:r>
              <a:rPr lang="en-US" sz="2000" cap="none" spc="0" dirty="0">
                <a:latin typeface="Times New Roman" panose="02020603050405020304" pitchFamily="18" charset="0"/>
                <a:cs typeface="Times New Roman" panose="02020603050405020304" pitchFamily="18" charset="0"/>
              </a:rPr>
              <a:t>Time series analysis </a:t>
            </a:r>
            <a:r>
              <a:rPr lang="en-US" sz="2000" b="1" cap="none" spc="0" dirty="0">
                <a:latin typeface="Times New Roman" panose="02020603050405020304" pitchFamily="18" charset="0"/>
                <a:cs typeface="Times New Roman" panose="02020603050405020304" pitchFamily="18" charset="0"/>
              </a:rPr>
              <a:t>helps organizations understand the underlying causes of trends or systemic patterns over time</a:t>
            </a:r>
            <a:r>
              <a:rPr lang="en-US" sz="2000" cap="none" spc="0" dirty="0">
                <a:latin typeface="Times New Roman" panose="02020603050405020304" pitchFamily="18" charset="0"/>
                <a:cs typeface="Times New Roman" panose="02020603050405020304" pitchFamily="18" charset="0"/>
              </a:rPr>
              <a:t>. Using data visualizations, business users can see seasonal trends and dig deeper into why these trends occur. With modern analytics platforms, these visualizations can go far beyond line graphs . </a:t>
            </a:r>
            <a:r>
              <a:rPr lang="en-US" sz="2000" b="0" i="0" cap="none" spc="0" dirty="0">
                <a:solidFill>
                  <a:srgbClr val="444444"/>
                </a:solidFill>
                <a:effectLst/>
                <a:latin typeface="Times New Roman" panose="02020603050405020304" pitchFamily="18" charset="0"/>
                <a:cs typeface="Times New Roman" panose="02020603050405020304" pitchFamily="18" charset="0"/>
              </a:rPr>
              <a:t>Advantage is that treatment does not have to be withdrawn and disadvantages include that it can be more time consuming, more resources than other designs. Weaker than a withdrawal design because experimental control is not clearly present</a:t>
            </a:r>
            <a:r>
              <a:rPr lang="en-US" sz="2000" b="0" i="0" dirty="0">
                <a:solidFill>
                  <a:srgbClr val="444444"/>
                </a:solidFill>
                <a:effectLst/>
                <a:latin typeface="Times New Roman" panose="02020603050405020304" pitchFamily="18" charset="0"/>
                <a:cs typeface="Times New Roman" panose="02020603050405020304" pitchFamily="18" charset="0"/>
              </a:rPr>
              <a:t>.</a:t>
            </a:r>
            <a:endParaRPr lang="en-IN" sz="2000" cap="none" dirty="0">
              <a:solidFill>
                <a:schemeClr val="bg2"/>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4194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6882-1409-4886-74F1-946FA8AF24D2}"/>
              </a:ext>
            </a:extLst>
          </p:cNvPr>
          <p:cNvSpPr>
            <a:spLocks noGrp="1"/>
          </p:cNvSpPr>
          <p:nvPr>
            <p:ph type="title"/>
          </p:nvPr>
        </p:nvSpPr>
        <p:spPr>
          <a:xfrm>
            <a:off x="887512" y="1002990"/>
            <a:ext cx="9171432" cy="389747"/>
          </a:xfrm>
        </p:spPr>
        <p:txBody>
          <a:bodyPr>
            <a:normAutofit fontScale="90000"/>
          </a:bodyPr>
          <a:lstStyle/>
          <a:p>
            <a:r>
              <a:rPr lang="en-US" sz="3100" b="1" dirty="0"/>
              <a:t>advantages</a:t>
            </a:r>
            <a:endParaRPr lang="en-IN" b="1" dirty="0"/>
          </a:p>
        </p:txBody>
      </p:sp>
      <p:sp>
        <p:nvSpPr>
          <p:cNvPr id="4" name="Text Placeholder 3">
            <a:extLst>
              <a:ext uri="{FF2B5EF4-FFF2-40B4-BE49-F238E27FC236}">
                <a16:creationId xmlns:a16="http://schemas.microsoft.com/office/drawing/2014/main" id="{C318A45D-EC69-857A-956F-6D3A206B1F25}"/>
              </a:ext>
            </a:extLst>
          </p:cNvPr>
          <p:cNvSpPr>
            <a:spLocks noGrp="1"/>
          </p:cNvSpPr>
          <p:nvPr>
            <p:ph type="body" sz="half" idx="2"/>
          </p:nvPr>
        </p:nvSpPr>
        <p:spPr>
          <a:xfrm>
            <a:off x="924088" y="1499616"/>
            <a:ext cx="7562087" cy="4873752"/>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Understanding the phenomenon under consideration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Gaining knowledge about Past behavior.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Current behavior of the time series.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Preparing and projecting the future of the time series.</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Multivariate analysis possible</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Linear regression </a:t>
            </a:r>
          </a:p>
          <a:p>
            <a:endParaRPr lang="en-IN" sz="2000" dirty="0"/>
          </a:p>
        </p:txBody>
      </p:sp>
    </p:spTree>
    <p:extLst>
      <p:ext uri="{BB962C8B-B14F-4D97-AF65-F5344CB8AC3E}">
        <p14:creationId xmlns:p14="http://schemas.microsoft.com/office/powerpoint/2010/main" val="19394595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600</TotalTime>
  <Words>1393</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Century Gothic</vt:lpstr>
      <vt:lpstr>Times New Roman</vt:lpstr>
      <vt:lpstr>Wingdings</vt:lpstr>
      <vt:lpstr>Gallery</vt:lpstr>
      <vt:lpstr>PowerPoint Presentation</vt:lpstr>
      <vt:lpstr>PowerPoint Presentation</vt:lpstr>
      <vt:lpstr>ABSTRACT :</vt:lpstr>
      <vt:lpstr>COMPONENTS OF TIME SERIES ANALYSIS</vt:lpstr>
      <vt:lpstr>PowerPoint Presentation</vt:lpstr>
      <vt:lpstr>Existing system</vt:lpstr>
      <vt:lpstr>disadvantages</vt:lpstr>
      <vt:lpstr>Proposed system</vt:lpstr>
      <vt:lpstr>advantages</vt:lpstr>
      <vt:lpstr>requirements</vt:lpstr>
      <vt:lpstr>PowerPoint Presentation</vt:lpstr>
      <vt:lpstr>System architecture :</vt:lpstr>
      <vt:lpstr>ALGORITHAM :</vt:lpstr>
      <vt:lpstr>Modules description :</vt:lpstr>
      <vt:lpstr>IMPLEMENTATION:</vt:lpstr>
      <vt:lpstr>PowerPoint Presentation</vt:lpstr>
      <vt:lpstr>PowerPoint Presentation</vt:lpstr>
      <vt:lpstr>PowerPoint Presentation</vt:lpstr>
      <vt:lpstr>OUTPUTS: </vt:lpstr>
      <vt:lpstr>Data before prediction :</vt:lpstr>
      <vt:lpstr>Data after prediction :</vt:lpstr>
      <vt:lpstr>Conclusion :</vt:lpstr>
      <vt:lpstr>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lokeshrevalla3@gmail.com</dc:creator>
  <cp:lastModifiedBy>bojja hemanth</cp:lastModifiedBy>
  <cp:revision>5</cp:revision>
  <dcterms:created xsi:type="dcterms:W3CDTF">2022-12-11T16:31:11Z</dcterms:created>
  <dcterms:modified xsi:type="dcterms:W3CDTF">2023-07-15T17:48:56Z</dcterms:modified>
</cp:coreProperties>
</file>