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8"/>
  </p:notesMasterIdLst>
  <p:sldIdLst>
    <p:sldId id="256" r:id="rId2"/>
    <p:sldId id="318" r:id="rId3"/>
    <p:sldId id="319" r:id="rId4"/>
    <p:sldId id="324" r:id="rId5"/>
    <p:sldId id="322" r:id="rId6"/>
    <p:sldId id="29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006600"/>
    <a:srgbClr val="A1BD63"/>
    <a:srgbClr val="336600"/>
    <a:srgbClr val="BBD979"/>
    <a:srgbClr val="003300"/>
    <a:srgbClr val="339933"/>
    <a:srgbClr val="CAF2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43" autoAdjust="0"/>
    <p:restoredTop sz="94660" autoAdjust="0"/>
  </p:normalViewPr>
  <p:slideViewPr>
    <p:cSldViewPr>
      <p:cViewPr varScale="1">
        <p:scale>
          <a:sx n="71" d="100"/>
          <a:sy n="71" d="100"/>
        </p:scale>
        <p:origin x="-129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0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26.7.2015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1371600"/>
            <a:ext cx="8610600" cy="541020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60894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373680"/>
            <a:ext cx="8610600" cy="640812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817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852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lvl1pPr>
              <a:defRPr lang="bg-BG" sz="1100" b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37D5FE-740C-46F5-801A-FA5477D9711F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nip Single Corner Rectangle 4"/>
          <p:cNvSpPr/>
          <p:nvPr userDrawn="1"/>
        </p:nvSpPr>
        <p:spPr>
          <a:xfrm flipH="1" flipV="1">
            <a:off x="890084" y="2505929"/>
            <a:ext cx="7796716" cy="3704864"/>
          </a:xfrm>
          <a:prstGeom prst="snip1Rect">
            <a:avLst>
              <a:gd name="adj" fmla="val 10229"/>
            </a:avLst>
          </a:prstGeom>
          <a:solidFill>
            <a:srgbClr val="F5F5F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033265" y="2665060"/>
            <a:ext cx="7501135" cy="20846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52388" indent="0">
              <a:buNone/>
              <a:defRPr lang="bg-BG" sz="4000" b="0" cap="none" baseline="0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2510" y="4749747"/>
            <a:ext cx="7501890" cy="1274011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457200" indent="-457200">
              <a:buFontTx/>
              <a:buNone/>
              <a:defRPr lang="en-US" sz="2800" b="0" cap="none" baseline="0" dirty="0">
                <a:solidFill>
                  <a:schemeClr val="accent6">
                    <a:lumMod val="50000"/>
                  </a:schemeClr>
                </a:solidFill>
                <a:effectLst>
                  <a:outerShdw blurRad="63500" algn="ctr" rotWithShape="0">
                    <a:schemeClr val="accent6">
                      <a:lumMod val="75000"/>
                      <a:alpha val="40000"/>
                    </a:schemeClr>
                  </a:outerShdw>
                </a:effectLst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 smtClean="0"/>
              <a:t>Click to edit</a:t>
            </a:r>
            <a:r>
              <a:rPr lang="bg-BG" dirty="0" smtClean="0"/>
              <a:t> </a:t>
            </a:r>
            <a:r>
              <a:rPr lang="en-US" dirty="0" smtClean="0"/>
              <a:t>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Snip Single Corner Rectangle 45"/>
          <p:cNvSpPr/>
          <p:nvPr/>
        </p:nvSpPr>
        <p:spPr>
          <a:xfrm flipH="1" flipV="1">
            <a:off x="1865551" y="-21511"/>
            <a:ext cx="6668849" cy="4885059"/>
          </a:xfrm>
          <a:prstGeom prst="snip1Rect">
            <a:avLst>
              <a:gd name="adj" fmla="val 7714"/>
            </a:avLst>
          </a:prstGeom>
          <a:solidFill>
            <a:srgbClr val="F5F5F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981200" y="-21510"/>
            <a:ext cx="6440634" cy="9359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905000"/>
            <a:ext cx="6440634" cy="2209799"/>
          </a:xfrm>
        </p:spPr>
        <p:txBody>
          <a:bodyPr anchor="t">
            <a:noAutofit/>
          </a:bodyPr>
          <a:lstStyle>
            <a:lvl1pPr>
              <a:defRPr lang="en-US" sz="4400" b="0" kern="1200" dirty="0">
                <a:solidFill>
                  <a:schemeClr val="accent6">
                    <a:lumMod val="50000"/>
                  </a:schemeClr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</a:t>
            </a:r>
            <a:r>
              <a:rPr lang="bg-BG" dirty="0" smtClean="0"/>
              <a:t> </a:t>
            </a: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50" name="Date Placeholder 3"/>
          <p:cNvSpPr txBox="1">
            <a:spLocks/>
          </p:cNvSpPr>
          <p:nvPr userDrawn="1"/>
        </p:nvSpPr>
        <p:spPr>
          <a:xfrm>
            <a:off x="1981200" y="0"/>
            <a:ext cx="6390042" cy="9144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err="1" smtClean="0">
                <a:solidFill>
                  <a:srgbClr val="FEFEFE"/>
                </a:solidFill>
              </a:rPr>
              <a:t>WebGL</a:t>
            </a:r>
            <a:r>
              <a:rPr lang="ru-RU" sz="2400" dirty="0" smtClean="0">
                <a:solidFill>
                  <a:srgbClr val="FEFEFE"/>
                </a:solidFill>
              </a:rPr>
              <a:t>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2015 – 2016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експериментален курс</a:t>
            </a:r>
          </a:p>
        </p:txBody>
      </p:sp>
      <p:sp>
        <p:nvSpPr>
          <p:cNvPr id="72" name="Title 1"/>
          <p:cNvSpPr txBox="1">
            <a:spLocks/>
          </p:cNvSpPr>
          <p:nvPr userDrawn="1"/>
        </p:nvSpPr>
        <p:spPr>
          <a:xfrm>
            <a:off x="3189642" y="4478669"/>
            <a:ext cx="5232192" cy="321931"/>
          </a:xfrm>
          <a:prstGeom prst="rect">
            <a:avLst/>
          </a:prstGeom>
          <a:effectLst>
            <a:outerShdw blurRad="50800" algn="ctr" rotWithShape="0">
              <a:prstClr val="black">
                <a:alpha val="20000"/>
              </a:prstClr>
            </a:outerShdw>
          </a:effectLst>
        </p:spPr>
        <p:txBody>
          <a:bodyPr vert="horz" wrap="none" lIns="91440" tIns="45720" rIns="91440" bIns="45720" rtlCol="0">
            <a:noAutofit/>
          </a:bodyPr>
          <a:lstStyle>
            <a:lvl1pPr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0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63500" algn="ctr" rotWithShape="0">
                    <a:srgbClr val="003300">
                      <a:alpha val="50000"/>
                    </a:srgbClr>
                  </a:outerShdw>
                </a:effectLst>
                <a:ea typeface="+mj-ea"/>
                <a:cs typeface="Times New Roman"/>
              </a:defRPr>
            </a:lvl1pPr>
            <a:lvl2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2pPr>
            <a:lvl3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3pPr>
            <a:lvl4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4pPr>
            <a:lvl5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baseline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5pPr>
            <a:lvl6pPr marL="1517904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6pPr>
            <a:lvl7pPr marL="1719072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7pPr>
            <a:lvl8pPr marL="192024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8pPr>
            <a:lvl9pPr marL="2121408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9pPr>
          </a:lstStyle>
          <a:p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доц. П. Бойчев </a:t>
            </a:r>
            <a:r>
              <a:rPr lang="bg-BG" sz="20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КИТ </a:t>
            </a:r>
            <a:r>
              <a:rPr lang="bg-BG" sz="20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</a:t>
            </a:r>
            <a:r>
              <a:rPr lang="bg-BG" sz="2000" dirty="0" err="1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ФМИ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</a:t>
            </a:r>
            <a:r>
              <a:rPr lang="bg-BG" sz="20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СУ </a:t>
            </a:r>
            <a:r>
              <a:rPr lang="bg-BG" sz="20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2015</a:t>
            </a:r>
            <a:endParaRPr lang="bg-BG" sz="2000" dirty="0">
              <a:solidFill>
                <a:schemeClr val="accent6">
                  <a:lumMod val="75000"/>
                </a:schemeClr>
              </a:solidFill>
              <a:effectLst>
                <a:outerShdw blurRad="63500" algn="ctr" rotWithShape="0">
                  <a:schemeClr val="accent6">
                    <a:alpha val="67000"/>
                  </a:schemeClr>
                </a:outerShdw>
              </a:effectLst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81200" y="1106795"/>
            <a:ext cx="6466241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>
              <a:buNone/>
              <a:defRPr lang="en-US" sz="3600" b="0" smtClean="0">
                <a:ln>
                  <a:solidFill>
                    <a:schemeClr val="tx1"/>
                  </a:solidFill>
                </a:ln>
                <a:solidFill>
                  <a:srgbClr val="0033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 lang="en-US" sz="1800" smtClean="0">
                <a:solidFill>
                  <a:schemeClr val="tx2"/>
                </a:solidFill>
              </a:defRPr>
            </a:lvl2pPr>
            <a:lvl3pPr>
              <a:defRPr lang="en-US" sz="1800" smtClean="0">
                <a:solidFill>
                  <a:schemeClr val="tx2"/>
                </a:solidFill>
              </a:defRPr>
            </a:lvl3pPr>
            <a:lvl4pPr>
              <a:defRPr lang="en-US" smtClean="0">
                <a:solidFill>
                  <a:schemeClr val="tx2"/>
                </a:solidFill>
              </a:defRPr>
            </a:lvl4pPr>
            <a:lvl5pPr>
              <a:defRPr lang="bg-BG" sz="1800">
                <a:solidFill>
                  <a:schemeClr val="tx2"/>
                </a:solidFill>
              </a:defRPr>
            </a:lvl5pPr>
          </a:lstStyle>
          <a:p>
            <a:pPr marL="0"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  <a:endParaRPr lang="bg-BG" dirty="0"/>
          </a:p>
        </p:txBody>
      </p:sp>
      <p:sp>
        <p:nvSpPr>
          <p:cNvPr id="74" name="Snip Single Corner Rectangle 73"/>
          <p:cNvSpPr/>
          <p:nvPr userDrawn="1"/>
        </p:nvSpPr>
        <p:spPr>
          <a:xfrm flipH="1" flipV="1">
            <a:off x="2302463" y="4900020"/>
            <a:ext cx="6231936" cy="89423"/>
          </a:xfrm>
          <a:prstGeom prst="snip1Rect">
            <a:avLst>
              <a:gd name="adj" fmla="val 50000"/>
            </a:avLst>
          </a:prstGeom>
          <a:solidFill>
            <a:srgbClr val="F5F5F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/>
            </a:gs>
            <a:gs pos="62000">
              <a:schemeClr val="accent6">
                <a:lumMod val="75000"/>
              </a:schemeClr>
            </a:gs>
            <a:gs pos="100000">
              <a:schemeClr val="accent6">
                <a:lumMod val="5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nip Diagonal Corner Rectangle 3"/>
          <p:cNvSpPr/>
          <p:nvPr userDrawn="1"/>
        </p:nvSpPr>
        <p:spPr>
          <a:xfrm>
            <a:off x="66260" y="72888"/>
            <a:ext cx="8993004" cy="6705600"/>
          </a:xfrm>
          <a:prstGeom prst="snip2DiagRect">
            <a:avLst>
              <a:gd name="adj1" fmla="val 0"/>
              <a:gd name="adj2" fmla="val 579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912" y="228600"/>
            <a:ext cx="8661288" cy="648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00514" y="1371600"/>
            <a:ext cx="8505314" cy="5391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-6671" y="6492875"/>
            <a:ext cx="640379" cy="365125"/>
          </a:xfrm>
          <a:prstGeom prst="rect">
            <a:avLst/>
          </a:prstGeom>
        </p:spPr>
        <p:txBody>
          <a:bodyPr vert="horz" lIns="45720" tIns="91440" rIns="0" bIns="0" rtlCol="0" anchor="ctr"/>
          <a:lstStyle>
            <a:lvl1pPr algn="l">
              <a:defRPr lang="bg-BG" sz="1200" b="1" cap="none" spc="0" smtClean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fld id="{C2B91535-A786-4613-A807-A416A35B3377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2" r:id="rId4"/>
    <p:sldLayoutId id="2147483803" r:id="rId5"/>
    <p:sldLayoutId id="2147483793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4000" kern="1200" dirty="0">
          <a:solidFill>
            <a:srgbClr val="003300"/>
          </a:solidFill>
          <a:effectLst>
            <a:outerShdw blurRad="63500" algn="ctr" rotWithShape="0">
              <a:schemeClr val="accent3">
                <a:lumMod val="50000"/>
                <a:alpha val="40000"/>
              </a:scheme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2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6">
            <a:lumMod val="50000"/>
          </a:schemeClr>
        </a:buClr>
        <a:buSzPct val="100000"/>
        <a:buFont typeface="Times New Roman" panose="02020603050405020304" pitchFamily="18" charset="0"/>
        <a:buChar char="●"/>
        <a:defRPr lang="en-US" sz="2400" kern="1200" dirty="0" smtClean="0">
          <a:solidFill>
            <a:schemeClr val="accent6">
              <a:lumMod val="50000"/>
            </a:schemeClr>
          </a:solidFill>
          <a:effectLst>
            <a:outerShdw blurRad="63500" algn="ctr" rotWithShape="0">
              <a:schemeClr val="accent6">
                <a:lumMod val="7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68580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Tx/>
        <a:buNone/>
        <a:defRPr lang="en-US" sz="20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896112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0972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600" kern="1200" baseline="0" dirty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omework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../Solution/Solution.html" TargetMode="External"/><Relationship Id="rId7" Type="http://schemas.openxmlformats.org/officeDocument/2006/relationships/image" Target="../media/image6.png"/><Relationship Id="rId2" Type="http://schemas.openxmlformats.org/officeDocument/2006/relationships/hyperlink" Target="../Homework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Заливът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mtClean="0"/>
              <a:t>Домашно №9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679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Домашна работа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9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Домашна работа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Условие</a:t>
            </a:r>
          </a:p>
          <a:p>
            <a:pPr lvl="1"/>
            <a:r>
              <a:rPr lang="bg-BG" dirty="0"/>
              <a:t>Създайте планинско-морски </a:t>
            </a:r>
            <a:r>
              <a:rPr lang="bg-BG" dirty="0" err="1"/>
              <a:t>фрактален</a:t>
            </a:r>
            <a:r>
              <a:rPr lang="bg-BG" dirty="0"/>
              <a:t> </a:t>
            </a:r>
            <a:r>
              <a:rPr lang="bg-BG" dirty="0" smtClean="0"/>
              <a:t>терен</a:t>
            </a:r>
          </a:p>
          <a:p>
            <a:pPr lvl="1"/>
            <a:r>
              <a:rPr lang="bg-BG" dirty="0" smtClean="0"/>
              <a:t>Склоновете да са оцветени в преливащи цветове от пясъчножълто (на морското равнище) през </a:t>
            </a:r>
            <a:r>
              <a:rPr lang="bg-BG" dirty="0" err="1" smtClean="0"/>
              <a:t>дървеснозелено</a:t>
            </a:r>
            <a:r>
              <a:rPr lang="bg-BG" dirty="0" smtClean="0"/>
              <a:t> до снежнобяло към върховете</a:t>
            </a:r>
          </a:p>
          <a:p>
            <a:pPr lvl="1"/>
            <a:r>
              <a:rPr lang="bg-BG" dirty="0" smtClean="0"/>
              <a:t>Подводният релеф също да се вижда</a:t>
            </a:r>
          </a:p>
          <a:p>
            <a:pPr lvl="1"/>
            <a:r>
              <a:rPr lang="bg-BG" dirty="0" smtClean="0"/>
              <a:t>Около </a:t>
            </a:r>
            <a:r>
              <a:rPr lang="bg-BG" dirty="0" smtClean="0"/>
              <a:t>най-високия </a:t>
            </a:r>
            <a:r>
              <a:rPr lang="bg-BG" dirty="0" smtClean="0"/>
              <a:t>връх да кръжат птички</a:t>
            </a:r>
          </a:p>
          <a:p>
            <a:pPr lvl="1"/>
            <a:r>
              <a:rPr lang="bg-BG" dirty="0" smtClean="0"/>
              <a:t>Отстрани на терена стените да са черни</a:t>
            </a:r>
            <a:endParaRPr lang="bg-BG" dirty="0"/>
          </a:p>
          <a:p>
            <a:pPr lvl="1"/>
            <a:endParaRPr lang="bg-BG" dirty="0" smtClean="0"/>
          </a:p>
          <a:p>
            <a:pPr lvl="1"/>
            <a:endParaRPr lang="bg-BG" dirty="0"/>
          </a:p>
          <a:p>
            <a:r>
              <a:rPr lang="bg-BG" dirty="0" smtClean="0"/>
              <a:t>Срок – 1 седмица</a:t>
            </a:r>
          </a:p>
        </p:txBody>
      </p:sp>
    </p:spTree>
    <p:extLst>
      <p:ext uri="{BB962C8B-B14F-4D97-AF65-F5344CB8AC3E}">
        <p14:creationId xmlns:p14="http://schemas.microsoft.com/office/powerpoint/2010/main" val="117672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Добавка</a:t>
            </a:r>
          </a:p>
          <a:p>
            <a:pPr lvl="1"/>
            <a:r>
              <a:rPr lang="bg-BG" dirty="0" smtClean="0"/>
              <a:t>За водната повърхност е нужна прозрачност</a:t>
            </a:r>
          </a:p>
          <a:p>
            <a:pPr lvl="1"/>
            <a:r>
              <a:rPr lang="bg-BG" dirty="0" smtClean="0"/>
              <a:t>Даден е програмен код, в който се рисуват стълбове потопени във вода – използвате тази подсказка</a:t>
            </a:r>
          </a:p>
        </p:txBody>
      </p:sp>
      <p:pic>
        <p:nvPicPr>
          <p:cNvPr id="102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337" y="2362200"/>
            <a:ext cx="4181475" cy="371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35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5</a:t>
            </a:fld>
            <a:endParaRPr lang="bg-BG" dirty="0"/>
          </a:p>
        </p:txBody>
      </p:sp>
      <p:sp>
        <p:nvSpPr>
          <p:cNvPr id="4" name="Rectangle 3">
            <a:hlinkClick r:id="rId2" action="ppaction://hlinkfile"/>
          </p:cNvPr>
          <p:cNvSpPr/>
          <p:nvPr/>
        </p:nvSpPr>
        <p:spPr>
          <a:xfrm>
            <a:off x="3962400" y="63246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smtClean="0"/>
              <a:t>Файлове</a:t>
            </a:r>
            <a:endParaRPr lang="en-US" sz="1600" dirty="0"/>
          </a:p>
        </p:txBody>
      </p:sp>
      <p:pic>
        <p:nvPicPr>
          <p:cNvPr id="2050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577" y="457200"/>
            <a:ext cx="308670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389" y="3352800"/>
            <a:ext cx="308670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577" y="3352800"/>
            <a:ext cx="308670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389" y="457200"/>
            <a:ext cx="308670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589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Край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5972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5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38342D"/>
      </a:hlink>
      <a:folHlink>
        <a:srgbClr val="38342D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5">
    <a:dk1>
      <a:sysClr val="windowText" lastClr="000000"/>
    </a:dk1>
    <a:lt1>
      <a:sysClr val="window" lastClr="FFFFFF"/>
    </a:lt1>
    <a:dk2>
      <a:srgbClr val="3E3D2D"/>
    </a:dk2>
    <a:lt2>
      <a:srgbClr val="CAF278"/>
    </a:lt2>
    <a:accent1>
      <a:srgbClr val="94C600"/>
    </a:accent1>
    <a:accent2>
      <a:srgbClr val="71685A"/>
    </a:accent2>
    <a:accent3>
      <a:srgbClr val="FF6700"/>
    </a:accent3>
    <a:accent4>
      <a:srgbClr val="909465"/>
    </a:accent4>
    <a:accent5>
      <a:srgbClr val="956B43"/>
    </a:accent5>
    <a:accent6>
      <a:srgbClr val="FEA022"/>
    </a:accent6>
    <a:hlink>
      <a:srgbClr val="38342D"/>
    </a:hlink>
    <a:folHlink>
      <a:srgbClr val="38342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4480</TotalTime>
  <Words>83</Words>
  <Application>Microsoft Office PowerPoint</Application>
  <PresentationFormat>On-screen Show (4:3)</PresentationFormat>
  <Paragraphs>19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Austin</vt:lpstr>
      <vt:lpstr>Заливът</vt:lpstr>
      <vt:lpstr>PowerPoint Presentation</vt:lpstr>
      <vt:lpstr>Домашна работа</vt:lpstr>
      <vt:lpstr>PowerPoint Presentation</vt:lpstr>
      <vt:lpstr>PowerPoint Presentation</vt:lpstr>
      <vt:lpstr>PowerPoint Presentation</vt:lpstr>
    </vt:vector>
  </TitlesOfParts>
  <Company>FMI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WebGL-Homework-09</dc:title>
  <dc:creator>Pavel Boytchev</dc:creator>
  <cp:lastModifiedBy>Pavel Boytchev</cp:lastModifiedBy>
  <cp:revision>417</cp:revision>
  <dcterms:created xsi:type="dcterms:W3CDTF">2013-12-13T09:03:57Z</dcterms:created>
  <dcterms:modified xsi:type="dcterms:W3CDTF">2015-07-26T19:32:43Z</dcterms:modified>
</cp:coreProperties>
</file>