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256" r:id="rId3"/>
    <p:sldId id="257" r:id="rId5"/>
    <p:sldId id="258" r:id="rId6"/>
    <p:sldId id="261" r:id="rId7"/>
    <p:sldId id="262" r:id="rId8"/>
    <p:sldId id="259" r:id="rId9"/>
    <p:sldId id="260" r:id="rId10"/>
    <p:sldId id="265" r:id="rId11"/>
    <p:sldId id="266" r:id="rId12"/>
  </p:sldIdLst>
  <p:sldSz cx="12192000" cy="6858000"/>
  <p:notesSz cx="7103745" cy="10234295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8" userDrawn="1">
          <p15:clr>
            <a:srgbClr val="A4A3A4"/>
          </p15:clr>
        </p15:guide>
        <p15:guide id="2" pos="38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B7B3"/>
    <a:srgbClr val="003F43"/>
    <a:srgbClr val="2B74CB"/>
    <a:srgbClr val="B2B2B2"/>
    <a:srgbClr val="202020"/>
    <a:srgbClr val="323232"/>
    <a:srgbClr val="CC3300"/>
    <a:srgbClr val="CC0000"/>
    <a:srgbClr val="FF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78"/>
        <p:guide pos="38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15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目前用的是</a:t>
            </a:r>
            <a:r>
              <a:rPr lang="en-US" altLang="zh-CN"/>
              <a:t>10k</a:t>
            </a:r>
            <a:r>
              <a:rPr lang="zh-CN" altLang="en-US"/>
              <a:t>个点</a:t>
            </a:r>
            <a:r>
              <a:rPr lang="en-US" altLang="zh-CN"/>
              <a:t>，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5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5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5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5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5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5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FD9D74-47D9-4702-A33C-335B63B48DBF}" type="datetime5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  <a:prstGeom prst="rect">
            <a:avLst/>
          </a:prstGeo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5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tags" Target="../tags/tag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2065" y="6311900"/>
            <a:ext cx="12299950" cy="546100"/>
          </a:xfrm>
          <a:prstGeom prst="rect">
            <a:avLst/>
          </a:prstGeom>
          <a:solidFill>
            <a:srgbClr val="2BB7B3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 descr="LOGO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9858375" y="5788025"/>
            <a:ext cx="2429510" cy="1717040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0" y="982345"/>
            <a:ext cx="9350375" cy="0"/>
          </a:xfrm>
          <a:prstGeom prst="line">
            <a:avLst/>
          </a:prstGeom>
          <a:ln w="31750" cap="rnd">
            <a:solidFill>
              <a:srgbClr val="003F43"/>
            </a:solidFill>
            <a:round/>
            <a:headEnd type="none" w="med" len="med"/>
            <a:tailEnd type="non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灯片编号占位符 5"/>
          <p:cNvSpPr>
            <a:spLocks noGrp="1"/>
          </p:cNvSpPr>
          <p:nvPr userDrawn="1">
            <p:custDataLst>
              <p:tags r:id="rId12"/>
            </p:custDataLst>
          </p:nvPr>
        </p:nvSpPr>
        <p:spPr>
          <a:xfrm>
            <a:off x="-12065" y="6492875"/>
            <a:ext cx="50228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AE70B2-8BF9-45C0-BB95-33D1B9D3A854}" type="slidenum">
              <a:rPr lang="zh-CN" altLang="en-US" sz="2000" smtClean="0">
                <a:solidFill>
                  <a:srgbClr val="003F43"/>
                </a:solidFill>
              </a:rPr>
            </a:fld>
            <a:endParaRPr lang="zh-CN" altLang="en-US" sz="2000" smtClean="0">
              <a:solidFill>
                <a:srgbClr val="003F43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6.xml"/><Relationship Id="rId5" Type="http://schemas.openxmlformats.org/officeDocument/2006/relationships/image" Target="../media/image6.png"/><Relationship Id="rId4" Type="http://schemas.openxmlformats.org/officeDocument/2006/relationships/tags" Target="../tags/tag5.xml"/><Relationship Id="rId3" Type="http://schemas.openxmlformats.org/officeDocument/2006/relationships/image" Target="../media/image5.png"/><Relationship Id="rId2" Type="http://schemas.openxmlformats.org/officeDocument/2006/relationships/tags" Target="../tags/tag4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4.xml"/><Relationship Id="rId4" Type="http://schemas.openxmlformats.org/officeDocument/2006/relationships/image" Target="../media/image9.png"/><Relationship Id="rId3" Type="http://schemas.openxmlformats.org/officeDocument/2006/relationships/tags" Target="../tags/tag13.xml"/><Relationship Id="rId2" Type="http://schemas.openxmlformats.org/officeDocument/2006/relationships/image" Target="../media/image8.png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662430"/>
            <a:ext cx="12542520" cy="2542540"/>
          </a:xfrm>
          <a:prstGeom prst="rect">
            <a:avLst/>
          </a:prstGeom>
          <a:solidFill>
            <a:srgbClr val="003F43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effectLst/>
              </a:rPr>
              <a:t>工作汇报</a:t>
            </a:r>
            <a:endParaRPr lang="en-US" altLang="zh-CN" dirty="0">
              <a:solidFill>
                <a:schemeClr val="bg1"/>
              </a:solidFill>
              <a:effectLst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7650" y="5213350"/>
            <a:ext cx="26225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张博钧</a:t>
            </a:r>
            <a:endParaRPr lang="en-US" altLang="zh-CN" sz="24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r>
              <a:rPr lang="en-US" altLang="zh-CN" sz="24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2025/8/2</a:t>
            </a:r>
            <a:endParaRPr lang="en-US" altLang="zh-CN" sz="24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Transolver Darcy flow 结果复现</a:t>
            </a:r>
            <a:endParaRPr lang="en-US" altLang="zh-CN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endParaRPr lang="en-US" altLang="zh-CN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r>
              <a:rPr lang="en-US" altLang="zh-CN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DrivAriNet Pressure field 结果复现</a:t>
            </a:r>
            <a:endParaRPr lang="en-US" altLang="zh-CN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endParaRPr lang="en-US" altLang="zh-CN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r>
              <a:rPr lang="en-US" altLang="zh-CN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Transolver + 3D PointNet file</a:t>
            </a:r>
            <a:endParaRPr lang="en-US" altLang="zh-CN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endParaRPr lang="en-US" altLang="zh-CN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r>
              <a:rPr lang="en-US" altLang="zh-CN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Future work</a:t>
            </a:r>
            <a:endParaRPr lang="en-US" altLang="zh-CN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0350" y="113665"/>
            <a:ext cx="21113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/>
              <a:t>目录</a:t>
            </a:r>
            <a:endParaRPr lang="en-US" altLang="zh-CN"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213995" y="212725"/>
            <a:ext cx="88588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1. Transolver Darcy flow 结果复现</a:t>
            </a:r>
            <a:endParaRPr lang="en-US" altLang="zh-CN" sz="36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</p:txBody>
      </p:sp>
      <p:graphicFrame>
        <p:nvGraphicFramePr>
          <p:cNvPr id="9" name="表格 8"/>
          <p:cNvGraphicFramePr/>
          <p:nvPr>
            <p:custDataLst>
              <p:tags r:id="rId1"/>
            </p:custDataLst>
          </p:nvPr>
        </p:nvGraphicFramePr>
        <p:xfrm>
          <a:off x="1403350" y="2316480"/>
          <a:ext cx="93853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18715"/>
                <a:gridCol w="158750"/>
                <a:gridCol w="6807835"/>
              </a:tblGrid>
              <a:tr h="5791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Darcy Flow</a:t>
                      </a:r>
                      <a:endParaRPr lang="en-US" altLang="zh-CN" sz="320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gridSpan="2"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320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 L2_error</a:t>
                      </a:r>
                      <a:endParaRPr lang="en-US" altLang="zh-CN" sz="320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>
                    <a:lnL>
                      <a:noFill/>
                    </a:lnL>
                    <a:lnR>
                      <a:noFill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579120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Wu2024</a:t>
                      </a:r>
                      <a:endParaRPr lang="en-US" altLang="zh-CN" sz="320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0.0057</a:t>
                      </a:r>
                      <a:endParaRPr lang="en-US" altLang="zh-CN" sz="320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1066800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Mine</a:t>
                      </a:r>
                      <a:endParaRPr lang="en-US" altLang="zh-CN" sz="320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0.0047(train_loss)</a:t>
                      </a:r>
                      <a:endParaRPr lang="en-US" altLang="zh-CN" sz="320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320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0.0082(validation_loss)</a:t>
                      </a:r>
                      <a:endParaRPr lang="en-US" altLang="zh-CN" sz="320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" name="图片 11" descr="case_1_g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29935" y="1190625"/>
            <a:ext cx="5521960" cy="41414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13995" y="212725"/>
            <a:ext cx="88588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1. Transolver Darcy flow 结果复现</a:t>
            </a:r>
            <a:endParaRPr lang="en-US" altLang="zh-CN" sz="36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</p:txBody>
      </p:sp>
      <p:pic>
        <p:nvPicPr>
          <p:cNvPr id="10" name="图片 9" descr="case_1_pr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7135"/>
            <a:ext cx="5500370" cy="412559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062470" y="5186045"/>
            <a:ext cx="33820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Times New Roman Regular" panose="02020603050405020304" charset="0"/>
                <a:cs typeface="Times New Roman Regular" panose="02020603050405020304" charset="0"/>
              </a:rPr>
              <a:t>Ground Truth</a:t>
            </a:r>
            <a:endParaRPr lang="en-US" altLang="zh-CN" sz="24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13" name="文本框 12"/>
          <p:cNvSpPr txBox="1"/>
          <p:nvPr>
            <p:custDataLst>
              <p:tags r:id="rId3"/>
            </p:custDataLst>
          </p:nvPr>
        </p:nvSpPr>
        <p:spPr>
          <a:xfrm>
            <a:off x="1415415" y="5186045"/>
            <a:ext cx="33820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Times New Roman Regular" panose="02020603050405020304" charset="0"/>
                <a:cs typeface="Times New Roman Regular" panose="02020603050405020304" charset="0"/>
              </a:rPr>
              <a:t>Prediction</a:t>
            </a:r>
            <a:endParaRPr lang="en-US" altLang="zh-CN" sz="24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213995" y="212725"/>
            <a:ext cx="88588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1. Transolver Darcy flow 结果复现</a:t>
            </a:r>
            <a:endParaRPr lang="en-US" altLang="zh-CN" sz="36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</p:txBody>
      </p:sp>
      <p:pic>
        <p:nvPicPr>
          <p:cNvPr id="2" name="图片 1" descr="case_1_erro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34440"/>
            <a:ext cx="5852160" cy="43891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254750" y="1647825"/>
            <a:ext cx="3543300" cy="35623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9946640" y="1704975"/>
            <a:ext cx="895350" cy="35052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23315" y="5475605"/>
            <a:ext cx="21609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Times New Roman Regular" panose="02020603050405020304" charset="0"/>
                <a:cs typeface="Times New Roman Regular" panose="02020603050405020304" charset="0"/>
              </a:rPr>
              <a:t>Mine</a:t>
            </a:r>
            <a:endParaRPr lang="en-US" altLang="zh-CN" sz="24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6911975" y="5475605"/>
            <a:ext cx="21609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Times New Roman Regular" panose="02020603050405020304" charset="0"/>
                <a:cs typeface="Times New Roman Regular" panose="02020603050405020304" charset="0"/>
              </a:rPr>
              <a:t>Wu2024</a:t>
            </a:r>
            <a:endParaRPr lang="en-US" altLang="zh-CN" sz="24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50010" y="1187450"/>
            <a:ext cx="29165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Times New Roman Regular" panose="02020603050405020304" charset="0"/>
                <a:cs typeface="Times New Roman Regular" panose="02020603050405020304" charset="0"/>
              </a:rPr>
              <a:t>Transolver error</a:t>
            </a:r>
            <a:endParaRPr lang="en-US" altLang="zh-CN" sz="24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213995" y="196850"/>
            <a:ext cx="88588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2. DrivAriNet Pressure field 结果复现</a:t>
            </a:r>
            <a:endParaRPr lang="en-US" altLang="zh-CN" sz="3600">
              <a:latin typeface="Times New Roman Regular" panose="02020603050405020304" charset="0"/>
              <a:ea typeface="宋体" charset="0"/>
              <a:cs typeface="Times New Roman Regular" panose="02020603050405020304" charset="0"/>
              <a:sym typeface="+mn-ea"/>
            </a:endParaRPr>
          </a:p>
        </p:txBody>
      </p:sp>
      <p:graphicFrame>
        <p:nvGraphicFramePr>
          <p:cNvPr id="9" name="表格 8"/>
          <p:cNvGraphicFramePr/>
          <p:nvPr/>
        </p:nvGraphicFramePr>
        <p:xfrm>
          <a:off x="1327150" y="2316480"/>
          <a:ext cx="9385301" cy="29019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7215"/>
                <a:gridCol w="107950"/>
                <a:gridCol w="3026093"/>
                <a:gridCol w="53975"/>
                <a:gridCol w="3080068"/>
              </a:tblGrid>
              <a:tr h="5791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Pressure field</a:t>
                      </a:r>
                      <a:endParaRPr lang="en-US" altLang="zh-CN" sz="320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gridSpan="2"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320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 Test_R2</a:t>
                      </a:r>
                      <a:endParaRPr lang="en-US" altLang="zh-CN" sz="320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>
                    <a:lnL>
                      <a:noFill/>
                    </a:lnL>
                    <a:lnR>
                      <a:noFill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gridSpan="2"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320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Train_loss</a:t>
                      </a:r>
                      <a:endParaRPr lang="en-US" altLang="zh-CN" sz="320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>
                    <a:lnL>
                      <a:noFill/>
                    </a:lnL>
                    <a:lnR>
                      <a:noFill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579120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Dri</a:t>
                      </a:r>
                      <a:r>
                        <a:rPr lang="en-US" altLang="zh-CN" sz="320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vAriNet</a:t>
                      </a:r>
                      <a:endParaRPr lang="en-US" altLang="zh-CN" sz="320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/</a:t>
                      </a:r>
                      <a:endParaRPr lang="en-US" altLang="zh-CN" sz="320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/</a:t>
                      </a:r>
                      <a:endParaRPr lang="en-US" altLang="zh-CN" sz="320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871855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Mine</a:t>
                      </a:r>
                      <a:endParaRPr lang="en-US" altLang="zh-CN" sz="320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0.90</a:t>
                      </a:r>
                      <a:endParaRPr lang="en-US" altLang="zh-CN" sz="320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0.1</a:t>
                      </a:r>
                      <a:endParaRPr lang="en-US" altLang="zh-CN" sz="320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/private/var/folders/x9/vhl733wj29sbl8b80h9dphjm0000gn/T/com.kingsoft.wpsoffice.mac/picturecompress_20250801140018/output_1.pngoutput_1"/>
          <p:cNvPicPr>
            <a:picLocks noChangeAspect="1"/>
          </p:cNvPicPr>
          <p:nvPr/>
        </p:nvPicPr>
        <p:blipFill>
          <a:blip r:embed="rId1"/>
          <a:srcRect t="5264"/>
          <a:stretch>
            <a:fillRect/>
          </a:stretch>
        </p:blipFill>
        <p:spPr>
          <a:xfrm>
            <a:off x="304800" y="1047115"/>
            <a:ext cx="10972800" cy="43313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03960" y="5498465"/>
            <a:ext cx="3556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Times New Roman Regular" panose="02020603050405020304" charset="0"/>
                <a:cs typeface="Times New Roman Regular" panose="02020603050405020304" charset="0"/>
              </a:rPr>
              <a:t>Prediected Pressure</a:t>
            </a:r>
            <a:endParaRPr lang="en-US" altLang="zh-CN" sz="24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6753860" y="5498465"/>
            <a:ext cx="3556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Times New Roman Regular" panose="02020603050405020304" charset="0"/>
                <a:cs typeface="Times New Roman Regular" panose="02020603050405020304" charset="0"/>
              </a:rPr>
              <a:t>True Pressure</a:t>
            </a:r>
            <a:endParaRPr lang="en-US" altLang="zh-CN" sz="24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213995" y="196850"/>
            <a:ext cx="88588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2. DrivAriNet Pressure field 结果复现</a:t>
            </a:r>
            <a:endParaRPr lang="en-US" altLang="zh-CN" sz="3600">
              <a:latin typeface="Times New Roman Regular" panose="02020603050405020304" charset="0"/>
              <a:ea typeface="宋体" charset="0"/>
              <a:cs typeface="Times New Roman Regular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213995" y="196850"/>
            <a:ext cx="88588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3. Transolver + 3D PointNet</a:t>
            </a:r>
            <a:endParaRPr lang="en-US" altLang="zh-CN" sz="3600">
              <a:latin typeface="Times New Roman Regular" panose="02020603050405020304" charset="0"/>
              <a:ea typeface="宋体" charset="0"/>
              <a:cs typeface="Times New Roman Regular" panose="02020603050405020304" charset="0"/>
              <a:sym typeface="+mn-ea"/>
            </a:endParaRPr>
          </a:p>
        </p:txBody>
      </p:sp>
      <p:graphicFrame>
        <p:nvGraphicFramePr>
          <p:cNvPr id="9" name="表格 8"/>
          <p:cNvGraphicFramePr/>
          <p:nvPr>
            <p:custDataLst>
              <p:tags r:id="rId2"/>
            </p:custDataLst>
          </p:nvPr>
        </p:nvGraphicFramePr>
        <p:xfrm>
          <a:off x="1327150" y="2316480"/>
          <a:ext cx="9385301" cy="29019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7215"/>
                <a:gridCol w="107950"/>
                <a:gridCol w="3026093"/>
                <a:gridCol w="53975"/>
                <a:gridCol w="3080068"/>
              </a:tblGrid>
              <a:tr h="5791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Pressure field</a:t>
                      </a:r>
                      <a:endParaRPr lang="en-US" altLang="zh-CN" sz="320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gridSpan="2"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320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 Test_R2</a:t>
                      </a:r>
                      <a:endParaRPr lang="en-US" altLang="zh-CN" sz="320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>
                    <a:lnL>
                      <a:noFill/>
                    </a:lnL>
                    <a:lnR>
                      <a:noFill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gridSpan="2"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320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Train_loss</a:t>
                      </a:r>
                      <a:endParaRPr lang="en-US" altLang="zh-CN" sz="320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>
                    <a:lnL>
                      <a:noFill/>
                    </a:lnL>
                    <a:lnR>
                      <a:noFill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579120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Dri</a:t>
                      </a:r>
                      <a:r>
                        <a:rPr lang="en-US" altLang="zh-CN" sz="320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vAriNet</a:t>
                      </a:r>
                      <a:endParaRPr lang="en-US" altLang="zh-CN" sz="320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0.90</a:t>
                      </a:r>
                      <a:endParaRPr lang="en-US" altLang="zh-CN" sz="320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0.1</a:t>
                      </a:r>
                      <a:endParaRPr lang="en-US" altLang="zh-CN" sz="320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871855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Transolver</a:t>
                      </a:r>
                      <a:endParaRPr lang="en-US" altLang="zh-CN" sz="320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0.95</a:t>
                      </a:r>
                      <a:endParaRPr lang="en-US" altLang="zh-CN" sz="320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0.05</a:t>
                      </a:r>
                      <a:endParaRPr lang="en-US" altLang="zh-CN" sz="320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213995" y="196850"/>
            <a:ext cx="88588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3. Transolver + 3D PointNet</a:t>
            </a:r>
            <a:endParaRPr lang="en-US" altLang="zh-CN" sz="3600">
              <a:latin typeface="Times New Roman Regular" panose="02020603050405020304" charset="0"/>
              <a:ea typeface="宋体" charset="0"/>
              <a:cs typeface="Times New Roman Regular" panose="02020603050405020304" charset="0"/>
              <a:sym typeface="+mn-ea"/>
            </a:endParaRPr>
          </a:p>
        </p:txBody>
      </p:sp>
      <p:pic>
        <p:nvPicPr>
          <p:cNvPr id="6" name="图片 5" descr="292_Pr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" y="2035175"/>
            <a:ext cx="3952875" cy="3347085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819785" y="5498465"/>
            <a:ext cx="3556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Times New Roman Regular" panose="02020603050405020304" charset="0"/>
                <a:cs typeface="Times New Roman Regular" panose="02020603050405020304" charset="0"/>
              </a:rPr>
              <a:t>Prediected Pressure</a:t>
            </a:r>
            <a:endParaRPr lang="en-US" altLang="zh-CN" sz="24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pic>
        <p:nvPicPr>
          <p:cNvPr id="9" name="图片 8" descr="292_Tru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565" y="2035175"/>
            <a:ext cx="3951605" cy="3346450"/>
          </a:xfrm>
          <a:prstGeom prst="rect">
            <a:avLst/>
          </a:prstGeom>
        </p:spPr>
      </p:pic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7075170" y="5498465"/>
            <a:ext cx="3556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Times New Roman Regular" panose="02020603050405020304" charset="0"/>
                <a:cs typeface="Times New Roman Regular" panose="02020603050405020304" charset="0"/>
              </a:rPr>
              <a:t>Ground Truth</a:t>
            </a:r>
            <a:endParaRPr lang="en-US" altLang="zh-CN" sz="24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commondata" val="eyJoZGlkIjoiNTQxOWY0NjUxZjY1NjkxMDM4NGZlMWJjZDlhZTM5NmIifQ=="/>
</p:tagLst>
</file>

<file path=ppt/tags/tag2.xml><?xml version="1.0" encoding="utf-8"?>
<p:tagLst xmlns:p="http://schemas.openxmlformats.org/presentationml/2006/main">
  <p:tag name="TABLE_ENDDRAG_ORIGIN_RECT" val="738*213"/>
  <p:tag name="TABLE_ENDDRAG_RECT" val="144*225*738*213"/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731</Words>
  <Application>WPS 演示</Application>
  <PresentationFormat>宽屏</PresentationFormat>
  <Paragraphs>126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宋体</vt:lpstr>
      <vt:lpstr>Wingdings</vt:lpstr>
      <vt:lpstr>Times New Roman Regular</vt:lpstr>
      <vt:lpstr>宋体</vt:lpstr>
      <vt:lpstr>汉仪书宋二KW</vt:lpstr>
      <vt:lpstr>Calibri</vt:lpstr>
      <vt:lpstr>Helvetica Neue</vt:lpstr>
      <vt:lpstr>微软雅黑</vt:lpstr>
      <vt:lpstr>汉仪旗黑</vt:lpstr>
      <vt:lpstr>Arial Unicode MS</vt:lpstr>
      <vt:lpstr>WPS</vt:lpstr>
      <vt:lpstr>工作汇报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亨</cp:lastModifiedBy>
  <cp:revision>48</cp:revision>
  <dcterms:created xsi:type="dcterms:W3CDTF">2025-08-15T07:01:06Z</dcterms:created>
  <dcterms:modified xsi:type="dcterms:W3CDTF">2025-08-15T07:01:06Z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2052-6.11.0.8885</vt:lpwstr>
  </property>
  <property fmtid="{D5CDD505-2E9C-101B-9397-08002B2CF9AE}" pid="3" name="ICV">
    <vt:lpwstr>1E7E7B4BDEC1186772158C6819BFB0BC_41</vt:lpwstr>
  </property>
</Properties>
</file>