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>
  <p:sldMasterIdLst>
    <p:sldMasterId id="2147483648" r:id="rId1"/>
  </p:sldMasterIdLst>
  <p:notesMasterIdLst>
    <p:notesMasterId r:id="rId4"/>
  </p:notesMasterIdLst>
  <p:handoutMasterIdLst>
    <p:handoutMasterId r:id="rId13"/>
  </p:handoutMasterIdLst>
  <p:sldIdLst>
    <p:sldId id="256" r:id="rId3"/>
    <p:sldId id="257" r:id="rId5"/>
    <p:sldId id="258" r:id="rId6"/>
    <p:sldId id="261" r:id="rId7"/>
    <p:sldId id="262" r:id="rId8"/>
    <p:sldId id="259" r:id="rId9"/>
    <p:sldId id="260" r:id="rId10"/>
    <p:sldId id="265" r:id="rId11"/>
    <p:sldId id="266" r:id="rId12"/>
  </p:sldIdLst>
  <p:sldSz cx="12192000" cy="6858000"/>
  <p:notesSz cx="7103745" cy="10234295"/>
  <p:custDataLst>
    <p:tags r:id="rId17"/>
  </p:custDataLst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78" userDrawn="1">
          <p15:clr>
            <a:srgbClr val="A4A3A4"/>
          </p15:clr>
        </p15:guide>
        <p15:guide id="2" pos="3872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BB7B3"/>
    <a:srgbClr val="003F43"/>
    <a:srgbClr val="2B74CB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3480" autoAdjust="0"/>
    <p:restoredTop sz="86374"/>
  </p:normalViewPr>
  <p:slideViewPr>
    <p:cSldViewPr snapToGrid="0" showGuides="1">
      <p:cViewPr varScale="1">
        <p:scale>
          <a:sx n="127" d="100"/>
          <a:sy n="127" d="100"/>
        </p:scale>
        <p:origin x="1952" y="184"/>
      </p:cViewPr>
      <p:guideLst>
        <p:guide orient="horz" pos="2178"/>
        <p:guide pos="3872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7" Type="http://schemas.openxmlformats.org/officeDocument/2006/relationships/tags" Target="tags/tag15.xml"/><Relationship Id="rId16" Type="http://schemas.openxmlformats.org/officeDocument/2006/relationships/tableStyles" Target="tableStyles.xml"/><Relationship Id="rId15" Type="http://schemas.openxmlformats.org/officeDocument/2006/relationships/viewProps" Target="viewProps.xml"/><Relationship Id="rId14" Type="http://schemas.openxmlformats.org/officeDocument/2006/relationships/presProps" Target="presProps.xml"/><Relationship Id="rId13" Type="http://schemas.openxmlformats.org/officeDocument/2006/relationships/handoutMaster" Target="handoutMasters/handoutMaster1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目前用的是</a:t>
            </a:r>
            <a:r>
              <a:rPr lang="en-US" altLang="zh-CN"/>
              <a:t>10k</a:t>
            </a:r>
            <a:r>
              <a:rPr lang="zh-CN" altLang="en-US"/>
              <a:t>个点</a:t>
            </a:r>
            <a:r>
              <a:rPr lang="en-US" altLang="zh-CN"/>
              <a:t>，</a:t>
            </a:r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 showMasterSp="0">
  <p:cSld name="标题幻灯片"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 hasCustomPrompt="1"/>
          </p:nvPr>
        </p:nvSpPr>
        <p:spPr>
          <a:xfrm>
            <a:off x="1524000" y="1322962"/>
            <a:ext cx="9144000" cy="2187001"/>
          </a:xfrm>
          <a:prstGeom prst="rect">
            <a:avLst/>
          </a:prstGeo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/>
              </a:defRPr>
            </a:lvl1pPr>
          </a:lstStyle>
          <a:p>
            <a:r>
              <a:rPr lang="zh-CN" altLang="en-US" dirty="0"/>
              <a:t>单击此处添加标题</a:t>
            </a:r>
            <a:endParaRPr lang="zh-CN" altLang="en-US" dirty="0"/>
          </a:p>
        </p:txBody>
      </p:sp>
      <p:sp>
        <p:nvSpPr>
          <p:cNvPr id="3" name="副标题 2"/>
          <p:cNvSpPr>
            <a:spLocks noGrp="1"/>
          </p:cNvSpPr>
          <p:nvPr>
            <p:ph type="subTitle" idx="1" hasCustomPrompt="1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 algn="ctr"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n-ea"/>
                <a:ea typeface="+mn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单击此处添加副标题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</p:spTree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49" y="469127"/>
            <a:ext cx="10307927" cy="4093347"/>
          </a:xfrm>
          <a:prstGeom prst="rect">
            <a:avLst/>
          </a:prstGeom>
        </p:spPr>
        <p:txBody>
          <a:bodyPr anchor="b">
            <a:normAutofit/>
          </a:bodyPr>
          <a:lstStyle>
            <a:lvl1pPr>
              <a:defRPr sz="600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10307926" cy="647555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>
              <a:defRPr sz="4400" b="0" i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  <a:prstGeom prst="rect">
            <a:avLst/>
          </a:prstGeom>
        </p:spPr>
        <p:txBody>
          <a:bodyPr>
            <a:normAutofit/>
          </a:bodyPr>
          <a:lstStyle>
            <a:lvl1pPr>
              <a:lnSpc>
                <a:spcPct val="90000"/>
              </a:lnSpc>
              <a:defRPr sz="2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90000"/>
              </a:lnSpc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9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9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</p:spPr>
        <p:txBody>
          <a:bodyPr/>
          <a:lstStyle/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  <a:prstGeom prst="rect">
            <a:avLst/>
          </a:prstGeom>
        </p:spPr>
        <p:txBody>
          <a:bodyPr anchor="b">
            <a:normAutofit/>
          </a:bodyPr>
          <a:lstStyle>
            <a:lvl1pPr marL="0" indent="0">
              <a:buNone/>
              <a:defRPr sz="28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  <a:prstGeom prst="rect">
            <a:avLst/>
          </a:prstGeom>
        </p:spPr>
        <p:txBody>
          <a:bodyPr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  <a:prstGeom prst="rect">
            <a:avLst/>
          </a:prstGeom>
        </p:spPr>
        <p:txBody>
          <a:bodyPr>
            <a:normAutofit/>
          </a:bodyPr>
          <a:lstStyle>
            <a:lvl1pPr algn="ctr">
              <a:defRPr sz="4400" b="0">
                <a:effectLst/>
              </a:defRPr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 hasCustomPrompt="1"/>
          </p:nvPr>
        </p:nvSpPr>
        <p:spPr>
          <a:xfrm>
            <a:off x="646747" y="127000"/>
            <a:ext cx="4165200" cy="1600200"/>
          </a:xfrm>
          <a:prstGeom prst="rect">
            <a:avLst/>
          </a:prstGeom>
        </p:spPr>
        <p:txBody>
          <a:bodyPr anchor="ctr" anchorCtr="0">
            <a:normAutofit/>
          </a:bodyPr>
          <a:lstStyle>
            <a:lvl1pPr>
              <a:defRPr sz="3200" b="0">
                <a:effectLst/>
              </a:defRPr>
            </a:lvl1pPr>
          </a:lstStyle>
          <a:p>
            <a:r>
              <a:rPr lang="zh-CN" altLang="en-US" dirty="0"/>
              <a:t>单击此处编辑标题</a:t>
            </a:r>
            <a:endParaRPr lang="zh-CN" altLang="en-US" dirty="0"/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  <a:prstGeom prst="rect">
            <a:avLst/>
          </a:prstGeo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20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9EFD9D74-47D9-4702-A33C-335B63B48DBF}" type="datetime5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  <a:prstGeom prst="rect">
            <a:avLst/>
          </a:prstGeom>
        </p:spPr>
        <p:txBody>
          <a:bodyPr vert="eaVert">
            <a:normAutofit/>
          </a:bodyPr>
          <a:lstStyle>
            <a:lvl1pPr>
              <a:defRPr sz="4400"/>
            </a:lvl1pPr>
          </a:lstStyle>
          <a:p>
            <a:r>
              <a:rPr lang="zh-CN" altLang="en-US" dirty="0"/>
              <a:t>单击此处编辑母版标题样式</a:t>
            </a:r>
            <a:endParaRPr lang="zh-CN" altLang="en-US" dirty="0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760FBDFE-C587-4B4C-A407-44438C67B59E}" type="datetime5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  <p:hf sldNum="0" hdr="0" ftr="0" dt="0"/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tags" Target="../tags/tag1.xml"/><Relationship Id="rId11" Type="http://schemas.openxmlformats.org/officeDocument/2006/relationships/image" Target="../media/image1.png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矩形 6"/>
          <p:cNvSpPr/>
          <p:nvPr userDrawn="1"/>
        </p:nvSpPr>
        <p:spPr>
          <a:xfrm>
            <a:off x="-12065" y="6311900"/>
            <a:ext cx="12299950" cy="546100"/>
          </a:xfrm>
          <a:prstGeom prst="rect">
            <a:avLst/>
          </a:prstGeom>
          <a:solidFill>
            <a:srgbClr val="2BB7B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pic>
        <p:nvPicPr>
          <p:cNvPr id="8" name="图片 7" descr="LOGO"/>
          <p:cNvPicPr>
            <a:picLocks noChangeAspect="1"/>
          </p:cNvPicPr>
          <p:nvPr userDrawn="1"/>
        </p:nvPicPr>
        <p:blipFill>
          <a:blip r:embed="rId11"/>
          <a:stretch>
            <a:fillRect/>
          </a:stretch>
        </p:blipFill>
        <p:spPr>
          <a:xfrm>
            <a:off x="9858375" y="5788025"/>
            <a:ext cx="2429510" cy="1717040"/>
          </a:xfrm>
          <a:prstGeom prst="rect">
            <a:avLst/>
          </a:prstGeom>
        </p:spPr>
      </p:pic>
      <p:cxnSp>
        <p:nvCxnSpPr>
          <p:cNvPr id="9" name="直接连接符 8"/>
          <p:cNvCxnSpPr/>
          <p:nvPr userDrawn="1"/>
        </p:nvCxnSpPr>
        <p:spPr>
          <a:xfrm>
            <a:off x="0" y="982345"/>
            <a:ext cx="9350375" cy="0"/>
          </a:xfrm>
          <a:prstGeom prst="line">
            <a:avLst/>
          </a:prstGeom>
          <a:ln w="31750" cap="rnd">
            <a:solidFill>
              <a:srgbClr val="003F43"/>
            </a:solidFill>
            <a:round/>
            <a:headEnd type="none" w="med" len="med"/>
            <a:tailEnd type="none" w="med" len="med"/>
          </a:ln>
        </p:spPr>
        <p:style>
          <a:lnRef idx="0">
            <a:srgbClr val="FFFFFF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2" name="灯片编号占位符 5"/>
          <p:cNvSpPr>
            <a:spLocks noGrp="1"/>
          </p:cNvSpPr>
          <p:nvPr userDrawn="1">
            <p:custDataLst>
              <p:tags r:id="rId12"/>
            </p:custDataLst>
          </p:nvPr>
        </p:nvSpPr>
        <p:spPr>
          <a:xfrm>
            <a:off x="-12065" y="6492875"/>
            <a:ext cx="502285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defPPr>
              <a:defRPr lang="zh-CN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49AE70B2-8BF9-45C0-BB95-33D1B9D3A854}" type="slidenum">
              <a:rPr lang="zh-CN" altLang="en-US" sz="2000" smtClean="0">
                <a:solidFill>
                  <a:srgbClr val="003F43"/>
                </a:solidFill>
              </a:rPr>
            </a:fld>
            <a:endParaRPr lang="zh-CN" altLang="en-US" sz="2000" smtClean="0">
              <a:solidFill>
                <a:srgbClr val="003F43"/>
              </a:solidFill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9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9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2.xml"/></Relationships>
</file>

<file path=ppt/slides/_rels/slide4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4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3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notesSlide" Target="../notesSlides/notesSlide5.xml"/><Relationship Id="rId7" Type="http://schemas.openxmlformats.org/officeDocument/2006/relationships/slideLayout" Target="../slideLayouts/slideLayout2.xml"/><Relationship Id="rId6" Type="http://schemas.openxmlformats.org/officeDocument/2006/relationships/tags" Target="../tags/tag6.xml"/><Relationship Id="rId5" Type="http://schemas.openxmlformats.org/officeDocument/2006/relationships/image" Target="../media/image6.png"/><Relationship Id="rId4" Type="http://schemas.openxmlformats.org/officeDocument/2006/relationships/tags" Target="../tags/tag5.xml"/><Relationship Id="rId3" Type="http://schemas.openxmlformats.org/officeDocument/2006/relationships/image" Target="../media/image5.png"/><Relationship Id="rId2" Type="http://schemas.openxmlformats.org/officeDocument/2006/relationships/tags" Target="../tags/tag4.xml"/><Relationship Id="rId1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6.xml"/><Relationship Id="rId2" Type="http://schemas.openxmlformats.org/officeDocument/2006/relationships/slideLayout" Target="../slideLayouts/slideLayout2.xml"/><Relationship Id="rId1" Type="http://schemas.openxmlformats.org/officeDocument/2006/relationships/tags" Target="../tags/tag7.xml"/></Relationships>
</file>

<file path=ppt/slides/_rels/slide7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7.xml"/><Relationship Id="rId4" Type="http://schemas.openxmlformats.org/officeDocument/2006/relationships/slideLayout" Target="../slideLayouts/slideLayout2.xml"/><Relationship Id="rId3" Type="http://schemas.openxmlformats.org/officeDocument/2006/relationships/tags" Target="../tags/tag9.xml"/><Relationship Id="rId2" Type="http://schemas.openxmlformats.org/officeDocument/2006/relationships/tags" Target="../tags/tag8.xml"/><Relationship Id="rId1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tags" Target="../tags/tag11.xml"/><Relationship Id="rId1" Type="http://schemas.openxmlformats.org/officeDocument/2006/relationships/tags" Target="../tags/tag10.xml"/></Relationships>
</file>

<file path=ppt/slides/_rels/slide9.xml.rels><?xml version="1.0" encoding="UTF-8" standalone="yes"?>
<Relationships xmlns="http://schemas.openxmlformats.org/package/2006/relationships"><Relationship Id="rId7" Type="http://schemas.openxmlformats.org/officeDocument/2006/relationships/notesSlide" Target="../notesSlides/notesSlide9.xml"/><Relationship Id="rId6" Type="http://schemas.openxmlformats.org/officeDocument/2006/relationships/slideLayout" Target="../slideLayouts/slideLayout2.xml"/><Relationship Id="rId5" Type="http://schemas.openxmlformats.org/officeDocument/2006/relationships/tags" Target="../tags/tag14.xml"/><Relationship Id="rId4" Type="http://schemas.openxmlformats.org/officeDocument/2006/relationships/image" Target="../media/image9.png"/><Relationship Id="rId3" Type="http://schemas.openxmlformats.org/officeDocument/2006/relationships/tags" Target="../tags/tag13.xml"/><Relationship Id="rId2" Type="http://schemas.openxmlformats.org/officeDocument/2006/relationships/image" Target="../media/image8.png"/><Relationship Id="rId1" Type="http://schemas.openxmlformats.org/officeDocument/2006/relationships/tags" Target="../tags/tag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矩形 2"/>
          <p:cNvSpPr/>
          <p:nvPr/>
        </p:nvSpPr>
        <p:spPr>
          <a:xfrm>
            <a:off x="0" y="1662430"/>
            <a:ext cx="12542520" cy="2542540"/>
          </a:xfrm>
          <a:prstGeom prst="rect">
            <a:avLst/>
          </a:prstGeom>
          <a:solidFill>
            <a:srgbClr val="003F43"/>
          </a:solidFill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2" name="标题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CN" dirty="0">
                <a:solidFill>
                  <a:schemeClr val="bg1"/>
                </a:solidFill>
                <a:effectLst/>
              </a:rPr>
              <a:t>工作汇报</a:t>
            </a:r>
            <a:endParaRPr lang="en-US" altLang="zh-CN" dirty="0">
              <a:solidFill>
                <a:schemeClr val="bg1"/>
              </a:solidFill>
              <a:effectLst/>
            </a:endParaRPr>
          </a:p>
        </p:txBody>
      </p:sp>
      <p:sp>
        <p:nvSpPr>
          <p:cNvPr id="4" name="文本框 3"/>
          <p:cNvSpPr txBox="1"/>
          <p:nvPr/>
        </p:nvSpPr>
        <p:spPr>
          <a:xfrm>
            <a:off x="247650" y="5213350"/>
            <a:ext cx="2622550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张博钧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 sz="24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2025/8/2</a:t>
            </a:r>
            <a:endParaRPr lang="en-US" altLang="zh-CN" sz="24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Transolver Darcy flow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DrivAriNet Pressure field 结果复现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Transolver + 3D PointNet file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  <a:p>
            <a:r>
              <a:rPr lang="en-US" altLang="zh-CN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Future work</a:t>
            </a:r>
            <a:endParaRPr lang="en-US" altLang="zh-CN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/>
        </p:nvSpPr>
        <p:spPr>
          <a:xfrm>
            <a:off x="260350" y="113665"/>
            <a:ext cx="2111375" cy="82994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4800"/>
              <a:t>目录</a:t>
            </a:r>
            <a:endParaRPr lang="en-US" altLang="zh-CN" sz="48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1"/>
            </p:custDataLst>
          </p:nvPr>
        </p:nvGraphicFramePr>
        <p:xfrm>
          <a:off x="1403350" y="2316480"/>
          <a:ext cx="9385300" cy="222504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2418715"/>
                <a:gridCol w="158750"/>
                <a:gridCol w="6807835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Darcy Flow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L2_error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Wu2024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0.0057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106680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0.0047(train_loss)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0.0082(validation_loss)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2" name="图片 11" descr="case_1_gt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5829935" y="1190625"/>
            <a:ext cx="5521960" cy="4141470"/>
          </a:xfrm>
          <a:prstGeom prst="rect">
            <a:avLst/>
          </a:prstGeom>
        </p:spPr>
      </p:pic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10" name="图片 9" descr="case_1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7135"/>
            <a:ext cx="5500370" cy="4125595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7062470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Ground Truth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13" name="文本框 12"/>
          <p:cNvSpPr txBox="1"/>
          <p:nvPr>
            <p:custDataLst>
              <p:tags r:id="rId3"/>
            </p:custDataLst>
          </p:nvPr>
        </p:nvSpPr>
        <p:spPr>
          <a:xfrm>
            <a:off x="1415415" y="5186045"/>
            <a:ext cx="338201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Prediction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/>
        </p:nvSpPr>
        <p:spPr>
          <a:xfrm>
            <a:off x="213995" y="212725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</a:rPr>
              <a:t>1. Transolver Darcy flow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</a:endParaRPr>
          </a:p>
        </p:txBody>
      </p:sp>
      <p:pic>
        <p:nvPicPr>
          <p:cNvPr id="2" name="图片 1" descr="case_1_error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1234440"/>
            <a:ext cx="5852160" cy="4389120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>
            <p:custDataLst>
              <p:tags r:id="rId2"/>
            </p:custDataLst>
          </p:nvPr>
        </p:nvPicPr>
        <p:blipFill>
          <a:blip r:embed="rId3"/>
          <a:stretch>
            <a:fillRect/>
          </a:stretch>
        </p:blipFill>
        <p:spPr>
          <a:xfrm>
            <a:off x="6254750" y="1647825"/>
            <a:ext cx="3543300" cy="3562350"/>
          </a:xfrm>
          <a:prstGeom prst="rect">
            <a:avLst/>
          </a:prstGeom>
        </p:spPr>
      </p:pic>
      <p:pic>
        <p:nvPicPr>
          <p:cNvPr id="4" name="图片 3"/>
          <p:cNvPicPr>
            <a:picLocks noChangeAspect="1"/>
          </p:cNvPicPr>
          <p:nvPr>
            <p:custDataLst>
              <p:tags r:id="rId4"/>
            </p:custDataLst>
          </p:nvPr>
        </p:nvPicPr>
        <p:blipFill>
          <a:blip r:embed="rId5"/>
          <a:stretch>
            <a:fillRect/>
          </a:stretch>
        </p:blipFill>
        <p:spPr>
          <a:xfrm>
            <a:off x="9946640" y="1704975"/>
            <a:ext cx="895350" cy="3505200"/>
          </a:xfrm>
          <a:prstGeom prst="rect">
            <a:avLst/>
          </a:prstGeom>
        </p:spPr>
      </p:pic>
      <p:sp>
        <p:nvSpPr>
          <p:cNvPr id="5" name="文本框 4"/>
          <p:cNvSpPr txBox="1"/>
          <p:nvPr/>
        </p:nvSpPr>
        <p:spPr>
          <a:xfrm>
            <a:off x="112331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Mine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6" name="文本框 5"/>
          <p:cNvSpPr txBox="1"/>
          <p:nvPr>
            <p:custDataLst>
              <p:tags r:id="rId6"/>
            </p:custDataLst>
          </p:nvPr>
        </p:nvSpPr>
        <p:spPr>
          <a:xfrm>
            <a:off x="6911975" y="5475605"/>
            <a:ext cx="216090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Wu2024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1350010" y="1187450"/>
            <a:ext cx="2916555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Transolver error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/>
        </p:nvGraphicFramePr>
        <p:xfrm>
          <a:off x="1327150" y="2316480"/>
          <a:ext cx="9385301" cy="290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3026093"/>
                <a:gridCol w="53975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Train_loss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Dri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vAriNet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/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/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Mine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0.90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2" name="图片 1" descr="/private/var/folders/x9/vhl733wj29sbl8b80h9dphjm0000gn/T/com.kingsoft.wpsoffice.mac/picturecompress_20250801140018/output_1.pngoutput_1"/>
          <p:cNvPicPr>
            <a:picLocks noChangeAspect="1"/>
          </p:cNvPicPr>
          <p:nvPr/>
        </p:nvPicPr>
        <p:blipFill>
          <a:blip r:embed="rId1"/>
          <a:srcRect t="5264"/>
          <a:stretch>
            <a:fillRect/>
          </a:stretch>
        </p:blipFill>
        <p:spPr>
          <a:xfrm>
            <a:off x="304800" y="1047115"/>
            <a:ext cx="10972800" cy="4331335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12039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Prediected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5" name="文本框 4"/>
          <p:cNvSpPr txBox="1"/>
          <p:nvPr>
            <p:custDataLst>
              <p:tags r:id="rId2"/>
            </p:custDataLst>
          </p:nvPr>
        </p:nvSpPr>
        <p:spPr>
          <a:xfrm>
            <a:off x="675386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True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sp>
        <p:nvSpPr>
          <p:cNvPr id="7" name="文本框 6"/>
          <p:cNvSpPr txBox="1"/>
          <p:nvPr>
            <p:custDataLst>
              <p:tags r:id="rId3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2. DrivAriNet Pressure field 结果复现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3. Transolver + 3D PointNet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graphicFrame>
        <p:nvGraphicFramePr>
          <p:cNvPr id="9" name="表格 8"/>
          <p:cNvGraphicFramePr/>
          <p:nvPr>
            <p:custDataLst>
              <p:tags r:id="rId2"/>
            </p:custDataLst>
          </p:nvPr>
        </p:nvGraphicFramePr>
        <p:xfrm>
          <a:off x="1327150" y="2316480"/>
          <a:ext cx="9385301" cy="2901950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3117215"/>
                <a:gridCol w="107950"/>
                <a:gridCol w="3026093"/>
                <a:gridCol w="53975"/>
                <a:gridCol w="3080068"/>
              </a:tblGrid>
              <a:tr h="579120"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Pressure field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 Test_R2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 algn="l"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Train_loss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38100">
                      <a:solidFill>
                        <a:schemeClr val="tx1"/>
                      </a:solidFill>
                      <a:prstDash val="solid"/>
                    </a:lnT>
                    <a:lnB w="127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579120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Dri</a:t>
                      </a: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vAriNet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0.90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0.1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 w="12700">
                      <a:solidFill>
                        <a:schemeClr val="tx1"/>
                      </a:solidFill>
                      <a:prstDash val="solid"/>
                    </a:lnT>
                    <a:lnB>
                      <a:noFill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  <a:tr h="871855"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Transolver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gridSpan="2"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0.95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 hMerge="1"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  <a:tc>
                  <a:txBody>
                    <a:bodyPr/>
                    <a:p>
                      <a:pPr>
                        <a:buNone/>
                      </a:pPr>
                      <a:r>
                        <a:rPr lang="en-US" altLang="zh-CN" sz="3200">
                          <a:latin typeface="Times New Roman Regular" panose="02020603050405020304" charset="0"/>
                          <a:cs typeface="Times New Roman Regular" panose="02020603050405020304" charset="0"/>
                        </a:rPr>
                        <a:t>0.05</a:t>
                      </a:r>
                      <a:endParaRPr lang="en-US" altLang="zh-CN" sz="3200">
                        <a:latin typeface="Times New Roman Regular" panose="02020603050405020304" charset="0"/>
                        <a:cs typeface="Times New Roman Regular" panose="02020603050405020304" charset="0"/>
                      </a:endParaRPr>
                    </a:p>
                  </a:txBody>
                  <a:tcPr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38100">
                      <a:solidFill>
                        <a:schemeClr val="tx1"/>
                      </a:solidFill>
                      <a:prstDash val="solid"/>
                    </a:lnB>
                    <a:lnTlToBr>
                      <a:noFill/>
                    </a:lnTlToBr>
                    <a:lnBlToTr>
                      <a:noFill/>
                    </a:lnBlToTr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" name="文本框 6"/>
          <p:cNvSpPr txBox="1"/>
          <p:nvPr>
            <p:custDataLst>
              <p:tags r:id="rId1"/>
            </p:custDataLst>
          </p:nvPr>
        </p:nvSpPr>
        <p:spPr>
          <a:xfrm>
            <a:off x="213995" y="196850"/>
            <a:ext cx="8858885" cy="64516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600">
                <a:latin typeface="Times New Roman Regular" panose="02020603050405020304" charset="0"/>
                <a:ea typeface="宋体" charset="0"/>
                <a:cs typeface="Times New Roman Regular" panose="02020603050405020304" charset="0"/>
                <a:sym typeface="+mn-ea"/>
              </a:rPr>
              <a:t>3. Transolver + 3D PointNet</a:t>
            </a:r>
            <a:endParaRPr lang="en-US" altLang="zh-CN" sz="3600">
              <a:latin typeface="Times New Roman Regular" panose="02020603050405020304" charset="0"/>
              <a:ea typeface="宋体" charset="0"/>
              <a:cs typeface="Times New Roman Regular" panose="02020603050405020304" charset="0"/>
              <a:sym typeface="+mn-ea"/>
            </a:endParaRPr>
          </a:p>
        </p:txBody>
      </p:sp>
      <p:pic>
        <p:nvPicPr>
          <p:cNvPr id="6" name="图片 5" descr="292_Pred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6260" y="2035175"/>
            <a:ext cx="3952875" cy="3347085"/>
          </a:xfrm>
          <a:prstGeom prst="rect">
            <a:avLst/>
          </a:prstGeom>
        </p:spPr>
      </p:pic>
      <p:sp>
        <p:nvSpPr>
          <p:cNvPr id="8" name="文本框 7"/>
          <p:cNvSpPr txBox="1"/>
          <p:nvPr>
            <p:custDataLst>
              <p:tags r:id="rId3"/>
            </p:custDataLst>
          </p:nvPr>
        </p:nvSpPr>
        <p:spPr>
          <a:xfrm>
            <a:off x="819785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Prediected Pressure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  <p:pic>
        <p:nvPicPr>
          <p:cNvPr id="9" name="图片 8" descr="292_True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679565" y="2035175"/>
            <a:ext cx="3951605" cy="3346450"/>
          </a:xfrm>
          <a:prstGeom prst="rect">
            <a:avLst/>
          </a:prstGeom>
        </p:spPr>
      </p:pic>
      <p:sp>
        <p:nvSpPr>
          <p:cNvPr id="11" name="文本框 10"/>
          <p:cNvSpPr txBox="1"/>
          <p:nvPr>
            <p:custDataLst>
              <p:tags r:id="rId5"/>
            </p:custDataLst>
          </p:nvPr>
        </p:nvSpPr>
        <p:spPr>
          <a:xfrm>
            <a:off x="7075170" y="5498465"/>
            <a:ext cx="3556000" cy="46037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2400">
                <a:latin typeface="Times New Roman Regular" panose="02020603050405020304" charset="0"/>
                <a:cs typeface="Times New Roman Regular" panose="02020603050405020304" charset="0"/>
              </a:rPr>
              <a:t>Ground Truth</a:t>
            </a:r>
            <a:endParaRPr lang="en-US" altLang="zh-CN" sz="2400">
              <a:latin typeface="Times New Roman Regular" panose="02020603050405020304" charset="0"/>
              <a:cs typeface="Times New Roman Regular" panose="02020603050405020304" charset="0"/>
            </a:endParaRPr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KSO_WM_BEAUTIFY_FLAG" val=""/>
</p:tagLst>
</file>

<file path=ppt/tags/tag10.xml><?xml version="1.0" encoding="utf-8"?>
<p:tagLst xmlns:p="http://schemas.openxmlformats.org/presentationml/2006/main">
  <p:tag name="KSO_WM_BEAUTIFY_FLAG" val=""/>
</p:tagLst>
</file>

<file path=ppt/tags/tag11.xml><?xml version="1.0" encoding="utf-8"?>
<p:tagLst xmlns:p="http://schemas.openxmlformats.org/presentationml/2006/main">
  <p:tag name="KSO_WM_BEAUTIFY_FLAG" val=""/>
</p:tagLst>
</file>

<file path=ppt/tags/tag12.xml><?xml version="1.0" encoding="utf-8"?>
<p:tagLst xmlns:p="http://schemas.openxmlformats.org/presentationml/2006/main">
  <p:tag name="KSO_WM_BEAUTIFY_FLAG" val=""/>
</p:tagLst>
</file>

<file path=ppt/tags/tag13.xml><?xml version="1.0" encoding="utf-8"?>
<p:tagLst xmlns:p="http://schemas.openxmlformats.org/presentationml/2006/main">
  <p:tag name="KSO_WM_BEAUTIFY_FLAG" val=""/>
</p:tagLst>
</file>

<file path=ppt/tags/tag14.xml><?xml version="1.0" encoding="utf-8"?>
<p:tagLst xmlns:p="http://schemas.openxmlformats.org/presentationml/2006/main">
  <p:tag name="KSO_WM_BEAUTIFY_FLAG" val=""/>
</p:tagLst>
</file>

<file path=ppt/tags/tag15.xml><?xml version="1.0" encoding="utf-8"?>
<p:tagLst xmlns:p="http://schemas.openxmlformats.org/presentationml/2006/main">
  <p:tag name="commondata" val="eyJoZGlkIjoiNTQxOWY0NjUxZjY1NjkxMDM4NGZlMWJjZDlhZTM5NmIifQ=="/>
</p:tagLst>
</file>

<file path=ppt/tags/tag2.xml><?xml version="1.0" encoding="utf-8"?>
<p:tagLst xmlns:p="http://schemas.openxmlformats.org/presentationml/2006/main">
  <p:tag name="TABLE_ENDDRAG_ORIGIN_RECT" val="738*213"/>
  <p:tag name="TABLE_ENDDRAG_RECT" val="144*225*738*213"/>
  <p:tag name="KSO_WM_BEAUTIFY_FLAG" val=""/>
</p:tagLst>
</file>

<file path=ppt/tags/tag3.xml><?xml version="1.0" encoding="utf-8"?>
<p:tagLst xmlns:p="http://schemas.openxmlformats.org/presentationml/2006/main">
  <p:tag name="KSO_WM_BEAUTIFY_FLAG" val=""/>
</p:tagLst>
</file>

<file path=ppt/tags/tag4.xml><?xml version="1.0" encoding="utf-8"?>
<p:tagLst xmlns:p="http://schemas.openxmlformats.org/presentationml/2006/main">
  <p:tag name="KSO_WM_BEAUTIFY_FLAG" val=""/>
</p:tagLst>
</file>

<file path=ppt/tags/tag5.xml><?xml version="1.0" encoding="utf-8"?>
<p:tagLst xmlns:p="http://schemas.openxmlformats.org/presentationml/2006/main">
  <p:tag name="KSO_WM_BEAUTIFY_FLAG" val=""/>
</p:tagLst>
</file>

<file path=ppt/tags/tag6.xml><?xml version="1.0" encoding="utf-8"?>
<p:tagLst xmlns:p="http://schemas.openxmlformats.org/presentationml/2006/main">
  <p:tag name="KSO_WM_BEAUTIFY_FLAG" val=""/>
</p:tagLst>
</file>

<file path=ppt/tags/tag7.xml><?xml version="1.0" encoding="utf-8"?>
<p:tagLst xmlns:p="http://schemas.openxmlformats.org/presentationml/2006/main">
  <p:tag name="KSO_WM_BEAUTIFY_FLAG" val=""/>
</p:tagLst>
</file>

<file path=ppt/tags/tag8.xml><?xml version="1.0" encoding="utf-8"?>
<p:tagLst xmlns:p="http://schemas.openxmlformats.org/presentationml/2006/main">
  <p:tag name="KSO_WM_BEAUTIFY_FLAG" val=""/>
</p:tagLst>
</file>

<file path=ppt/tags/tag9.xml><?xml version="1.0" encoding="utf-8"?>
<p:tagLst xmlns:p="http://schemas.openxmlformats.org/presentationml/2006/main">
  <p:tag name="KSO_WM_BEAUTIFY_FLAG" val="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0F1423"/>
      </a:dk2>
      <a:lt2>
        <a:srgbClr val="FFFFFF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宋体"/>
        <a:cs typeface=""/>
      </a:majorFont>
      <a:minorFont>
        <a:latin typeface="Calibri"/>
        <a:ea typeface="宋体"/>
        <a:cs typeface="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731</Words>
  <Application>WPS 演示</Application>
  <PresentationFormat>宽屏</PresentationFormat>
  <Paragraphs>126</Paragraphs>
  <Slides>9</Slides>
  <Notes>1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9</vt:i4>
      </vt:variant>
    </vt:vector>
  </HeadingPairs>
  <TitlesOfParts>
    <vt:vector size="21" baseType="lpstr">
      <vt:lpstr>Arial</vt:lpstr>
      <vt:lpstr>宋体</vt:lpstr>
      <vt:lpstr>Wingdings</vt:lpstr>
      <vt:lpstr>Times New Roman Regular</vt:lpstr>
      <vt:lpstr>宋体</vt:lpstr>
      <vt:lpstr>汉仪书宋二KW</vt:lpstr>
      <vt:lpstr>Calibri</vt:lpstr>
      <vt:lpstr>Helvetica Neue</vt:lpstr>
      <vt:lpstr>微软雅黑</vt:lpstr>
      <vt:lpstr>汉仪旗黑</vt:lpstr>
      <vt:lpstr>Arial Unicode MS</vt:lpstr>
      <vt:lpstr>WPS</vt:lpstr>
      <vt:lpstr>工作汇报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/>
  <cp:lastModifiedBy>亨</cp:lastModifiedBy>
  <cp:revision>49</cp:revision>
  <dcterms:created xsi:type="dcterms:W3CDTF">2025-09-06T05:03:56Z</dcterms:created>
  <dcterms:modified xsi:type="dcterms:W3CDTF">2025-09-06T05:03:56Z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2052-6.11.0.8885</vt:lpwstr>
  </property>
  <property fmtid="{D5CDD505-2E9C-101B-9397-08002B2CF9AE}" pid="3" name="ICV">
    <vt:lpwstr>1E7E7B4BDEC1186772158C6819BFB0BC_41</vt:lpwstr>
  </property>
</Properties>
</file>