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c0149e431a_3_51:notes"/>
          <p:cNvSpPr txBox="1">
            <a:spLocks noGrp="1"/>
          </p:cNvSpPr>
          <p:nvPr>
            <p:ph type="body" idx="1"/>
          </p:nvPr>
        </p:nvSpPr>
        <p:spPr>
          <a:xfrm>
            <a:off x="685787" y="4343386"/>
            <a:ext cx="5486382" cy="4114795"/>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56" name="Google Shape;56;gc0149e431a_3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be8da4bd33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be8da4bd33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be8da4bd33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be8da4bd33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e8da4bd33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e8da4bd3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c0149e431a_1_6:notes"/>
          <p:cNvSpPr txBox="1">
            <a:spLocks noGrp="1"/>
          </p:cNvSpPr>
          <p:nvPr>
            <p:ph type="body" idx="1"/>
          </p:nvPr>
        </p:nvSpPr>
        <p:spPr>
          <a:xfrm>
            <a:off x="685787" y="4343386"/>
            <a:ext cx="5486400" cy="4114800"/>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136" name="Google Shape;136;gc0149e431a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79ace40975_0_1:notes"/>
          <p:cNvSpPr txBox="1">
            <a:spLocks noGrp="1"/>
          </p:cNvSpPr>
          <p:nvPr>
            <p:ph type="body" idx="1"/>
          </p:nvPr>
        </p:nvSpPr>
        <p:spPr>
          <a:xfrm>
            <a:off x="685787" y="4343386"/>
            <a:ext cx="5486400" cy="4114800"/>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142" name="Google Shape;142;g79ace4097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be8da4bd3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be8da4bd3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be8da4bd33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be8da4bd33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be8da4bd33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be8da4bd3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be8da4bd33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be8da4bd33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be8da4bd33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be8da4bd3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599"/>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be8da4bd3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be8da4bd3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be8da4bd33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be8da4bd33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be8da4bd33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be8da4bd33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200"/>
            <a:ext cx="8229300" cy="858600"/>
          </a:xfrm>
          <a:prstGeom prst="rect">
            <a:avLst/>
          </a:prstGeom>
          <a:noFill/>
          <a:ln>
            <a:noFill/>
          </a:ln>
        </p:spPr>
        <p:txBody>
          <a:bodyPr spcFirstLastPara="1" wrap="square" lIns="0" tIns="0" rIns="0" bIns="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200" y="1203480"/>
            <a:ext cx="4015800" cy="2982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200"/>
              </a:spcBef>
              <a:spcAft>
                <a:spcPts val="0"/>
              </a:spcAft>
              <a:buClr>
                <a:schemeClr val="dk1"/>
              </a:buClr>
              <a:buSzPts val="1800"/>
              <a:buChar char="○"/>
              <a:defRPr/>
            </a:lvl2pPr>
            <a:lvl3pPr marL="1371600" lvl="2" indent="-342900" algn="l" rtl="0">
              <a:lnSpc>
                <a:spcPct val="90000"/>
              </a:lnSpc>
              <a:spcBef>
                <a:spcPts val="1200"/>
              </a:spcBef>
              <a:spcAft>
                <a:spcPts val="0"/>
              </a:spcAft>
              <a:buClr>
                <a:schemeClr val="dk1"/>
              </a:buClr>
              <a:buSzPts val="1800"/>
              <a:buChar char="■"/>
              <a:defRPr/>
            </a:lvl3pPr>
            <a:lvl4pPr marL="1828800" lvl="3" indent="-342900" algn="l" rtl="0">
              <a:lnSpc>
                <a:spcPct val="90000"/>
              </a:lnSpc>
              <a:spcBef>
                <a:spcPts val="1200"/>
              </a:spcBef>
              <a:spcAft>
                <a:spcPts val="0"/>
              </a:spcAft>
              <a:buClr>
                <a:schemeClr val="dk1"/>
              </a:buClr>
              <a:buSzPts val="1800"/>
              <a:buChar char="●"/>
              <a:defRPr/>
            </a:lvl4pPr>
            <a:lvl5pPr marL="2286000" lvl="4" indent="-342900" algn="l" rtl="0">
              <a:lnSpc>
                <a:spcPct val="90000"/>
              </a:lnSpc>
              <a:spcBef>
                <a:spcPts val="1200"/>
              </a:spcBef>
              <a:spcAft>
                <a:spcPts val="0"/>
              </a:spcAft>
              <a:buClr>
                <a:schemeClr val="dk1"/>
              </a:buClr>
              <a:buSzPts val="1800"/>
              <a:buChar char="○"/>
              <a:defRPr/>
            </a:lvl5pPr>
            <a:lvl6pPr marL="2743200" lvl="5" indent="-342900" algn="l" rtl="0">
              <a:lnSpc>
                <a:spcPct val="90000"/>
              </a:lnSpc>
              <a:spcBef>
                <a:spcPts val="1200"/>
              </a:spcBef>
              <a:spcAft>
                <a:spcPts val="0"/>
              </a:spcAft>
              <a:buClr>
                <a:schemeClr val="dk1"/>
              </a:buClr>
              <a:buSzPts val="1800"/>
              <a:buChar char="■"/>
              <a:defRPr/>
            </a:lvl6pPr>
            <a:lvl7pPr marL="3200400" lvl="6" indent="-342900" algn="l" rtl="0">
              <a:lnSpc>
                <a:spcPct val="90000"/>
              </a:lnSpc>
              <a:spcBef>
                <a:spcPts val="1200"/>
              </a:spcBef>
              <a:spcAft>
                <a:spcPts val="0"/>
              </a:spcAft>
              <a:buClr>
                <a:schemeClr val="dk1"/>
              </a:buClr>
              <a:buSzPts val="1800"/>
              <a:buChar char="●"/>
              <a:defRPr/>
            </a:lvl7pPr>
            <a:lvl8pPr marL="3657600" lvl="7" indent="-342900" algn="l" rtl="0">
              <a:lnSpc>
                <a:spcPct val="90000"/>
              </a:lnSpc>
              <a:spcBef>
                <a:spcPts val="1200"/>
              </a:spcBef>
              <a:spcAft>
                <a:spcPts val="0"/>
              </a:spcAft>
              <a:buClr>
                <a:schemeClr val="dk1"/>
              </a:buClr>
              <a:buSzPts val="1800"/>
              <a:buChar char="○"/>
              <a:defRPr/>
            </a:lvl8pPr>
            <a:lvl9pPr marL="4114800" lvl="8" indent="-342900" algn="l" rtl="0">
              <a:lnSpc>
                <a:spcPct val="90000"/>
              </a:lnSpc>
              <a:spcBef>
                <a:spcPts val="1200"/>
              </a:spcBef>
              <a:spcAft>
                <a:spcPts val="1200"/>
              </a:spcAft>
              <a:buClr>
                <a:schemeClr val="dk1"/>
              </a:buClr>
              <a:buSzPts val="1800"/>
              <a:buChar char="■"/>
              <a:defRPr/>
            </a:lvl9pPr>
          </a:lstStyle>
          <a:p>
            <a:endParaRPr/>
          </a:p>
        </p:txBody>
      </p:sp>
      <p:sp>
        <p:nvSpPr>
          <p:cNvPr id="53" name="Google Shape;53;p13"/>
          <p:cNvSpPr txBox="1">
            <a:spLocks noGrp="1"/>
          </p:cNvSpPr>
          <p:nvPr>
            <p:ph type="body" idx="2"/>
          </p:nvPr>
        </p:nvSpPr>
        <p:spPr>
          <a:xfrm>
            <a:off x="4674240" y="1203480"/>
            <a:ext cx="4015800" cy="2982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200"/>
              </a:spcBef>
              <a:spcAft>
                <a:spcPts val="0"/>
              </a:spcAft>
              <a:buClr>
                <a:schemeClr val="dk1"/>
              </a:buClr>
              <a:buSzPts val="1800"/>
              <a:buChar char="○"/>
              <a:defRPr/>
            </a:lvl2pPr>
            <a:lvl3pPr marL="1371600" lvl="2" indent="-342900" algn="l" rtl="0">
              <a:lnSpc>
                <a:spcPct val="90000"/>
              </a:lnSpc>
              <a:spcBef>
                <a:spcPts val="1200"/>
              </a:spcBef>
              <a:spcAft>
                <a:spcPts val="0"/>
              </a:spcAft>
              <a:buClr>
                <a:schemeClr val="dk1"/>
              </a:buClr>
              <a:buSzPts val="1800"/>
              <a:buChar char="■"/>
              <a:defRPr/>
            </a:lvl3pPr>
            <a:lvl4pPr marL="1828800" lvl="3" indent="-342900" algn="l" rtl="0">
              <a:lnSpc>
                <a:spcPct val="90000"/>
              </a:lnSpc>
              <a:spcBef>
                <a:spcPts val="1200"/>
              </a:spcBef>
              <a:spcAft>
                <a:spcPts val="0"/>
              </a:spcAft>
              <a:buClr>
                <a:schemeClr val="dk1"/>
              </a:buClr>
              <a:buSzPts val="1800"/>
              <a:buChar char="●"/>
              <a:defRPr/>
            </a:lvl4pPr>
            <a:lvl5pPr marL="2286000" lvl="4" indent="-342900" algn="l" rtl="0">
              <a:lnSpc>
                <a:spcPct val="90000"/>
              </a:lnSpc>
              <a:spcBef>
                <a:spcPts val="1200"/>
              </a:spcBef>
              <a:spcAft>
                <a:spcPts val="0"/>
              </a:spcAft>
              <a:buClr>
                <a:schemeClr val="dk1"/>
              </a:buClr>
              <a:buSzPts val="1800"/>
              <a:buChar char="○"/>
              <a:defRPr/>
            </a:lvl5pPr>
            <a:lvl6pPr marL="2743200" lvl="5" indent="-342900" algn="l" rtl="0">
              <a:lnSpc>
                <a:spcPct val="90000"/>
              </a:lnSpc>
              <a:spcBef>
                <a:spcPts val="1200"/>
              </a:spcBef>
              <a:spcAft>
                <a:spcPts val="0"/>
              </a:spcAft>
              <a:buClr>
                <a:schemeClr val="dk1"/>
              </a:buClr>
              <a:buSzPts val="1800"/>
              <a:buChar char="■"/>
              <a:defRPr/>
            </a:lvl6pPr>
            <a:lvl7pPr marL="3200400" lvl="6" indent="-342900" algn="l" rtl="0">
              <a:lnSpc>
                <a:spcPct val="90000"/>
              </a:lnSpc>
              <a:spcBef>
                <a:spcPts val="1200"/>
              </a:spcBef>
              <a:spcAft>
                <a:spcPts val="0"/>
              </a:spcAft>
              <a:buClr>
                <a:schemeClr val="dk1"/>
              </a:buClr>
              <a:buSzPts val="1800"/>
              <a:buChar char="●"/>
              <a:defRPr/>
            </a:lvl7pPr>
            <a:lvl8pPr marL="3657600" lvl="7" indent="-342900" algn="l" rtl="0">
              <a:lnSpc>
                <a:spcPct val="90000"/>
              </a:lnSpc>
              <a:spcBef>
                <a:spcPts val="1200"/>
              </a:spcBef>
              <a:spcAft>
                <a:spcPts val="0"/>
              </a:spcAft>
              <a:buClr>
                <a:schemeClr val="dk1"/>
              </a:buClr>
              <a:buSzPts val="1800"/>
              <a:buChar char="○"/>
              <a:defRPr/>
            </a:lvl8pPr>
            <a:lvl9pPr marL="4114800" lvl="8" indent="-342900" algn="l" rtl="0">
              <a:lnSpc>
                <a:spcPct val="90000"/>
              </a:lnSpc>
              <a:spcBef>
                <a:spcPts val="1200"/>
              </a:spcBef>
              <a:spcAft>
                <a:spcPts val="120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4"/>
          <p:cNvSpPr/>
          <p:nvPr/>
        </p:nvSpPr>
        <p:spPr>
          <a:xfrm>
            <a:off x="311760" y="230400"/>
            <a:ext cx="8519400" cy="2051640"/>
          </a:xfrm>
          <a:prstGeom prst="rect">
            <a:avLst/>
          </a:prstGeom>
          <a:noFill/>
          <a:ln>
            <a:noFill/>
          </a:ln>
        </p:spPr>
        <p:txBody>
          <a:bodyPr spcFirstLastPara="1" wrap="square" lIns="90000" tIns="91425" rIns="90000" bIns="91425" anchor="b" anchorCtr="0">
            <a:noAutofit/>
          </a:bodyPr>
          <a:lstStyle/>
          <a:p>
            <a:pPr marL="0" marR="0" lvl="0" indent="0" algn="ctr" rtl="0">
              <a:lnSpc>
                <a:spcPct val="100000"/>
              </a:lnSpc>
              <a:spcBef>
                <a:spcPts val="0"/>
              </a:spcBef>
              <a:spcAft>
                <a:spcPts val="0"/>
              </a:spcAft>
              <a:buNone/>
            </a:pPr>
            <a:r>
              <a:rPr lang="en" sz="5200" b="0" i="0" u="none" strike="noStrike" cap="none">
                <a:solidFill>
                  <a:srgbClr val="000000"/>
                </a:solidFill>
                <a:latin typeface="Arial"/>
                <a:ea typeface="Arial"/>
                <a:cs typeface="Arial"/>
                <a:sym typeface="Arial"/>
              </a:rPr>
              <a:t>CS 6476 Project 3</a:t>
            </a:r>
            <a:endParaRPr sz="5200" b="0" i="0" u="none" strike="noStrike" cap="none">
              <a:solidFill>
                <a:schemeClr val="dk1"/>
              </a:solidFill>
              <a:latin typeface="Arial"/>
              <a:ea typeface="Arial"/>
              <a:cs typeface="Arial"/>
              <a:sym typeface="Arial"/>
            </a:endParaRPr>
          </a:p>
        </p:txBody>
      </p:sp>
      <p:sp>
        <p:nvSpPr>
          <p:cNvPr id="59" name="Google Shape;59;p14"/>
          <p:cNvSpPr/>
          <p:nvPr/>
        </p:nvSpPr>
        <p:spPr>
          <a:xfrm>
            <a:off x="311760" y="2320200"/>
            <a:ext cx="8519400" cy="1796400"/>
          </a:xfrm>
          <a:prstGeom prst="rect">
            <a:avLst/>
          </a:prstGeom>
          <a:noFill/>
          <a:ln>
            <a:noFill/>
          </a:ln>
        </p:spPr>
        <p:txBody>
          <a:bodyPr spcFirstLastPara="1" wrap="square" lIns="90000" tIns="91425" rIns="90000" bIns="91425" anchor="t" anchorCtr="0">
            <a:noAutofit/>
          </a:bodyPr>
          <a:lstStyle/>
          <a:p>
            <a:pPr marL="0" marR="0" lvl="0" indent="0" algn="ctr" rtl="0">
              <a:lnSpc>
                <a:spcPct val="100000"/>
              </a:lnSpc>
              <a:spcBef>
                <a:spcPts val="0"/>
              </a:spcBef>
              <a:spcAft>
                <a:spcPts val="0"/>
              </a:spcAft>
              <a:buNone/>
            </a:pPr>
            <a:r>
              <a:rPr lang="en" sz="2800" dirty="0" err="1">
                <a:solidFill>
                  <a:srgbClr val="595959"/>
                </a:solidFill>
              </a:rPr>
              <a:t>Bojun</a:t>
            </a:r>
            <a:r>
              <a:rPr lang="en" sz="2800" dirty="0">
                <a:solidFill>
                  <a:srgbClr val="595959"/>
                </a:solidFill>
              </a:rPr>
              <a:t> Yang</a:t>
            </a:r>
            <a:endParaRPr sz="28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800" dirty="0">
                <a:solidFill>
                  <a:srgbClr val="595959"/>
                </a:solidFill>
              </a:rPr>
              <a:t>byang301@gatech.edu</a:t>
            </a:r>
            <a:endParaRPr sz="2800" dirty="0">
              <a:solidFill>
                <a:srgbClr val="595959"/>
              </a:solidFill>
            </a:endParaRPr>
          </a:p>
          <a:p>
            <a:pPr marL="0" marR="0" lvl="0" indent="0" algn="ctr" rtl="0">
              <a:lnSpc>
                <a:spcPct val="100000"/>
              </a:lnSpc>
              <a:spcBef>
                <a:spcPts val="0"/>
              </a:spcBef>
              <a:spcAft>
                <a:spcPts val="0"/>
              </a:spcAft>
              <a:buNone/>
            </a:pPr>
            <a:r>
              <a:rPr lang="en-US" sz="2800" dirty="0">
                <a:solidFill>
                  <a:srgbClr val="595959"/>
                </a:solidFill>
              </a:rPr>
              <a:t>byang301</a:t>
            </a:r>
            <a:endParaRPr sz="2800" dirty="0">
              <a:solidFill>
                <a:srgbClr val="595959"/>
              </a:solidFill>
            </a:endParaRPr>
          </a:p>
          <a:p>
            <a:pPr marL="0" marR="0" lvl="0" indent="0" algn="ctr" rtl="0">
              <a:lnSpc>
                <a:spcPct val="100000"/>
              </a:lnSpc>
              <a:spcBef>
                <a:spcPts val="0"/>
              </a:spcBef>
              <a:spcAft>
                <a:spcPts val="0"/>
              </a:spcAft>
              <a:buNone/>
            </a:pPr>
            <a:r>
              <a:rPr lang="en" sz="2800" b="0" i="0" u="none" strike="noStrike" cap="none" dirty="0">
                <a:solidFill>
                  <a:srgbClr val="595959"/>
                </a:solidFill>
                <a:latin typeface="Arial"/>
                <a:ea typeface="Arial"/>
                <a:cs typeface="Arial"/>
                <a:sym typeface="Arial"/>
              </a:rPr>
              <a:t>903254309</a:t>
            </a:r>
            <a:endParaRPr sz="2800" b="0" i="0" u="none" strike="noStrike" cap="none" dirty="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3: RANSAC</a:t>
            </a:r>
            <a:endParaRPr/>
          </a:p>
        </p:txBody>
      </p:sp>
      <p:sp>
        <p:nvSpPr>
          <p:cNvPr id="118" name="Google Shape;118;p2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US" dirty="0"/>
              <a:t>99.9% certainty and 90% point correspondence: 12 iterations with a sample size of 8. </a:t>
            </a:r>
            <a:endParaRPr dirty="0"/>
          </a:p>
          <a:p>
            <a:pPr marL="0" lvl="0" indent="0" algn="l" rtl="0">
              <a:spcBef>
                <a:spcPts val="1200"/>
              </a:spcBef>
              <a:spcAft>
                <a:spcPts val="1200"/>
              </a:spcAft>
              <a:buNone/>
            </a:pPr>
            <a:br>
              <a:rPr lang="en" dirty="0"/>
            </a:br>
            <a:r>
              <a:rPr lang="en" dirty="0"/>
              <a:t>18 point correspondence: 42 iterations. 3.5 times more iterations for twice the amount of points. </a:t>
            </a:r>
            <a:endParaRPr dirty="0"/>
          </a:p>
        </p:txBody>
      </p:sp>
      <p:sp>
        <p:nvSpPr>
          <p:cNvPr id="119" name="Google Shape;119;p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99.9% certainty, 70% point correspondence: 116 with a sample size of 8. </a:t>
            </a:r>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The lower the point correspondence, the more iterations.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4: Performance comparison</a:t>
            </a:r>
            <a:endParaRPr/>
          </a:p>
        </p:txBody>
      </p:sp>
      <p:sp>
        <p:nvSpPr>
          <p:cNvPr id="125" name="Google Shape;125;p2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[insert visualization of epipolar lines on the Argoverse image pair using the linear method]</a:t>
            </a:r>
            <a:endParaRPr/>
          </a:p>
        </p:txBody>
      </p:sp>
      <p:sp>
        <p:nvSpPr>
          <p:cNvPr id="126" name="Google Shape;126;p2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[insert visualization of epipolar lines on the Argoverse image pair using RANSAC]</a:t>
            </a:r>
            <a:endParaRPr/>
          </a:p>
        </p:txBody>
      </p:sp>
      <p:pic>
        <p:nvPicPr>
          <p:cNvPr id="5" name="Picture 4" descr="A screenshot of a computer&#10;&#10;Description automatically generated with medium confidence">
            <a:extLst>
              <a:ext uri="{FF2B5EF4-FFF2-40B4-BE49-F238E27FC236}">
                <a16:creationId xmlns:a16="http://schemas.microsoft.com/office/drawing/2014/main" id="{5D7401DA-09C8-1C44-BB79-8CC7BD24A2E9}"/>
              </a:ext>
            </a:extLst>
          </p:cNvPr>
          <p:cNvPicPr>
            <a:picLocks noChangeAspect="1"/>
          </p:cNvPicPr>
          <p:nvPr/>
        </p:nvPicPr>
        <p:blipFill>
          <a:blip r:embed="rId3"/>
          <a:stretch>
            <a:fillRect/>
          </a:stretch>
        </p:blipFill>
        <p:spPr>
          <a:xfrm>
            <a:off x="153068" y="1152475"/>
            <a:ext cx="4499971" cy="1461245"/>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D9F4969B-12AE-1047-9F38-B4F7A1E6AB67}"/>
              </a:ext>
            </a:extLst>
          </p:cNvPr>
          <p:cNvPicPr>
            <a:picLocks noChangeAspect="1"/>
          </p:cNvPicPr>
          <p:nvPr/>
        </p:nvPicPr>
        <p:blipFill>
          <a:blip r:embed="rId4"/>
          <a:stretch>
            <a:fillRect/>
          </a:stretch>
        </p:blipFill>
        <p:spPr>
          <a:xfrm>
            <a:off x="4470232" y="1152475"/>
            <a:ext cx="4580131" cy="14192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4: Performance comparison</a:t>
            </a:r>
            <a:endParaRPr/>
          </a:p>
        </p:txBody>
      </p:sp>
      <p:sp>
        <p:nvSpPr>
          <p:cNvPr id="132" name="Google Shape;132;p2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US" dirty="0"/>
              <a:t>The </a:t>
            </a:r>
            <a:r>
              <a:rPr lang="en-US" dirty="0" err="1"/>
              <a:t>ransac</a:t>
            </a:r>
            <a:r>
              <a:rPr lang="en-US" dirty="0"/>
              <a:t> method was significantly slower. Linear method took 0.00127s while the </a:t>
            </a:r>
            <a:r>
              <a:rPr lang="en-US" dirty="0" err="1"/>
              <a:t>ransac</a:t>
            </a:r>
            <a:r>
              <a:rPr lang="en-US" dirty="0"/>
              <a:t> method took 3.289s.</a:t>
            </a:r>
            <a:endParaRPr dirty="0"/>
          </a:p>
          <a:p>
            <a:pPr marL="0" lvl="0" indent="0" algn="l" rtl="0">
              <a:spcBef>
                <a:spcPts val="1200"/>
              </a:spcBef>
              <a:spcAft>
                <a:spcPts val="0"/>
              </a:spcAft>
              <a:buNone/>
            </a:pPr>
            <a:endParaRPr dirty="0"/>
          </a:p>
          <a:p>
            <a:pPr marL="0" lvl="0" indent="0" algn="l" rtl="0">
              <a:spcBef>
                <a:spcPts val="1200"/>
              </a:spcBef>
              <a:spcAft>
                <a:spcPts val="1200"/>
              </a:spcAft>
              <a:buNone/>
            </a:pPr>
            <a:r>
              <a:rPr lang="en-US" dirty="0"/>
              <a:t>The differences appear because the linear method performs the estimation of F once. With </a:t>
            </a:r>
            <a:r>
              <a:rPr lang="en-US" dirty="0" err="1"/>
              <a:t>ransac</a:t>
            </a:r>
            <a:r>
              <a:rPr lang="en-US" dirty="0"/>
              <a:t>, the estimation is performed many times. With my parameters, over a thousand iterations were performed. </a:t>
            </a:r>
            <a:endParaRPr dirty="0"/>
          </a:p>
        </p:txBody>
      </p:sp>
      <p:sp>
        <p:nvSpPr>
          <p:cNvPr id="133" name="Google Shape;133;p2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err="1"/>
              <a:t>Ransac</a:t>
            </a:r>
            <a:r>
              <a:rPr lang="en" dirty="0"/>
              <a:t> should be more robust since real application can have very high percentage of incorrect matches. Thus, </a:t>
            </a:r>
            <a:r>
              <a:rPr lang="en" dirty="0" err="1"/>
              <a:t>ransac</a:t>
            </a:r>
            <a:r>
              <a:rPr lang="en" dirty="0"/>
              <a:t> will perform the best in real applications while being slower. </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p:nvPr/>
        </p:nvSpPr>
        <p:spPr>
          <a:xfrm>
            <a:off x="311760" y="444960"/>
            <a:ext cx="8519400" cy="571800"/>
          </a:xfrm>
          <a:prstGeom prst="rect">
            <a:avLst/>
          </a:prstGeom>
          <a:noFill/>
          <a:ln>
            <a:noFill/>
          </a:ln>
        </p:spPr>
        <p:txBody>
          <a:bodyPr spcFirstLastPara="1" wrap="square" lIns="90000" tIns="91425" rIns="90000" bIns="91425" anchor="t" anchorCtr="0">
            <a:noAutofit/>
          </a:bodyPr>
          <a:lstStyle/>
          <a:p>
            <a:pPr marL="0" lvl="0" indent="0" algn="l" rtl="0">
              <a:spcBef>
                <a:spcPts val="0"/>
              </a:spcBef>
              <a:spcAft>
                <a:spcPts val="0"/>
              </a:spcAft>
              <a:buNone/>
            </a:pPr>
            <a:r>
              <a:rPr lang="en" sz="2800">
                <a:solidFill>
                  <a:schemeClr val="dk1"/>
                </a:solidFill>
              </a:rPr>
              <a:t>Part 5: Visual odometry</a:t>
            </a:r>
            <a:endParaRPr sz="2800">
              <a:solidFill>
                <a:schemeClr val="dk1"/>
              </a:solidFill>
            </a:endParaRPr>
          </a:p>
          <a:p>
            <a:pPr marL="0" marR="0" lvl="0" indent="0" algn="l" rtl="0">
              <a:lnSpc>
                <a:spcPct val="100000"/>
              </a:lnSpc>
              <a:spcBef>
                <a:spcPts val="0"/>
              </a:spcBef>
              <a:spcAft>
                <a:spcPts val="0"/>
              </a:spcAft>
              <a:buNone/>
            </a:pPr>
            <a:endParaRPr sz="2800"/>
          </a:p>
        </p:txBody>
      </p:sp>
      <p:sp>
        <p:nvSpPr>
          <p:cNvPr id="139" name="Google Shape;139;p26"/>
          <p:cNvSpPr/>
          <p:nvPr/>
        </p:nvSpPr>
        <p:spPr>
          <a:xfrm>
            <a:off x="311760" y="1152360"/>
            <a:ext cx="8519400" cy="3415200"/>
          </a:xfrm>
          <a:prstGeom prst="rect">
            <a:avLst/>
          </a:prstGeom>
          <a:noFill/>
          <a:ln>
            <a:noFill/>
          </a:ln>
        </p:spPr>
        <p:txBody>
          <a:bodyPr spcFirstLastPara="1" wrap="square" lIns="90000" tIns="91425" rIns="90000" bIns="91425" anchor="t" anchorCtr="0">
            <a:noAutofit/>
          </a:bodyPr>
          <a:lstStyle/>
          <a:p>
            <a:pPr marL="0" marR="0" lvl="0" indent="0" algn="l" rtl="0">
              <a:lnSpc>
                <a:spcPct val="115000"/>
              </a:lnSpc>
              <a:spcBef>
                <a:spcPts val="1200"/>
              </a:spcBef>
              <a:spcAft>
                <a:spcPts val="0"/>
              </a:spcAft>
              <a:buNone/>
            </a:pPr>
            <a:r>
              <a:rPr lang="en-US" dirty="0">
                <a:solidFill>
                  <a:schemeClr val="dk2"/>
                </a:solidFill>
              </a:rPr>
              <a:t>We can use our code from part 2 and 3 to track a specific feature (say a lamppost) throughout the frames. We can use the changes of in pixels to calculate transformations which can determine the motion. However, this method is good only if throughout all frames there is something to latch on to. If not, we would have to latch on to one thing, then latch onto another once the first disappears. Instead of doing this, we can use </a:t>
            </a:r>
            <a:r>
              <a:rPr lang="en-US" dirty="0" err="1">
                <a:solidFill>
                  <a:schemeClr val="dk2"/>
                </a:solidFill>
              </a:rPr>
              <a:t>epipolar</a:t>
            </a:r>
            <a:r>
              <a:rPr lang="en-US" dirty="0">
                <a:solidFill>
                  <a:schemeClr val="dk2"/>
                </a:solidFill>
              </a:rPr>
              <a:t> lines and </a:t>
            </a:r>
            <a:r>
              <a:rPr lang="en-US" dirty="0" err="1">
                <a:solidFill>
                  <a:schemeClr val="dk2"/>
                </a:solidFill>
              </a:rPr>
              <a:t>epipoles</a:t>
            </a:r>
            <a:r>
              <a:rPr lang="en-US" dirty="0">
                <a:solidFill>
                  <a:schemeClr val="dk2"/>
                </a:solidFill>
              </a:rPr>
              <a:t> and the changes in slope and distance between them to estimate the motion of the camera. The transformation matrices that describe the changes between </a:t>
            </a:r>
            <a:r>
              <a:rPr lang="en-US" dirty="0" err="1">
                <a:solidFill>
                  <a:schemeClr val="dk2"/>
                </a:solidFill>
              </a:rPr>
              <a:t>epipolar</a:t>
            </a:r>
            <a:r>
              <a:rPr lang="en-US" dirty="0">
                <a:solidFill>
                  <a:schemeClr val="dk2"/>
                </a:solidFill>
              </a:rPr>
              <a:t> lines and </a:t>
            </a:r>
            <a:r>
              <a:rPr lang="en-US" dirty="0" err="1">
                <a:solidFill>
                  <a:schemeClr val="dk2"/>
                </a:solidFill>
              </a:rPr>
              <a:t>epipoles</a:t>
            </a:r>
            <a:r>
              <a:rPr lang="en-US" dirty="0">
                <a:solidFill>
                  <a:schemeClr val="dk2"/>
                </a:solidFill>
              </a:rPr>
              <a:t> will also give us a good estimate of motion.</a:t>
            </a:r>
            <a:endParaRPr dirty="0">
              <a:solidFill>
                <a:schemeClr val="dk2"/>
              </a:solidFill>
            </a:endParaRPr>
          </a:p>
          <a:p>
            <a:pPr marL="0" marR="0" lvl="0" indent="0" algn="l" rtl="0">
              <a:lnSpc>
                <a:spcPct val="115000"/>
              </a:lnSpc>
              <a:spcBef>
                <a:spcPts val="1200"/>
              </a:spcBef>
              <a:spcAft>
                <a:spcPts val="0"/>
              </a:spcAft>
              <a:buNone/>
            </a:pPr>
            <a:endParaRPr lang="en-US" dirty="0">
              <a:solidFill>
                <a:schemeClr val="dk2"/>
              </a:solidFill>
            </a:endParaRPr>
          </a:p>
          <a:p>
            <a:pPr marL="0" marR="0" lvl="0" indent="0" algn="l" rtl="0">
              <a:lnSpc>
                <a:spcPct val="115000"/>
              </a:lnSpc>
              <a:spcBef>
                <a:spcPts val="1200"/>
              </a:spcBef>
              <a:spcAft>
                <a:spcPts val="0"/>
              </a:spcAft>
              <a:buNone/>
            </a:pPr>
            <a:r>
              <a:rPr lang="en-US" dirty="0">
                <a:solidFill>
                  <a:schemeClr val="dk2"/>
                </a:solidFill>
              </a:rPr>
              <a:t>We would also need depth measurements (say from a lidar) to accurately recover the ego-motion. Or else we would only have relative measurements.</a:t>
            </a:r>
            <a:endParaRPr dirty="0">
              <a:solidFill>
                <a:schemeClr val="dk2"/>
              </a:solidFill>
            </a:endParaRPr>
          </a:p>
          <a:p>
            <a:pPr marL="0" marR="0" lvl="0" indent="0" algn="l" rtl="0">
              <a:lnSpc>
                <a:spcPct val="115000"/>
              </a:lnSpc>
              <a:spcBef>
                <a:spcPts val="1200"/>
              </a:spcBef>
              <a:spcAft>
                <a:spcPts val="0"/>
              </a:spcAft>
              <a:buNone/>
            </a:pPr>
            <a:endParaRPr dirty="0">
              <a:solidFill>
                <a:schemeClr val="dk2"/>
              </a:solidFill>
            </a:endParaRPr>
          </a:p>
          <a:p>
            <a:pPr marL="0" marR="0" lvl="0" indent="0" algn="l" rtl="0">
              <a:lnSpc>
                <a:spcPct val="115000"/>
              </a:lnSpc>
              <a:spcBef>
                <a:spcPts val="1200"/>
              </a:spcBef>
              <a:spcAft>
                <a:spcPts val="0"/>
              </a:spcAft>
              <a:buNone/>
            </a:pPr>
            <a:endParaRPr dirty="0">
              <a:solidFill>
                <a:schemeClr val="dk2"/>
              </a:solidFill>
            </a:endParaRPr>
          </a:p>
          <a:p>
            <a:pPr marL="0" marR="0" lvl="0" indent="0" algn="l" rtl="0">
              <a:lnSpc>
                <a:spcPct val="115000"/>
              </a:lnSpc>
              <a:spcBef>
                <a:spcPts val="1200"/>
              </a:spcBef>
              <a:spcAft>
                <a:spcPts val="1200"/>
              </a:spcAft>
              <a:buNone/>
            </a:pPr>
            <a:endParaRPr dirty="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p:nvPr/>
        </p:nvSpPr>
        <p:spPr>
          <a:xfrm>
            <a:off x="311760" y="444960"/>
            <a:ext cx="8519400" cy="571800"/>
          </a:xfrm>
          <a:prstGeom prst="rect">
            <a:avLst/>
          </a:prstGeom>
          <a:noFill/>
          <a:ln>
            <a:noFill/>
          </a:ln>
        </p:spPr>
        <p:txBody>
          <a:bodyPr spcFirstLastPara="1" wrap="square" lIns="90000" tIns="91425" rIns="90000" bIns="91425" anchor="t" anchorCtr="0">
            <a:noAutofit/>
          </a:bodyPr>
          <a:lstStyle/>
          <a:p>
            <a:pPr marL="0" lvl="0" indent="0" algn="l" rtl="0">
              <a:spcBef>
                <a:spcPts val="0"/>
              </a:spcBef>
              <a:spcAft>
                <a:spcPts val="0"/>
              </a:spcAft>
              <a:buNone/>
            </a:pPr>
            <a:r>
              <a:rPr lang="en" sz="2800">
                <a:solidFill>
                  <a:schemeClr val="dk1"/>
                </a:solidFill>
              </a:rPr>
              <a:t>Part 5: Visual odometry</a:t>
            </a:r>
            <a:endParaRPr sz="2800">
              <a:solidFill>
                <a:schemeClr val="dk1"/>
              </a:solidFill>
            </a:endParaRPr>
          </a:p>
          <a:p>
            <a:pPr marL="0" marR="0" lvl="0" indent="0" algn="l" rtl="0">
              <a:lnSpc>
                <a:spcPct val="100000"/>
              </a:lnSpc>
              <a:spcBef>
                <a:spcPts val="0"/>
              </a:spcBef>
              <a:spcAft>
                <a:spcPts val="0"/>
              </a:spcAft>
              <a:buNone/>
            </a:pPr>
            <a:endParaRPr sz="2800"/>
          </a:p>
        </p:txBody>
      </p:sp>
      <p:sp>
        <p:nvSpPr>
          <p:cNvPr id="145" name="Google Shape;145;p27"/>
          <p:cNvSpPr/>
          <p:nvPr/>
        </p:nvSpPr>
        <p:spPr>
          <a:xfrm>
            <a:off x="311760" y="1152360"/>
            <a:ext cx="8519400" cy="3415200"/>
          </a:xfrm>
          <a:prstGeom prst="rect">
            <a:avLst/>
          </a:prstGeom>
          <a:noFill/>
          <a:ln>
            <a:noFill/>
          </a:ln>
        </p:spPr>
        <p:txBody>
          <a:bodyPr spcFirstLastPara="1" wrap="square" lIns="90000" tIns="91425" rIns="90000" bIns="91425" anchor="t" anchorCtr="0">
            <a:noAutofit/>
          </a:bodyPr>
          <a:lstStyle/>
          <a:p>
            <a:pPr marL="0" marR="0" lvl="0" indent="0" algn="l" rtl="0">
              <a:lnSpc>
                <a:spcPct val="115000"/>
              </a:lnSpc>
              <a:spcBef>
                <a:spcPts val="0"/>
              </a:spcBef>
              <a:spcAft>
                <a:spcPts val="0"/>
              </a:spcAft>
              <a:buNone/>
            </a:pPr>
            <a:r>
              <a:rPr lang="en" dirty="0">
                <a:solidFill>
                  <a:schemeClr val="dk2"/>
                </a:solidFill>
              </a:rPr>
              <a:t>[Attach a plot of the camera’s trajectory</a:t>
            </a:r>
            <a:endParaRPr dirty="0">
              <a:solidFill>
                <a:schemeClr val="dk2"/>
              </a:solidFill>
            </a:endParaRPr>
          </a:p>
          <a:p>
            <a:pPr marL="0" marR="0" lvl="0" indent="0" algn="l" rtl="0">
              <a:lnSpc>
                <a:spcPct val="115000"/>
              </a:lnSpc>
              <a:spcBef>
                <a:spcPts val="1200"/>
              </a:spcBef>
              <a:spcAft>
                <a:spcPts val="0"/>
              </a:spcAft>
              <a:buNone/>
            </a:pPr>
            <a:endParaRPr dirty="0">
              <a:solidFill>
                <a:schemeClr val="dk2"/>
              </a:solidFill>
            </a:endParaRPr>
          </a:p>
          <a:p>
            <a:pPr marL="0" marR="0" lvl="0" indent="0" algn="l" rtl="0">
              <a:lnSpc>
                <a:spcPct val="115000"/>
              </a:lnSpc>
              <a:spcBef>
                <a:spcPts val="1200"/>
              </a:spcBef>
              <a:spcAft>
                <a:spcPts val="0"/>
              </a:spcAft>
              <a:buNone/>
            </a:pPr>
            <a:endParaRPr dirty="0">
              <a:solidFill>
                <a:schemeClr val="dk2"/>
              </a:solidFill>
            </a:endParaRPr>
          </a:p>
          <a:p>
            <a:pPr marL="0" marR="0" lvl="0" indent="0" algn="l" rtl="0">
              <a:lnSpc>
                <a:spcPct val="115000"/>
              </a:lnSpc>
              <a:spcBef>
                <a:spcPts val="1200"/>
              </a:spcBef>
              <a:spcAft>
                <a:spcPts val="0"/>
              </a:spcAft>
              <a:buNone/>
            </a:pPr>
            <a:endParaRPr dirty="0">
              <a:solidFill>
                <a:schemeClr val="dk2"/>
              </a:solidFill>
            </a:endParaRPr>
          </a:p>
          <a:p>
            <a:pPr marL="0" marR="0" lvl="0" indent="0" algn="l" rtl="0">
              <a:lnSpc>
                <a:spcPct val="115000"/>
              </a:lnSpc>
              <a:spcBef>
                <a:spcPts val="1200"/>
              </a:spcBef>
              <a:spcAft>
                <a:spcPts val="1200"/>
              </a:spcAft>
              <a:buNone/>
            </a:pPr>
            <a:endParaRPr dirty="0">
              <a:solidFill>
                <a:schemeClr val="dk2"/>
              </a:solidFill>
            </a:endParaRPr>
          </a:p>
        </p:txBody>
      </p:sp>
      <p:pic>
        <p:nvPicPr>
          <p:cNvPr id="3" name="Picture 2" descr="Chart&#10;&#10;Description automatically generated">
            <a:extLst>
              <a:ext uri="{FF2B5EF4-FFF2-40B4-BE49-F238E27FC236}">
                <a16:creationId xmlns:a16="http://schemas.microsoft.com/office/drawing/2014/main" id="{526C4410-91A8-EA42-AE7E-87B6063AF924}"/>
              </a:ext>
            </a:extLst>
          </p:cNvPr>
          <p:cNvPicPr>
            <a:picLocks noChangeAspect="1"/>
          </p:cNvPicPr>
          <p:nvPr/>
        </p:nvPicPr>
        <p:blipFill>
          <a:blip r:embed="rId3"/>
          <a:stretch>
            <a:fillRect/>
          </a:stretch>
        </p:blipFill>
        <p:spPr>
          <a:xfrm>
            <a:off x="137076" y="1016760"/>
            <a:ext cx="3672374" cy="407203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1: Projection matrix</a:t>
            </a:r>
            <a:endParaRPr/>
          </a:p>
        </p:txBody>
      </p:sp>
      <p:sp>
        <p:nvSpPr>
          <p:cNvPr id="65" name="Google Shape;65;p1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[insert visualization of projected 3D points and actual 2D points for the CCB image we provided here]</a:t>
            </a:r>
            <a:endParaRPr/>
          </a:p>
        </p:txBody>
      </p:sp>
      <p:sp>
        <p:nvSpPr>
          <p:cNvPr id="66" name="Google Shape;66;p1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[insert visualization of camera center for the CCB image here]</a:t>
            </a:r>
            <a:endParaRPr/>
          </a:p>
        </p:txBody>
      </p:sp>
      <p:pic>
        <p:nvPicPr>
          <p:cNvPr id="3" name="Picture 2" descr="Chart, scatter chart&#10;&#10;Description automatically generated">
            <a:extLst>
              <a:ext uri="{FF2B5EF4-FFF2-40B4-BE49-F238E27FC236}">
                <a16:creationId xmlns:a16="http://schemas.microsoft.com/office/drawing/2014/main" id="{0AE13348-ED1D-6E42-83C9-E86026863993}"/>
              </a:ext>
            </a:extLst>
          </p:cNvPr>
          <p:cNvPicPr>
            <a:picLocks noChangeAspect="1"/>
          </p:cNvPicPr>
          <p:nvPr/>
        </p:nvPicPr>
        <p:blipFill>
          <a:blip r:embed="rId3"/>
          <a:stretch>
            <a:fillRect/>
          </a:stretch>
        </p:blipFill>
        <p:spPr>
          <a:xfrm>
            <a:off x="210861" y="975332"/>
            <a:ext cx="4012763" cy="3835207"/>
          </a:xfrm>
          <a:prstGeom prst="rect">
            <a:avLst/>
          </a:prstGeom>
        </p:spPr>
      </p:pic>
      <p:pic>
        <p:nvPicPr>
          <p:cNvPr id="5" name="Picture 4" descr="Chart, scatter chart&#10;&#10;Description automatically generated">
            <a:extLst>
              <a:ext uri="{FF2B5EF4-FFF2-40B4-BE49-F238E27FC236}">
                <a16:creationId xmlns:a16="http://schemas.microsoft.com/office/drawing/2014/main" id="{61DCA3E7-AF81-CF4B-9D11-2236B87560C1}"/>
              </a:ext>
            </a:extLst>
          </p:cNvPr>
          <p:cNvPicPr>
            <a:picLocks noChangeAspect="1"/>
          </p:cNvPicPr>
          <p:nvPr/>
        </p:nvPicPr>
        <p:blipFill>
          <a:blip r:embed="rId4"/>
          <a:stretch>
            <a:fillRect/>
          </a:stretch>
        </p:blipFill>
        <p:spPr>
          <a:xfrm>
            <a:off x="4832400" y="1017725"/>
            <a:ext cx="3735514" cy="390479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1: Projection matrix</a:t>
            </a:r>
            <a:endParaRPr/>
          </a:p>
        </p:txBody>
      </p:sp>
      <p:sp>
        <p:nvSpPr>
          <p:cNvPr id="72" name="Google Shape;72;p1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[insert visualization of projected 3D points and actual 2D points for the Argoverse image we provided here]</a:t>
            </a:r>
            <a:endParaRPr/>
          </a:p>
        </p:txBody>
      </p:sp>
      <p:sp>
        <p:nvSpPr>
          <p:cNvPr id="73" name="Google Shape;73;p1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[insert visualization of camera center for the Argoverse image here]</a:t>
            </a:r>
            <a:endParaRPr/>
          </a:p>
        </p:txBody>
      </p:sp>
      <p:pic>
        <p:nvPicPr>
          <p:cNvPr id="3" name="Picture 2" descr="Chart, scatter chart&#10;&#10;Description automatically generated">
            <a:extLst>
              <a:ext uri="{FF2B5EF4-FFF2-40B4-BE49-F238E27FC236}">
                <a16:creationId xmlns:a16="http://schemas.microsoft.com/office/drawing/2014/main" id="{394A75E4-E59A-5D46-BEC9-1C1420160C21}"/>
              </a:ext>
            </a:extLst>
          </p:cNvPr>
          <p:cNvPicPr>
            <a:picLocks noChangeAspect="1"/>
          </p:cNvPicPr>
          <p:nvPr/>
        </p:nvPicPr>
        <p:blipFill>
          <a:blip r:embed="rId3"/>
          <a:stretch>
            <a:fillRect/>
          </a:stretch>
        </p:blipFill>
        <p:spPr>
          <a:xfrm>
            <a:off x="214091" y="1017725"/>
            <a:ext cx="3744902" cy="3680750"/>
          </a:xfrm>
          <a:prstGeom prst="rect">
            <a:avLst/>
          </a:prstGeom>
        </p:spPr>
      </p:pic>
      <p:pic>
        <p:nvPicPr>
          <p:cNvPr id="5" name="Picture 4" descr="Chart, scatter chart&#10;&#10;Description automatically generated">
            <a:extLst>
              <a:ext uri="{FF2B5EF4-FFF2-40B4-BE49-F238E27FC236}">
                <a16:creationId xmlns:a16="http://schemas.microsoft.com/office/drawing/2014/main" id="{5229DE9B-C04B-034F-8411-4CED4AF9F866}"/>
              </a:ext>
            </a:extLst>
          </p:cNvPr>
          <p:cNvPicPr>
            <a:picLocks noChangeAspect="1"/>
          </p:cNvPicPr>
          <p:nvPr/>
        </p:nvPicPr>
        <p:blipFill>
          <a:blip r:embed="rId4"/>
          <a:stretch>
            <a:fillRect/>
          </a:stretch>
        </p:blipFill>
        <p:spPr>
          <a:xfrm>
            <a:off x="4160945" y="865162"/>
            <a:ext cx="4603145" cy="39910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1: Projection matrix</a:t>
            </a:r>
            <a:endParaRPr/>
          </a:p>
        </p:txBody>
      </p:sp>
      <p:sp>
        <p:nvSpPr>
          <p:cNvPr id="79" name="Google Shape;79;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US" dirty="0"/>
              <a:t>The camera matrix relates the known 2d image coordinates and the known 3d locations.</a:t>
            </a:r>
            <a:endParaRPr dirty="0"/>
          </a:p>
          <a:p>
            <a:pPr marL="0" lvl="0" indent="0" algn="l" rtl="0">
              <a:spcBef>
                <a:spcPts val="1200"/>
              </a:spcBef>
              <a:spcAft>
                <a:spcPts val="1200"/>
              </a:spcAft>
              <a:buNone/>
            </a:pPr>
            <a:endParaRPr lang="en-US" dirty="0"/>
          </a:p>
          <a:p>
            <a:pPr marL="0" lvl="0" indent="0" algn="l" rtl="0">
              <a:spcBef>
                <a:spcPts val="1200"/>
              </a:spcBef>
              <a:spcAft>
                <a:spcPts val="1200"/>
              </a:spcAft>
              <a:buNone/>
            </a:pPr>
            <a:r>
              <a:rPr lang="en-US" dirty="0"/>
              <a:t>The camera matrix can be decomposed into the x and y values of the 2d image coordinates, the </a:t>
            </a:r>
            <a:r>
              <a:rPr lang="en-US" dirty="0" err="1"/>
              <a:t>x,y,z</a:t>
            </a:r>
            <a:r>
              <a:rPr lang="en-US" dirty="0"/>
              <a:t> values for the know 3d locations, and the linear product of the 2d and 3d image coordinates. </a:t>
            </a:r>
            <a:endParaRPr dirty="0"/>
          </a:p>
        </p:txBody>
      </p:sp>
      <p:sp>
        <p:nvSpPr>
          <p:cNvPr id="80" name="Google Shape;80;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The camera projection matrix is determined by the 2d and 3d image coordinates. The matrix is composed of 2D translations, 2D scaling, 2D shear, 3D translation, and 3D rotation. We can either use </a:t>
            </a:r>
            <a:r>
              <a:rPr lang="en" dirty="0" err="1"/>
              <a:t>svd</a:t>
            </a:r>
            <a:r>
              <a:rPr lang="en" dirty="0"/>
              <a:t> regression or least squares to calculate for the matrix. We can use least squares by setting the last camera parameter to 1. We can do this because there is actually only 8 degrees of freedom within the camera matrix.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2: Fundamental matrix</a:t>
            </a: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[insert visualization of </a:t>
            </a:r>
            <a:r>
              <a:rPr lang="en" dirty="0" err="1"/>
              <a:t>epipolar</a:t>
            </a:r>
            <a:r>
              <a:rPr lang="en" dirty="0"/>
              <a:t> lines on the CCB image pair]</a:t>
            </a:r>
            <a:endParaRPr dirty="0"/>
          </a:p>
        </p:txBody>
      </p:sp>
      <p:pic>
        <p:nvPicPr>
          <p:cNvPr id="3" name="Picture 2" descr="A screenshot of a computer&#10;&#10;Description automatically generated with medium confidence">
            <a:extLst>
              <a:ext uri="{FF2B5EF4-FFF2-40B4-BE49-F238E27FC236}">
                <a16:creationId xmlns:a16="http://schemas.microsoft.com/office/drawing/2014/main" id="{51A29FC7-4D1D-F44D-9461-F1247B935974}"/>
              </a:ext>
            </a:extLst>
          </p:cNvPr>
          <p:cNvPicPr>
            <a:picLocks noChangeAspect="1"/>
          </p:cNvPicPr>
          <p:nvPr/>
        </p:nvPicPr>
        <p:blipFill>
          <a:blip r:embed="rId3"/>
          <a:stretch>
            <a:fillRect/>
          </a:stretch>
        </p:blipFill>
        <p:spPr>
          <a:xfrm>
            <a:off x="0" y="1085426"/>
            <a:ext cx="9144000" cy="297264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2: Fundamental matrix</a:t>
            </a:r>
            <a:endParaRPr/>
          </a:p>
        </p:txBody>
      </p:sp>
      <p:sp>
        <p:nvSpPr>
          <p:cNvPr id="92" name="Google Shape;92;p1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err="1"/>
              <a:t>Epipolar</a:t>
            </a:r>
            <a:r>
              <a:rPr lang="en-US" dirty="0"/>
              <a:t> lines are the intersection between the image plane and the </a:t>
            </a:r>
            <a:r>
              <a:rPr lang="en-US" dirty="0" err="1"/>
              <a:t>epipolar</a:t>
            </a:r>
            <a:r>
              <a:rPr lang="en-US" dirty="0"/>
              <a:t> plane. The </a:t>
            </a:r>
            <a:r>
              <a:rPr lang="en-US" dirty="0" err="1"/>
              <a:t>epipolar</a:t>
            </a:r>
            <a:r>
              <a:rPr lang="en-US" dirty="0"/>
              <a:t> plan is the plane defined be camera1 location, camera 2 location, and target location. The fundamental matrix relates </a:t>
            </a:r>
            <a:r>
              <a:rPr lang="en-US" dirty="0" err="1"/>
              <a:t>epipolar</a:t>
            </a:r>
            <a:r>
              <a:rPr lang="en-US" dirty="0"/>
              <a:t> lines from camera1 to camera2. In more simple terms, say we have a pair of </a:t>
            </a:r>
            <a:r>
              <a:rPr lang="en-US" dirty="0" err="1"/>
              <a:t>epipolar</a:t>
            </a:r>
            <a:r>
              <a:rPr lang="en-US" dirty="0"/>
              <a:t> lines. Pixels on camera1’s </a:t>
            </a:r>
            <a:r>
              <a:rPr lang="en-US" dirty="0" err="1"/>
              <a:t>epipolar</a:t>
            </a:r>
            <a:r>
              <a:rPr lang="en-US" dirty="0"/>
              <a:t> line can only be found on the corresponding </a:t>
            </a:r>
            <a:r>
              <a:rPr lang="en-US" dirty="0" err="1"/>
              <a:t>epipolar</a:t>
            </a:r>
            <a:r>
              <a:rPr lang="en-US" dirty="0"/>
              <a:t> line on camera2.</a:t>
            </a:r>
            <a:endParaRPr dirty="0"/>
          </a:p>
        </p:txBody>
      </p:sp>
      <p:sp>
        <p:nvSpPr>
          <p:cNvPr id="93" name="Google Shape;93;p1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Clr>
                <a:schemeClr val="dk1"/>
              </a:buClr>
              <a:buSzPts val="1100"/>
              <a:buFont typeface="Arial"/>
              <a:buNone/>
            </a:pPr>
            <a:r>
              <a:rPr lang="en" dirty="0"/>
              <a:t>This makes the </a:t>
            </a:r>
            <a:r>
              <a:rPr lang="en" dirty="0" err="1"/>
              <a:t>epipolar</a:t>
            </a:r>
            <a:r>
              <a:rPr lang="en" dirty="0"/>
              <a:t> lines converge onto one point on the images. This because the location of camera2 is in camera1’s view, say at pixel image coordinates (a1, a2) and real coordinates (r1, r2, r3). Camera2’s center point will be (b1,b2) which is (r1, r2, r3) in real coordinates. That means every feature that pixels away from (r1,r2,r3) expand from that center location. This causes the </a:t>
            </a:r>
            <a:r>
              <a:rPr lang="en" dirty="0" err="1"/>
              <a:t>epipolar</a:t>
            </a:r>
            <a:r>
              <a:rPr lang="en" dirty="0"/>
              <a:t> lines to extrude from that </a:t>
            </a:r>
            <a:r>
              <a:rPr lang="en" dirty="0" err="1"/>
              <a:t>centerpoint</a:t>
            </a:r>
            <a:r>
              <a:rPr lang="en" dirty="0"/>
              <a:t>.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2: Fundamental matrix</a:t>
            </a:r>
            <a:endParaRPr/>
          </a:p>
        </p:txBody>
      </p:sp>
      <p:sp>
        <p:nvSpPr>
          <p:cNvPr id="99" name="Google Shape;99;p2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1200"/>
              </a:spcBef>
              <a:spcAft>
                <a:spcPts val="0"/>
              </a:spcAft>
              <a:buClr>
                <a:schemeClr val="dk1"/>
              </a:buClr>
              <a:buSzPts val="1100"/>
              <a:buFont typeface="Arial"/>
              <a:buNone/>
            </a:pPr>
            <a:r>
              <a:rPr lang="en-US" dirty="0"/>
              <a:t>This means there was a horizontal movement between the two images. One point (</a:t>
            </a:r>
            <a:r>
              <a:rPr lang="en-US" dirty="0" err="1"/>
              <a:t>x,y</a:t>
            </a:r>
            <a:r>
              <a:rPr lang="en-US" dirty="0"/>
              <a:t>) in image1 will be (</a:t>
            </a:r>
            <a:r>
              <a:rPr lang="en-US" dirty="0" err="1"/>
              <a:t>x+k,y</a:t>
            </a:r>
            <a:r>
              <a:rPr lang="en-US" dirty="0"/>
              <a:t>) in image2. Connecting these two points will give horizontal lines across the image. </a:t>
            </a:r>
            <a:endParaRPr dirty="0"/>
          </a:p>
          <a:p>
            <a:pPr marL="0" lvl="0" indent="0" algn="l" rtl="0">
              <a:spcBef>
                <a:spcPts val="1200"/>
              </a:spcBef>
              <a:spcAft>
                <a:spcPts val="1200"/>
              </a:spcAft>
              <a:buNone/>
            </a:pPr>
            <a:endParaRPr lang="en-US" dirty="0"/>
          </a:p>
          <a:p>
            <a:pPr marL="0" lvl="0" indent="0" algn="l" rtl="0">
              <a:spcBef>
                <a:spcPts val="1200"/>
              </a:spcBef>
              <a:spcAft>
                <a:spcPts val="1200"/>
              </a:spcAft>
              <a:buNone/>
            </a:pPr>
            <a:r>
              <a:rPr lang="en-US" dirty="0"/>
              <a:t>Once we find the F that solves the fundamental matrix equation, we can multiply that F by any factor and still be able to solve the fundamental matrix equation. This is due the the fact that there are 7 degrees of freedom with 9 elements. Thus, there are infinite possible F’s but by finding one F, we can find all other F’s. </a:t>
            </a:r>
            <a:endParaRPr dirty="0"/>
          </a:p>
        </p:txBody>
      </p:sp>
      <p:sp>
        <p:nvSpPr>
          <p:cNvPr id="100" name="Google Shape;100;p2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The fundamental matrix maps a point in the </a:t>
            </a:r>
            <a:r>
              <a:rPr lang="en-US" dirty="0" err="1"/>
              <a:t>epipolar</a:t>
            </a:r>
            <a:r>
              <a:rPr lang="en-US" dirty="0"/>
              <a:t> plane to an </a:t>
            </a:r>
            <a:r>
              <a:rPr lang="en-US" dirty="0" err="1"/>
              <a:t>epipolar</a:t>
            </a:r>
            <a:r>
              <a:rPr lang="en-US" dirty="0"/>
              <a:t> line, reducing the dimensions by 1. Another explanation is that it is based off of the essential matrix which is also rank2.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3: RANSAC</a:t>
            </a:r>
            <a:endParaRPr/>
          </a:p>
        </p:txBody>
      </p:sp>
      <p:sp>
        <p:nvSpPr>
          <p:cNvPr id="106" name="Google Shape;106;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[insert visualization of correspondences on Notre Dame after RANSAC]</a:t>
            </a:r>
            <a:endParaRPr/>
          </a:p>
        </p:txBody>
      </p:sp>
      <p:pic>
        <p:nvPicPr>
          <p:cNvPr id="5" name="Picture 4" descr="A picture containing text&#10;&#10;Description automatically generated">
            <a:extLst>
              <a:ext uri="{FF2B5EF4-FFF2-40B4-BE49-F238E27FC236}">
                <a16:creationId xmlns:a16="http://schemas.microsoft.com/office/drawing/2014/main" id="{E58B9E67-A2CE-2A4B-8DF2-985A70886E3F}"/>
              </a:ext>
            </a:extLst>
          </p:cNvPr>
          <p:cNvPicPr>
            <a:picLocks noChangeAspect="1"/>
          </p:cNvPicPr>
          <p:nvPr/>
        </p:nvPicPr>
        <p:blipFill>
          <a:blip r:embed="rId3"/>
          <a:stretch>
            <a:fillRect/>
          </a:stretch>
        </p:blipFill>
        <p:spPr>
          <a:xfrm>
            <a:off x="244723" y="949573"/>
            <a:ext cx="6005002" cy="401295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3: RANSAC</a:t>
            </a:r>
            <a:endParaRPr/>
          </a:p>
        </p:txBody>
      </p:sp>
      <p:sp>
        <p:nvSpPr>
          <p:cNvPr id="112" name="Google Shape;112;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[insert visualization of epipolar lines on the Notre Dame image pair] </a:t>
            </a:r>
            <a:endParaRPr/>
          </a:p>
        </p:txBody>
      </p:sp>
      <p:pic>
        <p:nvPicPr>
          <p:cNvPr id="3" name="Picture 2" descr="A picture containing text&#10;&#10;Description automatically generated">
            <a:extLst>
              <a:ext uri="{FF2B5EF4-FFF2-40B4-BE49-F238E27FC236}">
                <a16:creationId xmlns:a16="http://schemas.microsoft.com/office/drawing/2014/main" id="{507F417E-BA17-294B-A0AE-8E9D9E59CAB1}"/>
              </a:ext>
            </a:extLst>
          </p:cNvPr>
          <p:cNvPicPr>
            <a:picLocks noChangeAspect="1"/>
          </p:cNvPicPr>
          <p:nvPr/>
        </p:nvPicPr>
        <p:blipFill>
          <a:blip r:embed="rId3"/>
          <a:stretch>
            <a:fillRect/>
          </a:stretch>
        </p:blipFill>
        <p:spPr>
          <a:xfrm>
            <a:off x="316823" y="1024340"/>
            <a:ext cx="6815497" cy="411916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984</Words>
  <Application>Microsoft Macintosh PowerPoint</Application>
  <PresentationFormat>On-screen Show (16:9)</PresentationFormat>
  <Paragraphs>53</Paragraphs>
  <Slides>14</Slides>
  <Notes>14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Arial</vt:lpstr>
      <vt:lpstr>Simple Light</vt:lpstr>
      <vt:lpstr>PowerPoint Presentation</vt:lpstr>
      <vt:lpstr>Part 1: Projection matrix</vt:lpstr>
      <vt:lpstr>Part 1: Projection matrix</vt:lpstr>
      <vt:lpstr>Part 1: Projection matrix</vt:lpstr>
      <vt:lpstr>Part 2: Fundamental matrix</vt:lpstr>
      <vt:lpstr>Part 2: Fundamental matrix</vt:lpstr>
      <vt:lpstr>Part 2: Fundamental matrix</vt:lpstr>
      <vt:lpstr>Part 3: RANSAC</vt:lpstr>
      <vt:lpstr>Part 3: RANSAC</vt:lpstr>
      <vt:lpstr>Part 3: RANSAC</vt:lpstr>
      <vt:lpstr>Part 4: Performance comparison</vt:lpstr>
      <vt:lpstr>Part 4: Performance comparison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Yang, Bojun</cp:lastModifiedBy>
  <cp:revision>20</cp:revision>
  <dcterms:modified xsi:type="dcterms:W3CDTF">2021-03-09T03:01:15Z</dcterms:modified>
</cp:coreProperties>
</file>