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ee6c9df4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ee6c9df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5</a:t>
            </a:r>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err="1"/>
              <a:t>Bojun</a:t>
            </a:r>
            <a:r>
              <a:rPr lang="en" dirty="0"/>
              <a:t> Yang</a:t>
            </a:r>
            <a:endParaRPr dirty="0"/>
          </a:p>
          <a:p>
            <a:pPr marL="0" lvl="0" indent="0" algn="ctr" rtl="0">
              <a:lnSpc>
                <a:spcPct val="100000"/>
              </a:lnSpc>
              <a:spcBef>
                <a:spcPts val="0"/>
              </a:spcBef>
              <a:spcAft>
                <a:spcPts val="0"/>
              </a:spcAft>
              <a:buSzPts val="2800"/>
              <a:buNone/>
            </a:pPr>
            <a:r>
              <a:rPr lang="en" dirty="0"/>
              <a:t>byang301@gatech.edu</a:t>
            </a:r>
            <a:endParaRPr dirty="0"/>
          </a:p>
          <a:p>
            <a:pPr marL="0" lvl="0" indent="0" algn="ctr" rtl="0">
              <a:lnSpc>
                <a:spcPct val="100000"/>
              </a:lnSpc>
              <a:spcBef>
                <a:spcPts val="0"/>
              </a:spcBef>
              <a:spcAft>
                <a:spcPts val="0"/>
              </a:spcAft>
              <a:buSzPts val="2800"/>
              <a:buNone/>
            </a:pPr>
            <a:r>
              <a:rPr lang="en" dirty="0"/>
              <a:t>byang301</a:t>
            </a:r>
            <a:endParaRPr dirty="0"/>
          </a:p>
          <a:p>
            <a:pPr marL="0" lvl="0" indent="0" algn="ctr" rtl="0">
              <a:lnSpc>
                <a:spcPct val="100000"/>
              </a:lnSpc>
              <a:spcBef>
                <a:spcPts val="0"/>
              </a:spcBef>
              <a:spcAft>
                <a:spcPts val="0"/>
              </a:spcAft>
              <a:buSzPts val="2800"/>
              <a:buNone/>
            </a:pPr>
            <a:r>
              <a:rPr lang="en" dirty="0"/>
              <a:t>903254309</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l" rtl="0">
              <a:spcBef>
                <a:spcPts val="0"/>
              </a:spcBef>
              <a:spcAft>
                <a:spcPts val="0"/>
              </a:spcAft>
              <a:buNone/>
            </a:pPr>
            <a:r>
              <a:rPr lang="en-US" dirty="0"/>
              <a:t>Fine tuning a network means to take a pre-trained model that has been trained for another task and tweak it to make it perform a second similar task. </a:t>
            </a:r>
            <a:r>
              <a:rPr lang="en-US" dirty="0" err="1"/>
              <a:t>ResNet</a:t>
            </a:r>
            <a:r>
              <a:rPr lang="en-US" dirty="0"/>
              <a:t> was trained to recognize 1000 classes so we took it and fine tuned it to recognize our 15 classes.</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a:t>
            </a:r>
            <a:r>
              <a:rPr lang="en" dirty="0" err="1"/>
              <a:t>ResNet</a:t>
            </a:r>
            <a:r>
              <a:rPr lang="en" dirty="0"/>
              <a:t>? Why can we do this?]</a:t>
            </a:r>
          </a:p>
          <a:p>
            <a:pPr marL="0" lvl="0" indent="0" algn="l" rtl="0">
              <a:spcBef>
                <a:spcPts val="0"/>
              </a:spcBef>
              <a:spcAft>
                <a:spcPts val="0"/>
              </a:spcAft>
              <a:buNone/>
            </a:pPr>
            <a:r>
              <a:rPr lang="en" dirty="0"/>
              <a:t>We want to freeze the layers for the pre-trained </a:t>
            </a:r>
            <a:r>
              <a:rPr lang="en" dirty="0" err="1"/>
              <a:t>ResNet</a:t>
            </a:r>
            <a:r>
              <a:rPr lang="en" dirty="0"/>
              <a:t> since updating the weights for these layers will take a lot of computation. We can do this by turning off gradient descent for those layers and only updating weights for the last fully connected layer.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 (optional)</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 what extra credit you did and provide analyses.]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a:t>
            </a:r>
            <a:r>
              <a:rPr lang="en" dirty="0" err="1"/>
              <a:t>SimpleNet</a:t>
            </a:r>
            <a:r>
              <a:rPr lang="en" dirty="0"/>
              <a: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0.6650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0.4880</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 here]</a:t>
            </a:r>
            <a:endParaRPr/>
          </a:p>
        </p:txBody>
      </p:sp>
      <p:pic>
        <p:nvPicPr>
          <p:cNvPr id="2" name="Picture 1">
            <a:extLst>
              <a:ext uri="{FF2B5EF4-FFF2-40B4-BE49-F238E27FC236}">
                <a16:creationId xmlns:a16="http://schemas.microsoft.com/office/drawing/2014/main" id="{926C8D58-212C-E14A-A4DE-6DB84C849B38}"/>
              </a:ext>
            </a:extLst>
          </p:cNvPr>
          <p:cNvPicPr>
            <a:picLocks noChangeAspect="1"/>
          </p:cNvPicPr>
          <p:nvPr/>
        </p:nvPicPr>
        <p:blipFill>
          <a:blip r:embed="rId3"/>
          <a:stretch>
            <a:fillRect/>
          </a:stretch>
        </p:blipFill>
        <p:spPr>
          <a:xfrm>
            <a:off x="311700" y="1017725"/>
            <a:ext cx="3805499" cy="2601899"/>
          </a:xfrm>
          <a:prstGeom prst="rect">
            <a:avLst/>
          </a:prstGeom>
        </p:spPr>
      </p:pic>
      <p:pic>
        <p:nvPicPr>
          <p:cNvPr id="3" name="Picture 2">
            <a:extLst>
              <a:ext uri="{FF2B5EF4-FFF2-40B4-BE49-F238E27FC236}">
                <a16:creationId xmlns:a16="http://schemas.microsoft.com/office/drawing/2014/main" id="{2EFF93B2-4225-F94A-BAB7-9633EEC871EB}"/>
              </a:ext>
            </a:extLst>
          </p:cNvPr>
          <p:cNvPicPr>
            <a:picLocks noChangeAspect="1"/>
          </p:cNvPicPr>
          <p:nvPr/>
        </p:nvPicPr>
        <p:blipFill>
          <a:blip r:embed="rId4"/>
          <a:stretch>
            <a:fillRect/>
          </a:stretch>
        </p:blipFill>
        <p:spPr>
          <a:xfrm>
            <a:off x="4485861" y="875081"/>
            <a:ext cx="3894814" cy="2711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69" name="Google Shape;69;p15"/>
          <p:cNvGraphicFramePr/>
          <p:nvPr>
            <p:extLst>
              <p:ext uri="{D42A27DB-BD31-4B8C-83A1-F6EECF244321}">
                <p14:modId xmlns:p14="http://schemas.microsoft.com/office/powerpoint/2010/main" val="1400259111"/>
              </p:ext>
            </p:extLst>
          </p:nvPr>
        </p:nvGraphicFramePr>
        <p:xfrm>
          <a:off x="1239488" y="1693450"/>
          <a:ext cx="6665025" cy="320020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SimpleNet</a:t>
                      </a:r>
                      <a:endParaRPr/>
                    </a:p>
                  </a:txBody>
                  <a:tcPr marL="91425" marR="91425" marT="91425" marB="91425"/>
                </a:tc>
                <a:tc>
                  <a:txBody>
                    <a:bodyPr/>
                    <a:lstStyle/>
                    <a:p>
                      <a:pPr marL="0" lvl="0" indent="0" algn="l" rtl="0">
                        <a:spcBef>
                          <a:spcPts val="0"/>
                        </a:spcBef>
                        <a:spcAft>
                          <a:spcPts val="0"/>
                        </a:spcAft>
                        <a:buNone/>
                      </a:pPr>
                      <a:r>
                        <a:rPr lang="en" dirty="0"/>
                        <a:t>0.6650</a:t>
                      </a:r>
                      <a:endParaRPr dirty="0"/>
                    </a:p>
                  </a:txBody>
                  <a:tcPr marL="91425" marR="91425" marT="91425" marB="91425"/>
                </a:tc>
                <a:tc>
                  <a:txBody>
                    <a:bodyPr/>
                    <a:lstStyle/>
                    <a:p>
                      <a:pPr marL="0" lvl="0" indent="0" algn="l" rtl="0">
                        <a:spcBef>
                          <a:spcPts val="0"/>
                        </a:spcBef>
                        <a:spcAft>
                          <a:spcPts val="0"/>
                        </a:spcAft>
                        <a:buNone/>
                      </a:pPr>
                      <a:r>
                        <a:rPr lang="en" dirty="0"/>
                        <a:t>0.4880</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Jittering</a:t>
                      </a:r>
                      <a:endParaRPr/>
                    </a:p>
                  </a:txBody>
                  <a:tcPr marL="91425" marR="91425" marT="91425" marB="91425"/>
                </a:tc>
                <a:tc>
                  <a:txBody>
                    <a:bodyPr/>
                    <a:lstStyle/>
                    <a:p>
                      <a:pPr marL="0" lvl="0" indent="0" algn="l" rtl="0">
                        <a:spcBef>
                          <a:spcPts val="0"/>
                        </a:spcBef>
                        <a:spcAft>
                          <a:spcPts val="0"/>
                        </a:spcAft>
                        <a:buNone/>
                      </a:pPr>
                      <a:r>
                        <a:rPr lang="en-US" dirty="0"/>
                        <a:t>0.5585</a:t>
                      </a:r>
                      <a:endParaRPr dirty="0"/>
                    </a:p>
                  </a:txBody>
                  <a:tcPr marL="91425" marR="91425" marT="91425" marB="91425"/>
                </a:tc>
                <a:tc>
                  <a:txBody>
                    <a:bodyPr/>
                    <a:lstStyle/>
                    <a:p>
                      <a:pPr marL="0" lvl="0" indent="0" algn="l" rtl="0">
                        <a:spcBef>
                          <a:spcPts val="0"/>
                        </a:spcBef>
                        <a:spcAft>
                          <a:spcPts val="0"/>
                        </a:spcAft>
                        <a:buNone/>
                      </a:pPr>
                      <a:r>
                        <a:rPr lang="en-US" dirty="0"/>
                        <a:t>0.4773</a:t>
                      </a:r>
                      <a:endParaRPr dirty="0"/>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a:t>Zero-centering &amp; variance-normalization</a:t>
                      </a:r>
                      <a:endParaRPr/>
                    </a:p>
                  </a:txBody>
                  <a:tcPr marL="91425" marR="91425" marT="91425" marB="91425"/>
                </a:tc>
                <a:tc>
                  <a:txBody>
                    <a:bodyPr/>
                    <a:lstStyle/>
                    <a:p>
                      <a:pPr marL="0" lvl="0" indent="0" algn="l" rtl="0">
                        <a:spcBef>
                          <a:spcPts val="0"/>
                        </a:spcBef>
                        <a:spcAft>
                          <a:spcPts val="0"/>
                        </a:spcAft>
                        <a:buNone/>
                      </a:pPr>
                      <a:r>
                        <a:rPr lang="en-US" dirty="0"/>
                        <a:t>0.7005</a:t>
                      </a:r>
                      <a:endParaRPr dirty="0"/>
                    </a:p>
                  </a:txBody>
                  <a:tcPr marL="91425" marR="91425" marT="91425" marB="91425"/>
                </a:tc>
                <a:tc>
                  <a:txBody>
                    <a:bodyPr/>
                    <a:lstStyle/>
                    <a:p>
                      <a:pPr marL="0" lvl="0" indent="0" algn="l" rtl="0">
                        <a:spcBef>
                          <a:spcPts val="0"/>
                        </a:spcBef>
                        <a:spcAft>
                          <a:spcPts val="0"/>
                        </a:spcAft>
                        <a:buNone/>
                      </a:pPr>
                      <a:r>
                        <a:rPr lang="en-US" dirty="0"/>
                        <a:t>0.5560</a:t>
                      </a:r>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a:t>Dropout regularization</a:t>
                      </a:r>
                      <a:endParaRPr/>
                    </a:p>
                  </a:txBody>
                  <a:tcPr marL="91425" marR="91425" marT="91425" marB="91425"/>
                </a:tc>
                <a:tc>
                  <a:txBody>
                    <a:bodyPr/>
                    <a:lstStyle/>
                    <a:p>
                      <a:pPr marL="0" lvl="0" indent="0" algn="l" rtl="0">
                        <a:spcBef>
                          <a:spcPts val="0"/>
                        </a:spcBef>
                        <a:spcAft>
                          <a:spcPts val="0"/>
                        </a:spcAft>
                        <a:buNone/>
                      </a:pPr>
                      <a:r>
                        <a:rPr lang="en-US" dirty="0"/>
                        <a:t>0.6972</a:t>
                      </a:r>
                      <a:endParaRPr dirty="0"/>
                    </a:p>
                  </a:txBody>
                  <a:tcPr marL="91425" marR="91425" marT="91425" marB="91425"/>
                </a:tc>
                <a:tc>
                  <a:txBody>
                    <a:bodyPr/>
                    <a:lstStyle/>
                    <a:p>
                      <a:pPr marL="0" lvl="0" indent="0" algn="l" rtl="0">
                        <a:spcBef>
                          <a:spcPts val="0"/>
                        </a:spcBef>
                        <a:spcAft>
                          <a:spcPts val="0"/>
                        </a:spcAft>
                        <a:buNone/>
                      </a:pPr>
                      <a:r>
                        <a:rPr lang="en-US" dirty="0"/>
                        <a:t>0.6082</a:t>
                      </a:r>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a:t>Making network "deep"</a:t>
                      </a:r>
                      <a:endParaRPr/>
                    </a:p>
                  </a:txBody>
                  <a:tcPr marL="91425" marR="91425" marT="91425" marB="91425"/>
                </a:tc>
                <a:tc>
                  <a:txBody>
                    <a:bodyPr/>
                    <a:lstStyle/>
                    <a:p>
                      <a:pPr marL="0" lvl="0" indent="0" algn="l" rtl="0">
                        <a:spcBef>
                          <a:spcPts val="0"/>
                        </a:spcBef>
                        <a:spcAft>
                          <a:spcPts val="0"/>
                        </a:spcAft>
                        <a:buNone/>
                      </a:pPr>
                      <a:r>
                        <a:rPr lang="en-US" dirty="0"/>
                        <a:t>0.7819</a:t>
                      </a:r>
                      <a:endParaRPr dirty="0"/>
                    </a:p>
                  </a:txBody>
                  <a:tcPr marL="91425" marR="91425" marT="91425" marB="91425"/>
                </a:tc>
                <a:tc>
                  <a:txBody>
                    <a:bodyPr/>
                    <a:lstStyle/>
                    <a:p>
                      <a:pPr marL="0" lvl="0" indent="0" algn="l" rtl="0">
                        <a:spcBef>
                          <a:spcPts val="0"/>
                        </a:spcBef>
                        <a:spcAft>
                          <a:spcPts val="0"/>
                        </a:spcAft>
                        <a:buNone/>
                      </a:pPr>
                      <a:r>
                        <a:rPr lang="en-US" dirty="0"/>
                        <a:t>0.5907</a:t>
                      </a:r>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pPr marL="0" lvl="0" indent="0" algn="l" rtl="0">
                        <a:spcBef>
                          <a:spcPts val="0"/>
                        </a:spcBef>
                        <a:spcAft>
                          <a:spcPts val="0"/>
                        </a:spcAft>
                        <a:buNone/>
                      </a:pPr>
                      <a:r>
                        <a:rPr lang="en-US" dirty="0"/>
                        <a:t>0.8322</a:t>
                      </a:r>
                      <a:endParaRPr dirty="0"/>
                    </a:p>
                  </a:txBody>
                  <a:tcPr marL="91425" marR="91425" marT="91425" marB="91425"/>
                </a:tc>
                <a:tc>
                  <a:txBody>
                    <a:bodyPr/>
                    <a:lstStyle/>
                    <a:p>
                      <a:pPr marL="0" lvl="0" indent="0" algn="l" rtl="0">
                        <a:spcBef>
                          <a:spcPts val="0"/>
                        </a:spcBef>
                        <a:spcAft>
                          <a:spcPts val="0"/>
                        </a:spcAft>
                        <a:buNone/>
                      </a:pPr>
                      <a:r>
                        <a:rPr lang="en-US" dirty="0"/>
                        <a:t>0.6313</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a:t>
            </a:r>
            <a:r>
              <a:rPr lang="en" dirty="0" err="1"/>
              <a:t>SimpleNetFinal</a:t>
            </a:r>
            <a:r>
              <a:rPr lang="en" dirty="0"/>
              <a: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0.6764</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0.5687</a:t>
            </a:r>
            <a:endParaRPr dirty="0"/>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SimpleNetFinal here]</a:t>
            </a:r>
            <a:endParaRPr/>
          </a:p>
        </p:txBody>
      </p:sp>
      <p:pic>
        <p:nvPicPr>
          <p:cNvPr id="2" name="Picture 1">
            <a:extLst>
              <a:ext uri="{FF2B5EF4-FFF2-40B4-BE49-F238E27FC236}">
                <a16:creationId xmlns:a16="http://schemas.microsoft.com/office/drawing/2014/main" id="{5A984608-51E2-2A4B-97A4-DD6E426D7497}"/>
              </a:ext>
            </a:extLst>
          </p:cNvPr>
          <p:cNvPicPr>
            <a:picLocks noChangeAspect="1"/>
          </p:cNvPicPr>
          <p:nvPr/>
        </p:nvPicPr>
        <p:blipFill>
          <a:blip r:embed="rId3"/>
          <a:stretch>
            <a:fillRect/>
          </a:stretch>
        </p:blipFill>
        <p:spPr>
          <a:xfrm>
            <a:off x="62064" y="1073425"/>
            <a:ext cx="3937442" cy="2664095"/>
          </a:xfrm>
          <a:prstGeom prst="rect">
            <a:avLst/>
          </a:prstGeom>
        </p:spPr>
      </p:pic>
      <p:pic>
        <p:nvPicPr>
          <p:cNvPr id="3" name="Picture 2">
            <a:extLst>
              <a:ext uri="{FF2B5EF4-FFF2-40B4-BE49-F238E27FC236}">
                <a16:creationId xmlns:a16="http://schemas.microsoft.com/office/drawing/2014/main" id="{74A1094A-53CE-3442-9E99-0E8554699287}"/>
              </a:ext>
            </a:extLst>
          </p:cNvPr>
          <p:cNvPicPr>
            <a:picLocks noChangeAspect="1"/>
          </p:cNvPicPr>
          <p:nvPr/>
        </p:nvPicPr>
        <p:blipFill>
          <a:blip r:embed="rId4"/>
          <a:stretch>
            <a:fillRect/>
          </a:stretch>
        </p:blipFill>
        <p:spPr>
          <a:xfrm>
            <a:off x="4715013" y="1017725"/>
            <a:ext cx="3863395" cy="2664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a:t>
            </a:r>
          </a:p>
          <a:p>
            <a:pPr marL="0" lvl="0" indent="0" algn="l" rtl="0">
              <a:spcBef>
                <a:spcPts val="0"/>
              </a:spcBef>
              <a:spcAft>
                <a:spcPts val="0"/>
              </a:spcAft>
              <a:buNone/>
            </a:pPr>
            <a:r>
              <a:rPr lang="en" dirty="0"/>
              <a:t>Horizontal flip, vertical flip, scaling, cropping, padding, rotation, translation, increase/decrease brightness, increase/decrease contrast, increase/decrease saturation</a:t>
            </a: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lvl="0" indent="0" algn="l" rtl="0">
              <a:spcBef>
                <a:spcPts val="0"/>
              </a:spcBef>
              <a:spcAft>
                <a:spcPts val="0"/>
              </a:spcAft>
              <a:buNone/>
            </a:pPr>
            <a:r>
              <a:rPr lang="en" dirty="0"/>
              <a:t>In general, we want low variance after each layer. The variance of a model is the difference between validation error and training error, so we want that to be small. A big variance means we are overfitting. In theory</a:t>
            </a:r>
            <a:r>
              <a:rPr lang="en-US" dirty="0"/>
              <a:t>, if we have low variance, we can increase the size of the model to increase the accuracy on the training set, and if variance remains small, that means our accuracy on the validation set will also increase.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l" rtl="0">
              <a:spcBef>
                <a:spcPts val="0"/>
              </a:spcBef>
              <a:spcAft>
                <a:spcPts val="0"/>
              </a:spcAft>
              <a:buClr>
                <a:schemeClr val="dk1"/>
              </a:buClr>
              <a:buSzPts val="1100"/>
              <a:buFont typeface="Arial"/>
              <a:buNone/>
            </a:pPr>
            <a:r>
              <a:rPr lang="en-US" dirty="0"/>
              <a:t>Drop out is usually sampled from the output of a convolutional layer.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a:t>
            </a:r>
            <a:r>
              <a:rPr lang="en" dirty="0" err="1"/>
              <a:t>SimpleNet</a:t>
            </a:r>
            <a:r>
              <a:rPr lang="en" dirty="0"/>
              <a:t> model have? How many parameters does your </a:t>
            </a:r>
            <a:r>
              <a:rPr lang="en" dirty="0" err="1"/>
              <a:t>SimpleNetFinal</a:t>
            </a:r>
            <a:r>
              <a:rPr lang="en" dirty="0"/>
              <a:t> model have?]</a:t>
            </a:r>
          </a:p>
          <a:p>
            <a:pPr marL="0" lvl="0" indent="0" algn="l" rtl="0">
              <a:spcBef>
                <a:spcPts val="0"/>
              </a:spcBef>
              <a:spcAft>
                <a:spcPts val="0"/>
              </a:spcAft>
              <a:buClr>
                <a:schemeClr val="dk1"/>
              </a:buClr>
              <a:buSzPts val="1100"/>
              <a:buFont typeface="Arial"/>
              <a:buNone/>
            </a:pPr>
            <a:r>
              <a:rPr lang="en" dirty="0" err="1"/>
              <a:t>SimpleNet</a:t>
            </a:r>
            <a:r>
              <a:rPr lang="en" dirty="0"/>
              <a:t> has 6 parameters in the conv layers and 2 in the fully connected layers. </a:t>
            </a:r>
            <a:r>
              <a:rPr lang="en" dirty="0" err="1"/>
              <a:t>SimpleNetFinal</a:t>
            </a:r>
            <a:r>
              <a:rPr lang="en" dirty="0"/>
              <a:t> has 11 in the conv layers and 2 in the fully connected layers. </a:t>
            </a:r>
            <a:endParaRPr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l" rtl="0">
              <a:spcBef>
                <a:spcPts val="0"/>
              </a:spcBef>
              <a:spcAft>
                <a:spcPts val="0"/>
              </a:spcAft>
              <a:buClr>
                <a:schemeClr val="dk1"/>
              </a:buClr>
              <a:buSzPts val="1100"/>
              <a:buFont typeface="Arial"/>
              <a:buNone/>
            </a:pPr>
            <a:r>
              <a:rPr lang="en-US" dirty="0"/>
              <a:t>If the distribution in the conv layer with a bias changes rapidly, it will also affect the efficiency of the layer after the conv layer. </a:t>
            </a:r>
            <a:r>
              <a:rPr lang="en-US" dirty="0" err="1"/>
              <a:t>BatchNorm</a:t>
            </a:r>
            <a:r>
              <a:rPr lang="en-US" dirty="0"/>
              <a:t> mitigates this by normalizing the hidden unit activation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0.877</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0.884</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pic>
        <p:nvPicPr>
          <p:cNvPr id="2" name="Picture 1">
            <a:extLst>
              <a:ext uri="{FF2B5EF4-FFF2-40B4-BE49-F238E27FC236}">
                <a16:creationId xmlns:a16="http://schemas.microsoft.com/office/drawing/2014/main" id="{3E0BB587-BFDD-4D4C-B9AC-0620392BEE3E}"/>
              </a:ext>
            </a:extLst>
          </p:cNvPr>
          <p:cNvPicPr>
            <a:picLocks noChangeAspect="1"/>
          </p:cNvPicPr>
          <p:nvPr/>
        </p:nvPicPr>
        <p:blipFill>
          <a:blip r:embed="rId3"/>
          <a:stretch>
            <a:fillRect/>
          </a:stretch>
        </p:blipFill>
        <p:spPr>
          <a:xfrm>
            <a:off x="109607" y="1089329"/>
            <a:ext cx="3605801" cy="2381028"/>
          </a:xfrm>
          <a:prstGeom prst="rect">
            <a:avLst/>
          </a:prstGeom>
        </p:spPr>
      </p:pic>
      <p:pic>
        <p:nvPicPr>
          <p:cNvPr id="3" name="Picture 2">
            <a:extLst>
              <a:ext uri="{FF2B5EF4-FFF2-40B4-BE49-F238E27FC236}">
                <a16:creationId xmlns:a16="http://schemas.microsoft.com/office/drawing/2014/main" id="{280E956A-1CA7-B346-9B01-F77C02423B51}"/>
              </a:ext>
            </a:extLst>
          </p:cNvPr>
          <p:cNvPicPr>
            <a:picLocks noChangeAspect="1"/>
          </p:cNvPicPr>
          <p:nvPr/>
        </p:nvPicPr>
        <p:blipFill>
          <a:blip r:embed="rId4"/>
          <a:stretch>
            <a:fillRect/>
          </a:stretch>
        </p:blipFill>
        <p:spPr>
          <a:xfrm>
            <a:off x="4311600" y="1017725"/>
            <a:ext cx="3695363" cy="24899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confusion matrix obtained from your final ResNet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visualizations of 3 misclassified images from the most misclassified class according to your confusion matrix. Explain why this may have occurred.]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627</Words>
  <Application>Microsoft Macintosh PowerPoint</Application>
  <PresentationFormat>On-screen Show (16:9)</PresentationFormat>
  <Paragraphs>98</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CS 6476 Project 5</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Extra credit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5</dc:title>
  <cp:lastModifiedBy>Yang, Bojun</cp:lastModifiedBy>
  <cp:revision>10</cp:revision>
  <dcterms:modified xsi:type="dcterms:W3CDTF">2021-04-23T06:48:06Z</dcterms:modified>
</cp:coreProperties>
</file>