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2"/>
    <p:restoredTop sz="94698"/>
  </p:normalViewPr>
  <p:slideViewPr>
    <p:cSldViewPr snapToGrid="0" snapToObjects="1">
      <p:cViewPr varScale="1">
        <p:scale>
          <a:sx n="161" d="100"/>
          <a:sy n="161"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c6e2b6b2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c6e2b6b2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e2b6b2a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e2b6b2a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6e2b6b2a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6e2b6b2a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e2b6b2a5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e2b6b2a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6e2b6b2a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6e2b6b2a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6e2b6b2a5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6e2b6b2a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e2b6b2a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e2b6b2a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6e2b6b2a5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6e2b6b2a5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ca3b2cdb7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ca3b2cdb7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a7acc7d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a7acc7d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e2b6b2a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e2b6b2a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e2b6b2a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e2b6b2a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e2b6b2a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e2b6b2a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e2b6b2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e2b6b2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e2b6b2a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e2b6b2a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e2b6b2a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e2b6b2a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8b26616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8b26616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e2b6b2a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e2b6b2a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60" y="444960"/>
            <a:ext cx="8520000" cy="5724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subTitle" idx="1"/>
          </p:nvPr>
        </p:nvSpPr>
        <p:spPr>
          <a:xfrm>
            <a:off x="311760" y="1152360"/>
            <a:ext cx="3999600" cy="3416100"/>
          </a:xfrm>
          <a:prstGeom prst="rect">
            <a:avLst/>
          </a:prstGeom>
          <a:noFill/>
          <a:ln>
            <a:noFill/>
          </a:ln>
        </p:spPr>
        <p:txBody>
          <a:bodyPr spcFirstLastPara="1" wrap="square" lIns="0" tIns="0" rIns="0" bIns="0" anchor="ctr" anchorCtr="0">
            <a:normAutofit/>
          </a:bodyPr>
          <a:lstStyle>
            <a:lvl1pPr lvl="0" algn="l" rtl="0">
              <a:lnSpc>
                <a:spcPct val="90000"/>
              </a:lnSpc>
              <a:spcBef>
                <a:spcPts val="1000"/>
              </a:spcBef>
              <a:spcAft>
                <a:spcPts val="0"/>
              </a:spcAft>
              <a:buClr>
                <a:schemeClr val="dk1"/>
              </a:buClr>
              <a:buSzPts val="1800"/>
              <a:buChar char="●"/>
              <a:defRPr/>
            </a:lvl1pPr>
            <a:lvl2pPr lvl="1" algn="l" rtl="0">
              <a:lnSpc>
                <a:spcPct val="90000"/>
              </a:lnSpc>
              <a:spcBef>
                <a:spcPts val="1200"/>
              </a:spcBef>
              <a:spcAft>
                <a:spcPts val="0"/>
              </a:spcAft>
              <a:buClr>
                <a:schemeClr val="dk1"/>
              </a:buClr>
              <a:buSzPts val="1800"/>
              <a:buChar char="○"/>
              <a:defRPr/>
            </a:lvl2pPr>
            <a:lvl3pPr lvl="2" algn="l" rtl="0">
              <a:lnSpc>
                <a:spcPct val="90000"/>
              </a:lnSpc>
              <a:spcBef>
                <a:spcPts val="1200"/>
              </a:spcBef>
              <a:spcAft>
                <a:spcPts val="0"/>
              </a:spcAft>
              <a:buClr>
                <a:schemeClr val="dk1"/>
              </a:buClr>
              <a:buSzPts val="1800"/>
              <a:buChar char="■"/>
              <a:defRPr/>
            </a:lvl3pPr>
            <a:lvl4pPr lvl="3" algn="l" rtl="0">
              <a:lnSpc>
                <a:spcPct val="90000"/>
              </a:lnSpc>
              <a:spcBef>
                <a:spcPts val="1200"/>
              </a:spcBef>
              <a:spcAft>
                <a:spcPts val="0"/>
              </a:spcAft>
              <a:buClr>
                <a:schemeClr val="dk1"/>
              </a:buClr>
              <a:buSzPts val="1800"/>
              <a:buChar char="●"/>
              <a:defRPr/>
            </a:lvl4pPr>
            <a:lvl5pPr lvl="4" algn="l" rtl="0">
              <a:lnSpc>
                <a:spcPct val="90000"/>
              </a:lnSpc>
              <a:spcBef>
                <a:spcPts val="1200"/>
              </a:spcBef>
              <a:spcAft>
                <a:spcPts val="0"/>
              </a:spcAft>
              <a:buClr>
                <a:schemeClr val="dk1"/>
              </a:buClr>
              <a:buSzPts val="1800"/>
              <a:buChar char="○"/>
              <a:defRPr/>
            </a:lvl5pPr>
            <a:lvl6pPr lvl="5" algn="l" rtl="0">
              <a:lnSpc>
                <a:spcPct val="90000"/>
              </a:lnSpc>
              <a:spcBef>
                <a:spcPts val="1200"/>
              </a:spcBef>
              <a:spcAft>
                <a:spcPts val="0"/>
              </a:spcAft>
              <a:buClr>
                <a:schemeClr val="dk1"/>
              </a:buClr>
              <a:buSzPts val="1800"/>
              <a:buChar char="■"/>
              <a:defRPr/>
            </a:lvl6pPr>
            <a:lvl7pPr lvl="6" algn="l" rtl="0">
              <a:lnSpc>
                <a:spcPct val="90000"/>
              </a:lnSpc>
              <a:spcBef>
                <a:spcPts val="1200"/>
              </a:spcBef>
              <a:spcAft>
                <a:spcPts val="0"/>
              </a:spcAft>
              <a:buClr>
                <a:schemeClr val="dk1"/>
              </a:buClr>
              <a:buSzPts val="1800"/>
              <a:buChar char="●"/>
              <a:defRPr/>
            </a:lvl7pPr>
            <a:lvl8pPr lvl="7" algn="l" rtl="0">
              <a:lnSpc>
                <a:spcPct val="90000"/>
              </a:lnSpc>
              <a:spcBef>
                <a:spcPts val="1200"/>
              </a:spcBef>
              <a:spcAft>
                <a:spcPts val="0"/>
              </a:spcAft>
              <a:buClr>
                <a:schemeClr val="dk1"/>
              </a:buClr>
              <a:buSzPts val="1800"/>
              <a:buChar char="○"/>
              <a:defRPr/>
            </a:lvl8pPr>
            <a:lvl9pPr lvl="8" algn="l" rtl="0">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311760" y="444960"/>
            <a:ext cx="8520000" cy="5724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4"/>
          <p:cNvSpPr txBox="1">
            <a:spLocks noGrp="1"/>
          </p:cNvSpPr>
          <p:nvPr>
            <p:ph type="body" idx="1"/>
          </p:nvPr>
        </p:nvSpPr>
        <p:spPr>
          <a:xfrm>
            <a:off x="311760" y="1152360"/>
            <a:ext cx="1951500" cy="34161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
        <p:nvSpPr>
          <p:cNvPr id="56" name="Google Shape;56;p14"/>
          <p:cNvSpPr txBox="1">
            <a:spLocks noGrp="1"/>
          </p:cNvSpPr>
          <p:nvPr>
            <p:ph type="body" idx="2"/>
          </p:nvPr>
        </p:nvSpPr>
        <p:spPr>
          <a:xfrm>
            <a:off x="2361240" y="1152360"/>
            <a:ext cx="1951500" cy="34161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t>CS 6476 Project 4</a:t>
            </a:r>
            <a:endParaRPr/>
          </a:p>
        </p:txBody>
      </p:sp>
      <p:sp>
        <p:nvSpPr>
          <p:cNvPr id="62" name="Google Shape;62;p15"/>
          <p:cNvSpPr txBox="1">
            <a:spLocks noGrp="1"/>
          </p:cNvSpPr>
          <p:nvPr>
            <p:ph type="subTitle" idx="1"/>
          </p:nvPr>
        </p:nvSpPr>
        <p:spPr>
          <a:xfrm>
            <a:off x="311700" y="2834125"/>
            <a:ext cx="8520600" cy="15522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US" dirty="0" err="1"/>
              <a:t>Bojun</a:t>
            </a:r>
            <a:r>
              <a:rPr lang="en-US" dirty="0"/>
              <a:t> Yang</a:t>
            </a:r>
            <a:endParaRPr dirty="0"/>
          </a:p>
          <a:p>
            <a:pPr marL="0" lvl="0" indent="0" algn="ctr" rtl="0">
              <a:spcBef>
                <a:spcPts val="0"/>
              </a:spcBef>
              <a:spcAft>
                <a:spcPts val="0"/>
              </a:spcAft>
              <a:buNone/>
            </a:pPr>
            <a:r>
              <a:rPr lang="en-US" dirty="0"/>
              <a:t>byang301@gatech.edu</a:t>
            </a:r>
            <a:endParaRPr dirty="0"/>
          </a:p>
          <a:p>
            <a:pPr marL="0" lvl="0" indent="0" algn="ctr" rtl="0">
              <a:spcBef>
                <a:spcPts val="0"/>
              </a:spcBef>
              <a:spcAft>
                <a:spcPts val="0"/>
              </a:spcAft>
              <a:buNone/>
            </a:pPr>
            <a:r>
              <a:rPr lang="en-US" dirty="0"/>
              <a:t>byang301</a:t>
            </a:r>
            <a:endParaRPr dirty="0"/>
          </a:p>
          <a:p>
            <a:pPr marL="0" lvl="0" indent="0" algn="ctr" rtl="0">
              <a:spcBef>
                <a:spcPts val="0"/>
              </a:spcBef>
              <a:spcAft>
                <a:spcPts val="0"/>
              </a:spcAft>
              <a:buNone/>
            </a:pPr>
            <a:r>
              <a:rPr lang="en-US" dirty="0"/>
              <a:t>903254309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a:t>
            </a:r>
            <a:endParaRPr/>
          </a:p>
        </p:txBody>
      </p:sp>
      <p:sp>
        <p:nvSpPr>
          <p:cNvPr id="124" name="Google Shape;124;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Smoothing performs better on the chair, which is a large static structure. I think it does better because it is isolated from other objects and has a clear distinction between the chair and the background.</a:t>
            </a:r>
            <a:endParaRPr dirty="0"/>
          </a:p>
        </p:txBody>
      </p:sp>
      <p:sp>
        <p:nvSpPr>
          <p:cNvPr id="125" name="Google Shape;125;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US" dirty="0"/>
              <a:t>It performs worse on areas that have many multiple objects that shift, like the small table with books on top. The smoothing merged the objects into one and we can only see a vague outline.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a:t>
            </a:r>
            <a:endParaRPr/>
          </a:p>
        </p:txBody>
      </p:sp>
      <p:sp>
        <p:nvSpPr>
          <p:cNvPr id="131" name="Google Shape;131;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[Describe how semi-global matching works.]</a:t>
            </a:r>
          </a:p>
          <a:p>
            <a:pPr marL="0" lvl="0" indent="0" algn="l" rtl="0">
              <a:spcBef>
                <a:spcPts val="0"/>
              </a:spcBef>
              <a:spcAft>
                <a:spcPts val="1200"/>
              </a:spcAft>
              <a:buNone/>
            </a:pPr>
            <a:r>
              <a:rPr lang="en-US" dirty="0"/>
              <a:t>Semi global matching performs line optimization using multiple directions and to calculate an aggregated cost using the disparities from each direction. </a:t>
            </a:r>
            <a:endParaRPr dirty="0"/>
          </a:p>
        </p:txBody>
      </p:sp>
      <p:sp>
        <p:nvSpPr>
          <p:cNvPr id="132" name="Google Shape;132;p2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Yes, because SGM calculates the disparities in multiple different directions.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2: Learning-based stereo matching</a:t>
            </a:r>
            <a:endParaRPr/>
          </a:p>
        </p:txBody>
      </p:sp>
      <p:sp>
        <p:nvSpPr>
          <p:cNvPr id="138" name="Google Shape;138;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[Copy-paste your MCNET architecture as printed out in part2_disparity.ipynb]</a:t>
            </a:r>
            <a:endParaRPr dirty="0"/>
          </a:p>
        </p:txBody>
      </p:sp>
      <p:sp>
        <p:nvSpPr>
          <p:cNvPr id="139" name="Google Shape;139;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err="1"/>
              <a:t>ReLU</a:t>
            </a:r>
            <a:r>
              <a:rPr lang="en-US" dirty="0"/>
              <a:t> activation function is 0 for x &lt; 0 and x for x &gt; 0. </a:t>
            </a:r>
            <a:r>
              <a:rPr lang="en-US" dirty="0" err="1"/>
              <a:t>ReLU</a:t>
            </a:r>
            <a:r>
              <a:rPr lang="en-US" dirty="0"/>
              <a:t> outputs the input directly if it is positive, otherwise it will be zero. We use it because we negative feature values have no meaning to us, and disparity values should be positive. </a:t>
            </a:r>
            <a:endParaRPr dirty="0"/>
          </a:p>
        </p:txBody>
      </p:sp>
      <p:pic>
        <p:nvPicPr>
          <p:cNvPr id="2" name="Picture 1">
            <a:extLst>
              <a:ext uri="{FF2B5EF4-FFF2-40B4-BE49-F238E27FC236}">
                <a16:creationId xmlns:a16="http://schemas.microsoft.com/office/drawing/2014/main" id="{82751C44-A728-9F48-B453-13482EF46B4E}"/>
              </a:ext>
            </a:extLst>
          </p:cNvPr>
          <p:cNvPicPr>
            <a:picLocks noChangeAspect="1"/>
          </p:cNvPicPr>
          <p:nvPr/>
        </p:nvPicPr>
        <p:blipFill>
          <a:blip r:embed="rId3"/>
          <a:stretch>
            <a:fillRect/>
          </a:stretch>
        </p:blipFill>
        <p:spPr>
          <a:xfrm>
            <a:off x="311699" y="1152475"/>
            <a:ext cx="4246147" cy="27436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2: Learning-based stereo matching</a:t>
            </a:r>
            <a:endParaRPr/>
          </a:p>
        </p:txBody>
      </p:sp>
      <p:sp>
        <p:nvSpPr>
          <p:cNvPr id="145" name="Google Shape;145;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[insert visualization of a patch with window size 41 from image A + positive patch from image B + negative patch from image B]</a:t>
            </a:r>
            <a:endParaRPr dirty="0"/>
          </a:p>
        </p:txBody>
      </p:sp>
      <p:sp>
        <p:nvSpPr>
          <p:cNvPr id="146" name="Google Shape;146;p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[Given a true disparity map for each stereo pair, how do we extract positive and negative patches for training?]</a:t>
            </a:r>
          </a:p>
          <a:p>
            <a:pPr marL="0" lvl="0" indent="0" algn="l" rtl="0">
              <a:spcBef>
                <a:spcPts val="0"/>
              </a:spcBef>
              <a:spcAft>
                <a:spcPts val="1200"/>
              </a:spcAft>
              <a:buNone/>
            </a:pPr>
            <a:r>
              <a:rPr lang="en-US" dirty="0"/>
              <a:t>We extract positive and negative patches by using the true disparity for positive patch sand changing the true disparity by a random value for </a:t>
            </a:r>
            <a:r>
              <a:rPr lang="en-US"/>
              <a:t>negative patches.</a:t>
            </a:r>
            <a:endParaRPr dirty="0"/>
          </a:p>
        </p:txBody>
      </p:sp>
      <p:pic>
        <p:nvPicPr>
          <p:cNvPr id="2" name="Picture 1">
            <a:extLst>
              <a:ext uri="{FF2B5EF4-FFF2-40B4-BE49-F238E27FC236}">
                <a16:creationId xmlns:a16="http://schemas.microsoft.com/office/drawing/2014/main" id="{D1C94E98-3382-354B-AFDA-EA76A27C5AFB}"/>
              </a:ext>
            </a:extLst>
          </p:cNvPr>
          <p:cNvPicPr>
            <a:picLocks noChangeAspect="1"/>
          </p:cNvPicPr>
          <p:nvPr/>
        </p:nvPicPr>
        <p:blipFill>
          <a:blip r:embed="rId3"/>
          <a:stretch>
            <a:fillRect/>
          </a:stretch>
        </p:blipFill>
        <p:spPr>
          <a:xfrm>
            <a:off x="85581" y="970030"/>
            <a:ext cx="4635500" cy="17653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2: Learning-based stereo matching</a:t>
            </a:r>
            <a:endParaRPr/>
          </a:p>
        </p:txBody>
      </p:sp>
      <p:sp>
        <p:nvSpPr>
          <p:cNvPr id="152" name="Google Shape;152;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[Train MCNET to achieve the best stereo evaluation. Insert a plot of the train and validation losses of your best network.]</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3" name="Google Shape;153;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a plot of the train and validation accuracies of your best network.]</a:t>
            </a:r>
            <a:endParaRPr/>
          </a:p>
        </p:txBody>
      </p:sp>
      <p:pic>
        <p:nvPicPr>
          <p:cNvPr id="2" name="Picture 1">
            <a:extLst>
              <a:ext uri="{FF2B5EF4-FFF2-40B4-BE49-F238E27FC236}">
                <a16:creationId xmlns:a16="http://schemas.microsoft.com/office/drawing/2014/main" id="{0373FA96-E3A0-AB4E-AF35-0FCBA55C9E65}"/>
              </a:ext>
            </a:extLst>
          </p:cNvPr>
          <p:cNvPicPr>
            <a:picLocks noChangeAspect="1"/>
          </p:cNvPicPr>
          <p:nvPr/>
        </p:nvPicPr>
        <p:blipFill>
          <a:blip r:embed="rId3"/>
          <a:stretch>
            <a:fillRect/>
          </a:stretch>
        </p:blipFill>
        <p:spPr>
          <a:xfrm>
            <a:off x="311700" y="1152474"/>
            <a:ext cx="8699642" cy="23858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2: Learning-based stereo matching</a:t>
            </a:r>
            <a:endParaRPr/>
          </a:p>
        </p:txBody>
      </p:sp>
      <p:sp>
        <p:nvSpPr>
          <p:cNvPr id="159" name="Google Shape;159;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US" dirty="0"/>
              <a:t>Neural nets are trained using gradient descent and the learning rate controls the size of each step of the descent. A small learning rate can cause the model to converge slowly and get stuck at local </a:t>
            </a:r>
            <a:r>
              <a:rPr lang="en-US" dirty="0" err="1"/>
              <a:t>minimas</a:t>
            </a:r>
            <a:r>
              <a:rPr lang="en-US" dirty="0"/>
              <a:t>. A too large learning rate can cause the model to be unstable, meaning the model overestimates and never converges to the optimal point. If a large learning is still stable, it can still cause the model to converge too quickly at a suboptimal solution.</a:t>
            </a:r>
            <a:endParaRPr dirty="0"/>
          </a:p>
        </p:txBody>
      </p:sp>
      <p:sp>
        <p:nvSpPr>
          <p:cNvPr id="160" name="Google Shape;160;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 smaller window size takes longer to compute since there are more windows and features to consider. Window size can also affect accuracy. A small window could have false positives, thinking two patches are similar when they are not. A too large window can introduce less distinct similarity values, since a large window could always include something that did not shift. I do not think there is an optimal window size for all images because an optimal window size depends on the objects within the image. I think each image can have an optimal window size but that window size changes for different images.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2: Learning-based stereo matching</a:t>
            </a:r>
            <a:endParaRPr/>
          </a:p>
        </p:txBody>
      </p:sp>
      <p:sp>
        <p:nvSpPr>
          <p:cNvPr id="166" name="Google Shape;166;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[insert plot of matching cost comparison with SSD, SAD, and MC-CNN]</a:t>
            </a:r>
            <a:endParaRPr/>
          </a:p>
        </p:txBody>
      </p:sp>
      <p:sp>
        <p:nvSpPr>
          <p:cNvPr id="167" name="Google Shape;167;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[Is MC-CNN or SAD/SSD better?]</a:t>
            </a:r>
          </a:p>
          <a:p>
            <a:pPr marL="0" lvl="0" indent="0" algn="l" rtl="0">
              <a:spcBef>
                <a:spcPts val="0"/>
              </a:spcBef>
              <a:spcAft>
                <a:spcPts val="1200"/>
              </a:spcAft>
              <a:buNone/>
            </a:pPr>
            <a:r>
              <a:rPr lang="en-US" dirty="0"/>
              <a:t>MC-CNN should be better in theory. My results were not as great but MC-CNN shows a distinct optimal solution at around 17. SSD and SAD are a bit more ambiguous.</a:t>
            </a:r>
            <a:endParaRPr dirty="0"/>
          </a:p>
        </p:txBody>
      </p:sp>
      <p:pic>
        <p:nvPicPr>
          <p:cNvPr id="2" name="Picture 1">
            <a:extLst>
              <a:ext uri="{FF2B5EF4-FFF2-40B4-BE49-F238E27FC236}">
                <a16:creationId xmlns:a16="http://schemas.microsoft.com/office/drawing/2014/main" id="{1732565B-B82F-7848-8609-56D28AD17344}"/>
              </a:ext>
            </a:extLst>
          </p:cNvPr>
          <p:cNvPicPr>
            <a:picLocks noChangeAspect="1"/>
          </p:cNvPicPr>
          <p:nvPr/>
        </p:nvPicPr>
        <p:blipFill>
          <a:blip r:embed="rId3"/>
          <a:stretch>
            <a:fillRect/>
          </a:stretch>
        </p:blipFill>
        <p:spPr>
          <a:xfrm>
            <a:off x="150302" y="1017725"/>
            <a:ext cx="4597400" cy="1524000"/>
          </a:xfrm>
          <a:prstGeom prst="rect">
            <a:avLst/>
          </a:prstGeom>
        </p:spPr>
      </p:pic>
      <p:pic>
        <p:nvPicPr>
          <p:cNvPr id="3" name="Picture 2">
            <a:extLst>
              <a:ext uri="{FF2B5EF4-FFF2-40B4-BE49-F238E27FC236}">
                <a16:creationId xmlns:a16="http://schemas.microsoft.com/office/drawing/2014/main" id="{30DA2790-2D9E-8449-BD96-8DC624DD4961}"/>
              </a:ext>
            </a:extLst>
          </p:cNvPr>
          <p:cNvPicPr>
            <a:picLocks noChangeAspect="1"/>
          </p:cNvPicPr>
          <p:nvPr/>
        </p:nvPicPr>
        <p:blipFill>
          <a:blip r:embed="rId4"/>
          <a:stretch>
            <a:fillRect/>
          </a:stretch>
        </p:blipFill>
        <p:spPr>
          <a:xfrm>
            <a:off x="910369" y="2676475"/>
            <a:ext cx="2425700" cy="1511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a:t>Part 2: Learning-based stereo matching</a:t>
            </a:r>
            <a:endParaRPr/>
          </a:p>
          <a:p>
            <a:pPr marL="0" lvl="0" indent="0" algn="l" rtl="0">
              <a:spcBef>
                <a:spcPts val="0"/>
              </a:spcBef>
              <a:spcAft>
                <a:spcPts val="0"/>
              </a:spcAft>
              <a:buNone/>
            </a:pPr>
            <a:endParaRPr/>
          </a:p>
        </p:txBody>
      </p:sp>
      <p:sp>
        <p:nvSpPr>
          <p:cNvPr id="173" name="Google Shape;173;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dirty="0"/>
              <a:t>[What techniques are discussed in the MC-CNN paper to augment the size of the training set?]</a:t>
            </a:r>
            <a:endParaRPr dirty="0"/>
          </a:p>
          <a:p>
            <a:pPr marL="0" lvl="0" indent="0" algn="l" rtl="0">
              <a:spcBef>
                <a:spcPts val="0"/>
              </a:spcBef>
              <a:spcAft>
                <a:spcPts val="0"/>
              </a:spcAft>
              <a:buClr>
                <a:schemeClr val="dk1"/>
              </a:buClr>
              <a:buSzPts val="1100"/>
              <a:buFont typeface="Arial"/>
              <a:buNone/>
            </a:pPr>
            <a:r>
              <a:rPr lang="en-US" dirty="0"/>
              <a:t>The training patches are randomly rotated, scaled, and sheared. Their brightness and contrast are also changed. </a:t>
            </a:r>
            <a:endParaRPr dirty="0"/>
          </a:p>
        </p:txBody>
      </p:sp>
      <p:sp>
        <p:nvSpPr>
          <p:cNvPr id="174" name="Google Shape;174;p3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a:t>[insert visualization of the bicycle disparity map using 11x11 blocks with SAD]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[insert visualization of the bicycle disparity map using 11x11 blocks with MC-CNN]</a:t>
            </a:r>
            <a:endParaRPr/>
          </a:p>
        </p:txBody>
      </p:sp>
      <p:pic>
        <p:nvPicPr>
          <p:cNvPr id="2" name="Picture 1">
            <a:extLst>
              <a:ext uri="{FF2B5EF4-FFF2-40B4-BE49-F238E27FC236}">
                <a16:creationId xmlns:a16="http://schemas.microsoft.com/office/drawing/2014/main" id="{FF5B7DAC-7070-2C4D-B7C9-E4D4CEC60B47}"/>
              </a:ext>
            </a:extLst>
          </p:cNvPr>
          <p:cNvPicPr>
            <a:picLocks noChangeAspect="1"/>
          </p:cNvPicPr>
          <p:nvPr/>
        </p:nvPicPr>
        <p:blipFill>
          <a:blip r:embed="rId3"/>
          <a:stretch>
            <a:fillRect/>
          </a:stretch>
        </p:blipFill>
        <p:spPr>
          <a:xfrm>
            <a:off x="4832400" y="1017725"/>
            <a:ext cx="2918018" cy="1951661"/>
          </a:xfrm>
          <a:prstGeom prst="rect">
            <a:avLst/>
          </a:prstGeom>
        </p:spPr>
      </p:pic>
      <p:pic>
        <p:nvPicPr>
          <p:cNvPr id="3" name="Picture 2">
            <a:extLst>
              <a:ext uri="{FF2B5EF4-FFF2-40B4-BE49-F238E27FC236}">
                <a16:creationId xmlns:a16="http://schemas.microsoft.com/office/drawing/2014/main" id="{AB7671A1-9025-5242-92A4-EBC6A39DA759}"/>
              </a:ext>
            </a:extLst>
          </p:cNvPr>
          <p:cNvPicPr>
            <a:picLocks noChangeAspect="1"/>
          </p:cNvPicPr>
          <p:nvPr/>
        </p:nvPicPr>
        <p:blipFill>
          <a:blip r:embed="rId4"/>
          <a:stretch>
            <a:fillRect/>
          </a:stretch>
        </p:blipFill>
        <p:spPr>
          <a:xfrm>
            <a:off x="4889250" y="2969386"/>
            <a:ext cx="2861168" cy="19635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2: Learning-based stereo matching</a:t>
            </a:r>
            <a:endParaRPr/>
          </a:p>
        </p:txBody>
      </p:sp>
      <p:sp>
        <p:nvSpPr>
          <p:cNvPr id="180" name="Google Shape;180;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a:t>[insert visualization of the bicycle disparity map using 11x11 blocks with MC-CNN+SGM]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1200"/>
              </a:spcAft>
              <a:buNone/>
            </a:pPr>
            <a:endParaRPr/>
          </a:p>
        </p:txBody>
      </p:sp>
      <p:sp>
        <p:nvSpPr>
          <p:cNvPr id="181" name="Google Shape;181;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[insert visualization of the bicycle disparity map using 11x11 blocks with SAD+SGM]</a:t>
            </a:r>
            <a:endParaRPr/>
          </a:p>
        </p:txBody>
      </p:sp>
      <p:pic>
        <p:nvPicPr>
          <p:cNvPr id="2" name="Picture 1">
            <a:extLst>
              <a:ext uri="{FF2B5EF4-FFF2-40B4-BE49-F238E27FC236}">
                <a16:creationId xmlns:a16="http://schemas.microsoft.com/office/drawing/2014/main" id="{2F2465C3-0875-B34B-9C16-CB4466DBDCE7}"/>
              </a:ext>
            </a:extLst>
          </p:cNvPr>
          <p:cNvPicPr>
            <a:picLocks noChangeAspect="1"/>
          </p:cNvPicPr>
          <p:nvPr/>
        </p:nvPicPr>
        <p:blipFill>
          <a:blip r:embed="rId3"/>
          <a:stretch>
            <a:fillRect/>
          </a:stretch>
        </p:blipFill>
        <p:spPr>
          <a:xfrm>
            <a:off x="311700" y="1017724"/>
            <a:ext cx="3775270" cy="2410715"/>
          </a:xfrm>
          <a:prstGeom prst="rect">
            <a:avLst/>
          </a:prstGeom>
        </p:spPr>
      </p:pic>
      <p:pic>
        <p:nvPicPr>
          <p:cNvPr id="3" name="Picture 2">
            <a:extLst>
              <a:ext uri="{FF2B5EF4-FFF2-40B4-BE49-F238E27FC236}">
                <a16:creationId xmlns:a16="http://schemas.microsoft.com/office/drawing/2014/main" id="{9346D96B-B211-B84E-9A0C-F82FA1B860CE}"/>
              </a:ext>
            </a:extLst>
          </p:cNvPr>
          <p:cNvPicPr>
            <a:picLocks noChangeAspect="1"/>
          </p:cNvPicPr>
          <p:nvPr/>
        </p:nvPicPr>
        <p:blipFill>
          <a:blip r:embed="rId4"/>
          <a:stretch>
            <a:fillRect/>
          </a:stretch>
        </p:blipFill>
        <p:spPr>
          <a:xfrm>
            <a:off x="4832400" y="1017724"/>
            <a:ext cx="3775270" cy="24693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 </a:t>
            </a:r>
            <a:endParaRPr/>
          </a:p>
        </p:txBody>
      </p:sp>
      <p:sp>
        <p:nvSpPr>
          <p:cNvPr id="68" name="Google Shape;68;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visualization of random dot stereogram disparity map using 3x3 blocks with SAD]</a:t>
            </a:r>
            <a:endParaRPr/>
          </a:p>
        </p:txBody>
      </p:sp>
      <p:sp>
        <p:nvSpPr>
          <p:cNvPr id="69" name="Google Shape;69;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visualization of random dot stereogram disparity map using 3x3 blocks with SSD]</a:t>
            </a:r>
            <a:endParaRPr/>
          </a:p>
        </p:txBody>
      </p:sp>
      <p:pic>
        <p:nvPicPr>
          <p:cNvPr id="2" name="Picture 1">
            <a:extLst>
              <a:ext uri="{FF2B5EF4-FFF2-40B4-BE49-F238E27FC236}">
                <a16:creationId xmlns:a16="http://schemas.microsoft.com/office/drawing/2014/main" id="{CB649E8F-B09D-364B-91BE-E00C5DFB5FE7}"/>
              </a:ext>
            </a:extLst>
          </p:cNvPr>
          <p:cNvPicPr>
            <a:picLocks noChangeAspect="1"/>
          </p:cNvPicPr>
          <p:nvPr/>
        </p:nvPicPr>
        <p:blipFill>
          <a:blip r:embed="rId3"/>
          <a:stretch>
            <a:fillRect/>
          </a:stretch>
        </p:blipFill>
        <p:spPr>
          <a:xfrm>
            <a:off x="546044" y="1858175"/>
            <a:ext cx="3024536" cy="2840300"/>
          </a:xfrm>
          <a:prstGeom prst="rect">
            <a:avLst/>
          </a:prstGeom>
        </p:spPr>
      </p:pic>
      <p:pic>
        <p:nvPicPr>
          <p:cNvPr id="3" name="Picture 2">
            <a:extLst>
              <a:ext uri="{FF2B5EF4-FFF2-40B4-BE49-F238E27FC236}">
                <a16:creationId xmlns:a16="http://schemas.microsoft.com/office/drawing/2014/main" id="{2777EB92-BEE7-7A4A-8510-DC4E8F6A7138}"/>
              </a:ext>
            </a:extLst>
          </p:cNvPr>
          <p:cNvPicPr>
            <a:picLocks noChangeAspect="1"/>
          </p:cNvPicPr>
          <p:nvPr/>
        </p:nvPicPr>
        <p:blipFill>
          <a:blip r:embed="rId4"/>
          <a:stretch>
            <a:fillRect/>
          </a:stretch>
        </p:blipFill>
        <p:spPr>
          <a:xfrm>
            <a:off x="5001923" y="1775458"/>
            <a:ext cx="3378752" cy="31871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 </a:t>
            </a:r>
            <a:endParaRPr/>
          </a:p>
        </p:txBody>
      </p:sp>
      <p:sp>
        <p:nvSpPr>
          <p:cNvPr id="75" name="Google Shape;75;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visualization of random dot stereogram disparity map using 13x13 blocks with SAD]</a:t>
            </a:r>
            <a:endParaRPr/>
          </a:p>
        </p:txBody>
      </p:sp>
      <p:sp>
        <p:nvSpPr>
          <p:cNvPr id="76" name="Google Shape;76;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visualization of random dot stereogram disparity map using 13x13 blocks with SSD]</a:t>
            </a:r>
            <a:endParaRPr/>
          </a:p>
        </p:txBody>
      </p:sp>
      <p:pic>
        <p:nvPicPr>
          <p:cNvPr id="2" name="Picture 1">
            <a:extLst>
              <a:ext uri="{FF2B5EF4-FFF2-40B4-BE49-F238E27FC236}">
                <a16:creationId xmlns:a16="http://schemas.microsoft.com/office/drawing/2014/main" id="{5A7BEC35-94AF-4242-9DCC-764EF1B82F70}"/>
              </a:ext>
            </a:extLst>
          </p:cNvPr>
          <p:cNvPicPr>
            <a:picLocks noChangeAspect="1"/>
          </p:cNvPicPr>
          <p:nvPr/>
        </p:nvPicPr>
        <p:blipFill>
          <a:blip r:embed="rId3"/>
          <a:stretch>
            <a:fillRect/>
          </a:stretch>
        </p:blipFill>
        <p:spPr>
          <a:xfrm>
            <a:off x="614237" y="1989232"/>
            <a:ext cx="2844579" cy="2579643"/>
          </a:xfrm>
          <a:prstGeom prst="rect">
            <a:avLst/>
          </a:prstGeom>
        </p:spPr>
      </p:pic>
      <p:pic>
        <p:nvPicPr>
          <p:cNvPr id="3" name="Picture 2">
            <a:extLst>
              <a:ext uri="{FF2B5EF4-FFF2-40B4-BE49-F238E27FC236}">
                <a16:creationId xmlns:a16="http://schemas.microsoft.com/office/drawing/2014/main" id="{8F870214-F26F-E249-B701-E55696CD3B9F}"/>
              </a:ext>
            </a:extLst>
          </p:cNvPr>
          <p:cNvPicPr>
            <a:picLocks noChangeAspect="1"/>
          </p:cNvPicPr>
          <p:nvPr/>
        </p:nvPicPr>
        <p:blipFill>
          <a:blip r:embed="rId4"/>
          <a:stretch>
            <a:fillRect/>
          </a:stretch>
        </p:blipFill>
        <p:spPr>
          <a:xfrm>
            <a:off x="5142501" y="1858175"/>
            <a:ext cx="3079148" cy="28340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a:t>Part 1: Simple stereo by matching patches</a:t>
            </a:r>
            <a:endParaRPr/>
          </a:p>
        </p:txBody>
      </p:sp>
      <p:sp>
        <p:nvSpPr>
          <p:cNvPr id="82" name="Google Shape;82;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Increasing the </a:t>
            </a:r>
            <a:r>
              <a:rPr lang="en-US" dirty="0" err="1"/>
              <a:t>blocksize</a:t>
            </a:r>
            <a:r>
              <a:rPr lang="en-US" dirty="0"/>
              <a:t> gives a smoother disparity map around the edges of the shift. This is because a larger </a:t>
            </a:r>
            <a:r>
              <a:rPr lang="en-US" dirty="0" err="1"/>
              <a:t>blocksize</a:t>
            </a:r>
            <a:r>
              <a:rPr lang="en-US" dirty="0"/>
              <a:t> have a larger ratio of matches vs non-matches up to a certain extent.</a:t>
            </a:r>
            <a:endParaRPr dirty="0"/>
          </a:p>
        </p:txBody>
      </p:sp>
      <p:sp>
        <p:nvSpPr>
          <p:cNvPr id="83" name="Google Shape;83;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It is poor around the left edge because a patch in the left image on the edge will see the same edge at a certain disparity in the right image. This is because we shifted left. When we shifted left, we filled the empty space with random bits which is very different from the right edge of the center square, thus giving us clear disparity.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a:t>
            </a:r>
            <a:endParaRPr/>
          </a:p>
        </p:txBody>
      </p:sp>
      <p:sp>
        <p:nvSpPr>
          <p:cNvPr id="89" name="Google Shape;89;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[What kind of regions will produce convex error profiles?]</a:t>
            </a:r>
          </a:p>
          <a:p>
            <a:pPr marL="0" lvl="0" indent="0" algn="l" rtl="0">
              <a:spcBef>
                <a:spcPts val="0"/>
              </a:spcBef>
              <a:spcAft>
                <a:spcPts val="1200"/>
              </a:spcAft>
              <a:buNone/>
            </a:pPr>
            <a:r>
              <a:rPr lang="en-US" dirty="0"/>
              <a:t>Non repetitive regions (along the horizontal) that have unique characteristics or have different pixel values.</a:t>
            </a:r>
            <a:endParaRPr dirty="0"/>
          </a:p>
        </p:txBody>
      </p:sp>
      <p:sp>
        <p:nvSpPr>
          <p:cNvPr id="90" name="Google Shape;90;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[What kind of regions will produce non-convex error profiles?]</a:t>
            </a:r>
          </a:p>
          <a:p>
            <a:pPr marL="0" lvl="0" indent="0" algn="l" rtl="0">
              <a:spcBef>
                <a:spcPts val="0"/>
              </a:spcBef>
              <a:spcAft>
                <a:spcPts val="1200"/>
              </a:spcAft>
              <a:buNone/>
            </a:pPr>
            <a:r>
              <a:rPr lang="en-US" dirty="0"/>
              <a:t>Repetitive regions that when looked at through a small window, looks similar to other regions. An example would be uniform stripes. In chair, it was the gaps between the wood planks.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 </a:t>
            </a:r>
            <a:endParaRPr/>
          </a:p>
        </p:txBody>
      </p:sp>
      <p:sp>
        <p:nvSpPr>
          <p:cNvPr id="96" name="Google Shape;96;p20"/>
          <p:cNvSpPr txBox="1">
            <a:spLocks noGrp="1"/>
          </p:cNvSpPr>
          <p:nvPr>
            <p:ph type="body" idx="1"/>
          </p:nvPr>
        </p:nvSpPr>
        <p:spPr>
          <a:xfrm>
            <a:off x="311700" y="1152475"/>
            <a:ext cx="2630283"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[insert visualization of set 1 (Adirondack) disparity map using 5x5 blocks with SAD]</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Clr>
                <a:schemeClr val="dk1"/>
              </a:buClr>
              <a:buSzPts val="1100"/>
              <a:buFont typeface="Arial"/>
              <a:buNone/>
            </a:pPr>
            <a:r>
              <a:rPr lang="en-US"/>
              <a:t>[insert visualization of set 1 (Adirondack) disparity map using 13x13 blocks with SAD]</a:t>
            </a:r>
            <a:endParaRPr/>
          </a:p>
        </p:txBody>
      </p:sp>
      <p:sp>
        <p:nvSpPr>
          <p:cNvPr id="97" name="Google Shape;97;p20"/>
          <p:cNvSpPr txBox="1">
            <a:spLocks noGrp="1"/>
          </p:cNvSpPr>
          <p:nvPr>
            <p:ph type="body" idx="2"/>
          </p:nvPr>
        </p:nvSpPr>
        <p:spPr>
          <a:xfrm>
            <a:off x="4832400" y="1152475"/>
            <a:ext cx="2630283"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[insert visualization of set 1 (Adirondack) disparity map using 5x5 blocks with SSD]</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Clr>
                <a:schemeClr val="dk1"/>
              </a:buClr>
              <a:buSzPts val="1100"/>
              <a:buFont typeface="Arial"/>
              <a:buNone/>
            </a:pPr>
            <a:r>
              <a:rPr lang="en-US" dirty="0"/>
              <a:t>[insert visualization of set 1 (Adirondack) disparity map using 13x13 blocks with SSD]</a:t>
            </a:r>
            <a:endParaRPr dirty="0"/>
          </a:p>
        </p:txBody>
      </p:sp>
      <p:pic>
        <p:nvPicPr>
          <p:cNvPr id="2" name="Picture 1">
            <a:extLst>
              <a:ext uri="{FF2B5EF4-FFF2-40B4-BE49-F238E27FC236}">
                <a16:creationId xmlns:a16="http://schemas.microsoft.com/office/drawing/2014/main" id="{3F09418D-9C88-2541-BB92-36095937E757}"/>
              </a:ext>
            </a:extLst>
          </p:cNvPr>
          <p:cNvPicPr>
            <a:picLocks noChangeAspect="1"/>
          </p:cNvPicPr>
          <p:nvPr/>
        </p:nvPicPr>
        <p:blipFill>
          <a:blip r:embed="rId3"/>
          <a:stretch>
            <a:fillRect/>
          </a:stretch>
        </p:blipFill>
        <p:spPr>
          <a:xfrm>
            <a:off x="381089" y="849178"/>
            <a:ext cx="2232582" cy="2013927"/>
          </a:xfrm>
          <a:prstGeom prst="rect">
            <a:avLst/>
          </a:prstGeom>
        </p:spPr>
      </p:pic>
      <p:pic>
        <p:nvPicPr>
          <p:cNvPr id="3" name="Picture 2">
            <a:extLst>
              <a:ext uri="{FF2B5EF4-FFF2-40B4-BE49-F238E27FC236}">
                <a16:creationId xmlns:a16="http://schemas.microsoft.com/office/drawing/2014/main" id="{039DAD28-10B9-4246-93D6-5DD471785BA3}"/>
              </a:ext>
            </a:extLst>
          </p:cNvPr>
          <p:cNvPicPr>
            <a:picLocks noChangeAspect="1"/>
          </p:cNvPicPr>
          <p:nvPr/>
        </p:nvPicPr>
        <p:blipFill>
          <a:blip r:embed="rId4"/>
          <a:stretch>
            <a:fillRect/>
          </a:stretch>
        </p:blipFill>
        <p:spPr>
          <a:xfrm>
            <a:off x="4915641" y="872103"/>
            <a:ext cx="2232582" cy="2094484"/>
          </a:xfrm>
          <a:prstGeom prst="rect">
            <a:avLst/>
          </a:prstGeom>
        </p:spPr>
      </p:pic>
      <p:pic>
        <p:nvPicPr>
          <p:cNvPr id="4" name="Picture 3">
            <a:extLst>
              <a:ext uri="{FF2B5EF4-FFF2-40B4-BE49-F238E27FC236}">
                <a16:creationId xmlns:a16="http://schemas.microsoft.com/office/drawing/2014/main" id="{9A82AF07-3EE7-4349-845F-9D83D641A37D}"/>
              </a:ext>
            </a:extLst>
          </p:cNvPr>
          <p:cNvPicPr>
            <a:picLocks noChangeAspect="1"/>
          </p:cNvPicPr>
          <p:nvPr/>
        </p:nvPicPr>
        <p:blipFill>
          <a:blip r:embed="rId5"/>
          <a:stretch>
            <a:fillRect/>
          </a:stretch>
        </p:blipFill>
        <p:spPr>
          <a:xfrm>
            <a:off x="351720" y="2930480"/>
            <a:ext cx="2384728" cy="2121090"/>
          </a:xfrm>
          <a:prstGeom prst="rect">
            <a:avLst/>
          </a:prstGeom>
        </p:spPr>
      </p:pic>
      <p:pic>
        <p:nvPicPr>
          <p:cNvPr id="5" name="Picture 4">
            <a:extLst>
              <a:ext uri="{FF2B5EF4-FFF2-40B4-BE49-F238E27FC236}">
                <a16:creationId xmlns:a16="http://schemas.microsoft.com/office/drawing/2014/main" id="{3D6806CE-106E-A844-AB83-BFD77DEBB3FF}"/>
              </a:ext>
            </a:extLst>
          </p:cNvPr>
          <p:cNvPicPr>
            <a:picLocks noChangeAspect="1"/>
          </p:cNvPicPr>
          <p:nvPr/>
        </p:nvPicPr>
        <p:blipFill>
          <a:blip r:embed="rId6"/>
          <a:stretch>
            <a:fillRect/>
          </a:stretch>
        </p:blipFill>
        <p:spPr>
          <a:xfrm>
            <a:off x="4915641" y="2966587"/>
            <a:ext cx="2384728" cy="20944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 </a:t>
            </a:r>
            <a:endParaRPr/>
          </a:p>
        </p:txBody>
      </p:sp>
      <p:sp>
        <p:nvSpPr>
          <p:cNvPr id="103" name="Google Shape;103;p21"/>
          <p:cNvSpPr txBox="1">
            <a:spLocks noGrp="1"/>
          </p:cNvSpPr>
          <p:nvPr>
            <p:ph type="body" idx="1"/>
          </p:nvPr>
        </p:nvSpPr>
        <p:spPr>
          <a:xfrm>
            <a:off x="311700" y="1152475"/>
            <a:ext cx="3560585"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[insert visualization of set 2 (bicycle) disparity map using 11x11 blocks with SAD]</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Clr>
                <a:schemeClr val="dk1"/>
              </a:buClr>
              <a:buSzPts val="1100"/>
              <a:buFont typeface="Arial"/>
              <a:buNone/>
            </a:pPr>
            <a:r>
              <a:rPr lang="en-US" dirty="0"/>
              <a:t>[insert visualization of set 2 (bicycle) disparity map using 11x11 blocks with SSD]</a:t>
            </a:r>
            <a:endParaRPr dirty="0"/>
          </a:p>
        </p:txBody>
      </p:sp>
      <p:sp>
        <p:nvSpPr>
          <p:cNvPr id="104" name="Google Shape;104;p21"/>
          <p:cNvSpPr txBox="1">
            <a:spLocks noGrp="1"/>
          </p:cNvSpPr>
          <p:nvPr>
            <p:ph type="body" idx="2"/>
          </p:nvPr>
        </p:nvSpPr>
        <p:spPr>
          <a:xfrm>
            <a:off x="4832400" y="1152475"/>
            <a:ext cx="327793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a:t>[insert visualization of set 5 (flowers) disparity map using 9x9 blocks with SAD]</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r>
              <a:rPr lang="en-US"/>
              <a:t>[insert visualization of set 5 (flowers) disparity map using 9x9 blocks with SSD]</a:t>
            </a:r>
            <a:endParaRPr/>
          </a:p>
        </p:txBody>
      </p:sp>
      <p:pic>
        <p:nvPicPr>
          <p:cNvPr id="2" name="Picture 1">
            <a:extLst>
              <a:ext uri="{FF2B5EF4-FFF2-40B4-BE49-F238E27FC236}">
                <a16:creationId xmlns:a16="http://schemas.microsoft.com/office/drawing/2014/main" id="{A3843E41-F533-CD42-8C4A-76D707F70B95}"/>
              </a:ext>
            </a:extLst>
          </p:cNvPr>
          <p:cNvPicPr>
            <a:picLocks noChangeAspect="1"/>
          </p:cNvPicPr>
          <p:nvPr/>
        </p:nvPicPr>
        <p:blipFill>
          <a:blip r:embed="rId3"/>
          <a:stretch>
            <a:fillRect/>
          </a:stretch>
        </p:blipFill>
        <p:spPr>
          <a:xfrm>
            <a:off x="311700" y="834844"/>
            <a:ext cx="3282290" cy="2222500"/>
          </a:xfrm>
          <a:prstGeom prst="rect">
            <a:avLst/>
          </a:prstGeom>
        </p:spPr>
      </p:pic>
      <p:pic>
        <p:nvPicPr>
          <p:cNvPr id="3" name="Picture 2">
            <a:extLst>
              <a:ext uri="{FF2B5EF4-FFF2-40B4-BE49-F238E27FC236}">
                <a16:creationId xmlns:a16="http://schemas.microsoft.com/office/drawing/2014/main" id="{C45B1DF7-A85B-614D-BE60-31C397D0F15A}"/>
              </a:ext>
            </a:extLst>
          </p:cNvPr>
          <p:cNvPicPr>
            <a:picLocks noChangeAspect="1"/>
          </p:cNvPicPr>
          <p:nvPr/>
        </p:nvPicPr>
        <p:blipFill>
          <a:blip r:embed="rId4"/>
          <a:stretch>
            <a:fillRect/>
          </a:stretch>
        </p:blipFill>
        <p:spPr>
          <a:xfrm>
            <a:off x="359797" y="3113759"/>
            <a:ext cx="3234193" cy="2029741"/>
          </a:xfrm>
          <a:prstGeom prst="rect">
            <a:avLst/>
          </a:prstGeom>
        </p:spPr>
      </p:pic>
      <p:pic>
        <p:nvPicPr>
          <p:cNvPr id="4" name="Picture 3">
            <a:extLst>
              <a:ext uri="{FF2B5EF4-FFF2-40B4-BE49-F238E27FC236}">
                <a16:creationId xmlns:a16="http://schemas.microsoft.com/office/drawing/2014/main" id="{D1E7A62A-0949-374F-94A3-A755D5042BA5}"/>
              </a:ext>
            </a:extLst>
          </p:cNvPr>
          <p:cNvPicPr>
            <a:picLocks noChangeAspect="1"/>
          </p:cNvPicPr>
          <p:nvPr/>
        </p:nvPicPr>
        <p:blipFill>
          <a:blip r:embed="rId5"/>
          <a:stretch>
            <a:fillRect/>
          </a:stretch>
        </p:blipFill>
        <p:spPr>
          <a:xfrm>
            <a:off x="4832400" y="919543"/>
            <a:ext cx="2999634" cy="2047599"/>
          </a:xfrm>
          <a:prstGeom prst="rect">
            <a:avLst/>
          </a:prstGeom>
        </p:spPr>
      </p:pic>
      <p:pic>
        <p:nvPicPr>
          <p:cNvPr id="5" name="Picture 4">
            <a:extLst>
              <a:ext uri="{FF2B5EF4-FFF2-40B4-BE49-F238E27FC236}">
                <a16:creationId xmlns:a16="http://schemas.microsoft.com/office/drawing/2014/main" id="{2DAB987E-9677-004D-99D8-076C846D7303}"/>
              </a:ext>
            </a:extLst>
          </p:cNvPr>
          <p:cNvPicPr>
            <a:picLocks noChangeAspect="1"/>
          </p:cNvPicPr>
          <p:nvPr/>
        </p:nvPicPr>
        <p:blipFill>
          <a:blip r:embed="rId6"/>
          <a:stretch>
            <a:fillRect/>
          </a:stretch>
        </p:blipFill>
        <p:spPr>
          <a:xfrm>
            <a:off x="4911123" y="2967142"/>
            <a:ext cx="2920911" cy="20297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a:t>Part 1: Simple stereo by matching patches</a:t>
            </a:r>
            <a:endParaRPr/>
          </a:p>
          <a:p>
            <a:pPr marL="0" lvl="0" indent="0" algn="l" rtl="0">
              <a:spcBef>
                <a:spcPts val="0"/>
              </a:spcBef>
              <a:spcAft>
                <a:spcPts val="0"/>
              </a:spcAft>
              <a:buNone/>
            </a:pPr>
            <a:endParaRPr/>
          </a:p>
        </p:txBody>
      </p:sp>
      <p:sp>
        <p:nvSpPr>
          <p:cNvPr id="110" name="Google Shape;110;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For each pixel, I calculated the disparity by looping through all with-in-bounds patches and calculating the similarity error using the given function. I simply put these in an array where the index of the similarity error was the disparity (since we had disparity from 0 to </a:t>
            </a:r>
            <a:r>
              <a:rPr lang="en-US" dirty="0" err="1"/>
              <a:t>max_search_bound</a:t>
            </a:r>
            <a:r>
              <a:rPr lang="en-US" dirty="0"/>
              <a:t>). The </a:t>
            </a:r>
            <a:r>
              <a:rPr lang="en-US" dirty="0" err="1"/>
              <a:t>argmin</a:t>
            </a:r>
            <a:r>
              <a:rPr lang="en-US" dirty="0"/>
              <a:t> of this array is the disparity with the least similarity error.</a:t>
            </a:r>
            <a:endParaRPr dirty="0"/>
          </a:p>
        </p:txBody>
      </p:sp>
      <p:sp>
        <p:nvSpPr>
          <p:cNvPr id="111" name="Google Shape;111;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US" dirty="0"/>
              <a:t>Since our disparity map uses a similarity function that is imperfect, we will get results poorer than the ground truth.</a:t>
            </a:r>
            <a:endParaRPr dirty="0"/>
          </a:p>
          <a:p>
            <a:pPr marL="0" lvl="0" indent="0" algn="l" rtl="0">
              <a:spcBef>
                <a:spcPts val="1200"/>
              </a:spcBef>
              <a:spcAft>
                <a:spcPts val="0"/>
              </a:spcAft>
              <a:buNone/>
            </a:pPr>
            <a:endParaRPr dirty="0"/>
          </a:p>
          <a:p>
            <a:pPr marL="0" lvl="0" indent="0">
              <a:spcBef>
                <a:spcPts val="1200"/>
              </a:spcBef>
              <a:spcAft>
                <a:spcPts val="1200"/>
              </a:spcAft>
              <a:buNone/>
            </a:pPr>
            <a:r>
              <a:rPr lang="en-US" dirty="0"/>
              <a:t>Because we are limited to a square window shape, irregular shapes that shift will always have some values that give high similarity error. Our similarity function is also imperfect.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a:t>
            </a:r>
            <a:endParaRPr/>
          </a:p>
        </p:txBody>
      </p:sp>
      <p:sp>
        <p:nvSpPr>
          <p:cNvPr id="117" name="Google Shape;117;p23"/>
          <p:cNvSpPr txBox="1">
            <a:spLocks noGrp="1"/>
          </p:cNvSpPr>
          <p:nvPr>
            <p:ph type="body" idx="1"/>
          </p:nvPr>
        </p:nvSpPr>
        <p:spPr>
          <a:xfrm>
            <a:off x="311700" y="1152475"/>
            <a:ext cx="3202777"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[insert visualization of set 1 (Adirondack) disparity map using 9x9 blocks with SAD (without smoothing)]</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lang="en-US" dirty="0"/>
          </a:p>
          <a:p>
            <a:pPr marL="0" lvl="0" indent="0" algn="l" rtl="0">
              <a:spcBef>
                <a:spcPts val="1200"/>
              </a:spcBef>
              <a:spcAft>
                <a:spcPts val="0"/>
              </a:spcAft>
              <a:buNone/>
            </a:pPr>
            <a:r>
              <a:rPr lang="en-US" dirty="0"/>
              <a:t>[insert visualization of set 1 (Adirondack) disparity map using 9x9 blocks with SSD (without smoothing)]</a:t>
            </a:r>
            <a:endParaRPr dirty="0"/>
          </a:p>
          <a:p>
            <a:pPr marL="0" lvl="0" indent="0" algn="l" rtl="0">
              <a:spcBef>
                <a:spcPts val="1200"/>
              </a:spcBef>
              <a:spcAft>
                <a:spcPts val="1200"/>
              </a:spcAft>
              <a:buNone/>
            </a:pPr>
            <a:endParaRPr dirty="0"/>
          </a:p>
        </p:txBody>
      </p:sp>
      <p:sp>
        <p:nvSpPr>
          <p:cNvPr id="118" name="Google Shape;118;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visualization of set 1 (Adirondack) disparity map using 9x9 blocks with SAD after smoothing]</a:t>
            </a:r>
            <a:endParaRPr/>
          </a:p>
        </p:txBody>
      </p:sp>
      <p:pic>
        <p:nvPicPr>
          <p:cNvPr id="2" name="Picture 1">
            <a:extLst>
              <a:ext uri="{FF2B5EF4-FFF2-40B4-BE49-F238E27FC236}">
                <a16:creationId xmlns:a16="http://schemas.microsoft.com/office/drawing/2014/main" id="{B01BCEA1-9299-7A4F-BB22-98DFF7E20C82}"/>
              </a:ext>
            </a:extLst>
          </p:cNvPr>
          <p:cNvPicPr>
            <a:picLocks noChangeAspect="1"/>
          </p:cNvPicPr>
          <p:nvPr/>
        </p:nvPicPr>
        <p:blipFill>
          <a:blip r:embed="rId3"/>
          <a:stretch>
            <a:fillRect/>
          </a:stretch>
        </p:blipFill>
        <p:spPr>
          <a:xfrm>
            <a:off x="403195" y="1017725"/>
            <a:ext cx="3437285" cy="2019673"/>
          </a:xfrm>
          <a:prstGeom prst="rect">
            <a:avLst/>
          </a:prstGeom>
        </p:spPr>
      </p:pic>
      <p:pic>
        <p:nvPicPr>
          <p:cNvPr id="4" name="Picture 3">
            <a:extLst>
              <a:ext uri="{FF2B5EF4-FFF2-40B4-BE49-F238E27FC236}">
                <a16:creationId xmlns:a16="http://schemas.microsoft.com/office/drawing/2014/main" id="{35214D94-EB62-5147-9308-34B54CD392E5}"/>
              </a:ext>
            </a:extLst>
          </p:cNvPr>
          <p:cNvPicPr>
            <a:picLocks noChangeAspect="1"/>
          </p:cNvPicPr>
          <p:nvPr/>
        </p:nvPicPr>
        <p:blipFill>
          <a:blip r:embed="rId4"/>
          <a:stretch>
            <a:fillRect/>
          </a:stretch>
        </p:blipFill>
        <p:spPr>
          <a:xfrm>
            <a:off x="403195" y="3033311"/>
            <a:ext cx="3349821" cy="2110189"/>
          </a:xfrm>
          <a:prstGeom prst="rect">
            <a:avLst/>
          </a:prstGeom>
        </p:spPr>
      </p:pic>
      <p:pic>
        <p:nvPicPr>
          <p:cNvPr id="5" name="Picture 4">
            <a:extLst>
              <a:ext uri="{FF2B5EF4-FFF2-40B4-BE49-F238E27FC236}">
                <a16:creationId xmlns:a16="http://schemas.microsoft.com/office/drawing/2014/main" id="{D8C4BAB1-30AB-314A-AE22-6F78B71DDE9B}"/>
              </a:ext>
            </a:extLst>
          </p:cNvPr>
          <p:cNvPicPr>
            <a:picLocks noChangeAspect="1"/>
          </p:cNvPicPr>
          <p:nvPr/>
        </p:nvPicPr>
        <p:blipFill>
          <a:blip r:embed="rId5"/>
          <a:stretch>
            <a:fillRect/>
          </a:stretch>
        </p:blipFill>
        <p:spPr>
          <a:xfrm>
            <a:off x="4832400" y="1017725"/>
            <a:ext cx="3733147" cy="257036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TotalTime>
  <Words>1347</Words>
  <Application>Microsoft Macintosh PowerPoint</Application>
  <PresentationFormat>On-screen Show (16:9)</PresentationFormat>
  <Paragraphs>100</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CS 6476 Project 4</vt:lpstr>
      <vt:lpstr>Part 1: Simple stereo by matching patches </vt:lpstr>
      <vt:lpstr>Part 1: Simple stereo by matching patches </vt:lpstr>
      <vt:lpstr>Part 1: Simple stereo by matching patches</vt:lpstr>
      <vt:lpstr>Part 1: Simple stereo by matching patches</vt:lpstr>
      <vt:lpstr>Part 1: Simple stereo by matching patches </vt:lpstr>
      <vt:lpstr>Part 1: Simple stereo by matching patches </vt:lpstr>
      <vt:lpstr>Part 1: Simple stereo by matching patches </vt:lpstr>
      <vt:lpstr>Part 1: Simple stereo by matching patches</vt:lpstr>
      <vt:lpstr>Part 1: Simple stereo by matching patches</vt:lpstr>
      <vt:lpstr>Part 1: Simple stereo by matching patches</vt:lpstr>
      <vt:lpstr>Part 2: Learning-based stereo matching</vt:lpstr>
      <vt:lpstr>Part 2: Learning-based stereo matching</vt:lpstr>
      <vt:lpstr>Part 2: Learning-based stereo matching</vt:lpstr>
      <vt:lpstr>Part 2: Learning-based stereo matching</vt:lpstr>
      <vt:lpstr>Part 2: Learning-based stereo matching</vt:lpstr>
      <vt:lpstr>Part 2: Learning-based stereo matching </vt:lpstr>
      <vt:lpstr>Part 2: Learning-based stereo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4</dc:title>
  <cp:lastModifiedBy>Yang, Bojun</cp:lastModifiedBy>
  <cp:revision>18</cp:revision>
  <dcterms:modified xsi:type="dcterms:W3CDTF">2021-04-07T21:48:29Z</dcterms:modified>
</cp:coreProperties>
</file>