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accd9c62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accd9c6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accd9c62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accd9c62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ccd9c62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ccd9c62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2</a:t>
            </a:r>
            <a:endParaRPr/>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err="1"/>
              <a:t>Bojun</a:t>
            </a:r>
            <a:r>
              <a:rPr lang="en-US" dirty="0"/>
              <a:t> Yang</a:t>
            </a:r>
            <a:endParaRPr dirty="0"/>
          </a:p>
          <a:p>
            <a:pPr marL="0" lvl="0" indent="0" algn="ctr" rtl="0">
              <a:lnSpc>
                <a:spcPct val="100000"/>
              </a:lnSpc>
              <a:spcBef>
                <a:spcPts val="0"/>
              </a:spcBef>
              <a:spcAft>
                <a:spcPts val="0"/>
              </a:spcAft>
              <a:buSzPts val="2800"/>
              <a:buNone/>
            </a:pPr>
            <a:r>
              <a:rPr lang="en" dirty="0"/>
              <a:t>byang301@gatech.edu</a:t>
            </a:r>
            <a:endParaRPr dirty="0"/>
          </a:p>
          <a:p>
            <a:pPr marL="0" lvl="0" indent="0" algn="ctr" rtl="0">
              <a:lnSpc>
                <a:spcPct val="100000"/>
              </a:lnSpc>
              <a:spcBef>
                <a:spcPts val="0"/>
              </a:spcBef>
              <a:spcAft>
                <a:spcPts val="0"/>
              </a:spcAft>
              <a:buSzPts val="2800"/>
              <a:buNone/>
            </a:pPr>
            <a:r>
              <a:rPr lang="en" dirty="0"/>
              <a:t>byang301</a:t>
            </a:r>
            <a:endParaRPr dirty="0"/>
          </a:p>
          <a:p>
            <a:pPr marL="0" lvl="0" indent="0" algn="ctr" rtl="0">
              <a:lnSpc>
                <a:spcPct val="100000"/>
              </a:lnSpc>
              <a:spcBef>
                <a:spcPts val="0"/>
              </a:spcBef>
              <a:spcAft>
                <a:spcPts val="0"/>
              </a:spcAft>
              <a:buSzPts val="2800"/>
              <a:buNone/>
            </a:pPr>
            <a:r>
              <a:rPr lang="en" dirty="0"/>
              <a:t>903254309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Gaudi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13</a:t>
            </a:r>
            <a:endParaRPr dirty="0"/>
          </a:p>
          <a:p>
            <a:pPr marL="0" lvl="0" indent="0" algn="l" rtl="0">
              <a:spcBef>
                <a:spcPts val="0"/>
              </a:spcBef>
              <a:spcAft>
                <a:spcPts val="0"/>
              </a:spcAft>
              <a:buClr>
                <a:schemeClr val="dk1"/>
              </a:buClr>
              <a:buSzPts val="1100"/>
              <a:buFont typeface="Arial"/>
              <a:buNone/>
            </a:pPr>
            <a:r>
              <a:rPr lang="en" dirty="0"/>
              <a:t>Accuracy: </a:t>
            </a:r>
            <a:r>
              <a:rPr lang="en-US" dirty="0"/>
              <a:t>0</a:t>
            </a:r>
            <a:endParaRPr dirty="0"/>
          </a:p>
          <a:p>
            <a:pPr marL="0" lvl="0" indent="0" algn="l" rtl="0">
              <a:spcBef>
                <a:spcPts val="0"/>
              </a:spcBef>
              <a:spcAft>
                <a:spcPts val="0"/>
              </a:spcAft>
              <a:buNone/>
            </a:pP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compute the distances between the feature vectors of the two images. Then I sort them using </a:t>
            </a:r>
            <a:r>
              <a:rPr lang="en-US" dirty="0" err="1"/>
              <a:t>argsort</a:t>
            </a:r>
            <a:r>
              <a:rPr lang="en-US" dirty="0"/>
              <a:t>, keeping track of the sort order. I use the first sorted distance divided by the second sorted distance as my confidence and set my threshold as 0.8. The Nearest-Neighbor-Distance-Ratio is my confidence. Then I use an array mask of the confidences that is within my threshold and the previous sort order from sorting distances to obtain my matches. </a:t>
            </a:r>
          </a:p>
        </p:txBody>
      </p:sp>
      <p:pic>
        <p:nvPicPr>
          <p:cNvPr id="3" name="Picture 2" descr="A picture containing diagram&#10;&#10;Description automatically generated">
            <a:extLst>
              <a:ext uri="{FF2B5EF4-FFF2-40B4-BE49-F238E27FC236}">
                <a16:creationId xmlns:a16="http://schemas.microsoft.com/office/drawing/2014/main" id="{3CBBD041-94CD-3245-8A58-ACC5C956094D}"/>
              </a:ext>
            </a:extLst>
          </p:cNvPr>
          <p:cNvPicPr>
            <a:picLocks noChangeAspect="1"/>
          </p:cNvPicPr>
          <p:nvPr/>
        </p:nvPicPr>
        <p:blipFill>
          <a:blip r:embed="rId3"/>
          <a:stretch>
            <a:fillRect/>
          </a:stretch>
        </p:blipFill>
        <p:spPr>
          <a:xfrm>
            <a:off x="0" y="1017725"/>
            <a:ext cx="4782489" cy="22505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67" name="Google Shape;167;p35"/>
          <p:cNvSpPr txBox="1">
            <a:spLocks noGrp="1"/>
          </p:cNvSpPr>
          <p:nvPr>
            <p:ph type="body" idx="1"/>
          </p:nvPr>
        </p:nvSpPr>
        <p:spPr>
          <a:xfrm>
            <a:off x="311700" y="1152475"/>
            <a:ext cx="273365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SIFT feature descriptor from proj2.ipynb here]</a:t>
            </a:r>
            <a:endParaRPr dirty="0"/>
          </a:p>
        </p:txBody>
      </p:sp>
      <p:sp>
        <p:nvSpPr>
          <p:cNvPr id="168" name="Google Shape;168;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(with green/red lines for correct/incorrect correspondences) for Notre Dame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(out of 100): </a:t>
            </a:r>
            <a:r>
              <a:rPr lang="en-US" dirty="0"/>
              <a:t>193</a:t>
            </a:r>
            <a:endParaRPr dirty="0"/>
          </a:p>
          <a:p>
            <a:pPr marL="0" lvl="0" indent="0" algn="l" rtl="0">
              <a:spcBef>
                <a:spcPts val="0"/>
              </a:spcBef>
              <a:spcAft>
                <a:spcPts val="0"/>
              </a:spcAft>
              <a:buClr>
                <a:schemeClr val="dk1"/>
              </a:buClr>
              <a:buSzPts val="1100"/>
              <a:buFont typeface="Arial"/>
              <a:buNone/>
            </a:pPr>
            <a:r>
              <a:rPr lang="en" dirty="0"/>
              <a:t>Accuracy: 0.93</a:t>
            </a:r>
            <a:endParaRPr dirty="0"/>
          </a:p>
          <a:p>
            <a:pPr marL="0" lvl="0" indent="0" algn="l" rtl="0">
              <a:spcBef>
                <a:spcPts val="0"/>
              </a:spcBef>
              <a:spcAft>
                <a:spcPts val="0"/>
              </a:spcAft>
              <a:buNone/>
            </a:pPr>
            <a:endParaRPr dirty="0"/>
          </a:p>
        </p:txBody>
      </p:sp>
      <p:pic>
        <p:nvPicPr>
          <p:cNvPr id="3" name="Picture 2" descr="Chart&#10;&#10;Description automatically generated">
            <a:extLst>
              <a:ext uri="{FF2B5EF4-FFF2-40B4-BE49-F238E27FC236}">
                <a16:creationId xmlns:a16="http://schemas.microsoft.com/office/drawing/2014/main" id="{03EF4BCF-F88C-2C41-AFC9-68454086733E}"/>
              </a:ext>
            </a:extLst>
          </p:cNvPr>
          <p:cNvPicPr>
            <a:picLocks noChangeAspect="1"/>
          </p:cNvPicPr>
          <p:nvPr/>
        </p:nvPicPr>
        <p:blipFill>
          <a:blip r:embed="rId3"/>
          <a:stretch>
            <a:fillRect/>
          </a:stretch>
        </p:blipFill>
        <p:spPr>
          <a:xfrm>
            <a:off x="295796" y="908049"/>
            <a:ext cx="3202777" cy="4073435"/>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8B3399D7-C0A3-7347-9C8E-62E68371BF44}"/>
              </a:ext>
            </a:extLst>
          </p:cNvPr>
          <p:cNvPicPr>
            <a:picLocks noChangeAspect="1"/>
          </p:cNvPicPr>
          <p:nvPr/>
        </p:nvPicPr>
        <p:blipFill>
          <a:blip r:embed="rId4"/>
          <a:stretch>
            <a:fillRect/>
          </a:stretch>
        </p:blipFill>
        <p:spPr>
          <a:xfrm>
            <a:off x="4755751" y="1152475"/>
            <a:ext cx="3999900" cy="24846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Mt. Rushmore image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181</a:t>
            </a:r>
            <a:endParaRPr dirty="0"/>
          </a:p>
          <a:p>
            <a:pPr marL="0" lvl="0" indent="0" algn="l" rtl="0">
              <a:spcBef>
                <a:spcPts val="0"/>
              </a:spcBef>
              <a:spcAft>
                <a:spcPts val="0"/>
              </a:spcAft>
              <a:buClr>
                <a:schemeClr val="dk1"/>
              </a:buClr>
              <a:buSzPts val="1100"/>
              <a:buFont typeface="Arial"/>
              <a:buNone/>
            </a:pPr>
            <a:r>
              <a:rPr lang="en" dirty="0"/>
              <a:t>Accuracy: </a:t>
            </a:r>
            <a:r>
              <a:rPr lang="en-US" dirty="0"/>
              <a:t>0.93</a:t>
            </a: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a:t>
            </a:r>
            <a:r>
              <a:rPr lang="en" dirty="0" err="1"/>
              <a:t>Gaudiimage</a:t>
            </a:r>
            <a:r>
              <a:rPr lang="en" dirty="0"/>
              <a:t> pair from proj2.ipynb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4</a:t>
            </a:r>
            <a:endParaRPr dirty="0"/>
          </a:p>
          <a:p>
            <a:pPr marL="0" lvl="0" indent="0" algn="l" rtl="0">
              <a:spcBef>
                <a:spcPts val="0"/>
              </a:spcBef>
              <a:spcAft>
                <a:spcPts val="0"/>
              </a:spcAft>
              <a:buClr>
                <a:schemeClr val="dk1"/>
              </a:buClr>
              <a:buSzPts val="1100"/>
              <a:buFont typeface="Arial"/>
              <a:buNone/>
            </a:pPr>
            <a:r>
              <a:rPr lang="en" dirty="0"/>
              <a:t>Accuracy: </a:t>
            </a:r>
            <a:r>
              <a:rPr lang="en-US" dirty="0"/>
              <a:t>0</a:t>
            </a:r>
            <a:endParaRPr dirty="0"/>
          </a:p>
          <a:p>
            <a:pPr marL="0" lvl="0" indent="0" algn="l" rtl="0">
              <a:spcBef>
                <a:spcPts val="0"/>
              </a:spcBef>
              <a:spcAft>
                <a:spcPts val="0"/>
              </a:spcAft>
              <a:buNone/>
            </a:pPr>
            <a:endParaRPr dirty="0"/>
          </a:p>
        </p:txBody>
      </p:sp>
      <p:pic>
        <p:nvPicPr>
          <p:cNvPr id="3" name="Picture 2" descr="A screenshot of a video game&#10;&#10;Description automatically generated">
            <a:extLst>
              <a:ext uri="{FF2B5EF4-FFF2-40B4-BE49-F238E27FC236}">
                <a16:creationId xmlns:a16="http://schemas.microsoft.com/office/drawing/2014/main" id="{F2917A52-EF84-0C43-845D-BEBE786D3AAA}"/>
              </a:ext>
            </a:extLst>
          </p:cNvPr>
          <p:cNvPicPr>
            <a:picLocks noChangeAspect="1"/>
          </p:cNvPicPr>
          <p:nvPr/>
        </p:nvPicPr>
        <p:blipFill>
          <a:blip r:embed="rId3"/>
          <a:stretch>
            <a:fillRect/>
          </a:stretch>
        </p:blipFill>
        <p:spPr>
          <a:xfrm>
            <a:off x="311700" y="1017725"/>
            <a:ext cx="3902851" cy="1749286"/>
          </a:xfrm>
          <a:prstGeom prst="rect">
            <a:avLst/>
          </a:prstGeom>
        </p:spPr>
      </p:pic>
      <p:pic>
        <p:nvPicPr>
          <p:cNvPr id="5" name="Picture 4" descr="Diagram&#10;&#10;Description automatically generated">
            <a:extLst>
              <a:ext uri="{FF2B5EF4-FFF2-40B4-BE49-F238E27FC236}">
                <a16:creationId xmlns:a16="http://schemas.microsoft.com/office/drawing/2014/main" id="{800CA1D5-FB78-AA41-8588-0B9EB3CCD19D}"/>
              </a:ext>
            </a:extLst>
          </p:cNvPr>
          <p:cNvPicPr>
            <a:picLocks noChangeAspect="1"/>
          </p:cNvPicPr>
          <p:nvPr/>
        </p:nvPicPr>
        <p:blipFill>
          <a:blip r:embed="rId4"/>
          <a:stretch>
            <a:fillRect/>
          </a:stretch>
        </p:blipFill>
        <p:spPr>
          <a:xfrm>
            <a:off x="4234615" y="954155"/>
            <a:ext cx="4771720" cy="22224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81" name="Google Shape;181;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first compute the image gradients </a:t>
            </a:r>
            <a:r>
              <a:rPr lang="en" dirty="0" err="1"/>
              <a:t>Ix</a:t>
            </a:r>
            <a:r>
              <a:rPr lang="en" dirty="0"/>
              <a:t> and </a:t>
            </a:r>
            <a:r>
              <a:rPr lang="en" dirty="0" err="1"/>
              <a:t>Iy</a:t>
            </a:r>
            <a:r>
              <a:rPr lang="en" dirty="0"/>
              <a:t>. Using these gradients I calculate the magnitudes and orientations by splitting up each patch into cells that are (4x4). For each (4x4) cell, I return a vector that represents a gradient orientation histogram of the magnitude of orientations (8 bins). T</a:t>
            </a:r>
            <a:r>
              <a:rPr lang="en-US" dirty="0"/>
              <a:t>h</a:t>
            </a:r>
            <a:r>
              <a:rPr lang="en" dirty="0" err="1"/>
              <a:t>en</a:t>
            </a:r>
            <a:r>
              <a:rPr lang="en" dirty="0"/>
              <a:t> I L2 normalize this feature vector and use the root SIFT implementations to return my final feature vector. </a:t>
            </a:r>
            <a:endParaRPr dirty="0"/>
          </a:p>
        </p:txBody>
      </p:sp>
      <p:sp>
        <p:nvSpPr>
          <p:cNvPr id="182" name="Google Shape;182;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SIFT features are better because of it’s use of the gradient orientation histogram. Because of this, </a:t>
            </a:r>
            <a:r>
              <a:rPr lang="en" u="sng" dirty="0"/>
              <a:t>our</a:t>
            </a:r>
            <a:r>
              <a:rPr lang="en" dirty="0"/>
              <a:t> SIFT is resistant to changes in image illumination and color spaces. Blurring will affect the gradient magnitudes but the orientations will still be similar. A fully implemented SIFT is also scale and rotation invariant.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Conclusion</a:t>
            </a:r>
            <a:endParaRPr/>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Our versions of SIFT only use 1 size patch for feature vectors. To be scale or rotation invariant, we need to use an appropriate level of the Gaussian pyramid at which a </a:t>
            </a:r>
            <a:r>
              <a:rPr lang="en-US" dirty="0" err="1"/>
              <a:t>keypoint</a:t>
            </a:r>
            <a:r>
              <a:rPr lang="en-US" dirty="0"/>
              <a:t> is determined. To be scale invariant, we need to have various Gaussian pyramid sizes to evaluate a patch with. We also were not required to softly distribute magnitudes to adjacent histogram feature vectors.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D3A6-29DC-A543-969B-C3561918BA9F}"/>
              </a:ext>
            </a:extLst>
          </p:cNvPr>
          <p:cNvSpPr>
            <a:spLocks noGrp="1"/>
          </p:cNvSpPr>
          <p:nvPr>
            <p:ph type="title"/>
          </p:nvPr>
        </p:nvSpPr>
        <p:spPr/>
        <p:txBody>
          <a:bodyPr/>
          <a:lstStyle/>
          <a:p>
            <a:r>
              <a:rPr lang="en-US" dirty="0"/>
              <a:t>Vectorized SIFT</a:t>
            </a:r>
          </a:p>
        </p:txBody>
      </p:sp>
      <p:sp>
        <p:nvSpPr>
          <p:cNvPr id="3" name="Text Placeholder 2">
            <a:extLst>
              <a:ext uri="{FF2B5EF4-FFF2-40B4-BE49-F238E27FC236}">
                <a16:creationId xmlns:a16="http://schemas.microsoft.com/office/drawing/2014/main" id="{34B91E42-FD2C-9643-ADFE-9B89409E8656}"/>
              </a:ext>
            </a:extLst>
          </p:cNvPr>
          <p:cNvSpPr>
            <a:spLocks noGrp="1"/>
          </p:cNvSpPr>
          <p:nvPr>
            <p:ph type="body" idx="1"/>
          </p:nvPr>
        </p:nvSpPr>
        <p:spPr/>
        <p:txBody>
          <a:bodyPr/>
          <a:lstStyle/>
          <a:p>
            <a:pPr marL="114300" indent="0">
              <a:buNone/>
            </a:pPr>
            <a:r>
              <a:rPr lang="en-US" dirty="0"/>
              <a:t>My SIFT runs in under 5 seconds with over 0.80 accuracy on Notre Dame. I vectorized all parts of my magnitude and orientation calculations by using </a:t>
            </a:r>
            <a:r>
              <a:rPr lang="en-US" dirty="0" err="1"/>
              <a:t>numpy</a:t>
            </a:r>
            <a:r>
              <a:rPr lang="en-US" dirty="0"/>
              <a:t> functions with </a:t>
            </a:r>
            <a:r>
              <a:rPr lang="en-US" dirty="0" err="1"/>
              <a:t>numpy</a:t>
            </a:r>
            <a:r>
              <a:rPr lang="en-US" dirty="0"/>
              <a:t> arrays. My implementation of getting the gradient histogram also uses the </a:t>
            </a:r>
            <a:r>
              <a:rPr lang="en-US" dirty="0" err="1"/>
              <a:t>numpy</a:t>
            </a:r>
            <a:r>
              <a:rPr lang="en-US" dirty="0"/>
              <a:t> histogram function to vectorize the calculations for </a:t>
            </a:r>
            <a:r>
              <a:rPr lang="en-US"/>
              <a:t>each patch. </a:t>
            </a:r>
          </a:p>
        </p:txBody>
      </p:sp>
    </p:spTree>
    <p:extLst>
      <p:ext uri="{BB962C8B-B14F-4D97-AF65-F5344CB8AC3E}">
        <p14:creationId xmlns:p14="http://schemas.microsoft.com/office/powerpoint/2010/main" val="206865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6" name="Google Shape;106;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\sqrt(I</a:t>
            </a:r>
            <a:r>
              <a:rPr lang="en" baseline="-25000"/>
              <a:t>x</a:t>
            </a:r>
            <a:r>
              <a:rPr lang="en" baseline="30000"/>
              <a:t>2</a:t>
            </a:r>
            <a:r>
              <a:rPr lang="en"/>
              <a:t> + I</a:t>
            </a:r>
            <a:r>
              <a:rPr lang="en" baseline="-25000"/>
              <a:t>y</a:t>
            </a:r>
            <a:r>
              <a:rPr lang="en" baseline="30000"/>
              <a:t>2</a:t>
            </a:r>
            <a:r>
              <a:rPr lang="en"/>
              <a:t>) for Notre Dame image pair from proj2.ipynb here]</a:t>
            </a:r>
            <a:endParaRPr/>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Corners will have the highest magnitude, followed by edges. Corners will have the highest magnitude due to the X and Y direction </a:t>
            </a:r>
            <a:r>
              <a:rPr lang="en-US" dirty="0" err="1"/>
              <a:t>sobel</a:t>
            </a:r>
            <a:r>
              <a:rPr lang="en-US" dirty="0"/>
              <a:t> filters that I applied. When the partial derivatives of the image </a:t>
            </a:r>
            <a:r>
              <a:rPr lang="en-US" dirty="0" err="1"/>
              <a:t>w.r.t.</a:t>
            </a:r>
            <a:r>
              <a:rPr lang="en-US" dirty="0"/>
              <a:t> X and Y direction are combined, corners will be most visible because they change both in the X and the Y direction. It is obvious that edges also have a high magnitude because we use X and Y direction </a:t>
            </a:r>
            <a:r>
              <a:rPr lang="en-US" dirty="0" err="1"/>
              <a:t>sobel</a:t>
            </a:r>
            <a:r>
              <a:rPr lang="en-US" dirty="0"/>
              <a:t> filters.</a:t>
            </a:r>
          </a:p>
        </p:txBody>
      </p:sp>
      <p:pic>
        <p:nvPicPr>
          <p:cNvPr id="5" name="Picture 4" descr="Graphical user interface&#10;&#10;Description automatically generated with medium confidence">
            <a:extLst>
              <a:ext uri="{FF2B5EF4-FFF2-40B4-BE49-F238E27FC236}">
                <a16:creationId xmlns:a16="http://schemas.microsoft.com/office/drawing/2014/main" id="{F66F3F23-51F8-B64A-AD5D-9FE2303BE47D}"/>
              </a:ext>
            </a:extLst>
          </p:cNvPr>
          <p:cNvPicPr>
            <a:picLocks noChangeAspect="1"/>
          </p:cNvPicPr>
          <p:nvPr/>
        </p:nvPicPr>
        <p:blipFill>
          <a:blip r:embed="rId3"/>
          <a:stretch>
            <a:fillRect/>
          </a:stretch>
        </p:blipFill>
        <p:spPr>
          <a:xfrm>
            <a:off x="63611" y="1152475"/>
            <a:ext cx="4619277" cy="2662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3" name="Google Shape;113;p27"/>
          <p:cNvSpPr txBox="1">
            <a:spLocks noGrp="1"/>
          </p:cNvSpPr>
          <p:nvPr>
            <p:ph type="body" idx="1"/>
          </p:nvPr>
        </p:nvSpPr>
        <p:spPr>
          <a:xfrm>
            <a:off x="311700" y="1152475"/>
            <a:ext cx="505583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t>
            </a:r>
            <a:r>
              <a:rPr lang="en" dirty="0" err="1"/>
              <a:t>I</a:t>
            </a:r>
            <a:r>
              <a:rPr lang="en" baseline="-25000" dirty="0" err="1"/>
              <a:t>x</a:t>
            </a:r>
            <a:r>
              <a:rPr lang="en" dirty="0"/>
              <a:t>, </a:t>
            </a:r>
            <a:r>
              <a:rPr lang="en" dirty="0" err="1"/>
              <a:t>I</a:t>
            </a:r>
            <a:r>
              <a:rPr lang="en" baseline="-25000" dirty="0" err="1"/>
              <a:t>y</a:t>
            </a:r>
            <a:r>
              <a:rPr lang="en" dirty="0"/>
              <a:t>, s</a:t>
            </a:r>
            <a:r>
              <a:rPr lang="en" baseline="-25000" dirty="0"/>
              <a:t>x</a:t>
            </a:r>
            <a:r>
              <a:rPr lang="en" baseline="30000" dirty="0"/>
              <a:t>2</a:t>
            </a:r>
            <a:r>
              <a:rPr lang="en" dirty="0"/>
              <a:t>, s</a:t>
            </a:r>
            <a:r>
              <a:rPr lang="en" baseline="-25000" dirty="0"/>
              <a:t>y</a:t>
            </a:r>
            <a:r>
              <a:rPr lang="en" baseline="30000" dirty="0"/>
              <a:t>2</a:t>
            </a:r>
            <a:r>
              <a:rPr lang="en" dirty="0"/>
              <a:t>, </a:t>
            </a:r>
            <a:r>
              <a:rPr lang="en" dirty="0" err="1"/>
              <a:t>s</a:t>
            </a:r>
            <a:r>
              <a:rPr lang="en" baseline="-25000" dirty="0" err="1"/>
              <a:t>x</a:t>
            </a:r>
            <a:r>
              <a:rPr lang="en" dirty="0" err="1"/>
              <a:t>s</a:t>
            </a:r>
            <a:r>
              <a:rPr lang="en" baseline="-25000" dirty="0" err="1"/>
              <a:t>y</a:t>
            </a:r>
            <a:r>
              <a:rPr lang="en" dirty="0"/>
              <a:t> for Notre Dame image pair from proj2.ipynb here] </a:t>
            </a:r>
            <a:endParaRPr dirty="0"/>
          </a:p>
        </p:txBody>
      </p:sp>
      <p:pic>
        <p:nvPicPr>
          <p:cNvPr id="3" name="Picture 2" descr="Graphical user interface, application&#10;&#10;Description automatically generated">
            <a:extLst>
              <a:ext uri="{FF2B5EF4-FFF2-40B4-BE49-F238E27FC236}">
                <a16:creationId xmlns:a16="http://schemas.microsoft.com/office/drawing/2014/main" id="{445738C1-5764-1446-800C-87AB3497CB44}"/>
              </a:ext>
            </a:extLst>
          </p:cNvPr>
          <p:cNvPicPr>
            <a:picLocks noChangeAspect="1"/>
          </p:cNvPicPr>
          <p:nvPr/>
        </p:nvPicPr>
        <p:blipFill>
          <a:blip r:embed="rId3"/>
          <a:stretch>
            <a:fillRect/>
          </a:stretch>
        </p:blipFill>
        <p:spPr>
          <a:xfrm>
            <a:off x="311700" y="1017725"/>
            <a:ext cx="5055830" cy="402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9" name="Google Shape;119;p28"/>
          <p:cNvSpPr txBox="1">
            <a:spLocks noGrp="1"/>
          </p:cNvSpPr>
          <p:nvPr>
            <p:ph type="body" idx="1"/>
          </p:nvPr>
        </p:nvSpPr>
        <p:spPr>
          <a:xfrm>
            <a:off x="311700" y="1152475"/>
            <a:ext cx="2876773"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corner response map of Notre Dame image from proj2.ipynb here]</a:t>
            </a:r>
            <a:endParaRPr dirty="0"/>
          </a:p>
        </p:txBody>
      </p:sp>
      <p:sp>
        <p:nvSpPr>
          <p:cNvPr id="120" name="Google Shape;12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Gradient features are partially invar</a:t>
            </a:r>
            <a:r>
              <a:rPr lang="en-US" dirty="0" err="1"/>
              <a:t>iant</a:t>
            </a:r>
            <a:r>
              <a:rPr lang="en-US" dirty="0"/>
              <a:t> to brightness/intensity change. The increase in intensity can bring peaks that were otherwise below our threshold above our threshold and be detected as a corner. The inverse could happen if intensity was lowered. Changes to contrast could also affect the gradient features. The change in contrast could also bring a patch that was not detected as a corner to be detected as a corner.</a:t>
            </a:r>
            <a:endParaRPr lang="en" dirty="0"/>
          </a:p>
          <a:p>
            <a:pPr marL="0" lvl="0" indent="0" algn="l" rtl="0">
              <a:spcBef>
                <a:spcPts val="0"/>
              </a:spcBef>
              <a:spcAft>
                <a:spcPts val="0"/>
              </a:spcAft>
              <a:buNone/>
            </a:pPr>
            <a:endParaRPr dirty="0"/>
          </a:p>
        </p:txBody>
      </p:sp>
      <p:pic>
        <p:nvPicPr>
          <p:cNvPr id="3" name="Picture 2" descr="A picture containing graphical user interface&#10;&#10;Description automatically generated">
            <a:extLst>
              <a:ext uri="{FF2B5EF4-FFF2-40B4-BE49-F238E27FC236}">
                <a16:creationId xmlns:a16="http://schemas.microsoft.com/office/drawing/2014/main" id="{8466C386-A881-3C41-A2F4-6385763BC0DE}"/>
              </a:ext>
            </a:extLst>
          </p:cNvPr>
          <p:cNvPicPr>
            <a:picLocks noChangeAspect="1"/>
          </p:cNvPicPr>
          <p:nvPr/>
        </p:nvPicPr>
        <p:blipFill>
          <a:blip r:embed="rId3"/>
          <a:stretch>
            <a:fillRect/>
          </a:stretch>
        </p:blipFill>
        <p:spPr>
          <a:xfrm>
            <a:off x="311700" y="927100"/>
            <a:ext cx="3416300" cy="421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[insert visualization of Notre Dame interest points from proj2.ipynb here]</a:t>
            </a:r>
            <a:endParaRPr/>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[insert visualization of Mt. Rushmore interest points from proj2.ipynb here] </a:t>
            </a:r>
            <a:endParaRPr/>
          </a:p>
          <a:p>
            <a:pPr marL="0" lvl="0" indent="0" algn="l" rtl="0">
              <a:lnSpc>
                <a:spcPct val="115000"/>
              </a:lnSpc>
              <a:spcBef>
                <a:spcPts val="0"/>
              </a:spcBef>
              <a:spcAft>
                <a:spcPts val="1600"/>
              </a:spcAft>
              <a:buSzPts val="1400"/>
              <a:buNone/>
            </a:pPr>
            <a:endParaRPr/>
          </a:p>
        </p:txBody>
      </p:sp>
      <p:pic>
        <p:nvPicPr>
          <p:cNvPr id="3" name="Picture 2" descr="A screenshot of a computer&#10;&#10;Description automatically generated with medium confidence">
            <a:extLst>
              <a:ext uri="{FF2B5EF4-FFF2-40B4-BE49-F238E27FC236}">
                <a16:creationId xmlns:a16="http://schemas.microsoft.com/office/drawing/2014/main" id="{613695F9-7E72-494E-A0CF-14E36C35C318}"/>
              </a:ext>
            </a:extLst>
          </p:cNvPr>
          <p:cNvPicPr>
            <a:picLocks noChangeAspect="1"/>
          </p:cNvPicPr>
          <p:nvPr/>
        </p:nvPicPr>
        <p:blipFill>
          <a:blip r:embed="rId3"/>
          <a:stretch>
            <a:fillRect/>
          </a:stretch>
        </p:blipFill>
        <p:spPr>
          <a:xfrm>
            <a:off x="138112" y="1017725"/>
            <a:ext cx="4433888" cy="2319716"/>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CAC73548-3C25-CA4B-AAD0-01B4AE4924F5}"/>
              </a:ext>
            </a:extLst>
          </p:cNvPr>
          <p:cNvPicPr>
            <a:picLocks noChangeAspect="1"/>
          </p:cNvPicPr>
          <p:nvPr/>
        </p:nvPicPr>
        <p:blipFill>
          <a:blip r:embed="rId4"/>
          <a:stretch>
            <a:fillRect/>
          </a:stretch>
        </p:blipFill>
        <p:spPr>
          <a:xfrm>
            <a:off x="4311600" y="1152475"/>
            <a:ext cx="4857099" cy="19534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3" name="Google Shape;133;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Gaudi interest points from proj2.ipynb here] </a:t>
            </a:r>
            <a:endParaRPr/>
          </a:p>
        </p:txBody>
      </p:sp>
      <p:sp>
        <p:nvSpPr>
          <p:cNvPr id="134" name="Google Shape;134;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advantages of using NMS is so we select one (</a:t>
            </a:r>
            <a:r>
              <a:rPr lang="en" dirty="0" err="1"/>
              <a:t>x,y</a:t>
            </a:r>
            <a:r>
              <a:rPr lang="en" dirty="0"/>
              <a:t>) coordinate out of many possible coordinates for one corner. We can use this to sup</a:t>
            </a:r>
            <a:r>
              <a:rPr lang="en-US" dirty="0"/>
              <a:t>p</a:t>
            </a:r>
            <a:r>
              <a:rPr lang="en" dirty="0" err="1"/>
              <a:t>ress</a:t>
            </a:r>
            <a:r>
              <a:rPr lang="en" dirty="0"/>
              <a:t> the less likely corners. However, using </a:t>
            </a:r>
            <a:r>
              <a:rPr lang="en" dirty="0" err="1"/>
              <a:t>nms</a:t>
            </a:r>
            <a:r>
              <a:rPr lang="en" dirty="0"/>
              <a:t> can also suppress corners that should be included if there are more correct corners than the max number of interest points to take.</a:t>
            </a:r>
            <a:endParaRPr dirty="0"/>
          </a:p>
        </p:txBody>
      </p:sp>
      <p:pic>
        <p:nvPicPr>
          <p:cNvPr id="3" name="Picture 2" descr="A screenshot of a computer&#10;&#10;Description automatically generated with medium confidence">
            <a:extLst>
              <a:ext uri="{FF2B5EF4-FFF2-40B4-BE49-F238E27FC236}">
                <a16:creationId xmlns:a16="http://schemas.microsoft.com/office/drawing/2014/main" id="{0D1C2574-2F87-6540-BA31-EFAB777D5EF4}"/>
              </a:ext>
            </a:extLst>
          </p:cNvPr>
          <p:cNvPicPr>
            <a:picLocks noChangeAspect="1"/>
          </p:cNvPicPr>
          <p:nvPr/>
        </p:nvPicPr>
        <p:blipFill>
          <a:blip r:embed="rId3"/>
          <a:stretch>
            <a:fillRect/>
          </a:stretch>
        </p:blipFill>
        <p:spPr>
          <a:xfrm>
            <a:off x="311700" y="1089328"/>
            <a:ext cx="4260300" cy="17136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Using the image derivatives to take a Gaussian weighted sum, the Harris corner detector uses the values on the diagonals of the second moments matrices to effectively find corners. Parts where the image changes in brightness in any direction are detected by the image derivatives and this characteristic can be estimated through the determinant of the second moments.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Normalized patch feature descriptor</a:t>
            </a:r>
            <a:endParaRPr/>
          </a:p>
        </p:txBody>
      </p:sp>
      <p:sp>
        <p:nvSpPr>
          <p:cNvPr id="146" name="Google Shape;146;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normalized patch descriptor from proj2.ipynb here]</a:t>
            </a:r>
            <a:endParaRPr/>
          </a:p>
        </p:txBody>
      </p:sp>
      <p:sp>
        <p:nvSpPr>
          <p:cNvPr id="147" name="Google Shape;147;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normalized patch is just the original image but normalized. It doesn’t contain any extra information about features that we’re looking for. T</a:t>
            </a:r>
            <a:r>
              <a:rPr lang="en-US" dirty="0"/>
              <a:t>h</a:t>
            </a:r>
            <a:r>
              <a:rPr lang="en" dirty="0" err="1"/>
              <a:t>ey</a:t>
            </a:r>
            <a:r>
              <a:rPr lang="en" dirty="0"/>
              <a:t> are also not invariant to image scaling or rotations.</a:t>
            </a:r>
            <a:endParaRPr dirty="0"/>
          </a:p>
        </p:txBody>
      </p:sp>
      <p:pic>
        <p:nvPicPr>
          <p:cNvPr id="3" name="Picture 2" descr="Chart, histogram&#10;&#10;Description automatically generated">
            <a:extLst>
              <a:ext uri="{FF2B5EF4-FFF2-40B4-BE49-F238E27FC236}">
                <a16:creationId xmlns:a16="http://schemas.microsoft.com/office/drawing/2014/main" id="{DA443089-2749-7B4E-BD8C-91264053FF3E}"/>
              </a:ext>
            </a:extLst>
          </p:cNvPr>
          <p:cNvPicPr>
            <a:picLocks noChangeAspect="1"/>
          </p:cNvPicPr>
          <p:nvPr/>
        </p:nvPicPr>
        <p:blipFill>
          <a:blip r:embed="rId3"/>
          <a:stretch>
            <a:fillRect/>
          </a:stretch>
        </p:blipFill>
        <p:spPr>
          <a:xfrm>
            <a:off x="311699" y="1120824"/>
            <a:ext cx="3337949" cy="33086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53" name="Google Shape;153;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matches (with green/red lines for correct/incorrect correspondences) for Notre Dame image pair from proj2.ipynb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matches (out of 100): 105</a:t>
            </a:r>
            <a:endParaRPr dirty="0"/>
          </a:p>
          <a:p>
            <a:pPr marL="0" lvl="0" indent="0" algn="l" rtl="0">
              <a:spcBef>
                <a:spcPts val="0"/>
              </a:spcBef>
              <a:spcAft>
                <a:spcPts val="0"/>
              </a:spcAft>
              <a:buNone/>
            </a:pPr>
            <a:r>
              <a:rPr lang="en" dirty="0"/>
              <a:t>Accuracy: 0.81</a:t>
            </a:r>
            <a:endParaRPr dirty="0"/>
          </a:p>
        </p:txBody>
      </p:sp>
      <p:sp>
        <p:nvSpPr>
          <p:cNvPr id="154" name="Google Shape;154;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matches for Mt. Rushmore image pair from proj2.ipynb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matches: </a:t>
            </a:r>
            <a:r>
              <a:rPr lang="en-US" dirty="0"/>
              <a:t>111</a:t>
            </a:r>
            <a:endParaRPr dirty="0"/>
          </a:p>
          <a:p>
            <a:pPr marL="0" lvl="0" indent="0" algn="l" rtl="0">
              <a:spcBef>
                <a:spcPts val="0"/>
              </a:spcBef>
              <a:spcAft>
                <a:spcPts val="0"/>
              </a:spcAft>
              <a:buNone/>
            </a:pPr>
            <a:r>
              <a:rPr lang="en" dirty="0"/>
              <a:t>Accuracy: 0.73</a:t>
            </a:r>
            <a:endParaRPr dirty="0"/>
          </a:p>
        </p:txBody>
      </p:sp>
      <p:pic>
        <p:nvPicPr>
          <p:cNvPr id="3" name="Picture 2" descr="A picture containing text, stationary&#10;&#10;Description automatically generated">
            <a:extLst>
              <a:ext uri="{FF2B5EF4-FFF2-40B4-BE49-F238E27FC236}">
                <a16:creationId xmlns:a16="http://schemas.microsoft.com/office/drawing/2014/main" id="{D785BB3C-ABAA-6844-A8B4-F40E901CFF9E}"/>
              </a:ext>
            </a:extLst>
          </p:cNvPr>
          <p:cNvPicPr>
            <a:picLocks noChangeAspect="1"/>
          </p:cNvPicPr>
          <p:nvPr/>
        </p:nvPicPr>
        <p:blipFill>
          <a:blip r:embed="rId3"/>
          <a:stretch>
            <a:fillRect/>
          </a:stretch>
        </p:blipFill>
        <p:spPr>
          <a:xfrm>
            <a:off x="236828" y="1017725"/>
            <a:ext cx="4074772" cy="2545523"/>
          </a:xfrm>
          <a:prstGeom prst="rect">
            <a:avLst/>
          </a:prstGeom>
        </p:spPr>
      </p:pic>
      <p:pic>
        <p:nvPicPr>
          <p:cNvPr id="9" name="Picture 8" descr="Chart&#10;&#10;Description automatically generated">
            <a:extLst>
              <a:ext uri="{FF2B5EF4-FFF2-40B4-BE49-F238E27FC236}">
                <a16:creationId xmlns:a16="http://schemas.microsoft.com/office/drawing/2014/main" id="{893E36B2-2DFD-6547-810C-A057ABBCCD81}"/>
              </a:ext>
            </a:extLst>
          </p:cNvPr>
          <p:cNvPicPr>
            <a:picLocks noChangeAspect="1"/>
          </p:cNvPicPr>
          <p:nvPr/>
        </p:nvPicPr>
        <p:blipFill>
          <a:blip r:embed="rId4"/>
          <a:stretch>
            <a:fillRect/>
          </a:stretch>
        </p:blipFill>
        <p:spPr>
          <a:xfrm>
            <a:off x="4311600" y="1152475"/>
            <a:ext cx="4328476" cy="193310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1058</Words>
  <Application>Microsoft Macintosh PowerPoint</Application>
  <PresentationFormat>On-screen Show (16:9)</PresentationFormat>
  <Paragraphs>107</Paragraphs>
  <Slides>15</Slides>
  <Notes>14</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15</vt:i4>
      </vt:variant>
    </vt:vector>
  </HeadingPairs>
  <TitlesOfParts>
    <vt:vector size="18" baseType="lpstr">
      <vt:lpstr>Arial</vt:lpstr>
      <vt:lpstr>Simple Light</vt:lpstr>
      <vt:lpstr>Simple Light</vt:lpstr>
      <vt:lpstr>CS 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Conclusion</vt:lpstr>
      <vt:lpstr>Vectorized SIFT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2</dc:title>
  <cp:lastModifiedBy>Yang, Bojun</cp:lastModifiedBy>
  <cp:revision>23</cp:revision>
  <dcterms:modified xsi:type="dcterms:W3CDTF">2021-02-23T12:50:24Z</dcterms:modified>
</cp:coreProperties>
</file>