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8"/>
  </p:notesMasterIdLst>
  <p:handoutMasterIdLst>
    <p:handoutMasterId r:id="rId69"/>
  </p:handoutMasterIdLst>
  <p:sldIdLst>
    <p:sldId id="302" r:id="rId2"/>
    <p:sldId id="303" r:id="rId3"/>
    <p:sldId id="306" r:id="rId4"/>
    <p:sldId id="307" r:id="rId5"/>
    <p:sldId id="308" r:id="rId6"/>
    <p:sldId id="309" r:id="rId7"/>
    <p:sldId id="310" r:id="rId8"/>
    <p:sldId id="311" r:id="rId9"/>
    <p:sldId id="312" r:id="rId10"/>
    <p:sldId id="313" r:id="rId11"/>
    <p:sldId id="314" r:id="rId12"/>
    <p:sldId id="371" r:id="rId13"/>
    <p:sldId id="315" r:id="rId14"/>
    <p:sldId id="316" r:id="rId15"/>
    <p:sldId id="317" r:id="rId16"/>
    <p:sldId id="318" r:id="rId17"/>
    <p:sldId id="319" r:id="rId18"/>
    <p:sldId id="320" r:id="rId19"/>
    <p:sldId id="321"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3" r:id="rId58"/>
    <p:sldId id="364" r:id="rId59"/>
    <p:sldId id="365" r:id="rId60"/>
    <p:sldId id="361" r:id="rId61"/>
    <p:sldId id="362" r:id="rId62"/>
    <p:sldId id="366" r:id="rId63"/>
    <p:sldId id="367" r:id="rId64"/>
    <p:sldId id="368" r:id="rId65"/>
    <p:sldId id="369" r:id="rId66"/>
    <p:sldId id="370"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E6E3D0"/>
    <a:srgbClr val="E1DEC5"/>
    <a:srgbClr val="8F6D58"/>
    <a:srgbClr val="906D58"/>
    <a:srgbClr val="EDE7E3"/>
    <a:srgbClr val="EAE3DE"/>
    <a:srgbClr val="E2D7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64"/>
    <p:restoredTop sz="74424"/>
  </p:normalViewPr>
  <p:slideViewPr>
    <p:cSldViewPr>
      <p:cViewPr varScale="1">
        <p:scale>
          <a:sx n="166" d="100"/>
          <a:sy n="166" d="100"/>
        </p:scale>
        <p:origin x="2568" y="176"/>
      </p:cViewPr>
      <p:guideLst>
        <p:guide orient="horz" pos="2160"/>
        <p:guide pos="2880"/>
      </p:guideLst>
    </p:cSldViewPr>
  </p:slideViewPr>
  <p:outlineViewPr>
    <p:cViewPr>
      <p:scale>
        <a:sx n="33" d="100"/>
        <a:sy n="33" d="100"/>
      </p:scale>
      <p:origin x="0" y="-2734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8.xml"/><Relationship Id="rId13" Type="http://schemas.openxmlformats.org/officeDocument/2006/relationships/slide" Target="slides/slide33.xml"/><Relationship Id="rId18" Type="http://schemas.openxmlformats.org/officeDocument/2006/relationships/slide" Target="slides/slide39.xml"/><Relationship Id="rId26" Type="http://schemas.openxmlformats.org/officeDocument/2006/relationships/slide" Target="slides/slide49.xml"/><Relationship Id="rId3" Type="http://schemas.openxmlformats.org/officeDocument/2006/relationships/slide" Target="slides/slide22.xml"/><Relationship Id="rId21" Type="http://schemas.openxmlformats.org/officeDocument/2006/relationships/slide" Target="slides/slide43.xml"/><Relationship Id="rId7" Type="http://schemas.openxmlformats.org/officeDocument/2006/relationships/slide" Target="slides/slide26.xml"/><Relationship Id="rId12" Type="http://schemas.openxmlformats.org/officeDocument/2006/relationships/slide" Target="slides/slide32.xml"/><Relationship Id="rId17" Type="http://schemas.openxmlformats.org/officeDocument/2006/relationships/slide" Target="slides/slide38.xml"/><Relationship Id="rId25" Type="http://schemas.openxmlformats.org/officeDocument/2006/relationships/slide" Target="slides/slide47.xml"/><Relationship Id="rId2" Type="http://schemas.openxmlformats.org/officeDocument/2006/relationships/slide" Target="slides/slide21.xml"/><Relationship Id="rId16" Type="http://schemas.openxmlformats.org/officeDocument/2006/relationships/slide" Target="slides/slide37.xml"/><Relationship Id="rId20" Type="http://schemas.openxmlformats.org/officeDocument/2006/relationships/slide" Target="slides/slide41.xml"/><Relationship Id="rId29" Type="http://schemas.openxmlformats.org/officeDocument/2006/relationships/slide" Target="slides/slide53.xml"/><Relationship Id="rId1" Type="http://schemas.openxmlformats.org/officeDocument/2006/relationships/slide" Target="slides/slide20.xml"/><Relationship Id="rId6" Type="http://schemas.openxmlformats.org/officeDocument/2006/relationships/slide" Target="slides/slide25.xml"/><Relationship Id="rId11" Type="http://schemas.openxmlformats.org/officeDocument/2006/relationships/slide" Target="slides/slide31.xml"/><Relationship Id="rId24" Type="http://schemas.openxmlformats.org/officeDocument/2006/relationships/slide" Target="slides/slide46.xml"/><Relationship Id="rId5" Type="http://schemas.openxmlformats.org/officeDocument/2006/relationships/slide" Target="slides/slide24.xml"/><Relationship Id="rId15" Type="http://schemas.openxmlformats.org/officeDocument/2006/relationships/slide" Target="slides/slide35.xml"/><Relationship Id="rId23" Type="http://schemas.openxmlformats.org/officeDocument/2006/relationships/slide" Target="slides/slide45.xml"/><Relationship Id="rId28" Type="http://schemas.openxmlformats.org/officeDocument/2006/relationships/slide" Target="slides/slide52.xml"/><Relationship Id="rId10" Type="http://schemas.openxmlformats.org/officeDocument/2006/relationships/slide" Target="slides/slide30.xml"/><Relationship Id="rId19" Type="http://schemas.openxmlformats.org/officeDocument/2006/relationships/slide" Target="slides/slide40.xml"/><Relationship Id="rId4" Type="http://schemas.openxmlformats.org/officeDocument/2006/relationships/slide" Target="slides/slide23.xml"/><Relationship Id="rId9" Type="http://schemas.openxmlformats.org/officeDocument/2006/relationships/slide" Target="slides/slide29.xml"/><Relationship Id="rId14" Type="http://schemas.openxmlformats.org/officeDocument/2006/relationships/slide" Target="slides/slide34.xml"/><Relationship Id="rId22" Type="http://schemas.openxmlformats.org/officeDocument/2006/relationships/slide" Target="slides/slide44.xml"/><Relationship Id="rId27" Type="http://schemas.openxmlformats.org/officeDocument/2006/relationships/slide" Target="slides/slide50.xml"/><Relationship Id="rId30"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890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ea typeface="+mn-ea"/>
                <a:cs typeface="+mn-cs"/>
              </a:defRPr>
            </a:lvl1pPr>
          </a:lstStyle>
          <a:p>
            <a:pPr>
              <a:defRPr/>
            </a:pPr>
            <a:endParaRPr lang="en-US"/>
          </a:p>
        </p:txBody>
      </p:sp>
      <p:sp>
        <p:nvSpPr>
          <p:cNvPr id="890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890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mn-cs"/>
              </a:defRPr>
            </a:lvl1pPr>
          </a:lstStyle>
          <a:p>
            <a:pPr>
              <a:defRPr/>
            </a:pPr>
            <a:fld id="{E62D863E-431F-F542-9D34-7D286C3C77FB}" type="slidenum">
              <a:rPr lang="en-US"/>
              <a:pPr>
                <a:defRPr/>
              </a:pPr>
              <a:t>‹#›</a:t>
            </a:fld>
            <a:endParaRPr lang="en-US"/>
          </a:p>
        </p:txBody>
      </p:sp>
    </p:spTree>
    <p:extLst>
      <p:ext uri="{BB962C8B-B14F-4D97-AF65-F5344CB8AC3E}">
        <p14:creationId xmlns:p14="http://schemas.microsoft.com/office/powerpoint/2010/main" val="456627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296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mn-cs"/>
              </a:defRPr>
            </a:lvl1pPr>
          </a:lstStyle>
          <a:p>
            <a:pPr>
              <a:defRPr/>
            </a:pPr>
            <a:fld id="{3B8E3332-ACC3-394A-A385-0952AEB61A27}" type="slidenum">
              <a:rPr lang="en-US"/>
              <a:pPr>
                <a:defRPr/>
              </a:pPr>
              <a:t>‹#›</a:t>
            </a:fld>
            <a:endParaRPr lang="en-US"/>
          </a:p>
        </p:txBody>
      </p:sp>
    </p:spTree>
    <p:extLst>
      <p:ext uri="{BB962C8B-B14F-4D97-AF65-F5344CB8AC3E}">
        <p14:creationId xmlns:p14="http://schemas.microsoft.com/office/powerpoint/2010/main" val="33940781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3D5E36-2502-9449-BB6A-E725177E63CA}" type="slidenum">
              <a:rPr lang="en-US" sz="1200">
                <a:latin typeface="Times New Roman" charset="0"/>
              </a:rPr>
              <a:pPr eaLnBrk="1" hangingPunct="1"/>
              <a:t>1</a:t>
            </a:fld>
            <a:endParaRPr lang="en-US" sz="1200">
              <a:latin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228525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E933D78-DCC5-5A49-901F-870410A4BB1A}" type="slidenum">
              <a:rPr lang="en-US" sz="1200">
                <a:latin typeface="Times New Roman" charset="0"/>
              </a:rPr>
              <a:pPr eaLnBrk="1" hangingPunct="1"/>
              <a:t>10</a:t>
            </a:fld>
            <a:endParaRPr lang="en-US" sz="1200">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35538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2A819F1-3F8B-7E4E-A972-5910E0EC40F3}" type="slidenum">
              <a:rPr lang="en-US" sz="1200">
                <a:latin typeface="Times New Roman" charset="0"/>
              </a:rPr>
              <a:pPr eaLnBrk="1" hangingPunct="1"/>
              <a:t>11</a:t>
            </a:fld>
            <a:endParaRPr lang="en-US" sz="1200">
              <a:latin typeface="Times New Roman"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761638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117138-6EAF-7147-8393-E262D7A65A8D}" type="slidenum">
              <a:rPr lang="en-US" sz="1200">
                <a:latin typeface="Times New Roman" charset="0"/>
              </a:rPr>
              <a:pPr eaLnBrk="1" hangingPunct="1"/>
              <a:t>12</a:t>
            </a:fld>
            <a:endParaRPr lang="en-US" sz="1200">
              <a:latin typeface="Times New Roman"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853817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C7EF16-76E5-8844-99D0-6463D31D10B1}" type="slidenum">
              <a:rPr lang="en-US" sz="1200">
                <a:latin typeface="Times New Roman" charset="0"/>
              </a:rPr>
              <a:pPr eaLnBrk="1" hangingPunct="1"/>
              <a:t>13</a:t>
            </a:fld>
            <a:endParaRPr lang="en-US" sz="1200">
              <a:latin typeface="Times New Roman"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415988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6EA951-B2C8-F244-81FB-0CFCBC435F33}" type="slidenum">
              <a:rPr lang="en-US" sz="1200">
                <a:latin typeface="Times New Roman" charset="0"/>
              </a:rPr>
              <a:pPr eaLnBrk="1" hangingPunct="1"/>
              <a:t>14</a:t>
            </a:fld>
            <a:endParaRPr lang="en-US" sz="1200">
              <a:latin typeface="Times New Roman"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06590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014EDAE-C74A-EB4A-B61A-5C61E15DD415}" type="slidenum">
              <a:rPr lang="en-US" sz="1200">
                <a:latin typeface="Times New Roman" charset="0"/>
              </a:rPr>
              <a:pPr eaLnBrk="1" hangingPunct="1"/>
              <a:t>15</a:t>
            </a:fld>
            <a:endParaRPr lang="en-US" sz="1200">
              <a:latin typeface="Times New Roman"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465709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58BF70-AE58-4E44-B0BF-9CA1EBBA0721}" type="slidenum">
              <a:rPr lang="en-US" sz="1200">
                <a:latin typeface="Times New Roman" charset="0"/>
              </a:rPr>
              <a:pPr eaLnBrk="1" hangingPunct="1"/>
              <a:t>16</a:t>
            </a:fld>
            <a:endParaRPr lang="en-US"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752955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CFEB2D-2788-8649-9308-BDAE8FB5431A}" type="slidenum">
              <a:rPr lang="en-US" sz="1200">
                <a:latin typeface="Times New Roman" charset="0"/>
              </a:rPr>
              <a:pPr eaLnBrk="1" hangingPunct="1"/>
              <a:t>17</a:t>
            </a:fld>
            <a:endParaRPr lang="en-US" sz="1200">
              <a:latin typeface="Times New Roman"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90128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B81DB2B-9778-9E4D-905D-D259F31D68D1}" type="slidenum">
              <a:rPr lang="en-US" sz="1200">
                <a:latin typeface="Times New Roman" charset="0"/>
              </a:rPr>
              <a:pPr eaLnBrk="1" hangingPunct="1"/>
              <a:t>18</a:t>
            </a:fld>
            <a:endParaRPr lang="en-US" sz="120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210301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9BD295E-0254-DC46-B148-D876DB5BB9DB}" type="slidenum">
              <a:rPr lang="en-US" sz="1200">
                <a:latin typeface="Times New Roman" charset="0"/>
              </a:rPr>
              <a:pPr eaLnBrk="1" hangingPunct="1"/>
              <a:t>19</a:t>
            </a:fld>
            <a:endParaRPr lang="en-US" sz="1200">
              <a:latin typeface="Times New Roman"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7538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BC1934-AC47-8C45-8A56-DB4EB5C3DF9B}" type="slidenum">
              <a:rPr lang="en-US" sz="1200">
                <a:latin typeface="Times New Roman" charset="0"/>
              </a:rPr>
              <a:pPr eaLnBrk="1" hangingPunct="1"/>
              <a:t>2</a:t>
            </a:fld>
            <a:endParaRPr lang="en-US" sz="1200">
              <a:latin typeface="Times New Roman"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126040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B1523D4-0414-1E48-ADFA-44F3D601A84C}" type="slidenum">
              <a:rPr lang="en-US" sz="1200">
                <a:latin typeface="Times New Roman" charset="0"/>
              </a:rPr>
              <a:pPr eaLnBrk="1" hangingPunct="1"/>
              <a:t>20</a:t>
            </a:fld>
            <a:endParaRPr lang="en-US" sz="1200">
              <a:latin typeface="Times New Roman"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33715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83A4CB-BBDC-7840-B92B-8D8BE20F72C8}" type="slidenum">
              <a:rPr lang="en-US" sz="1200">
                <a:latin typeface="Times New Roman" charset="0"/>
              </a:rPr>
              <a:pPr eaLnBrk="1" hangingPunct="1"/>
              <a:t>21</a:t>
            </a:fld>
            <a:endParaRPr lang="en-US" sz="1200">
              <a:latin typeface="Times New Roman"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438895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8E2D574-BEDA-FD41-8F6B-0818B92C53D1}" type="slidenum">
              <a:rPr lang="en-US" sz="1200">
                <a:latin typeface="Times New Roman" charset="0"/>
              </a:rPr>
              <a:pPr eaLnBrk="1" hangingPunct="1"/>
              <a:t>22</a:t>
            </a:fld>
            <a:endParaRPr lang="en-US" sz="120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702277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D5F6F2-DDA3-034A-BF51-AF5B06128E20}" type="slidenum">
              <a:rPr lang="en-US" sz="1200">
                <a:latin typeface="Times New Roman" charset="0"/>
              </a:rPr>
              <a:pPr eaLnBrk="1" hangingPunct="1"/>
              <a:t>23</a:t>
            </a:fld>
            <a:endParaRPr lang="en-US" sz="1200">
              <a:latin typeface="Times New Roman"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609482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2A11EBA-8E22-D54C-B594-74BA11EA88E8}" type="slidenum">
              <a:rPr lang="en-US" sz="1200">
                <a:latin typeface="Times New Roman" charset="0"/>
              </a:rPr>
              <a:pPr eaLnBrk="1" hangingPunct="1"/>
              <a:t>24</a:t>
            </a:fld>
            <a:endParaRPr lang="en-US" sz="1200">
              <a:latin typeface="Times New Roman"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75061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9E535EA-38E0-FD43-B898-83405DF3912E}" type="slidenum">
              <a:rPr lang="en-US" sz="1200">
                <a:latin typeface="Times New Roman" charset="0"/>
              </a:rPr>
              <a:pPr eaLnBrk="1" hangingPunct="1"/>
              <a:t>25</a:t>
            </a:fld>
            <a:endParaRPr lang="en-US" sz="1200">
              <a:latin typeface="Times New Roman"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993746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C1B811-4CB3-C44D-81EA-1C035D209D83}" type="slidenum">
              <a:rPr lang="en-US" sz="1200">
                <a:latin typeface="Times New Roman" charset="0"/>
              </a:rPr>
              <a:pPr eaLnBrk="1" hangingPunct="1"/>
              <a:t>26</a:t>
            </a:fld>
            <a:endParaRPr lang="en-US" sz="1200">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919623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A87813-BCC8-474F-A586-00AEDED8733D}" type="slidenum">
              <a:rPr lang="en-US" sz="1200">
                <a:latin typeface="Times New Roman" charset="0"/>
              </a:rPr>
              <a:pPr eaLnBrk="1" hangingPunct="1"/>
              <a:t>27</a:t>
            </a:fld>
            <a:endParaRPr lang="en-US" sz="1200">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67792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7014FD-D519-474A-8216-329F3A8D3270}" type="slidenum">
              <a:rPr lang="en-US" sz="1200">
                <a:latin typeface="Times New Roman" charset="0"/>
              </a:rPr>
              <a:pPr eaLnBrk="1" hangingPunct="1"/>
              <a:t>28</a:t>
            </a:fld>
            <a:endParaRPr lang="en-US" sz="1200">
              <a:latin typeface="Times New Roman"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403348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B4DBA3-39FF-F54E-A11F-B0C80E15DFAF}" type="slidenum">
              <a:rPr lang="en-US" sz="1200">
                <a:latin typeface="Times New Roman" charset="0"/>
              </a:rPr>
              <a:pPr eaLnBrk="1" hangingPunct="1"/>
              <a:t>29</a:t>
            </a:fld>
            <a:endParaRPr lang="en-US" sz="1200">
              <a:latin typeface="Times New Roman"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25981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DE75DD-15B6-7248-A565-499348D2EBF2}" type="slidenum">
              <a:rPr lang="en-US" sz="1200">
                <a:latin typeface="Times New Roman" charset="0"/>
              </a:rPr>
              <a:pPr eaLnBrk="1" hangingPunct="1"/>
              <a:t>3</a:t>
            </a:fld>
            <a:endParaRPr lang="en-US"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rPr>
              <a:t>Power consumption and bulk</a:t>
            </a:r>
            <a:r>
              <a:rPr lang="en-US" baseline="0" dirty="0">
                <a:latin typeface="Times New Roman" charset="0"/>
              </a:rPr>
              <a:t> are often opposing problems</a:t>
            </a:r>
            <a:endParaRPr lang="en-US" dirty="0">
              <a:latin typeface="Times New Roman" charset="0"/>
            </a:endParaRPr>
          </a:p>
        </p:txBody>
      </p:sp>
    </p:spTree>
    <p:extLst>
      <p:ext uri="{BB962C8B-B14F-4D97-AF65-F5344CB8AC3E}">
        <p14:creationId xmlns:p14="http://schemas.microsoft.com/office/powerpoint/2010/main" val="1733962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00ED3E-2D8D-D547-9212-9957564666BB}" type="slidenum">
              <a:rPr lang="en-US" sz="1200">
                <a:latin typeface="Times New Roman" charset="0"/>
              </a:rPr>
              <a:pPr eaLnBrk="1" hangingPunct="1"/>
              <a:t>30</a:t>
            </a:fld>
            <a:endParaRPr lang="en-US" sz="1200">
              <a:latin typeface="Times New Roman"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876383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33F4AD8-DEA9-594D-AFEE-80575440FDBA}" type="slidenum">
              <a:rPr lang="en-US" sz="1200">
                <a:latin typeface="Times New Roman" charset="0"/>
              </a:rPr>
              <a:pPr eaLnBrk="1" hangingPunct="1"/>
              <a:t>31</a:t>
            </a:fld>
            <a:endParaRPr lang="en-US" sz="1200">
              <a:latin typeface="Times New Roman"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933305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92B786-2A76-7141-89C2-2EA46DE2D479}" type="slidenum">
              <a:rPr lang="en-US" sz="1200">
                <a:latin typeface="Times New Roman" charset="0"/>
              </a:rPr>
              <a:pPr eaLnBrk="1" hangingPunct="1"/>
              <a:t>32</a:t>
            </a:fld>
            <a:endParaRPr lang="en-US" sz="1200">
              <a:latin typeface="Times New Roman"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639993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A0E52D9-EC24-9740-B014-98CCFECF0428}" type="slidenum">
              <a:rPr lang="en-US" sz="1200">
                <a:latin typeface="Times New Roman" charset="0"/>
              </a:rPr>
              <a:pPr eaLnBrk="1" hangingPunct="1"/>
              <a:t>33</a:t>
            </a:fld>
            <a:endParaRPr lang="en-US" sz="1200">
              <a:latin typeface="Times New Roman"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410363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30063D-487C-1142-B8F9-3109DFDDE1AA}" type="slidenum">
              <a:rPr lang="en-US" sz="1200">
                <a:latin typeface="Times New Roman" charset="0"/>
              </a:rPr>
              <a:pPr eaLnBrk="1" hangingPunct="1"/>
              <a:t>34</a:t>
            </a:fld>
            <a:endParaRPr lang="en-US" sz="1200">
              <a:latin typeface="Times New Roman"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411269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1C31F4-2B41-6E45-842F-01E90E02F46E}" type="slidenum">
              <a:rPr lang="en-US" sz="1200">
                <a:latin typeface="Times New Roman" charset="0"/>
              </a:rPr>
              <a:pPr eaLnBrk="1" hangingPunct="1"/>
              <a:t>35</a:t>
            </a:fld>
            <a:endParaRPr lang="en-US" sz="1200">
              <a:latin typeface="Times New Roman"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257689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1A7781-065C-2143-A95A-9689831E082E}" type="slidenum">
              <a:rPr lang="en-US" sz="1200">
                <a:latin typeface="Times New Roman" charset="0"/>
              </a:rPr>
              <a:pPr eaLnBrk="1" hangingPunct="1"/>
              <a:t>36</a:t>
            </a:fld>
            <a:endParaRPr lang="en-US" sz="1200">
              <a:latin typeface="Times New Roman"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661268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5CC022-737F-9C46-A571-48E6468DE1C3}" type="slidenum">
              <a:rPr lang="en-US" sz="1200">
                <a:latin typeface="Times New Roman" charset="0"/>
              </a:rPr>
              <a:pPr eaLnBrk="1" hangingPunct="1"/>
              <a:t>37</a:t>
            </a:fld>
            <a:endParaRPr lang="en-US" sz="1200">
              <a:latin typeface="Times New Roman"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498263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31FA10-51CA-3E43-9E18-EFE6141E8B77}" type="slidenum">
              <a:rPr lang="en-US" sz="1200">
                <a:latin typeface="Times New Roman" charset="0"/>
              </a:rPr>
              <a:pPr eaLnBrk="1" hangingPunct="1"/>
              <a:t>38</a:t>
            </a:fld>
            <a:endParaRPr lang="en-US" sz="1200">
              <a:latin typeface="Times New Roman"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20728666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09EC7CC-B988-9B47-9265-43C73A2B5E68}" type="slidenum">
              <a:rPr lang="en-US" sz="1200">
                <a:latin typeface="Times New Roman" charset="0"/>
              </a:rPr>
              <a:pPr eaLnBrk="1" hangingPunct="1"/>
              <a:t>39</a:t>
            </a:fld>
            <a:endParaRPr lang="en-US" sz="1200">
              <a:latin typeface="Times New Roman"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43152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756969-5D56-2B42-A751-FAA0EC7980FA}" type="slidenum">
              <a:rPr lang="en-US" sz="1200">
                <a:latin typeface="Times New Roman" charset="0"/>
              </a:rPr>
              <a:pPr eaLnBrk="1" hangingPunct="1"/>
              <a:t>4</a:t>
            </a:fld>
            <a:endParaRPr lang="en-US" sz="1200">
              <a:latin typeface="Times New Roman"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355656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1B6F6B-CCC0-5D40-9B72-CF8CACB79168}" type="slidenum">
              <a:rPr lang="en-US" sz="1200">
                <a:latin typeface="Times New Roman" charset="0"/>
              </a:rPr>
              <a:pPr eaLnBrk="1" hangingPunct="1"/>
              <a:t>40</a:t>
            </a:fld>
            <a:endParaRPr lang="en-US" sz="1200">
              <a:latin typeface="Times New Roman"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5655575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06C41E-5FE1-1449-A16B-27C6ED990C9C}" type="slidenum">
              <a:rPr lang="en-US" sz="1200">
                <a:latin typeface="Times New Roman" charset="0"/>
              </a:rPr>
              <a:pPr eaLnBrk="1" hangingPunct="1"/>
              <a:t>41</a:t>
            </a:fld>
            <a:endParaRPr lang="en-US" sz="1200">
              <a:latin typeface="Times New Roman"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355427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08E08A-B8A2-144D-9F50-DC43F13E2E1D}" type="slidenum">
              <a:rPr lang="en-US" sz="1200">
                <a:latin typeface="Times New Roman" charset="0"/>
              </a:rPr>
              <a:pPr eaLnBrk="1" hangingPunct="1"/>
              <a:t>42</a:t>
            </a:fld>
            <a:endParaRPr lang="en-US" sz="1200">
              <a:latin typeface="Times New Roman"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63902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5A11BD-504B-F349-9E13-B7ED9168FDD6}" type="slidenum">
              <a:rPr lang="en-US" sz="1200">
                <a:latin typeface="Times New Roman" charset="0"/>
              </a:rPr>
              <a:pPr eaLnBrk="1" hangingPunct="1"/>
              <a:t>43</a:t>
            </a:fld>
            <a:endParaRPr lang="en-US" sz="1200">
              <a:latin typeface="Times New Roman"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6286600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45A675-9C72-F94C-92BE-551B1455E6AB}" type="slidenum">
              <a:rPr lang="en-US" sz="1200">
                <a:latin typeface="Times New Roman" charset="0"/>
              </a:rPr>
              <a:pPr eaLnBrk="1" hangingPunct="1"/>
              <a:t>44</a:t>
            </a:fld>
            <a:endParaRPr lang="en-US" sz="1200">
              <a:latin typeface="Times New Roman"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063534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959249-9D4B-3F41-8681-4CAB114A9E59}" type="slidenum">
              <a:rPr lang="en-US" sz="1200">
                <a:latin typeface="Times New Roman" charset="0"/>
              </a:rPr>
              <a:pPr eaLnBrk="1" hangingPunct="1"/>
              <a:t>45</a:t>
            </a:fld>
            <a:endParaRPr lang="en-US" sz="1200">
              <a:latin typeface="Times New Roman"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315493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407EC1-ECAA-C641-B38B-01DBF3BFB3D4}" type="slidenum">
              <a:rPr lang="en-US" sz="1200">
                <a:latin typeface="Times New Roman" charset="0"/>
              </a:rPr>
              <a:pPr eaLnBrk="1" hangingPunct="1"/>
              <a:t>46</a:t>
            </a:fld>
            <a:endParaRPr lang="en-US" sz="1200">
              <a:latin typeface="Times New Roman"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1584196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0A04B0E-1607-9A41-A2AF-3854139CAF05}" type="slidenum">
              <a:rPr lang="en-US" sz="1200">
                <a:latin typeface="Times New Roman" charset="0"/>
              </a:rPr>
              <a:pPr eaLnBrk="1" hangingPunct="1"/>
              <a:t>47</a:t>
            </a:fld>
            <a:endParaRPr lang="en-US" sz="1200">
              <a:latin typeface="Times New Roman"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4717087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F88A39C-E41C-F741-84F2-6C2EE3C7B5BA}" type="slidenum">
              <a:rPr lang="en-US" sz="1200">
                <a:latin typeface="Times New Roman" charset="0"/>
              </a:rPr>
              <a:pPr eaLnBrk="1" hangingPunct="1"/>
              <a:t>48</a:t>
            </a:fld>
            <a:endParaRPr lang="en-US" sz="1200">
              <a:latin typeface="Times New Roman"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647593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D97FD1-AA09-0A4C-A7BB-E0C67EC0033F}" type="slidenum">
              <a:rPr lang="en-US" sz="1200">
                <a:latin typeface="Times New Roman" charset="0"/>
              </a:rPr>
              <a:pPr eaLnBrk="1" hangingPunct="1"/>
              <a:t>49</a:t>
            </a:fld>
            <a:endParaRPr lang="en-US" sz="1200">
              <a:latin typeface="Times New Roman"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44636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9CAD31-A346-9047-8965-5187EEDCD317}" type="slidenum">
              <a:rPr lang="en-US" sz="1200">
                <a:latin typeface="Times New Roman" charset="0"/>
              </a:rPr>
              <a:pPr eaLnBrk="1" hangingPunct="1"/>
              <a:t>5</a:t>
            </a:fld>
            <a:endParaRPr lang="en-US" sz="120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858565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F64D0F-99B7-A54F-93F1-9760E60CED7E}" type="slidenum">
              <a:rPr lang="en-US" sz="1200">
                <a:latin typeface="Times New Roman" charset="0"/>
              </a:rPr>
              <a:pPr eaLnBrk="1" hangingPunct="1"/>
              <a:t>50</a:t>
            </a:fld>
            <a:endParaRPr lang="en-US" sz="1200">
              <a:latin typeface="Times New Roman"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6832217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8CA6CB-0EFA-174D-B9E7-F27ED48EE2FA}" type="slidenum">
              <a:rPr lang="en-US" sz="1200">
                <a:latin typeface="Times New Roman" charset="0"/>
              </a:rPr>
              <a:pPr eaLnBrk="1" hangingPunct="1"/>
              <a:t>51</a:t>
            </a:fld>
            <a:endParaRPr lang="en-US" sz="1200">
              <a:latin typeface="Times New Roman"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1056350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E5D6CB-C085-E24F-B64B-EE7EE7006FDF}" type="slidenum">
              <a:rPr lang="en-US" sz="1200">
                <a:latin typeface="Times New Roman" charset="0"/>
              </a:rPr>
              <a:pPr eaLnBrk="1" hangingPunct="1"/>
              <a:t>52</a:t>
            </a:fld>
            <a:endParaRPr lang="en-US" sz="1200">
              <a:latin typeface="Times New Roman"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2318004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4973DF-A493-B341-BCB6-84660C99BC70}" type="slidenum">
              <a:rPr lang="en-US" sz="1200">
                <a:latin typeface="Times New Roman" charset="0"/>
              </a:rPr>
              <a:pPr eaLnBrk="1" hangingPunct="1"/>
              <a:t>53</a:t>
            </a:fld>
            <a:endParaRPr lang="en-US" sz="1200">
              <a:latin typeface="Times New Roman"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334928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1121DE3-B80B-5549-BE5B-9A5D851FF504}" type="slidenum">
              <a:rPr lang="en-US" sz="1200">
                <a:latin typeface="Times New Roman" charset="0"/>
              </a:rPr>
              <a:pPr eaLnBrk="1" hangingPunct="1"/>
              <a:t>54</a:t>
            </a:fld>
            <a:endParaRPr lang="en-US" sz="1200">
              <a:latin typeface="Times New Roman"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85870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BB1286-7A53-B645-A3F7-FB2DCEDE4B0B}" type="slidenum">
              <a:rPr lang="en-US" sz="1200">
                <a:latin typeface="Times New Roman" charset="0"/>
              </a:rPr>
              <a:pPr eaLnBrk="1" hangingPunct="1"/>
              <a:t>55</a:t>
            </a:fld>
            <a:endParaRPr lang="en-US" sz="1200">
              <a:latin typeface="Times New Roman"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171905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16F6B5-D5C5-544F-BF55-69BA48C1FB00}" type="slidenum">
              <a:rPr lang="en-US" sz="1200">
                <a:latin typeface="Times New Roman" charset="0"/>
              </a:rPr>
              <a:pPr eaLnBrk="1" hangingPunct="1"/>
              <a:t>56</a:t>
            </a:fld>
            <a:endParaRPr lang="en-US" sz="1200">
              <a:latin typeface="Times New Roman"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555456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E9242A7-E7E5-6B4D-B40D-D8D2CEF9DE31}" type="slidenum">
              <a:rPr lang="en-US" sz="1200">
                <a:latin typeface="Times New Roman" charset="0"/>
              </a:rPr>
              <a:pPr eaLnBrk="1" hangingPunct="1"/>
              <a:t>57</a:t>
            </a:fld>
            <a:endParaRPr lang="en-US" sz="1200">
              <a:latin typeface="Times New Roman"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2326579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434F668-5A5F-1544-871A-2D352D4EE7D2}" type="slidenum">
              <a:rPr lang="en-US" sz="1200">
                <a:latin typeface="Times New Roman" charset="0"/>
              </a:rPr>
              <a:pPr eaLnBrk="1" hangingPunct="1"/>
              <a:t>58</a:t>
            </a:fld>
            <a:endParaRPr lang="en-US" sz="1200">
              <a:latin typeface="Times New Roman"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073221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F90D74-39D6-304D-84CE-EF23569D0FF2}" type="slidenum">
              <a:rPr lang="en-US" sz="1200">
                <a:latin typeface="Times New Roman" charset="0"/>
              </a:rPr>
              <a:pPr eaLnBrk="1" hangingPunct="1"/>
              <a:t>59</a:t>
            </a:fld>
            <a:endParaRPr lang="en-US" sz="1200">
              <a:latin typeface="Times New Roman" charset="0"/>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05412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E6B1C5-3A0E-5249-A62B-478803C706CD}" type="slidenum">
              <a:rPr lang="en-US" sz="1200">
                <a:latin typeface="Times New Roman" charset="0"/>
              </a:rPr>
              <a:pPr eaLnBrk="1" hangingPunct="1"/>
              <a:t>6</a:t>
            </a:fld>
            <a:endParaRPr lang="en-US" sz="1200">
              <a:latin typeface="Times New Roman"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7672171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EE5A95-EC36-A94C-9175-52D197954F9F}" type="slidenum">
              <a:rPr lang="en-US" sz="1200">
                <a:latin typeface="Times New Roman" charset="0"/>
              </a:rPr>
              <a:pPr eaLnBrk="1" hangingPunct="1"/>
              <a:t>60</a:t>
            </a:fld>
            <a:endParaRPr lang="en-US" sz="1200">
              <a:latin typeface="Times New Roman"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20022863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6D4931E-6AE2-8C4E-B340-14C068EA4E18}" type="slidenum">
              <a:rPr lang="en-US" sz="1200">
                <a:latin typeface="Times New Roman" charset="0"/>
              </a:rPr>
              <a:pPr eaLnBrk="1" hangingPunct="1"/>
              <a:t>61</a:t>
            </a:fld>
            <a:endParaRPr lang="en-US" sz="1200">
              <a:latin typeface="Times New Roman"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3573981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417A3D-2902-4147-98AB-54B80896F332}" type="slidenum">
              <a:rPr lang="en-US" sz="1200">
                <a:latin typeface="Times New Roman" charset="0"/>
              </a:rPr>
              <a:pPr eaLnBrk="1" hangingPunct="1"/>
              <a:t>62</a:t>
            </a:fld>
            <a:endParaRPr lang="en-US" sz="1200">
              <a:latin typeface="Times New Roman"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0716896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11DA46-7AF7-9F44-8FDC-DD84BF9B346A}" type="slidenum">
              <a:rPr lang="en-US" sz="1200">
                <a:latin typeface="Times New Roman" charset="0"/>
              </a:rPr>
              <a:pPr eaLnBrk="1" hangingPunct="1"/>
              <a:t>63</a:t>
            </a:fld>
            <a:endParaRPr lang="en-US" sz="1200">
              <a:latin typeface="Times New Roman"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Times New Roman" charset="0"/>
            </a:endParaRPr>
          </a:p>
        </p:txBody>
      </p:sp>
    </p:spTree>
    <p:extLst>
      <p:ext uri="{BB962C8B-B14F-4D97-AF65-F5344CB8AC3E}">
        <p14:creationId xmlns:p14="http://schemas.microsoft.com/office/powerpoint/2010/main" val="9429531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235C3E4-A87D-3D42-9DB0-8DB155AB48F0}" type="slidenum">
              <a:rPr lang="en-US" sz="1200">
                <a:latin typeface="Times New Roman" charset="0"/>
              </a:rPr>
              <a:pPr eaLnBrk="1" hangingPunct="1"/>
              <a:t>64</a:t>
            </a:fld>
            <a:endParaRPr lang="en-US" sz="1200">
              <a:latin typeface="Times New Roman"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Times New Roman" charset="0"/>
            </a:endParaRPr>
          </a:p>
        </p:txBody>
      </p:sp>
    </p:spTree>
    <p:extLst>
      <p:ext uri="{BB962C8B-B14F-4D97-AF65-F5344CB8AC3E}">
        <p14:creationId xmlns:p14="http://schemas.microsoft.com/office/powerpoint/2010/main" val="7696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3B24819-085F-B447-91F1-443BA2C1FA37}" type="slidenum">
              <a:rPr lang="en-US" sz="1200">
                <a:latin typeface="Times New Roman" charset="0"/>
              </a:rPr>
              <a:pPr eaLnBrk="1" hangingPunct="1"/>
              <a:t>65</a:t>
            </a:fld>
            <a:endParaRPr lang="en-US" sz="1200">
              <a:latin typeface="Times New Roman"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867438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C443DC3-B5DB-4E49-AA71-0C89EFAD63A7}" type="slidenum">
              <a:rPr lang="en-US" sz="1200">
                <a:latin typeface="Times New Roman" charset="0"/>
              </a:rPr>
              <a:pPr eaLnBrk="1" hangingPunct="1"/>
              <a:t>66</a:t>
            </a:fld>
            <a:endParaRPr lang="en-US" sz="1200">
              <a:latin typeface="Times New Roman"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5916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2A12BE-AC8B-D349-AC14-76887FBDDE2A}" type="slidenum">
              <a:rPr lang="en-US" sz="1200">
                <a:latin typeface="Times New Roman" charset="0"/>
              </a:rPr>
              <a:pPr eaLnBrk="1" hangingPunct="1"/>
              <a:t>7</a:t>
            </a:fld>
            <a:endParaRPr lang="en-US" sz="1200">
              <a:latin typeface="Times New Roman"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92054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07069B-1A05-474D-9C12-47793F5E46A3}" type="slidenum">
              <a:rPr lang="en-US" sz="1200">
                <a:latin typeface="Times New Roman" charset="0"/>
              </a:rPr>
              <a:pPr eaLnBrk="1" hangingPunct="1"/>
              <a:t>8</a:t>
            </a:fld>
            <a:endParaRPr lang="en-US" sz="1200">
              <a:latin typeface="Times New Roman"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86258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5068957-6177-6441-B49A-85208472A803}" type="slidenum">
              <a:rPr lang="en-US" sz="1200">
                <a:latin typeface="Times New Roman" charset="0"/>
              </a:rPr>
              <a:pPr eaLnBrk="1" hangingPunct="1"/>
              <a:t>9</a:t>
            </a:fld>
            <a:endParaRPr lang="en-US" sz="1200">
              <a:latin typeface="Times New Roman"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56043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9267" name="Rectangle 3"/>
          <p:cNvSpPr>
            <a:spLocks noGrp="1" noChangeArrowheads="1"/>
          </p:cNvSpPr>
          <p:nvPr>
            <p:ph type="ctrTitle"/>
          </p:nvPr>
        </p:nvSpPr>
        <p:spPr>
          <a:xfrm>
            <a:off x="315913" y="466725"/>
            <a:ext cx="6781800" cy="2133600"/>
          </a:xfrm>
        </p:spPr>
        <p:txBody>
          <a:bodyPr/>
          <a:lstStyle>
            <a:lvl1pPr algn="r">
              <a:defRPr sz="4800"/>
            </a:lvl1pPr>
          </a:lstStyle>
          <a:p>
            <a:r>
              <a:rPr lang="en-US"/>
              <a:t>Click to edit Master title style</a:t>
            </a:r>
          </a:p>
        </p:txBody>
      </p:sp>
      <p:sp>
        <p:nvSpPr>
          <p:cNvPr id="139268" name="Rectangle 4"/>
          <p:cNvSpPr>
            <a:spLocks noGrp="1" noChangeArrowheads="1"/>
          </p:cNvSpPr>
          <p:nvPr>
            <p:ph type="subTitle" idx="1"/>
          </p:nvPr>
        </p:nvSpPr>
        <p:spPr>
          <a:xfrm>
            <a:off x="849313" y="3049588"/>
            <a:ext cx="6248400" cy="2362200"/>
          </a:xfrm>
        </p:spPr>
        <p:txBody>
          <a:bodyPr/>
          <a:lstStyle>
            <a:lvl1pPr marL="0" indent="0" algn="r">
              <a:buFont typeface="Wingdings" pitchFamily="1" charset="2"/>
              <a:buNone/>
              <a:defRPr sz="3200"/>
            </a:lvl1pPr>
          </a:lstStyle>
          <a:p>
            <a:r>
              <a:rPr 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p>
        </p:txBody>
      </p:sp>
      <p:sp>
        <p:nvSpPr>
          <p:cNvPr id="39" name="Rectangle 6"/>
          <p:cNvSpPr>
            <a:spLocks noGrp="1" noChangeArrowheads="1"/>
          </p:cNvSpPr>
          <p:nvPr>
            <p:ph type="ftr" sz="quarter" idx="11"/>
          </p:nvPr>
        </p:nvSpPr>
        <p:spPr/>
        <p:txBody>
          <a:bodyPr/>
          <a:lstStyle>
            <a:lvl1pPr>
              <a:defRPr/>
            </a:lvl1pPr>
          </a:lstStyle>
          <a:p>
            <a:pPr>
              <a:defRPr/>
            </a:pPr>
            <a:endParaRPr lang="en-US"/>
          </a:p>
        </p:txBody>
      </p:sp>
      <p:sp>
        <p:nvSpPr>
          <p:cNvPr id="40" name="Rectangle 7"/>
          <p:cNvSpPr>
            <a:spLocks noGrp="1" noChangeArrowheads="1"/>
          </p:cNvSpPr>
          <p:nvPr>
            <p:ph type="sldNum" sz="quarter" idx="12"/>
          </p:nvPr>
        </p:nvSpPr>
        <p:spPr/>
        <p:txBody>
          <a:bodyPr/>
          <a:lstStyle>
            <a:lvl1pPr>
              <a:defRPr smtClean="0"/>
            </a:lvl1pPr>
          </a:lstStyle>
          <a:p>
            <a:pPr>
              <a:defRPr/>
            </a:pPr>
            <a:fld id="{15AB1D65-ADE3-FC40-B46A-FB24AB4638E9}" type="slidenum">
              <a:rPr lang="en-US"/>
              <a:pPr>
                <a:defRPr/>
              </a:pPr>
              <a:t>‹#›</a:t>
            </a:fld>
            <a:endParaRPr lang="en-US"/>
          </a:p>
        </p:txBody>
      </p:sp>
    </p:spTree>
    <p:extLst>
      <p:ext uri="{BB962C8B-B14F-4D97-AF65-F5344CB8AC3E}">
        <p14:creationId xmlns:p14="http://schemas.microsoft.com/office/powerpoint/2010/main" val="4173541787"/>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34030CFD-47C8-5440-9914-1556731DB7C8}" type="slidenum">
              <a:rPr lang="en-US"/>
              <a:pPr>
                <a:defRPr/>
              </a:pPr>
              <a:t>‹#›</a:t>
            </a:fld>
            <a:endParaRPr lang="en-US"/>
          </a:p>
        </p:txBody>
      </p:sp>
    </p:spTree>
    <p:extLst>
      <p:ext uri="{BB962C8B-B14F-4D97-AF65-F5344CB8AC3E}">
        <p14:creationId xmlns:p14="http://schemas.microsoft.com/office/powerpoint/2010/main" val="2740086210"/>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65370C3-AFED-6141-8C43-EE80DA516F6D}" type="slidenum">
              <a:rPr lang="en-US"/>
              <a:pPr>
                <a:defRPr/>
              </a:pPr>
              <a:t>‹#›</a:t>
            </a:fld>
            <a:endParaRPr lang="en-US"/>
          </a:p>
        </p:txBody>
      </p:sp>
    </p:spTree>
    <p:extLst>
      <p:ext uri="{BB962C8B-B14F-4D97-AF65-F5344CB8AC3E}">
        <p14:creationId xmlns:p14="http://schemas.microsoft.com/office/powerpoint/2010/main" val="1441626239"/>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E91C4EA7-9D65-FC48-AE64-A0CC898DD32D}" type="slidenum">
              <a:rPr lang="en-US"/>
              <a:pPr>
                <a:defRPr/>
              </a:pPr>
              <a:t>‹#›</a:t>
            </a:fld>
            <a:endParaRPr lang="en-US"/>
          </a:p>
        </p:txBody>
      </p:sp>
    </p:spTree>
    <p:extLst>
      <p:ext uri="{BB962C8B-B14F-4D97-AF65-F5344CB8AC3E}">
        <p14:creationId xmlns:p14="http://schemas.microsoft.com/office/powerpoint/2010/main" val="45789370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EB09A71-27A0-1140-B188-1BB7BDBC8ACA}" type="slidenum">
              <a:rPr lang="en-US"/>
              <a:pPr>
                <a:defRPr/>
              </a:pPr>
              <a:t>‹#›</a:t>
            </a:fld>
            <a:endParaRPr lang="en-US"/>
          </a:p>
        </p:txBody>
      </p:sp>
    </p:spTree>
    <p:extLst>
      <p:ext uri="{BB962C8B-B14F-4D97-AF65-F5344CB8AC3E}">
        <p14:creationId xmlns:p14="http://schemas.microsoft.com/office/powerpoint/2010/main" val="265235580"/>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25F4D89E-8331-D34C-A913-06DE8EF435C2}" type="slidenum">
              <a:rPr lang="en-US"/>
              <a:pPr>
                <a:defRPr/>
              </a:pPr>
              <a:t>‹#›</a:t>
            </a:fld>
            <a:endParaRPr lang="en-US"/>
          </a:p>
        </p:txBody>
      </p:sp>
    </p:spTree>
    <p:extLst>
      <p:ext uri="{BB962C8B-B14F-4D97-AF65-F5344CB8AC3E}">
        <p14:creationId xmlns:p14="http://schemas.microsoft.com/office/powerpoint/2010/main" val="68264862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F6ED8926-5E02-234B-B4E5-18D958135D68}" type="slidenum">
              <a:rPr lang="en-US"/>
              <a:pPr>
                <a:defRPr/>
              </a:pPr>
              <a:t>‹#›</a:t>
            </a:fld>
            <a:endParaRPr lang="en-US"/>
          </a:p>
        </p:txBody>
      </p:sp>
    </p:spTree>
    <p:extLst>
      <p:ext uri="{BB962C8B-B14F-4D97-AF65-F5344CB8AC3E}">
        <p14:creationId xmlns:p14="http://schemas.microsoft.com/office/powerpoint/2010/main" val="167083110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AC3E708A-6312-2549-9294-7D72E5CBC2B0}" type="slidenum">
              <a:rPr lang="en-US"/>
              <a:pPr>
                <a:defRPr/>
              </a:pPr>
              <a:t>‹#›</a:t>
            </a:fld>
            <a:endParaRPr lang="en-US"/>
          </a:p>
        </p:txBody>
      </p:sp>
    </p:spTree>
    <p:extLst>
      <p:ext uri="{BB962C8B-B14F-4D97-AF65-F5344CB8AC3E}">
        <p14:creationId xmlns:p14="http://schemas.microsoft.com/office/powerpoint/2010/main" val="21648637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5C6F8799-3945-BF48-9CAD-DFCC3673C7FC}" type="slidenum">
              <a:rPr lang="en-US"/>
              <a:pPr>
                <a:defRPr/>
              </a:pPr>
              <a:t>‹#›</a:t>
            </a:fld>
            <a:endParaRPr lang="en-US"/>
          </a:p>
        </p:txBody>
      </p:sp>
    </p:spTree>
    <p:extLst>
      <p:ext uri="{BB962C8B-B14F-4D97-AF65-F5344CB8AC3E}">
        <p14:creationId xmlns:p14="http://schemas.microsoft.com/office/powerpoint/2010/main" val="1133746840"/>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A55BE11-5D77-FD45-B984-3053F27782C7}" type="slidenum">
              <a:rPr lang="en-US"/>
              <a:pPr>
                <a:defRPr/>
              </a:pPr>
              <a:t>‹#›</a:t>
            </a:fld>
            <a:endParaRPr lang="en-US"/>
          </a:p>
        </p:txBody>
      </p:sp>
    </p:spTree>
    <p:extLst>
      <p:ext uri="{BB962C8B-B14F-4D97-AF65-F5344CB8AC3E}">
        <p14:creationId xmlns:p14="http://schemas.microsoft.com/office/powerpoint/2010/main" val="1592132913"/>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C9B3E043-930D-C249-91BE-AA93DFFF9E6B}" type="slidenum">
              <a:rPr lang="en-US"/>
              <a:pPr>
                <a:defRPr/>
              </a:pPr>
              <a:t>‹#›</a:t>
            </a:fld>
            <a:endParaRPr lang="en-US"/>
          </a:p>
        </p:txBody>
      </p:sp>
    </p:spTree>
    <p:extLst>
      <p:ext uri="{BB962C8B-B14F-4D97-AF65-F5344CB8AC3E}">
        <p14:creationId xmlns:p14="http://schemas.microsoft.com/office/powerpoint/2010/main" val="2487369548"/>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824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mn-ea"/>
                <a:cs typeface="+mn-cs"/>
              </a:defRPr>
            </a:lvl1pPr>
          </a:lstStyle>
          <a:p>
            <a:pPr>
              <a:defRPr/>
            </a:pPr>
            <a:endParaRPr lang="en-US"/>
          </a:p>
        </p:txBody>
      </p:sp>
      <p:sp>
        <p:nvSpPr>
          <p:cNvPr id="13824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mn-ea"/>
                <a:cs typeface="+mn-cs"/>
              </a:defRPr>
            </a:lvl1pPr>
          </a:lstStyle>
          <a:p>
            <a:pPr>
              <a:defRPr/>
            </a:pPr>
            <a:endParaRPr lang="en-US"/>
          </a:p>
        </p:txBody>
      </p:sp>
      <p:sp>
        <p:nvSpPr>
          <p:cNvPr id="13824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cs typeface="+mn-cs"/>
              </a:defRPr>
            </a:lvl1pPr>
          </a:lstStyle>
          <a:p>
            <a:pPr>
              <a:defRPr/>
            </a:pPr>
            <a:fld id="{E010B2CF-61EA-5841-9FEC-415D6010E826}" type="slidenum">
              <a:rPr lang="en-US"/>
              <a:pPr>
                <a:defRPr/>
              </a:pPr>
              <a:t>‹#›</a:t>
            </a:fld>
            <a:endParaRPr 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35" name="Oval 11"/>
            <p:cNvSpPr>
              <a:spLocks noChangeArrowheads="1"/>
            </p:cNvSpPr>
            <p:nvPr/>
          </p:nvSpPr>
          <p:spPr bwMode="auto">
            <a:xfrm>
              <a:off x="5360" y="960"/>
              <a:ext cx="78" cy="80"/>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36" name="Oval 12"/>
            <p:cNvSpPr>
              <a:spLocks noChangeArrowheads="1"/>
            </p:cNvSpPr>
            <p:nvPr/>
          </p:nvSpPr>
          <p:spPr bwMode="auto">
            <a:xfrm>
              <a:off x="5136" y="1072"/>
              <a:ext cx="80" cy="78"/>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37" name="Oval 13"/>
            <p:cNvSpPr>
              <a:spLocks noChangeArrowheads="1"/>
            </p:cNvSpPr>
            <p:nvPr/>
          </p:nvSpPr>
          <p:spPr bwMode="auto">
            <a:xfrm>
              <a:off x="5248" y="1072"/>
              <a:ext cx="79" cy="78"/>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38" name="Oval 14"/>
            <p:cNvSpPr>
              <a:spLocks noChangeArrowheads="1"/>
            </p:cNvSpPr>
            <p:nvPr/>
          </p:nvSpPr>
          <p:spPr bwMode="auto">
            <a:xfrm>
              <a:off x="5360" y="1072"/>
              <a:ext cx="78" cy="78"/>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39" name="Oval 15"/>
            <p:cNvSpPr>
              <a:spLocks noChangeArrowheads="1"/>
            </p:cNvSpPr>
            <p:nvPr/>
          </p:nvSpPr>
          <p:spPr bwMode="auto">
            <a:xfrm>
              <a:off x="5472" y="1072"/>
              <a:ext cx="78" cy="7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0" name="Oval 16"/>
            <p:cNvSpPr>
              <a:spLocks noChangeArrowheads="1"/>
            </p:cNvSpPr>
            <p:nvPr/>
          </p:nvSpPr>
          <p:spPr bwMode="auto">
            <a:xfrm>
              <a:off x="5136" y="1184"/>
              <a:ext cx="80" cy="78"/>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1" name="Oval 17"/>
            <p:cNvSpPr>
              <a:spLocks noChangeArrowheads="1"/>
            </p:cNvSpPr>
            <p:nvPr/>
          </p:nvSpPr>
          <p:spPr bwMode="auto">
            <a:xfrm>
              <a:off x="5248" y="1184"/>
              <a:ext cx="79" cy="78"/>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2" name="Oval 18"/>
            <p:cNvSpPr>
              <a:spLocks noChangeArrowheads="1"/>
            </p:cNvSpPr>
            <p:nvPr/>
          </p:nvSpPr>
          <p:spPr bwMode="auto">
            <a:xfrm>
              <a:off x="5360" y="1184"/>
              <a:ext cx="78" cy="7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3" name="Oval 19"/>
            <p:cNvSpPr>
              <a:spLocks noChangeArrowheads="1"/>
            </p:cNvSpPr>
            <p:nvPr/>
          </p:nvSpPr>
          <p:spPr bwMode="auto">
            <a:xfrm>
              <a:off x="5472" y="1184"/>
              <a:ext cx="78" cy="7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4" name="Oval 20"/>
            <p:cNvSpPr>
              <a:spLocks noChangeArrowheads="1"/>
            </p:cNvSpPr>
            <p:nvPr/>
          </p:nvSpPr>
          <p:spPr bwMode="auto">
            <a:xfrm>
              <a:off x="5584" y="1184"/>
              <a:ext cx="80" cy="7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7" name="Oval 23"/>
            <p:cNvSpPr>
              <a:spLocks noChangeArrowheads="1"/>
            </p:cNvSpPr>
            <p:nvPr/>
          </p:nvSpPr>
          <p:spPr bwMode="auto">
            <a:xfrm>
              <a:off x="5360" y="1296"/>
              <a:ext cx="78" cy="8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8" name="Oval 24"/>
            <p:cNvSpPr>
              <a:spLocks noChangeArrowheads="1"/>
            </p:cNvSpPr>
            <p:nvPr/>
          </p:nvSpPr>
          <p:spPr bwMode="auto">
            <a:xfrm>
              <a:off x="5472" y="1296"/>
              <a:ext cx="78" cy="8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1" name="Oval 27"/>
            <p:cNvSpPr>
              <a:spLocks noChangeArrowheads="1"/>
            </p:cNvSpPr>
            <p:nvPr/>
          </p:nvSpPr>
          <p:spPr bwMode="auto">
            <a:xfrm>
              <a:off x="5360" y="1408"/>
              <a:ext cx="78" cy="8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2" name="Oval 28"/>
            <p:cNvSpPr>
              <a:spLocks noChangeArrowheads="1"/>
            </p:cNvSpPr>
            <p:nvPr/>
          </p:nvSpPr>
          <p:spPr bwMode="auto">
            <a:xfrm>
              <a:off x="5472" y="1408"/>
              <a:ext cx="78" cy="8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6" name="Oval 32"/>
            <p:cNvSpPr>
              <a:spLocks noChangeArrowheads="1"/>
            </p:cNvSpPr>
            <p:nvPr/>
          </p:nvSpPr>
          <p:spPr bwMode="auto">
            <a:xfrm>
              <a:off x="5360" y="1520"/>
              <a:ext cx="78" cy="7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7" name="Oval 33"/>
            <p:cNvSpPr>
              <a:spLocks noChangeArrowheads="1"/>
            </p:cNvSpPr>
            <p:nvPr/>
          </p:nvSpPr>
          <p:spPr bwMode="auto">
            <a:xfrm>
              <a:off x="5472" y="1520"/>
              <a:ext cx="78" cy="79"/>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8" name="Oval 34"/>
            <p:cNvSpPr>
              <a:spLocks noChangeArrowheads="1"/>
            </p:cNvSpPr>
            <p:nvPr/>
          </p:nvSpPr>
          <p:spPr bwMode="auto">
            <a:xfrm>
              <a:off x="5136" y="1632"/>
              <a:ext cx="80" cy="7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59" name="Oval 35"/>
            <p:cNvSpPr>
              <a:spLocks noChangeArrowheads="1"/>
            </p:cNvSpPr>
            <p:nvPr/>
          </p:nvSpPr>
          <p:spPr bwMode="auto">
            <a:xfrm>
              <a:off x="5248" y="1632"/>
              <a:ext cx="79" cy="7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60" name="Oval 36"/>
            <p:cNvSpPr>
              <a:spLocks noChangeArrowheads="1"/>
            </p:cNvSpPr>
            <p:nvPr/>
          </p:nvSpPr>
          <p:spPr bwMode="auto">
            <a:xfrm>
              <a:off x="5360" y="1632"/>
              <a:ext cx="78" cy="78"/>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61" name="Oval 37"/>
            <p:cNvSpPr>
              <a:spLocks noChangeArrowheads="1"/>
            </p:cNvSpPr>
            <p:nvPr/>
          </p:nvSpPr>
          <p:spPr bwMode="auto">
            <a:xfrm>
              <a:off x="5472" y="1632"/>
              <a:ext cx="78" cy="78"/>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63" name="Oval 39"/>
            <p:cNvSpPr>
              <a:spLocks noChangeArrowheads="1"/>
            </p:cNvSpPr>
            <p:nvPr/>
          </p:nvSpPr>
          <p:spPr bwMode="auto">
            <a:xfrm>
              <a:off x="5472" y="1744"/>
              <a:ext cx="78" cy="80"/>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35"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fade thruBlk="1"/>
  </p:transition>
  <p:txStyles>
    <p:titleStyle>
      <a:lvl1pPr algn="l" rtl="0" eaLnBrk="0" fontAlgn="base" hangingPunct="0">
        <a:spcBef>
          <a:spcPct val="0"/>
        </a:spcBef>
        <a:spcAft>
          <a:spcPct val="0"/>
        </a:spcAft>
        <a:defRPr sz="3900" b="1">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ＭＳ Ｐゴシック" charset="0"/>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ＭＳ Ｐゴシック" charset="0"/>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ＭＳ Ｐゴシック" charset="0"/>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ＭＳ Ｐゴシック" charset="0"/>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ＭＳ Ｐゴシック" charset="0"/>
        </a:defRPr>
      </a:lvl5pPr>
      <a:lvl6pPr marL="2055813" indent="-315913" algn="l" rtl="0" fontAlgn="base">
        <a:spcBef>
          <a:spcPct val="20000"/>
        </a:spcBef>
        <a:spcAft>
          <a:spcPct val="0"/>
        </a:spcAft>
        <a:buClr>
          <a:schemeClr val="folHlink"/>
        </a:buClr>
        <a:buSzPct val="80000"/>
        <a:buFont typeface="Wingdings" pitchFamily="1"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1"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1"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1"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9c6W4CCU9M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l99vjTHWhk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digitalmedia.oreilly.com/pub/a/oreilly/digitalmedia/2007/03/22/how-to-make-user-interfaces-musical.html?page=1"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igitalmedia.oreilly.com/pub/a/oreilly/digitalmedia/2007/03/22/how-to-make-user-interfaces-musical.html?page=1"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Users/slrobertson/Dropbox%20(GaTech)/cs4590/Lectures/Mobile%20auditory%20interfaces/audio-ui-stngTrailer.mp3" TargetMode="External"/><Relationship Id="rId1" Type="http://schemas.microsoft.com/office/2007/relationships/media" Target="file:////Users/slrobertson/Dropbox%20(GaTech)/cs4590/Lectures/Mobile%20auditory%20interfaces/audio-ui-stngTrailer.mp3" TargetMode="External"/><Relationship Id="rId5" Type="http://schemas.openxmlformats.org/officeDocument/2006/relationships/image" Target="../media/image9.png"/><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Users/slrobertson/Dropbox%20(GaTech)/cs4590/Lectures/Mobile%20auditory%20interfaces/audio-ui-sprintPCS.mp3" TargetMode="External"/><Relationship Id="rId1" Type="http://schemas.microsoft.com/office/2007/relationships/media" Target="file:////Users/slrobertson/Dropbox%20(GaTech)/cs4590/Lectures/Mobile%20auditory%20interfaces/audio-ui-sprintPCS.mp3" TargetMode="External"/><Relationship Id="rId5" Type="http://schemas.openxmlformats.org/officeDocument/2006/relationships/image" Target="../media/image9.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audio" Target="file:////Users/slrobertson/Dropbox%20(GaTech)/cs4590/Lectures/Mobile%20auditory%20interfaces/generalmagic-dismiss.mp3" TargetMode="External"/><Relationship Id="rId13" Type="http://schemas.microsoft.com/office/2007/relationships/media" Target="file:////Users/slrobertson/Dropbox%20(GaTech)/cs4590/Lectures/Mobile%20auditory%20interfaces/generalmagic-touch.mp3" TargetMode="External"/><Relationship Id="rId18" Type="http://schemas.openxmlformats.org/officeDocument/2006/relationships/audio" Target="file:////Users/slrobertson/Dropbox%20(GaTech)/cs4590/Lectures/Mobile%20auditory%20interfaces/generalmagic-bading.mp3" TargetMode="External"/><Relationship Id="rId3" Type="http://schemas.microsoft.com/office/2007/relationships/media" Target="file:////Users/slrobertson/Dropbox%20(GaTech)/cs4590/Lectures/Mobile%20auditory%20interfaces/generalmagic-switch.mp3" TargetMode="External"/><Relationship Id="rId21" Type="http://schemas.openxmlformats.org/officeDocument/2006/relationships/slideLayout" Target="../slideLayouts/slideLayout2.xml"/><Relationship Id="rId7" Type="http://schemas.microsoft.com/office/2007/relationships/media" Target="file:////Users/slrobertson/Dropbox%20(GaTech)/cs4590/Lectures/Mobile%20auditory%20interfaces/generalmagic-dismiss.mp3" TargetMode="External"/><Relationship Id="rId12" Type="http://schemas.openxmlformats.org/officeDocument/2006/relationships/audio" Target="file:////Users/slrobertson/Dropbox%20(GaTech)/cs4590/Lectures/Mobile%20auditory%20interfaces/generalmagic-letsgo.mp3" TargetMode="External"/><Relationship Id="rId17" Type="http://schemas.microsoft.com/office/2007/relationships/media" Target="file:////Users/slrobertson/Dropbox%20(GaTech)/cs4590/Lectures/Mobile%20auditory%20interfaces/generalmagic-bading.mp3" TargetMode="External"/><Relationship Id="rId2" Type="http://schemas.openxmlformats.org/officeDocument/2006/relationships/audio" Target="file:////Users/slrobertson/Dropbox%20(GaTech)/cs4590/Lectures/Mobile%20auditory%20interfaces/generalmagic-door.mp3" TargetMode="External"/><Relationship Id="rId16" Type="http://schemas.openxmlformats.org/officeDocument/2006/relationships/audio" Target="file:////Users/slrobertson/Dropbox%20(GaTech)/cs4590/Lectures/Mobile%20auditory%20interfaces/generalmagic-type.mp3" TargetMode="External"/><Relationship Id="rId20" Type="http://schemas.openxmlformats.org/officeDocument/2006/relationships/audio" Target="file:////Users/slrobertson/Dropbox%20(GaTech)/cs4590/Lectures/Mobile%20auditory%20interfaces/generalmagic-slurp.mp3" TargetMode="External"/><Relationship Id="rId1" Type="http://schemas.microsoft.com/office/2007/relationships/media" Target="file:////Users/slrobertson/Dropbox%20(GaTech)/cs4590/Lectures/Mobile%20auditory%20interfaces/generalmagic-door.mp3" TargetMode="External"/><Relationship Id="rId6" Type="http://schemas.openxmlformats.org/officeDocument/2006/relationships/audio" Target="file:////Users/slrobertson/Dropbox%20(GaTech)/cs4590/Lectures/Mobile%20auditory%20interfaces/generalmagic-magic.mp3" TargetMode="External"/><Relationship Id="rId11" Type="http://schemas.microsoft.com/office/2007/relationships/media" Target="file:////Users/slrobertson/Dropbox%20(GaTech)/cs4590/Lectures/Mobile%20auditory%20interfaces/generalmagic-letsgo.mp3" TargetMode="External"/><Relationship Id="rId24" Type="http://schemas.openxmlformats.org/officeDocument/2006/relationships/image" Target="../media/image11.png"/><Relationship Id="rId5" Type="http://schemas.microsoft.com/office/2007/relationships/media" Target="file:////Users/slrobertson/Dropbox%20(GaTech)/cs4590/Lectures/Mobile%20auditory%20interfaces/generalmagic-magic.mp3" TargetMode="External"/><Relationship Id="rId15" Type="http://schemas.microsoft.com/office/2007/relationships/media" Target="file:////Users/slrobertson/Dropbox%20(GaTech)/cs4590/Lectures/Mobile%20auditory%20interfaces/generalmagic-type.mp3" TargetMode="External"/><Relationship Id="rId23" Type="http://schemas.openxmlformats.org/officeDocument/2006/relationships/image" Target="../media/image9.png"/><Relationship Id="rId10" Type="http://schemas.openxmlformats.org/officeDocument/2006/relationships/audio" Target="file:////Users/slrobertson/Dropbox%20(GaTech)/cs4590/Lectures/Mobile%20auditory%20interfaces/generalmagic-bogiesboogie.mp3" TargetMode="External"/><Relationship Id="rId19" Type="http://schemas.microsoft.com/office/2007/relationships/media" Target="file:////Users/slrobertson/Dropbox%20(GaTech)/cs4590/Lectures/Mobile%20auditory%20interfaces/generalmagic-slurp.mp3" TargetMode="External"/><Relationship Id="rId4" Type="http://schemas.openxmlformats.org/officeDocument/2006/relationships/audio" Target="file:////Users/slrobertson/Dropbox%20(GaTech)/cs4590/Lectures/Mobile%20auditory%20interfaces/generalmagic-switch.mp3" TargetMode="External"/><Relationship Id="rId9" Type="http://schemas.microsoft.com/office/2007/relationships/media" Target="file:////Users/slrobertson/Dropbox%20(GaTech)/cs4590/Lectures/Mobile%20auditory%20interfaces/generalmagic-bogiesboogie.mp3" TargetMode="External"/><Relationship Id="rId14" Type="http://schemas.openxmlformats.org/officeDocument/2006/relationships/audio" Target="file:////Users/slrobertson/Dropbox%20(GaTech)/cs4590/Lectures/Mobile%20auditory%20interfaces/generalmagic-touch.mp3" TargetMode="External"/><Relationship Id="rId2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media" Target="file:////Users/slrobertson/Dropbox%20(GaTech)/cs4590/Lectures/Mobile%20auditory%20interfaces/audio-ui-buttonTake2.mp3" TargetMode="External"/><Relationship Id="rId7" Type="http://schemas.openxmlformats.org/officeDocument/2006/relationships/image" Target="../media/image9.png"/><Relationship Id="rId2" Type="http://schemas.openxmlformats.org/officeDocument/2006/relationships/audio" Target="file:////Users/slrobertson/Dropbox%20(GaTech)/cs4590/Lectures/Mobile%20auditory%20interfaces/audio-ui-retroSciFi.mp3" TargetMode="External"/><Relationship Id="rId1" Type="http://schemas.microsoft.com/office/2007/relationships/media" Target="file:////Users/slrobertson/Dropbox%20(GaTech)/cs4590/Lectures/Mobile%20auditory%20interfaces/audio-ui-retroSciFi.mp3" TargetMode="External"/><Relationship Id="rId6" Type="http://schemas.openxmlformats.org/officeDocument/2006/relationships/notesSlide" Target="../notesSlides/notesSlide63.xml"/><Relationship Id="rId5" Type="http://schemas.openxmlformats.org/officeDocument/2006/relationships/slideLayout" Target="../slideLayouts/slideLayout2.xml"/><Relationship Id="rId4" Type="http://schemas.openxmlformats.org/officeDocument/2006/relationships/audio" Target="file:////Users/slrobertson/Dropbox%20(GaTech)/cs4590/Lectures/Mobile%20auditory%20interfaces/audio-ui-buttonTake2.mp3" TargetMode="Externa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audio" Target="../media/audio2.wav"/><Relationship Id="rId2" Type="http://schemas.openxmlformats.org/officeDocument/2006/relationships/audio" Target="file:////Users/slrobertson/Dropbox%20(GaTech)/cs4590/Lectures/Mobile%20auditory%20interfaces/audio-ui-abstractTechnical.mp3" TargetMode="External"/><Relationship Id="rId1" Type="http://schemas.microsoft.com/office/2007/relationships/media" Target="file:////Users/slrobertson/Dropbox%20(GaTech)/cs4590/Lectures/Mobile%20auditory%20interfaces/audio-ui-abstractTechnical.mp3" TargetMode="External"/><Relationship Id="rId6" Type="http://schemas.openxmlformats.org/officeDocument/2006/relationships/audio" Target="../media/audio1.wav"/><Relationship Id="rId5" Type="http://schemas.openxmlformats.org/officeDocument/2006/relationships/image" Target="../media/image9.png"/><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Users/slrobertson/Dropbox%20(GaTech)/cs4590/Lectures/Mobile%20auditory%20interfaces/audio-ui-crystalline.mp3" TargetMode="External"/><Relationship Id="rId1" Type="http://schemas.microsoft.com/office/2007/relationships/media" Target="file:////Users/slrobertson/Dropbox%20(GaTech)/cs4590/Lectures/Mobile%20auditory%20interfaces/audio-ui-crystalline.mp3" TargetMode="External"/><Relationship Id="rId5" Type="http://schemas.openxmlformats.org/officeDocument/2006/relationships/image" Target="../media/image9.png"/><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a:latin typeface="Arial" charset="0"/>
              </a:rPr>
              <a:t>Mobile Auditory Interfaces</a:t>
            </a:r>
          </a:p>
        </p:txBody>
      </p:sp>
      <p:sp>
        <p:nvSpPr>
          <p:cNvPr id="15362" name="Rectangle 3"/>
          <p:cNvSpPr>
            <a:spLocks noGrp="1" noChangeArrowheads="1"/>
          </p:cNvSpPr>
          <p:nvPr>
            <p:ph type="subTitle" idx="1"/>
          </p:nvPr>
        </p:nvSpPr>
        <p:spPr/>
        <p:txBody>
          <a:bodyPr/>
          <a:lstStyle/>
          <a:p>
            <a:pPr eaLnBrk="1" hangingPunct="1">
              <a:buFont typeface="Wingdings" charset="0"/>
              <a:buNone/>
            </a:pPr>
            <a:endParaRPr lang="en-US">
              <a:latin typeface="Arial"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atin typeface="Arial" charset="0"/>
              </a:rPr>
              <a:t>Nomadic Radio</a:t>
            </a:r>
          </a:p>
        </p:txBody>
      </p:sp>
      <p:sp>
        <p:nvSpPr>
          <p:cNvPr id="33794" name="Rectangle 3"/>
          <p:cNvSpPr>
            <a:spLocks noGrp="1" noChangeArrowheads="1"/>
          </p:cNvSpPr>
          <p:nvPr>
            <p:ph type="body" idx="1"/>
          </p:nvPr>
        </p:nvSpPr>
        <p:spPr/>
        <p:txBody>
          <a:bodyPr/>
          <a:lstStyle/>
          <a:p>
            <a:pPr eaLnBrk="1" hangingPunct="1">
              <a:lnSpc>
                <a:spcPct val="90000"/>
              </a:lnSpc>
            </a:pPr>
            <a:r>
              <a:rPr lang="en-US" sz="2600">
                <a:latin typeface="Arial" charset="0"/>
              </a:rPr>
              <a:t>User scenario (Jane)</a:t>
            </a:r>
          </a:p>
          <a:p>
            <a:pPr lvl="1" eaLnBrk="1" hangingPunct="1">
              <a:lnSpc>
                <a:spcPct val="90000"/>
              </a:lnSpc>
            </a:pPr>
            <a:r>
              <a:rPr lang="en-US" sz="1700">
                <a:latin typeface="Arial" charset="0"/>
              </a:rPr>
              <a:t>Auditory cue, speech about meeting reminder</a:t>
            </a:r>
          </a:p>
          <a:p>
            <a:pPr lvl="2" eaLnBrk="1" hangingPunct="1">
              <a:lnSpc>
                <a:spcPct val="90000"/>
              </a:lnSpc>
            </a:pPr>
            <a:r>
              <a:rPr lang="en-US" sz="1800">
                <a:latin typeface="Arial" charset="0"/>
              </a:rPr>
              <a:t>Jane scans emails about meeting</a:t>
            </a:r>
          </a:p>
          <a:p>
            <a:pPr lvl="1" eaLnBrk="1" hangingPunct="1">
              <a:lnSpc>
                <a:spcPct val="90000"/>
              </a:lnSpc>
            </a:pPr>
            <a:r>
              <a:rPr lang="en-US" sz="1700">
                <a:latin typeface="Arial" charset="0"/>
              </a:rPr>
              <a:t>Audio cue speeds up and slows down, message from friend</a:t>
            </a:r>
          </a:p>
          <a:p>
            <a:pPr lvl="2" eaLnBrk="1" hangingPunct="1">
              <a:lnSpc>
                <a:spcPct val="90000"/>
              </a:lnSpc>
            </a:pPr>
            <a:r>
              <a:rPr lang="en-US" sz="1800">
                <a:latin typeface="Arial" charset="0"/>
              </a:rPr>
              <a:t>Jane ignores and goes to meeting</a:t>
            </a:r>
          </a:p>
          <a:p>
            <a:pPr lvl="1" eaLnBrk="1" hangingPunct="1">
              <a:lnSpc>
                <a:spcPct val="90000"/>
              </a:lnSpc>
            </a:pPr>
            <a:r>
              <a:rPr lang="en-US" sz="1700">
                <a:latin typeface="Arial" charset="0"/>
              </a:rPr>
              <a:t>System scales back audio because she is not interacting and conversation level high</a:t>
            </a:r>
          </a:p>
          <a:p>
            <a:pPr lvl="1" eaLnBrk="1" hangingPunct="1">
              <a:lnSpc>
                <a:spcPct val="90000"/>
              </a:lnSpc>
            </a:pPr>
            <a:r>
              <a:rPr lang="en-US" sz="1700">
                <a:latin typeface="Arial" charset="0"/>
              </a:rPr>
              <a:t>Timely message arrives related to email she sent earlier, so plays sound of water that speeds up to show that summary will be played soon</a:t>
            </a:r>
          </a:p>
          <a:p>
            <a:pPr lvl="2" eaLnBrk="1" hangingPunct="1">
              <a:lnSpc>
                <a:spcPct val="90000"/>
              </a:lnSpc>
            </a:pPr>
            <a:r>
              <a:rPr lang="en-US" sz="1800">
                <a:latin typeface="Arial" charset="0"/>
              </a:rPr>
              <a:t>Jane busy so she presses button to stop playback, sound slows and no summary played. She turns down notification level for next hour. System in sleep mode</a:t>
            </a:r>
          </a:p>
          <a:p>
            <a:pPr lvl="1" eaLnBrk="1" hangingPunct="1">
              <a:lnSpc>
                <a:spcPct val="90000"/>
              </a:lnSpc>
            </a:pPr>
            <a:r>
              <a:rPr lang="en-US" sz="1700">
                <a:latin typeface="Arial" charset="0"/>
              </a:rPr>
              <a:t>Very important message from daughter, so plays cue anyway, then VoiceCue of daughter</a:t>
            </a:r>
          </a:p>
          <a:p>
            <a:pPr lvl="2" eaLnBrk="1" hangingPunct="1">
              <a:lnSpc>
                <a:spcPct val="90000"/>
              </a:lnSpc>
            </a:pPr>
            <a:r>
              <a:rPr lang="en-US" sz="1800">
                <a:latin typeface="Arial" charset="0"/>
              </a:rPr>
              <a:t>Jane indicates she wants to hear it, here</a:t>
            </a:r>
            <a:r>
              <a:rPr lang="ja-JP" altLang="en-US" sz="1800">
                <a:latin typeface="Arial" charset="0"/>
              </a:rPr>
              <a:t>’</a:t>
            </a:r>
            <a:r>
              <a:rPr lang="en-US" altLang="ja-JP" sz="1800">
                <a:latin typeface="Arial" charset="0"/>
              </a:rPr>
              <a:t>s voicemail saying daughter needs to be picked up from school</a:t>
            </a:r>
            <a:endParaRPr lang="en-US" sz="1800">
              <a:latin typeface="Arial"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atin typeface="Arial" charset="0"/>
              </a:rPr>
              <a:t>Nomadic Radio</a:t>
            </a:r>
          </a:p>
        </p:txBody>
      </p:sp>
      <p:sp>
        <p:nvSpPr>
          <p:cNvPr id="35842" name="Rectangle 3"/>
          <p:cNvSpPr>
            <a:spLocks noGrp="1" noChangeArrowheads="1"/>
          </p:cNvSpPr>
          <p:nvPr>
            <p:ph type="body" idx="1"/>
          </p:nvPr>
        </p:nvSpPr>
        <p:spPr/>
        <p:txBody>
          <a:bodyPr/>
          <a:lstStyle/>
          <a:p>
            <a:pPr lvl="1" eaLnBrk="1" hangingPunct="1"/>
            <a:endParaRPr lang="en-US">
              <a:latin typeface="Arial" charset="0"/>
            </a:endParaRPr>
          </a:p>
        </p:txBody>
      </p:sp>
      <p:pic>
        <p:nvPicPr>
          <p:cNvPr id="35843" name="Picture 4" descr="notification_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20000" cy="571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atin typeface="Arial" charset="0"/>
              </a:rPr>
              <a:t>Nomadic Radio</a:t>
            </a:r>
          </a:p>
        </p:txBody>
      </p:sp>
      <p:sp>
        <p:nvSpPr>
          <p:cNvPr id="37890" name="Rectangle 3"/>
          <p:cNvSpPr>
            <a:spLocks noGrp="1" noChangeArrowheads="1"/>
          </p:cNvSpPr>
          <p:nvPr>
            <p:ph type="body" idx="1"/>
          </p:nvPr>
        </p:nvSpPr>
        <p:spPr/>
        <p:txBody>
          <a:bodyPr/>
          <a:lstStyle/>
          <a:p>
            <a:pPr eaLnBrk="1" hangingPunct="1">
              <a:lnSpc>
                <a:spcPct val="90000"/>
              </a:lnSpc>
            </a:pPr>
            <a:r>
              <a:rPr lang="en-US" sz="2600">
                <a:latin typeface="Arial" charset="0"/>
              </a:rPr>
              <a:t>Scaleable Audio Presentation, 7 levels of notification</a:t>
            </a:r>
          </a:p>
          <a:p>
            <a:pPr lvl="1" eaLnBrk="1" hangingPunct="1">
              <a:lnSpc>
                <a:spcPct val="90000"/>
              </a:lnSpc>
            </a:pPr>
            <a:r>
              <a:rPr lang="en-US" sz="2200">
                <a:latin typeface="Arial" charset="0"/>
              </a:rPr>
              <a:t>Silence</a:t>
            </a:r>
          </a:p>
          <a:p>
            <a:pPr lvl="2" eaLnBrk="1" hangingPunct="1">
              <a:lnSpc>
                <a:spcPct val="90000"/>
              </a:lnSpc>
            </a:pPr>
            <a:r>
              <a:rPr lang="en-US">
                <a:latin typeface="Arial" charset="0"/>
              </a:rPr>
              <a:t> no cues or speech feedback, message only played if high priority, saves power also</a:t>
            </a:r>
          </a:p>
          <a:p>
            <a:pPr lvl="1" eaLnBrk="1" hangingPunct="1">
              <a:lnSpc>
                <a:spcPct val="90000"/>
              </a:lnSpc>
            </a:pPr>
            <a:r>
              <a:rPr lang="en-US" sz="2200">
                <a:latin typeface="Arial" charset="0"/>
              </a:rPr>
              <a:t>Ambient cues for peripheral awareness</a:t>
            </a:r>
          </a:p>
          <a:p>
            <a:pPr lvl="2" eaLnBrk="1" hangingPunct="1">
              <a:lnSpc>
                <a:spcPct val="90000"/>
              </a:lnSpc>
            </a:pPr>
            <a:r>
              <a:rPr lang="en-US">
                <a:latin typeface="Arial" charset="0"/>
              </a:rPr>
              <a:t>Continuous cues to show state of system. Water flowing sound shows it is awake, changes pitch when downloading. So, short email sounds like splash, long news broadcast is faster flowing water.</a:t>
            </a:r>
          </a:p>
          <a:p>
            <a:pPr lvl="3" eaLnBrk="1" hangingPunct="1">
              <a:lnSpc>
                <a:spcPct val="90000"/>
              </a:lnSpc>
            </a:pPr>
            <a:r>
              <a:rPr lang="en-US" sz="1800">
                <a:latin typeface="Arial" charset="0"/>
              </a:rPr>
              <a:t>Result is person has peripheral awareness of message size, can stop its playback if they want to, less cognitive overhead than additional cues to show size</a:t>
            </a:r>
          </a:p>
          <a:p>
            <a:pPr lvl="1" eaLnBrk="1" hangingPunct="1">
              <a:lnSpc>
                <a:spcPct val="90000"/>
              </a:lnSpc>
            </a:pPr>
            <a:endParaRPr lang="en-US" sz="2200">
              <a:latin typeface="Arial" charset="0"/>
            </a:endParaRPr>
          </a:p>
          <a:p>
            <a:pPr lvl="1" eaLnBrk="1" hangingPunct="1">
              <a:lnSpc>
                <a:spcPct val="90000"/>
              </a:lnSpc>
            </a:pPr>
            <a:endParaRPr lang="en-US" sz="2200">
              <a:latin typeface="Arial"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a:latin typeface="Arial" charset="0"/>
              </a:rPr>
              <a:t>Seven Levels of Notification</a:t>
            </a:r>
          </a:p>
        </p:txBody>
      </p:sp>
      <p:sp>
        <p:nvSpPr>
          <p:cNvPr id="39938" name="Rectangle 3"/>
          <p:cNvSpPr>
            <a:spLocks noGrp="1" noChangeArrowheads="1"/>
          </p:cNvSpPr>
          <p:nvPr>
            <p:ph type="body" idx="1"/>
          </p:nvPr>
        </p:nvSpPr>
        <p:spPr/>
        <p:txBody>
          <a:bodyPr/>
          <a:lstStyle/>
          <a:p>
            <a:pPr eaLnBrk="1" hangingPunct="1">
              <a:lnSpc>
                <a:spcPct val="90000"/>
              </a:lnSpc>
            </a:pPr>
            <a:r>
              <a:rPr lang="en-US" sz="1700">
                <a:latin typeface="Arial" charset="0"/>
              </a:rPr>
              <a:t>Auditory Cues for Notification and Identification</a:t>
            </a:r>
          </a:p>
          <a:p>
            <a:pPr lvl="1" eaLnBrk="1" hangingPunct="1">
              <a:lnSpc>
                <a:spcPct val="90000"/>
              </a:lnSpc>
            </a:pPr>
            <a:r>
              <a:rPr lang="en-US" sz="1700">
                <a:latin typeface="Arial" charset="0"/>
              </a:rPr>
              <a:t>Feedback </a:t>
            </a:r>
          </a:p>
          <a:p>
            <a:pPr lvl="2" eaLnBrk="1" hangingPunct="1">
              <a:lnSpc>
                <a:spcPct val="90000"/>
              </a:lnSpc>
            </a:pPr>
            <a:r>
              <a:rPr lang="en-US" sz="1800">
                <a:latin typeface="Arial" charset="0"/>
              </a:rPr>
              <a:t>task completed/confirmation (speech understood, button pressed,message deleted)</a:t>
            </a:r>
          </a:p>
          <a:p>
            <a:pPr lvl="2" eaLnBrk="1" hangingPunct="1">
              <a:lnSpc>
                <a:spcPct val="90000"/>
              </a:lnSpc>
            </a:pPr>
            <a:r>
              <a:rPr lang="en-US" sz="1800">
                <a:latin typeface="Arial" charset="0"/>
              </a:rPr>
              <a:t>Mode transition (silent to ambient feedback)</a:t>
            </a:r>
          </a:p>
          <a:p>
            <a:pPr lvl="2" eaLnBrk="1" hangingPunct="1">
              <a:lnSpc>
                <a:spcPct val="90000"/>
              </a:lnSpc>
            </a:pPr>
            <a:r>
              <a:rPr lang="en-US" sz="1800">
                <a:latin typeface="Arial" charset="0"/>
              </a:rPr>
              <a:t>Exceptional conditions, connection lost, error</a:t>
            </a:r>
          </a:p>
          <a:p>
            <a:pPr lvl="1" eaLnBrk="1" hangingPunct="1">
              <a:lnSpc>
                <a:spcPct val="90000"/>
              </a:lnSpc>
            </a:pPr>
            <a:r>
              <a:rPr lang="en-US" sz="1700">
                <a:latin typeface="Arial" charset="0"/>
              </a:rPr>
              <a:t>Priority cues</a:t>
            </a:r>
          </a:p>
          <a:p>
            <a:pPr lvl="2" eaLnBrk="1" hangingPunct="1">
              <a:lnSpc>
                <a:spcPct val="90000"/>
              </a:lnSpc>
            </a:pPr>
            <a:r>
              <a:rPr lang="en-US" sz="1800">
                <a:latin typeface="Arial" charset="0"/>
              </a:rPr>
              <a:t>Cues indicate what type of message (telephone rings for email, station identifier news) and content of email message (group, personal, timely, important)</a:t>
            </a:r>
          </a:p>
          <a:p>
            <a:pPr lvl="1" eaLnBrk="1" hangingPunct="1">
              <a:lnSpc>
                <a:spcPct val="90000"/>
              </a:lnSpc>
            </a:pPr>
            <a:r>
              <a:rPr lang="en-US" sz="1700">
                <a:latin typeface="Arial" charset="0"/>
              </a:rPr>
              <a:t>VoiceCues</a:t>
            </a:r>
          </a:p>
          <a:p>
            <a:pPr lvl="2" eaLnBrk="1" hangingPunct="1">
              <a:lnSpc>
                <a:spcPct val="90000"/>
              </a:lnSpc>
            </a:pPr>
            <a:r>
              <a:rPr lang="en-US" sz="1800">
                <a:latin typeface="Arial" charset="0"/>
              </a:rPr>
              <a:t>1-2 second segment of voicemail message linked to email address. When email arrives, the voice clip is played to let you know who the email is from. Less distracting then synthesize speech</a:t>
            </a:r>
          </a:p>
          <a:p>
            <a:pPr lvl="1" eaLnBrk="1" hangingPunct="1">
              <a:lnSpc>
                <a:spcPct val="90000"/>
              </a:lnSpc>
              <a:buFont typeface="Wingdings" charset="0"/>
              <a:buNone/>
            </a:pPr>
            <a:endParaRPr lang="en-US" sz="2000">
              <a:latin typeface="Arial" charset="0"/>
            </a:endParaRPr>
          </a:p>
          <a:p>
            <a:pPr lvl="1" eaLnBrk="1" hangingPunct="1">
              <a:lnSpc>
                <a:spcPct val="90000"/>
              </a:lnSpc>
            </a:pPr>
            <a:endParaRPr lang="en-US" sz="1700">
              <a:latin typeface="Arial"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atin typeface="Arial" charset="0"/>
              </a:rPr>
              <a:t>Seven Levels of Notification</a:t>
            </a:r>
          </a:p>
        </p:txBody>
      </p:sp>
      <p:sp>
        <p:nvSpPr>
          <p:cNvPr id="41986" name="Rectangle 3"/>
          <p:cNvSpPr>
            <a:spLocks noGrp="1" noChangeArrowheads="1"/>
          </p:cNvSpPr>
          <p:nvPr>
            <p:ph type="body" idx="1"/>
          </p:nvPr>
        </p:nvSpPr>
        <p:spPr/>
        <p:txBody>
          <a:bodyPr/>
          <a:lstStyle/>
          <a:p>
            <a:pPr eaLnBrk="1" hangingPunct="1">
              <a:lnSpc>
                <a:spcPct val="90000"/>
              </a:lnSpc>
            </a:pPr>
            <a:r>
              <a:rPr lang="en-US">
                <a:latin typeface="Arial" charset="0"/>
              </a:rPr>
              <a:t>Message Summary</a:t>
            </a:r>
          </a:p>
          <a:p>
            <a:pPr lvl="1" eaLnBrk="1" hangingPunct="1">
              <a:lnSpc>
                <a:spcPct val="90000"/>
              </a:lnSpc>
            </a:pPr>
            <a:r>
              <a:rPr lang="en-US">
                <a:latin typeface="Arial" charset="0"/>
              </a:rPr>
              <a:t>Spoken description of incoming message, name of sender, subject of message. Also used for the voice mail, news etc. plays first 2.5 seconds of message</a:t>
            </a:r>
          </a:p>
          <a:p>
            <a:pPr eaLnBrk="1" hangingPunct="1">
              <a:lnSpc>
                <a:spcPct val="90000"/>
              </a:lnSpc>
            </a:pPr>
            <a:r>
              <a:rPr lang="en-US">
                <a:latin typeface="Arial" charset="0"/>
              </a:rPr>
              <a:t>Message Preview</a:t>
            </a:r>
          </a:p>
          <a:p>
            <a:pPr lvl="1" eaLnBrk="1" hangingPunct="1">
              <a:lnSpc>
                <a:spcPct val="90000"/>
              </a:lnSpc>
            </a:pPr>
            <a:r>
              <a:rPr lang="en-US">
                <a:latin typeface="Arial" charset="0"/>
              </a:rPr>
              <a:t>First 100 character of message read. For voice mail and news. 1/5 of message played with increasing speed up to 1.3X normal speed</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atin typeface="Arial" charset="0"/>
              </a:rPr>
              <a:t>Seven Levels of Notification</a:t>
            </a:r>
          </a:p>
        </p:txBody>
      </p:sp>
      <p:sp>
        <p:nvSpPr>
          <p:cNvPr id="44034" name="Rectangle 3"/>
          <p:cNvSpPr>
            <a:spLocks noGrp="1" noChangeArrowheads="1"/>
          </p:cNvSpPr>
          <p:nvPr>
            <p:ph type="body" idx="1"/>
          </p:nvPr>
        </p:nvSpPr>
        <p:spPr/>
        <p:txBody>
          <a:bodyPr/>
          <a:lstStyle/>
          <a:p>
            <a:pPr eaLnBrk="1" hangingPunct="1"/>
            <a:r>
              <a:rPr lang="en-US">
                <a:latin typeface="Arial" charset="0"/>
              </a:rPr>
              <a:t>Full Message</a:t>
            </a:r>
          </a:p>
          <a:p>
            <a:pPr lvl="1" eaLnBrk="1" hangingPunct="1"/>
            <a:r>
              <a:rPr lang="en-US">
                <a:latin typeface="Arial" charset="0"/>
              </a:rPr>
              <a:t>The entire content is played in background of the audio space</a:t>
            </a:r>
          </a:p>
          <a:p>
            <a:pPr eaLnBrk="1" hangingPunct="1"/>
            <a:r>
              <a:rPr lang="en-US">
                <a:latin typeface="Arial" charset="0"/>
              </a:rPr>
              <a:t>Full Message in the Foreground</a:t>
            </a:r>
          </a:p>
          <a:p>
            <a:pPr lvl="1" eaLnBrk="1" hangingPunct="1"/>
            <a:r>
              <a:rPr lang="en-US">
                <a:latin typeface="Arial" charset="0"/>
              </a:rPr>
              <a:t>Audio source is moved closer to listener, then after 4/5 of message begins to fade away, moving to original location. Faded so next message can begin playing</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atin typeface="Arial" charset="0"/>
              </a:rPr>
              <a:t>Spatial Audio </a:t>
            </a:r>
          </a:p>
        </p:txBody>
      </p:sp>
      <p:sp>
        <p:nvSpPr>
          <p:cNvPr id="46082" name="Rectangle 3"/>
          <p:cNvSpPr>
            <a:spLocks noGrp="1" noChangeArrowheads="1"/>
          </p:cNvSpPr>
          <p:nvPr>
            <p:ph type="body" idx="1"/>
          </p:nvPr>
        </p:nvSpPr>
        <p:spPr/>
        <p:txBody>
          <a:bodyPr/>
          <a:lstStyle/>
          <a:p>
            <a:pPr eaLnBrk="1" hangingPunct="1">
              <a:lnSpc>
                <a:spcPct val="90000"/>
              </a:lnSpc>
            </a:pPr>
            <a:r>
              <a:rPr lang="ja-JP" altLang="en-US" sz="2600" dirty="0">
                <a:latin typeface="Arial" charset="0"/>
              </a:rPr>
              <a:t>“</a:t>
            </a:r>
            <a:r>
              <a:rPr lang="en-US" altLang="ja-JP" sz="2600" dirty="0">
                <a:latin typeface="Arial" charset="0"/>
              </a:rPr>
              <a:t>Radio</a:t>
            </a:r>
            <a:r>
              <a:rPr lang="ja-JP" altLang="en-US" sz="2600" dirty="0">
                <a:latin typeface="Arial" charset="0"/>
              </a:rPr>
              <a:t>”</a:t>
            </a:r>
            <a:r>
              <a:rPr lang="en-US" altLang="ja-JP" sz="2600" dirty="0">
                <a:latin typeface="Arial" charset="0"/>
              </a:rPr>
              <a:t> because active broadcasts coming in all the time</a:t>
            </a:r>
          </a:p>
          <a:p>
            <a:pPr lvl="1" eaLnBrk="1" hangingPunct="1">
              <a:lnSpc>
                <a:spcPct val="90000"/>
              </a:lnSpc>
            </a:pPr>
            <a:r>
              <a:rPr lang="en-US" sz="2200" dirty="0">
                <a:latin typeface="Arial" charset="0"/>
              </a:rPr>
              <a:t>Maybe be listening to news when meeting reminder occurs and email message arrives</a:t>
            </a:r>
          </a:p>
          <a:p>
            <a:pPr eaLnBrk="1" hangingPunct="1">
              <a:lnSpc>
                <a:spcPct val="90000"/>
              </a:lnSpc>
            </a:pPr>
            <a:r>
              <a:rPr lang="en-US" sz="2600" dirty="0">
                <a:latin typeface="Arial" charset="0"/>
              </a:rPr>
              <a:t>Spatial audio allows the user to segment and browse the various streams of info</a:t>
            </a:r>
          </a:p>
          <a:p>
            <a:pPr eaLnBrk="1" hangingPunct="1">
              <a:lnSpc>
                <a:spcPct val="90000"/>
              </a:lnSpc>
            </a:pPr>
            <a:r>
              <a:rPr lang="ja-JP" altLang="en-US" sz="2600" b="1" dirty="0">
                <a:latin typeface="Arial" charset="0"/>
              </a:rPr>
              <a:t>“</a:t>
            </a:r>
            <a:r>
              <a:rPr lang="en-US" altLang="ja-JP" sz="2600" b="1" dirty="0">
                <a:latin typeface="Arial" charset="0"/>
              </a:rPr>
              <a:t>Cocktail Party</a:t>
            </a:r>
            <a:r>
              <a:rPr lang="ja-JP" altLang="en-US" sz="2600" b="1" dirty="0">
                <a:latin typeface="Arial" charset="0"/>
              </a:rPr>
              <a:t>”</a:t>
            </a:r>
            <a:r>
              <a:rPr lang="en-US" altLang="ja-JP" sz="2600" b="1" dirty="0">
                <a:latin typeface="Arial" charset="0"/>
              </a:rPr>
              <a:t> effect</a:t>
            </a:r>
          </a:p>
          <a:p>
            <a:pPr lvl="1" eaLnBrk="1" hangingPunct="1">
              <a:lnSpc>
                <a:spcPct val="90000"/>
              </a:lnSpc>
            </a:pPr>
            <a:r>
              <a:rPr lang="en-US" sz="2200" dirty="0">
                <a:latin typeface="Arial" charset="0"/>
              </a:rPr>
              <a:t>But cognitive load increases with number of streams, more than 3 causes loss of comprehension</a:t>
            </a:r>
          </a:p>
          <a:p>
            <a:pPr lvl="1" eaLnBrk="1" hangingPunct="1">
              <a:lnSpc>
                <a:spcPct val="90000"/>
              </a:lnSpc>
            </a:pPr>
            <a:r>
              <a:rPr lang="en-US" sz="2200" dirty="0" err="1">
                <a:latin typeface="Arial" charset="0"/>
              </a:rPr>
              <a:t>Spatialization</a:t>
            </a:r>
            <a:r>
              <a:rPr lang="en-US" sz="2200" dirty="0">
                <a:latin typeface="Arial" charset="0"/>
              </a:rPr>
              <a:t> effect is improved if user can </a:t>
            </a:r>
            <a:r>
              <a:rPr lang="ja-JP" altLang="en-US" sz="2200" dirty="0">
                <a:latin typeface="Arial" charset="0"/>
              </a:rPr>
              <a:t>“</a:t>
            </a:r>
            <a:r>
              <a:rPr lang="en-US" altLang="ja-JP" sz="2200" dirty="0">
                <a:latin typeface="Arial" charset="0"/>
              </a:rPr>
              <a:t>pull</a:t>
            </a:r>
            <a:r>
              <a:rPr lang="ja-JP" altLang="en-US" sz="2200" dirty="0">
                <a:latin typeface="Arial" charset="0"/>
              </a:rPr>
              <a:t>”</a:t>
            </a:r>
            <a:r>
              <a:rPr lang="en-US" altLang="ja-JP" sz="2200" dirty="0">
                <a:latin typeface="Arial" charset="0"/>
              </a:rPr>
              <a:t> sounds to the forefront</a:t>
            </a:r>
            <a:endParaRPr lang="en-US" sz="2200" dirty="0">
              <a:latin typeface="Arial" charset="0"/>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atin typeface="Arial" charset="0"/>
              </a:rPr>
              <a:t>Spatial Audio</a:t>
            </a:r>
          </a:p>
        </p:txBody>
      </p:sp>
      <p:sp>
        <p:nvSpPr>
          <p:cNvPr id="48130" name="Rectangle 3"/>
          <p:cNvSpPr>
            <a:spLocks noGrp="1" noChangeArrowheads="1"/>
          </p:cNvSpPr>
          <p:nvPr>
            <p:ph type="body" idx="1"/>
          </p:nvPr>
        </p:nvSpPr>
        <p:spPr/>
        <p:txBody>
          <a:bodyPr/>
          <a:lstStyle/>
          <a:p>
            <a:pPr eaLnBrk="1" hangingPunct="1"/>
            <a:r>
              <a:rPr lang="en-US" sz="2600">
                <a:latin typeface="Arial" charset="0"/>
              </a:rPr>
              <a:t>Audio braiding, multiple audio sources can be monitored and browsed if played simultaneously while spatialized</a:t>
            </a:r>
          </a:p>
          <a:p>
            <a:pPr lvl="1" eaLnBrk="1" hangingPunct="1"/>
            <a:r>
              <a:rPr lang="en-US" sz="2200">
                <a:latin typeface="Arial" charset="0"/>
              </a:rPr>
              <a:t>Exact locations not important</a:t>
            </a:r>
          </a:p>
          <a:p>
            <a:pPr eaLnBrk="1" hangingPunct="1"/>
            <a:r>
              <a:rPr lang="en-US" sz="2600">
                <a:latin typeface="Arial" charset="0"/>
              </a:rPr>
              <a:t>In Nomadic Radio, spatial position of sound indicates time arrived and importance</a:t>
            </a:r>
          </a:p>
          <a:p>
            <a:pPr lvl="1" eaLnBrk="1" hangingPunct="1"/>
            <a:r>
              <a:rPr lang="en-US" sz="2200">
                <a:latin typeface="Arial" charset="0"/>
              </a:rPr>
              <a:t>Sounds placed on </a:t>
            </a:r>
            <a:r>
              <a:rPr lang="ja-JP" altLang="en-US" sz="2200">
                <a:latin typeface="Arial" charset="0"/>
              </a:rPr>
              <a:t>“</a:t>
            </a:r>
            <a:r>
              <a:rPr lang="en-US" altLang="ja-JP" sz="2200">
                <a:latin typeface="Arial" charset="0"/>
              </a:rPr>
              <a:t>24 hour clock</a:t>
            </a:r>
            <a:r>
              <a:rPr lang="ja-JP" altLang="en-US" sz="2200">
                <a:latin typeface="Arial" charset="0"/>
              </a:rPr>
              <a:t>”</a:t>
            </a:r>
            <a:r>
              <a:rPr lang="en-US" altLang="ja-JP" sz="2200">
                <a:latin typeface="Arial" charset="0"/>
              </a:rPr>
              <a:t> around users head</a:t>
            </a:r>
          </a:p>
          <a:p>
            <a:pPr lvl="1" eaLnBrk="1" hangingPunct="1"/>
            <a:r>
              <a:rPr lang="en-US" sz="2200">
                <a:latin typeface="Arial" charset="0"/>
              </a:rPr>
              <a:t>Distance from head indicates importance</a:t>
            </a:r>
          </a:p>
          <a:p>
            <a:pPr eaLnBrk="1" hangingPunct="1"/>
            <a:endParaRPr lang="en-US" sz="2600">
              <a:latin typeface="Arial"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atin typeface="Arial" charset="0"/>
              </a:rPr>
              <a:t>Spatial Audio</a:t>
            </a:r>
          </a:p>
        </p:txBody>
      </p:sp>
      <p:sp>
        <p:nvSpPr>
          <p:cNvPr id="50178" name="Rectangle 3"/>
          <p:cNvSpPr>
            <a:spLocks noGrp="1" noChangeArrowheads="1"/>
          </p:cNvSpPr>
          <p:nvPr>
            <p:ph type="body" idx="1"/>
          </p:nvPr>
        </p:nvSpPr>
        <p:spPr/>
        <p:txBody>
          <a:bodyPr/>
          <a:lstStyle/>
          <a:p>
            <a:pPr eaLnBrk="1" hangingPunct="1"/>
            <a:r>
              <a:rPr lang="en-US" sz="2600">
                <a:latin typeface="Arial" charset="0"/>
              </a:rPr>
              <a:t>The spatial listening is used for three modes of message playback</a:t>
            </a:r>
          </a:p>
          <a:p>
            <a:pPr lvl="1" eaLnBrk="1" hangingPunct="1"/>
            <a:r>
              <a:rPr lang="en-US" sz="2200">
                <a:latin typeface="Arial" charset="0"/>
              </a:rPr>
              <a:t>Broadcasting, when message arrives it is played from location and fades away if user doesn</a:t>
            </a:r>
            <a:r>
              <a:rPr lang="ja-JP" altLang="en-US" sz="2200">
                <a:latin typeface="Arial" charset="0"/>
              </a:rPr>
              <a:t>’</a:t>
            </a:r>
            <a:r>
              <a:rPr lang="en-US" altLang="ja-JP" sz="2200">
                <a:latin typeface="Arial" charset="0"/>
              </a:rPr>
              <a:t>t choose to pay attention</a:t>
            </a:r>
          </a:p>
          <a:p>
            <a:pPr lvl="1" eaLnBrk="1" hangingPunct="1"/>
            <a:r>
              <a:rPr lang="en-US" sz="2200">
                <a:latin typeface="Arial" charset="0"/>
              </a:rPr>
              <a:t>Browsing, user goes forward and back in category, when message chosen it is brought to the foreground</a:t>
            </a:r>
          </a:p>
          <a:p>
            <a:pPr lvl="1" eaLnBrk="1" hangingPunct="1"/>
            <a:r>
              <a:rPr lang="en-US" sz="2200">
                <a:latin typeface="Arial" charset="0"/>
              </a:rPr>
              <a:t>Scanning, messages brought to foreground briefly in order, automatically</a:t>
            </a:r>
          </a:p>
          <a:p>
            <a:pPr eaLnBrk="1" hangingPunct="1">
              <a:buFont typeface="Wingdings" charset="0"/>
              <a:buNone/>
            </a:pPr>
            <a:endParaRPr lang="en-US" sz="2600">
              <a:latin typeface="Arial"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a:latin typeface="Arial" charset="0"/>
              </a:rPr>
              <a:t>User Evaluation</a:t>
            </a:r>
          </a:p>
        </p:txBody>
      </p:sp>
      <p:sp>
        <p:nvSpPr>
          <p:cNvPr id="52226" name="Rectangle 3"/>
          <p:cNvSpPr>
            <a:spLocks noGrp="1" noChangeArrowheads="1"/>
          </p:cNvSpPr>
          <p:nvPr>
            <p:ph type="body" idx="1"/>
          </p:nvPr>
        </p:nvSpPr>
        <p:spPr/>
        <p:txBody>
          <a:bodyPr/>
          <a:lstStyle/>
          <a:p>
            <a:pPr eaLnBrk="1" hangingPunct="1">
              <a:lnSpc>
                <a:spcPct val="90000"/>
              </a:lnSpc>
            </a:pPr>
            <a:r>
              <a:rPr lang="en-US" sz="1900">
                <a:latin typeface="Arial" charset="0"/>
              </a:rPr>
              <a:t>Was able to do parallel tasks while hearing notifications</a:t>
            </a:r>
          </a:p>
          <a:p>
            <a:pPr eaLnBrk="1" hangingPunct="1">
              <a:lnSpc>
                <a:spcPct val="90000"/>
              </a:lnSpc>
            </a:pPr>
            <a:r>
              <a:rPr lang="en-US" sz="1900">
                <a:latin typeface="Arial" charset="0"/>
              </a:rPr>
              <a:t>Had casual discussion while hearing notifications</a:t>
            </a:r>
          </a:p>
          <a:p>
            <a:pPr lvl="1" eaLnBrk="1" hangingPunct="1">
              <a:lnSpc>
                <a:spcPct val="90000"/>
              </a:lnSpc>
            </a:pPr>
            <a:r>
              <a:rPr lang="en-US" sz="2000">
                <a:latin typeface="Arial" charset="0"/>
              </a:rPr>
              <a:t>Audio turned off during important meetings</a:t>
            </a:r>
          </a:p>
          <a:p>
            <a:pPr eaLnBrk="1" hangingPunct="1">
              <a:lnSpc>
                <a:spcPct val="90000"/>
              </a:lnSpc>
            </a:pPr>
            <a:r>
              <a:rPr lang="en-US" sz="1900">
                <a:latin typeface="Arial" charset="0"/>
              </a:rPr>
              <a:t>Nearby people nearby distracted by spoken feedback when loud, but used as a cue that they should wait</a:t>
            </a:r>
          </a:p>
          <a:p>
            <a:pPr lvl="1" eaLnBrk="1" hangingPunct="1">
              <a:lnSpc>
                <a:spcPct val="90000"/>
              </a:lnSpc>
            </a:pPr>
            <a:r>
              <a:rPr lang="en-US" sz="2000">
                <a:latin typeface="Arial" charset="0"/>
              </a:rPr>
              <a:t>Auto volume was requested, based on environmental noise</a:t>
            </a:r>
          </a:p>
          <a:p>
            <a:pPr eaLnBrk="1" hangingPunct="1">
              <a:lnSpc>
                <a:spcPct val="90000"/>
              </a:lnSpc>
            </a:pPr>
            <a:r>
              <a:rPr lang="en-US" sz="1900">
                <a:latin typeface="Arial" charset="0"/>
              </a:rPr>
              <a:t>Liked the gradual notification more than distinct tones.</a:t>
            </a:r>
          </a:p>
          <a:p>
            <a:pPr eaLnBrk="1" hangingPunct="1">
              <a:lnSpc>
                <a:spcPct val="90000"/>
              </a:lnSpc>
            </a:pPr>
            <a:r>
              <a:rPr lang="en-US" sz="1900">
                <a:latin typeface="Arial" charset="0"/>
              </a:rPr>
              <a:t>Priority cues not very useful, While VoiceCues were</a:t>
            </a:r>
          </a:p>
          <a:p>
            <a:pPr lvl="1" eaLnBrk="1" hangingPunct="1">
              <a:lnSpc>
                <a:spcPct val="90000"/>
              </a:lnSpc>
            </a:pPr>
            <a:r>
              <a:rPr lang="en-US" sz="2000">
                <a:latin typeface="Arial" charset="0"/>
              </a:rPr>
              <a:t>Maybe priority should be woven into ambient audio</a:t>
            </a:r>
          </a:p>
          <a:p>
            <a:pPr eaLnBrk="1" hangingPunct="1">
              <a:lnSpc>
                <a:spcPct val="90000"/>
              </a:lnSpc>
            </a:pPr>
            <a:r>
              <a:rPr lang="en-US" sz="1900">
                <a:latin typeface="Arial" charset="0"/>
              </a:rPr>
              <a:t>Auditory scheme somewhat complex</a:t>
            </a:r>
          </a:p>
          <a:p>
            <a:pPr eaLnBrk="1" hangingPunct="1">
              <a:lnSpc>
                <a:spcPct val="90000"/>
              </a:lnSpc>
            </a:pPr>
            <a:r>
              <a:rPr lang="en-US" sz="1900">
                <a:latin typeface="Arial" charset="0"/>
              </a:rPr>
              <a:t>Ambient most useful</a:t>
            </a:r>
          </a:p>
          <a:p>
            <a:pPr eaLnBrk="1" hangingPunct="1">
              <a:lnSpc>
                <a:spcPct val="90000"/>
              </a:lnSpc>
            </a:pPr>
            <a:r>
              <a:rPr lang="en-US" sz="1900">
                <a:latin typeface="Arial" charset="0"/>
              </a:rPr>
              <a:t>Found superior to pager</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latin typeface="Arial" charset="0"/>
              </a:rPr>
              <a:t>Wearable and Mobile</a:t>
            </a:r>
          </a:p>
        </p:txBody>
      </p:sp>
      <p:sp>
        <p:nvSpPr>
          <p:cNvPr id="17410" name="Rectangle 3"/>
          <p:cNvSpPr>
            <a:spLocks noGrp="1" noChangeArrowheads="1"/>
          </p:cNvSpPr>
          <p:nvPr>
            <p:ph type="body" idx="1"/>
          </p:nvPr>
        </p:nvSpPr>
        <p:spPr/>
        <p:txBody>
          <a:bodyPr/>
          <a:lstStyle/>
          <a:p>
            <a:pPr eaLnBrk="1" hangingPunct="1"/>
            <a:r>
              <a:rPr lang="en-US" sz="2600" dirty="0">
                <a:latin typeface="Arial" charset="0"/>
              </a:rPr>
              <a:t>Goal is to have instant access</a:t>
            </a:r>
          </a:p>
          <a:p>
            <a:pPr lvl="1" eaLnBrk="1" hangingPunct="1"/>
            <a:r>
              <a:rPr lang="en-US" sz="2200" dirty="0">
                <a:latin typeface="Arial" charset="0"/>
              </a:rPr>
              <a:t>2 second rule</a:t>
            </a:r>
          </a:p>
          <a:p>
            <a:pPr eaLnBrk="1" hangingPunct="1"/>
            <a:r>
              <a:rPr lang="en-US" sz="2600" dirty="0">
                <a:latin typeface="Arial" charset="0"/>
              </a:rPr>
              <a:t>Augmented cognition</a:t>
            </a:r>
          </a:p>
          <a:p>
            <a:pPr lvl="1" eaLnBrk="1" hangingPunct="1"/>
            <a:r>
              <a:rPr lang="en-US" sz="2200" dirty="0">
                <a:latin typeface="Arial" charset="0"/>
              </a:rPr>
              <a:t>Remembrance Agent</a:t>
            </a:r>
          </a:p>
          <a:p>
            <a:pPr lvl="1" eaLnBrk="1" hangingPunct="1"/>
            <a:r>
              <a:rPr lang="en-US" sz="2200" dirty="0">
                <a:latin typeface="Arial" charset="0"/>
              </a:rPr>
              <a:t>People/Engagement recognition</a:t>
            </a:r>
          </a:p>
          <a:p>
            <a:pPr lvl="1" eaLnBrk="1" hangingPunct="1"/>
            <a:r>
              <a:rPr lang="en-US" sz="2200" dirty="0">
                <a:latin typeface="Arial" charset="0"/>
              </a:rPr>
              <a:t>Contextual awareness</a:t>
            </a:r>
          </a:p>
          <a:p>
            <a:pPr lvl="1" eaLnBrk="1" hangingPunct="1"/>
            <a:r>
              <a:rPr lang="en-US" sz="2200" dirty="0">
                <a:latin typeface="Arial" charset="0"/>
              </a:rPr>
              <a:t>Wayfinding</a:t>
            </a:r>
          </a:p>
          <a:p>
            <a:pPr eaLnBrk="1" hangingPunct="1"/>
            <a:r>
              <a:rPr lang="en-US" sz="2600" dirty="0">
                <a:latin typeface="Arial" charset="0"/>
              </a:rPr>
              <a:t>Wearable computing concepts are becoming part of standard mobile interfaces</a:t>
            </a:r>
          </a:p>
          <a:p>
            <a:pPr lvl="1" eaLnBrk="1" hangingPunct="1"/>
            <a:r>
              <a:rPr lang="en-US" sz="2200" dirty="0">
                <a:latin typeface="Arial" charset="0"/>
              </a:rPr>
              <a:t>Project Glass </a:t>
            </a:r>
            <a:r>
              <a:rPr lang="en-US" sz="2200" dirty="0">
                <a:latin typeface="Arial" charset="0"/>
                <a:hlinkClick r:id="rId3"/>
              </a:rPr>
              <a:t>http://www.youtube.com/watch?v=9c6W4CCU9M4</a:t>
            </a:r>
            <a:r>
              <a:rPr lang="en-US" sz="2200" dirty="0">
                <a:latin typeface="Arial" charset="0"/>
              </a:rPr>
              <a:t> </a:t>
            </a:r>
          </a:p>
          <a:p>
            <a:pPr lvl="1" eaLnBrk="1" hangingPunct="1"/>
            <a:endParaRPr lang="en-US" sz="2200" dirty="0">
              <a:latin typeface="Arial" charset="0"/>
            </a:endParaRPr>
          </a:p>
          <a:p>
            <a:pPr lvl="1" eaLnBrk="1" hangingPunct="1"/>
            <a:endParaRPr lang="en-US" sz="2200" dirty="0">
              <a:latin typeface="Arial"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latin typeface="Arial" charset="0"/>
              </a:rPr>
              <a:t>Augmented Reality and Audio</a:t>
            </a:r>
          </a:p>
        </p:txBody>
      </p:sp>
      <p:sp>
        <p:nvSpPr>
          <p:cNvPr id="54274" name="Rectangle 3"/>
          <p:cNvSpPr>
            <a:spLocks noGrp="1" noChangeArrowheads="1"/>
          </p:cNvSpPr>
          <p:nvPr>
            <p:ph type="body" idx="1"/>
          </p:nvPr>
        </p:nvSpPr>
        <p:spPr/>
        <p:txBody>
          <a:bodyPr/>
          <a:lstStyle/>
          <a:p>
            <a:pPr eaLnBrk="1" hangingPunct="1">
              <a:lnSpc>
                <a:spcPct val="90000"/>
              </a:lnSpc>
            </a:pPr>
            <a:r>
              <a:rPr lang="en-US">
                <a:latin typeface="Arial" charset="0"/>
              </a:rPr>
              <a:t>Augmented Reality applications typically focus on graphics.</a:t>
            </a:r>
          </a:p>
          <a:p>
            <a:pPr eaLnBrk="1" hangingPunct="1">
              <a:lnSpc>
                <a:spcPct val="90000"/>
              </a:lnSpc>
            </a:pPr>
            <a:r>
              <a:rPr lang="en-US">
                <a:latin typeface="Arial" charset="0"/>
              </a:rPr>
              <a:t>Audio-only AR has advantages</a:t>
            </a:r>
          </a:p>
          <a:p>
            <a:pPr lvl="1" eaLnBrk="1" hangingPunct="1">
              <a:lnSpc>
                <a:spcPct val="90000"/>
              </a:lnSpc>
            </a:pPr>
            <a:r>
              <a:rPr lang="en-US">
                <a:latin typeface="Arial" charset="0"/>
              </a:rPr>
              <a:t>Demands less attention from user</a:t>
            </a:r>
          </a:p>
          <a:p>
            <a:pPr lvl="1" eaLnBrk="1" hangingPunct="1">
              <a:lnSpc>
                <a:spcPct val="90000"/>
              </a:lnSpc>
            </a:pPr>
            <a:r>
              <a:rPr lang="en-US">
                <a:latin typeface="Arial" charset="0"/>
              </a:rPr>
              <a:t>Lightweight</a:t>
            </a:r>
          </a:p>
          <a:p>
            <a:pPr lvl="1" eaLnBrk="1" hangingPunct="1">
              <a:lnSpc>
                <a:spcPct val="90000"/>
              </a:lnSpc>
            </a:pPr>
            <a:r>
              <a:rPr lang="en-US">
                <a:latin typeface="Arial" charset="0"/>
              </a:rPr>
              <a:t>Low cost</a:t>
            </a:r>
          </a:p>
          <a:p>
            <a:pPr lvl="1" eaLnBrk="1" hangingPunct="1">
              <a:lnSpc>
                <a:spcPct val="90000"/>
              </a:lnSpc>
            </a:pPr>
            <a:r>
              <a:rPr lang="en-US">
                <a:latin typeface="Arial" charset="0"/>
              </a:rPr>
              <a:t>Easy to deploy</a:t>
            </a:r>
          </a:p>
          <a:p>
            <a:pPr lvl="1" eaLnBrk="1" hangingPunct="1">
              <a:lnSpc>
                <a:spcPct val="90000"/>
              </a:lnSpc>
            </a:pPr>
            <a:r>
              <a:rPr lang="en-US">
                <a:latin typeface="Arial" charset="0"/>
              </a:rPr>
              <a:t>Lets user use his/her imagination</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latin typeface="Arial" charset="0"/>
              </a:rPr>
              <a:t>Motivation and Goals</a:t>
            </a:r>
          </a:p>
        </p:txBody>
      </p:sp>
      <p:sp>
        <p:nvSpPr>
          <p:cNvPr id="56322" name="Rectangle 3"/>
          <p:cNvSpPr>
            <a:spLocks noGrp="1" noChangeArrowheads="1"/>
          </p:cNvSpPr>
          <p:nvPr>
            <p:ph type="body" idx="1"/>
          </p:nvPr>
        </p:nvSpPr>
        <p:spPr/>
        <p:txBody>
          <a:bodyPr/>
          <a:lstStyle/>
          <a:p>
            <a:pPr eaLnBrk="1" hangingPunct="1"/>
            <a:r>
              <a:rPr lang="en-US">
                <a:latin typeface="Arial" charset="0"/>
              </a:rPr>
              <a:t>To create a lightweight audio-only wearable device</a:t>
            </a:r>
          </a:p>
          <a:p>
            <a:pPr eaLnBrk="1" hangingPunct="1"/>
            <a:r>
              <a:rPr lang="en-US">
                <a:latin typeface="Arial" charset="0"/>
              </a:rPr>
              <a:t>To create a audio AR system that allows a user to move through an environment, receiving appropriate sounds based on location and previous actions.</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atin typeface="Arial" charset="0"/>
              </a:rPr>
              <a:t>Infrastructure</a:t>
            </a:r>
          </a:p>
        </p:txBody>
      </p:sp>
      <p:sp>
        <p:nvSpPr>
          <p:cNvPr id="58370" name="Rectangle 3"/>
          <p:cNvSpPr>
            <a:spLocks noGrp="1" noChangeArrowheads="1"/>
          </p:cNvSpPr>
          <p:nvPr>
            <p:ph type="body" idx="1"/>
          </p:nvPr>
        </p:nvSpPr>
        <p:spPr/>
        <p:txBody>
          <a:bodyPr/>
          <a:lstStyle/>
          <a:p>
            <a:pPr eaLnBrk="1" hangingPunct="1"/>
            <a:r>
              <a:rPr lang="en-US">
                <a:latin typeface="Arial" charset="0"/>
              </a:rPr>
              <a:t>Positioning system</a:t>
            </a:r>
          </a:p>
          <a:p>
            <a:pPr lvl="1" eaLnBrk="1" hangingPunct="1"/>
            <a:r>
              <a:rPr lang="en-US">
                <a:latin typeface="Arial" charset="0"/>
              </a:rPr>
              <a:t>RF transmitters sending out unique IDs</a:t>
            </a:r>
          </a:p>
          <a:p>
            <a:pPr eaLnBrk="1" hangingPunct="1"/>
            <a:endParaRPr lang="en-US">
              <a:latin typeface="Arial" charset="0"/>
            </a:endParaRPr>
          </a:p>
          <a:p>
            <a:pPr eaLnBrk="1" hangingPunct="1"/>
            <a:r>
              <a:rPr lang="en-US">
                <a:latin typeface="Arial" charset="0"/>
              </a:rPr>
              <a:t>Wearable computing device</a:t>
            </a:r>
          </a:p>
          <a:p>
            <a:pPr lvl="1" eaLnBrk="1" hangingPunct="1"/>
            <a:r>
              <a:rPr lang="en-US">
                <a:latin typeface="Arial" charset="0"/>
              </a:rPr>
              <a:t>Diamond Rio, RF receiver, PIC microcontroller</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atin typeface="Arial" charset="0"/>
              </a:rPr>
              <a:t>Positioning System</a:t>
            </a:r>
          </a:p>
        </p:txBody>
      </p:sp>
      <p:sp>
        <p:nvSpPr>
          <p:cNvPr id="60418" name="Rectangle 3"/>
          <p:cNvSpPr>
            <a:spLocks noGrp="1" noChangeArrowheads="1"/>
          </p:cNvSpPr>
          <p:nvPr>
            <p:ph type="body" idx="1"/>
          </p:nvPr>
        </p:nvSpPr>
        <p:spPr/>
        <p:txBody>
          <a:bodyPr/>
          <a:lstStyle/>
          <a:p>
            <a:pPr eaLnBrk="1" hangingPunct="1"/>
            <a:r>
              <a:rPr lang="en-US">
                <a:latin typeface="Arial" charset="0"/>
              </a:rPr>
              <a:t>RF transmitter and 9V battery</a:t>
            </a:r>
          </a:p>
        </p:txBody>
      </p:sp>
      <p:pic>
        <p:nvPicPr>
          <p:cNvPr id="60419" name="Picture 4" descr="tra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4791075" cy="273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a:latin typeface="Arial" charset="0"/>
              </a:rPr>
              <a:t>Wearable Device</a:t>
            </a:r>
          </a:p>
        </p:txBody>
      </p:sp>
      <p:sp>
        <p:nvSpPr>
          <p:cNvPr id="62466" name="Rectangle 3"/>
          <p:cNvSpPr>
            <a:spLocks noGrp="1" noChangeArrowheads="1"/>
          </p:cNvSpPr>
          <p:nvPr>
            <p:ph type="body" idx="1"/>
          </p:nvPr>
        </p:nvSpPr>
        <p:spPr/>
        <p:txBody>
          <a:bodyPr/>
          <a:lstStyle/>
          <a:p>
            <a:pPr eaLnBrk="1" hangingPunct="1"/>
            <a:r>
              <a:rPr lang="en-US">
                <a:latin typeface="Arial" charset="0"/>
              </a:rPr>
              <a:t>Inside of device</a:t>
            </a:r>
          </a:p>
          <a:p>
            <a:pPr lvl="1" eaLnBrk="1" hangingPunct="1"/>
            <a:r>
              <a:rPr lang="en-US">
                <a:latin typeface="Arial" charset="0"/>
              </a:rPr>
              <a:t>Diamond Rio</a:t>
            </a:r>
          </a:p>
          <a:p>
            <a:pPr lvl="1" eaLnBrk="1" hangingPunct="1"/>
            <a:r>
              <a:rPr lang="en-US">
                <a:latin typeface="Arial" charset="0"/>
              </a:rPr>
              <a:t>RF receiver</a:t>
            </a:r>
          </a:p>
          <a:p>
            <a:pPr lvl="1" eaLnBrk="1" hangingPunct="1"/>
            <a:r>
              <a:rPr lang="en-US">
                <a:latin typeface="Arial" charset="0"/>
              </a:rPr>
              <a:t>PIC microcontroller</a:t>
            </a:r>
          </a:p>
          <a:p>
            <a:pPr lvl="1" eaLnBrk="1" hangingPunct="1"/>
            <a:r>
              <a:rPr lang="en-US">
                <a:latin typeface="Arial" charset="0"/>
              </a:rPr>
              <a:t>9V battery</a:t>
            </a:r>
          </a:p>
        </p:txBody>
      </p:sp>
      <p:pic>
        <p:nvPicPr>
          <p:cNvPr id="62467" name="Picture 4" descr="wear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057400"/>
            <a:ext cx="3419475"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a:latin typeface="Arial" charset="0"/>
              </a:rPr>
              <a:t>User Experience</a:t>
            </a:r>
          </a:p>
        </p:txBody>
      </p:sp>
      <p:sp>
        <p:nvSpPr>
          <p:cNvPr id="64514" name="Rectangle 3"/>
          <p:cNvSpPr>
            <a:spLocks noGrp="1" noChangeArrowheads="1"/>
          </p:cNvSpPr>
          <p:nvPr>
            <p:ph type="body" idx="1"/>
          </p:nvPr>
        </p:nvSpPr>
        <p:spPr/>
        <p:txBody>
          <a:bodyPr/>
          <a:lstStyle/>
          <a:p>
            <a:pPr eaLnBrk="1" hangingPunct="1"/>
            <a:r>
              <a:rPr lang="en-US" sz="2600">
                <a:latin typeface="Arial" charset="0"/>
              </a:rPr>
              <a:t>User puts on device and possibly hears some introductory audio</a:t>
            </a:r>
          </a:p>
          <a:p>
            <a:pPr eaLnBrk="1" hangingPunct="1"/>
            <a:r>
              <a:rPr lang="en-US" sz="2600">
                <a:latin typeface="Arial" charset="0"/>
              </a:rPr>
              <a:t>Then the user moves through an environment hearing sounds based on their location</a:t>
            </a:r>
          </a:p>
          <a:p>
            <a:pPr eaLnBrk="1" hangingPunct="1"/>
            <a:r>
              <a:rPr lang="en-US" sz="2600">
                <a:latin typeface="Arial" charset="0"/>
              </a:rPr>
              <a:t>However, the sounds played at a location are determined by a state machine that takes into account the user</a:t>
            </a:r>
            <a:r>
              <a:rPr lang="ja-JP" altLang="en-US" sz="2600">
                <a:latin typeface="Arial" charset="0"/>
              </a:rPr>
              <a:t>’</a:t>
            </a:r>
            <a:r>
              <a:rPr lang="en-US" altLang="ja-JP" sz="2600">
                <a:latin typeface="Arial" charset="0"/>
              </a:rPr>
              <a:t>s previous locations</a:t>
            </a:r>
            <a:endParaRPr lang="en-US" sz="2600">
              <a:latin typeface="Arial" charset="0"/>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a:latin typeface="Arial" charset="0"/>
              </a:rPr>
              <a:t>Prototype Game</a:t>
            </a:r>
          </a:p>
        </p:txBody>
      </p:sp>
      <p:sp>
        <p:nvSpPr>
          <p:cNvPr id="66562" name="Rectangle 3"/>
          <p:cNvSpPr>
            <a:spLocks noGrp="1" noChangeArrowheads="1"/>
          </p:cNvSpPr>
          <p:nvPr>
            <p:ph type="body" idx="1"/>
          </p:nvPr>
        </p:nvSpPr>
        <p:spPr/>
        <p:txBody>
          <a:bodyPr/>
          <a:lstStyle/>
          <a:p>
            <a:pPr eaLnBrk="1" hangingPunct="1"/>
            <a:r>
              <a:rPr lang="en-US">
                <a:latin typeface="Arial" charset="0"/>
              </a:rPr>
              <a:t>Setting is medieval fantasy world</a:t>
            </a:r>
          </a:p>
          <a:p>
            <a:pPr eaLnBrk="1" hangingPunct="1"/>
            <a:r>
              <a:rPr lang="en-US">
                <a:latin typeface="Arial" charset="0"/>
              </a:rPr>
              <a:t>Game play similar to traditional role playing game</a:t>
            </a:r>
          </a:p>
          <a:p>
            <a:pPr lvl="1" eaLnBrk="1" hangingPunct="1"/>
            <a:r>
              <a:rPr lang="en-US">
                <a:latin typeface="Arial" charset="0"/>
              </a:rPr>
              <a:t>Player is on a quest to rescue a friend</a:t>
            </a:r>
          </a:p>
          <a:p>
            <a:pPr lvl="1" eaLnBrk="1" hangingPunct="1"/>
            <a:r>
              <a:rPr lang="en-US">
                <a:latin typeface="Arial" charset="0"/>
              </a:rPr>
              <a:t>As player moves in real world play space, he/she will encounter friends and foes, and will obtain items needed to complete the quest</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3" descr="ICAD_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
            <a:ext cx="6400800" cy="6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a:latin typeface="Arial" charset="0"/>
              </a:rPr>
              <a:t>Sound Design</a:t>
            </a:r>
          </a:p>
        </p:txBody>
      </p:sp>
      <p:sp>
        <p:nvSpPr>
          <p:cNvPr id="70658" name="Rectangle 3"/>
          <p:cNvSpPr>
            <a:spLocks noGrp="1" noChangeArrowheads="1"/>
          </p:cNvSpPr>
          <p:nvPr>
            <p:ph type="body" idx="1"/>
          </p:nvPr>
        </p:nvSpPr>
        <p:spPr/>
        <p:txBody>
          <a:bodyPr/>
          <a:lstStyle/>
          <a:p>
            <a:pPr eaLnBrk="1" hangingPunct="1">
              <a:lnSpc>
                <a:spcPct val="90000"/>
              </a:lnSpc>
            </a:pPr>
            <a:r>
              <a:rPr lang="en-US" sz="2600">
                <a:latin typeface="Arial" charset="0"/>
              </a:rPr>
              <a:t>Where am I?</a:t>
            </a:r>
          </a:p>
          <a:p>
            <a:pPr eaLnBrk="1" hangingPunct="1">
              <a:lnSpc>
                <a:spcPct val="90000"/>
              </a:lnSpc>
            </a:pPr>
            <a:r>
              <a:rPr lang="en-US" sz="2600">
                <a:latin typeface="Arial" charset="0"/>
              </a:rPr>
              <a:t>What is going on?</a:t>
            </a:r>
          </a:p>
          <a:p>
            <a:pPr eaLnBrk="1" hangingPunct="1">
              <a:lnSpc>
                <a:spcPct val="90000"/>
              </a:lnSpc>
            </a:pPr>
            <a:r>
              <a:rPr lang="en-US" sz="2600">
                <a:latin typeface="Arial" charset="0"/>
              </a:rPr>
              <a:t>How does it feel?</a:t>
            </a:r>
          </a:p>
          <a:p>
            <a:pPr eaLnBrk="1" hangingPunct="1">
              <a:lnSpc>
                <a:spcPct val="90000"/>
              </a:lnSpc>
            </a:pPr>
            <a:r>
              <a:rPr lang="en-US" sz="2600">
                <a:latin typeface="Arial" charset="0"/>
              </a:rPr>
              <a:t>What happens next?</a:t>
            </a:r>
          </a:p>
          <a:p>
            <a:pPr eaLnBrk="1" hangingPunct="1">
              <a:lnSpc>
                <a:spcPct val="90000"/>
              </a:lnSpc>
            </a:pPr>
            <a:r>
              <a:rPr lang="en-US" sz="2600">
                <a:latin typeface="Arial" charset="0"/>
              </a:rPr>
              <a:t>Challenges</a:t>
            </a:r>
          </a:p>
          <a:p>
            <a:pPr lvl="1" eaLnBrk="1" hangingPunct="1">
              <a:lnSpc>
                <a:spcPct val="90000"/>
              </a:lnSpc>
            </a:pPr>
            <a:r>
              <a:rPr lang="en-US" sz="2200">
                <a:latin typeface="Arial" charset="0"/>
              </a:rPr>
              <a:t>No graphics to aid understanding</a:t>
            </a:r>
          </a:p>
          <a:p>
            <a:pPr lvl="1" eaLnBrk="1" hangingPunct="1">
              <a:lnSpc>
                <a:spcPct val="90000"/>
              </a:lnSpc>
            </a:pPr>
            <a:r>
              <a:rPr lang="en-US" sz="2200">
                <a:latin typeface="Arial" charset="0"/>
              </a:rPr>
              <a:t>Nonlinear narrative</a:t>
            </a:r>
          </a:p>
          <a:p>
            <a:pPr lvl="1" eaLnBrk="1" hangingPunct="1">
              <a:lnSpc>
                <a:spcPct val="90000"/>
              </a:lnSpc>
            </a:pPr>
            <a:r>
              <a:rPr lang="en-US" sz="2200">
                <a:latin typeface="Arial" charset="0"/>
              </a:rPr>
              <a:t>Noisy environment</a:t>
            </a:r>
          </a:p>
          <a:p>
            <a:pPr lvl="1" eaLnBrk="1" hangingPunct="1">
              <a:lnSpc>
                <a:spcPct val="90000"/>
              </a:lnSpc>
            </a:pPr>
            <a:r>
              <a:rPr lang="en-US" sz="2200">
                <a:latin typeface="Arial" charset="0"/>
              </a:rPr>
              <a:t>User confusion</a:t>
            </a:r>
          </a:p>
          <a:p>
            <a:pPr lvl="1" eaLnBrk="1" hangingPunct="1">
              <a:lnSpc>
                <a:spcPct val="90000"/>
              </a:lnSpc>
            </a:pPr>
            <a:r>
              <a:rPr lang="en-US" sz="2200">
                <a:latin typeface="Arial" charset="0"/>
              </a:rPr>
              <a:t>Experience needs to be entertaining and fun</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a:latin typeface="Arial" charset="0"/>
              </a:rPr>
              <a:t>Sound Design</a:t>
            </a:r>
          </a:p>
        </p:txBody>
      </p:sp>
      <p:sp>
        <p:nvSpPr>
          <p:cNvPr id="72706" name="Rectangle 3"/>
          <p:cNvSpPr>
            <a:spLocks noGrp="1" noChangeArrowheads="1"/>
          </p:cNvSpPr>
          <p:nvPr>
            <p:ph type="body" idx="1"/>
          </p:nvPr>
        </p:nvSpPr>
        <p:spPr/>
        <p:txBody>
          <a:bodyPr/>
          <a:lstStyle/>
          <a:p>
            <a:pPr eaLnBrk="1" hangingPunct="1"/>
            <a:r>
              <a:rPr lang="en-US">
                <a:latin typeface="Arial" charset="0"/>
              </a:rPr>
              <a:t>Caricature of sound, matching mental model of sound for user</a:t>
            </a:r>
          </a:p>
          <a:p>
            <a:pPr lvl="1" eaLnBrk="1" hangingPunct="1"/>
            <a:r>
              <a:rPr lang="en-US">
                <a:latin typeface="Arial" charset="0"/>
              </a:rPr>
              <a:t>What does a dragon fireball sound like?</a:t>
            </a:r>
          </a:p>
          <a:p>
            <a:pPr lvl="1" eaLnBrk="1" hangingPunct="1"/>
            <a:r>
              <a:rPr lang="en-US">
                <a:latin typeface="Arial" charset="0"/>
              </a:rPr>
              <a:t>What does it sound like when a troll eats you?</a:t>
            </a:r>
          </a:p>
          <a:p>
            <a:pPr eaLnBrk="1" hangingPunct="1"/>
            <a:r>
              <a:rPr lang="en-US">
                <a:latin typeface="Arial" charset="0"/>
              </a:rPr>
              <a:t>Noisy environment</a:t>
            </a:r>
          </a:p>
          <a:p>
            <a:pPr lvl="1" eaLnBrk="1" hangingPunct="1"/>
            <a:r>
              <a:rPr lang="en-US">
                <a:latin typeface="Arial" charset="0"/>
              </a:rPr>
              <a:t>Sounds exaggerated and clear so as to be heard</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122238"/>
            <a:ext cx="7848600" cy="1295400"/>
          </a:xfrm>
        </p:spPr>
        <p:txBody>
          <a:bodyPr/>
          <a:lstStyle/>
          <a:p>
            <a:pPr eaLnBrk="1" hangingPunct="1"/>
            <a:r>
              <a:rPr lang="en-US">
                <a:latin typeface="Arial" charset="0"/>
              </a:rPr>
              <a:t>Challenges of Wearables</a:t>
            </a:r>
          </a:p>
        </p:txBody>
      </p:sp>
      <p:sp>
        <p:nvSpPr>
          <p:cNvPr id="19458" name="Rectangle 3"/>
          <p:cNvSpPr>
            <a:spLocks noGrp="1" noChangeArrowheads="1"/>
          </p:cNvSpPr>
          <p:nvPr>
            <p:ph type="body" idx="1"/>
          </p:nvPr>
        </p:nvSpPr>
        <p:spPr/>
        <p:txBody>
          <a:bodyPr/>
          <a:lstStyle/>
          <a:p>
            <a:pPr eaLnBrk="1" hangingPunct="1"/>
            <a:r>
              <a:rPr lang="en-US" sz="2100" dirty="0">
                <a:latin typeface="Arial" charset="0"/>
              </a:rPr>
              <a:t>Bulky, unwieldy</a:t>
            </a:r>
          </a:p>
          <a:p>
            <a:pPr eaLnBrk="1" hangingPunct="1"/>
            <a:r>
              <a:rPr lang="en-US" sz="2100" dirty="0">
                <a:latin typeface="Arial" charset="0"/>
              </a:rPr>
              <a:t>Power consumption</a:t>
            </a:r>
          </a:p>
          <a:p>
            <a:pPr eaLnBrk="1" hangingPunct="1"/>
            <a:r>
              <a:rPr lang="en-US" sz="2100" dirty="0">
                <a:latin typeface="Arial" charset="0"/>
              </a:rPr>
              <a:t>Cost</a:t>
            </a:r>
          </a:p>
          <a:p>
            <a:pPr eaLnBrk="1" hangingPunct="1"/>
            <a:r>
              <a:rPr lang="en-US" sz="2100" dirty="0">
                <a:latin typeface="Arial" charset="0"/>
              </a:rPr>
              <a:t>Fragile</a:t>
            </a:r>
          </a:p>
          <a:p>
            <a:pPr eaLnBrk="1" hangingPunct="1"/>
            <a:r>
              <a:rPr lang="en-US" sz="2100" dirty="0">
                <a:latin typeface="Arial" charset="0"/>
              </a:rPr>
              <a:t>Conspicuous</a:t>
            </a:r>
          </a:p>
          <a:p>
            <a:pPr eaLnBrk="1" hangingPunct="1"/>
            <a:r>
              <a:rPr lang="en-US" sz="2100" dirty="0">
                <a:latin typeface="Arial" charset="0"/>
              </a:rPr>
              <a:t>Distracting</a:t>
            </a:r>
          </a:p>
          <a:p>
            <a:pPr eaLnBrk="1" hangingPunct="1"/>
            <a:r>
              <a:rPr lang="en-US" sz="2100" dirty="0">
                <a:latin typeface="Arial" charset="0"/>
              </a:rPr>
              <a:t>Coordination of multiple devices</a:t>
            </a:r>
          </a:p>
          <a:p>
            <a:pPr eaLnBrk="1" hangingPunct="1"/>
            <a:r>
              <a:rPr lang="en-US" sz="2100" dirty="0">
                <a:latin typeface="Arial" charset="0"/>
              </a:rPr>
              <a:t>User interface issues are very different from desktop (and mobile)</a:t>
            </a:r>
          </a:p>
          <a:p>
            <a:pPr eaLnBrk="1" hangingPunct="1"/>
            <a:r>
              <a:rPr lang="en-US" sz="2100" dirty="0">
                <a:latin typeface="Arial" charset="0"/>
              </a:rPr>
              <a:t>Appropriate applications are very different from desktop (and mobile)</a:t>
            </a:r>
          </a:p>
          <a:p>
            <a:pPr eaLnBrk="1" hangingPunct="1"/>
            <a:r>
              <a:rPr lang="en-US" sz="2100" b="1" dirty="0">
                <a:latin typeface="Arial" charset="0"/>
              </a:rPr>
              <a:t>Handling multiple channels of information (information overload!)</a:t>
            </a:r>
          </a:p>
          <a:p>
            <a:pPr eaLnBrk="1" hangingPunct="1">
              <a:buFont typeface="Wingdings" charset="0"/>
              <a:buNone/>
            </a:pPr>
            <a:endParaRPr lang="en-US" sz="2100" dirty="0">
              <a:latin typeface="Arial" charset="0"/>
            </a:endParaRPr>
          </a:p>
          <a:p>
            <a:pPr eaLnBrk="1" hangingPunct="1"/>
            <a:endParaRPr lang="en-US" sz="2600" dirty="0">
              <a:latin typeface="Arial" charset="0"/>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685800" y="381000"/>
            <a:ext cx="7772400" cy="1143000"/>
          </a:xfrm>
        </p:spPr>
        <p:txBody>
          <a:bodyPr/>
          <a:lstStyle/>
          <a:p>
            <a:pPr eaLnBrk="1" hangingPunct="1"/>
            <a:r>
              <a:rPr lang="en-US">
                <a:latin typeface="Arial" charset="0"/>
              </a:rPr>
              <a:t>Sound Design</a:t>
            </a:r>
          </a:p>
        </p:txBody>
      </p:sp>
      <p:sp>
        <p:nvSpPr>
          <p:cNvPr id="74754" name="Rectangle 3"/>
          <p:cNvSpPr>
            <a:spLocks noGrp="1" noChangeArrowheads="1"/>
          </p:cNvSpPr>
          <p:nvPr>
            <p:ph type="body" idx="1"/>
          </p:nvPr>
        </p:nvSpPr>
        <p:spPr>
          <a:xfrm>
            <a:off x="685800" y="1524000"/>
            <a:ext cx="7772400" cy="4495800"/>
          </a:xfrm>
        </p:spPr>
        <p:txBody>
          <a:bodyPr/>
          <a:lstStyle/>
          <a:p>
            <a:pPr eaLnBrk="1" hangingPunct="1">
              <a:lnSpc>
                <a:spcPct val="90000"/>
              </a:lnSpc>
            </a:pPr>
            <a:r>
              <a:rPr lang="en-US">
                <a:latin typeface="Arial" charset="0"/>
              </a:rPr>
              <a:t>Sound event layers</a:t>
            </a:r>
          </a:p>
          <a:p>
            <a:pPr lvl="1" eaLnBrk="1" hangingPunct="1">
              <a:lnSpc>
                <a:spcPct val="90000"/>
              </a:lnSpc>
            </a:pPr>
            <a:r>
              <a:rPr lang="en-US">
                <a:latin typeface="Arial" charset="0"/>
              </a:rPr>
              <a:t>Ambient Sounds</a:t>
            </a:r>
          </a:p>
          <a:p>
            <a:pPr lvl="2" eaLnBrk="1" hangingPunct="1">
              <a:lnSpc>
                <a:spcPct val="90000"/>
              </a:lnSpc>
            </a:pPr>
            <a:r>
              <a:rPr lang="en-US">
                <a:latin typeface="Arial" charset="0"/>
              </a:rPr>
              <a:t>Give impression of setting the player has just entered</a:t>
            </a:r>
          </a:p>
          <a:p>
            <a:pPr lvl="1" eaLnBrk="1" hangingPunct="1">
              <a:lnSpc>
                <a:spcPct val="90000"/>
              </a:lnSpc>
            </a:pPr>
            <a:r>
              <a:rPr lang="en-US">
                <a:latin typeface="Arial" charset="0"/>
              </a:rPr>
              <a:t>Sound Effects</a:t>
            </a:r>
          </a:p>
          <a:p>
            <a:pPr lvl="2" eaLnBrk="1" hangingPunct="1">
              <a:lnSpc>
                <a:spcPct val="90000"/>
              </a:lnSpc>
            </a:pPr>
            <a:r>
              <a:rPr lang="en-US">
                <a:latin typeface="Arial" charset="0"/>
              </a:rPr>
              <a:t>Include speech from characters in game. All reflect acoustics of setting</a:t>
            </a:r>
          </a:p>
          <a:p>
            <a:pPr lvl="1" eaLnBrk="1" hangingPunct="1">
              <a:lnSpc>
                <a:spcPct val="90000"/>
              </a:lnSpc>
            </a:pPr>
            <a:r>
              <a:rPr lang="en-US">
                <a:latin typeface="Arial" charset="0"/>
              </a:rPr>
              <a:t>Narration</a:t>
            </a:r>
          </a:p>
          <a:p>
            <a:pPr lvl="2" eaLnBrk="1" hangingPunct="1">
              <a:lnSpc>
                <a:spcPct val="90000"/>
              </a:lnSpc>
            </a:pPr>
            <a:r>
              <a:rPr lang="en-US">
                <a:latin typeface="Arial" charset="0"/>
              </a:rPr>
              <a:t>Distinct voice that provides more information when necessary. Voice is </a:t>
            </a:r>
            <a:r>
              <a:rPr lang="ja-JP" altLang="en-US">
                <a:latin typeface="Arial" charset="0"/>
              </a:rPr>
              <a:t>“</a:t>
            </a:r>
            <a:r>
              <a:rPr lang="en-US" altLang="ja-JP">
                <a:latin typeface="Arial" charset="0"/>
              </a:rPr>
              <a:t>dry</a:t>
            </a:r>
            <a:r>
              <a:rPr lang="ja-JP" altLang="en-US">
                <a:latin typeface="Arial" charset="0"/>
              </a:rPr>
              <a:t>”</a:t>
            </a:r>
            <a:r>
              <a:rPr lang="en-US" altLang="ja-JP">
                <a:latin typeface="Arial" charset="0"/>
              </a:rPr>
              <a:t> and louder to differentiate from characters in the game.</a:t>
            </a:r>
            <a:endParaRPr lang="en-US">
              <a:latin typeface="Arial" charset="0"/>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a:latin typeface="Arial" charset="0"/>
              </a:rPr>
              <a:t>Problems</a:t>
            </a:r>
          </a:p>
        </p:txBody>
      </p:sp>
      <p:sp>
        <p:nvSpPr>
          <p:cNvPr id="76802" name="Rectangle 3"/>
          <p:cNvSpPr>
            <a:spLocks noGrp="1" noChangeArrowheads="1"/>
          </p:cNvSpPr>
          <p:nvPr>
            <p:ph type="body" idx="1"/>
          </p:nvPr>
        </p:nvSpPr>
        <p:spPr/>
        <p:txBody>
          <a:bodyPr/>
          <a:lstStyle/>
          <a:p>
            <a:pPr eaLnBrk="1" hangingPunct="1"/>
            <a:r>
              <a:rPr lang="en-US">
                <a:latin typeface="Arial" charset="0"/>
              </a:rPr>
              <a:t>Hard to control zone from RF transmitters, works well in large spaces</a:t>
            </a:r>
          </a:p>
          <a:p>
            <a:pPr eaLnBrk="1" hangingPunct="1"/>
            <a:r>
              <a:rPr lang="en-US">
                <a:latin typeface="Arial" charset="0"/>
              </a:rPr>
              <a:t>People steal props!</a:t>
            </a:r>
          </a:p>
          <a:p>
            <a:pPr lvl="1" eaLnBrk="1" hangingPunct="1"/>
            <a:r>
              <a:rPr lang="en-US">
                <a:latin typeface="Arial" charset="0"/>
              </a:rPr>
              <a:t>Have alarm at exits?</a:t>
            </a:r>
          </a:p>
          <a:p>
            <a:pPr eaLnBrk="1" hangingPunct="1"/>
            <a:r>
              <a:rPr lang="en-US">
                <a:latin typeface="Arial" charset="0"/>
              </a:rPr>
              <a:t>Users confused</a:t>
            </a:r>
          </a:p>
          <a:p>
            <a:pPr lvl="1" eaLnBrk="1" hangingPunct="1"/>
            <a:r>
              <a:rPr lang="en-US">
                <a:latin typeface="Arial" charset="0"/>
              </a:rPr>
              <a:t>Temporal nature of sound</a:t>
            </a:r>
          </a:p>
          <a:p>
            <a:pPr lvl="1" eaLnBrk="1" hangingPunct="1"/>
            <a:r>
              <a:rPr lang="en-US">
                <a:latin typeface="Arial" charset="0"/>
              </a:rPr>
              <a:t>Replay button?</a:t>
            </a: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a:latin typeface="Arial" charset="0"/>
              </a:rPr>
              <a:t>The Beware Home</a:t>
            </a:r>
          </a:p>
        </p:txBody>
      </p:sp>
      <p:sp>
        <p:nvSpPr>
          <p:cNvPr id="78850" name="Rectangle 3"/>
          <p:cNvSpPr>
            <a:spLocks noGrp="1" noChangeArrowheads="1"/>
          </p:cNvSpPr>
          <p:nvPr>
            <p:ph type="body" idx="1"/>
          </p:nvPr>
        </p:nvSpPr>
        <p:spPr/>
        <p:txBody>
          <a:bodyPr/>
          <a:lstStyle/>
          <a:p>
            <a:pPr eaLnBrk="1" hangingPunct="1">
              <a:lnSpc>
                <a:spcPct val="90000"/>
              </a:lnSpc>
            </a:pPr>
            <a:r>
              <a:rPr lang="en-US">
                <a:latin typeface="Arial" charset="0"/>
              </a:rPr>
              <a:t>Used GBV as part of Beware Home demonstration Halloween 2000</a:t>
            </a:r>
          </a:p>
          <a:p>
            <a:pPr eaLnBrk="1" hangingPunct="1">
              <a:lnSpc>
                <a:spcPct val="90000"/>
              </a:lnSpc>
            </a:pPr>
            <a:r>
              <a:rPr lang="en-US">
                <a:latin typeface="Arial" charset="0"/>
              </a:rPr>
              <a:t>Demonstrating Aware Home research with Halloween twist</a:t>
            </a:r>
          </a:p>
          <a:p>
            <a:pPr eaLnBrk="1" hangingPunct="1">
              <a:lnSpc>
                <a:spcPct val="90000"/>
              </a:lnSpc>
            </a:pPr>
            <a:r>
              <a:rPr lang="en-US">
                <a:latin typeface="Arial" charset="0"/>
              </a:rPr>
              <a:t>GBV used to guide visitors through the house</a:t>
            </a:r>
          </a:p>
          <a:p>
            <a:pPr eaLnBrk="1" hangingPunct="1">
              <a:lnSpc>
                <a:spcPct val="90000"/>
              </a:lnSpc>
            </a:pPr>
            <a:r>
              <a:rPr lang="en-US">
                <a:latin typeface="Arial" charset="0"/>
              </a:rPr>
              <a:t>Explained back-story as well as guided users through space</a:t>
            </a: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a:latin typeface="Arial" charset="0"/>
              </a:rPr>
              <a:t>Beware Home: Lessons Learned</a:t>
            </a:r>
          </a:p>
        </p:txBody>
      </p:sp>
      <p:sp>
        <p:nvSpPr>
          <p:cNvPr id="80898" name="Rectangle 3"/>
          <p:cNvSpPr>
            <a:spLocks noGrp="1" noChangeArrowheads="1"/>
          </p:cNvSpPr>
          <p:nvPr>
            <p:ph type="body" idx="1"/>
          </p:nvPr>
        </p:nvSpPr>
        <p:spPr/>
        <p:txBody>
          <a:bodyPr/>
          <a:lstStyle/>
          <a:p>
            <a:pPr eaLnBrk="1" hangingPunct="1">
              <a:lnSpc>
                <a:spcPct val="90000"/>
              </a:lnSpc>
            </a:pPr>
            <a:r>
              <a:rPr lang="en-US">
                <a:latin typeface="Arial" charset="0"/>
              </a:rPr>
              <a:t>Had environmental audio and personal audio</a:t>
            </a:r>
          </a:p>
          <a:p>
            <a:pPr lvl="1" eaLnBrk="1" hangingPunct="1">
              <a:lnSpc>
                <a:spcPct val="90000"/>
              </a:lnSpc>
            </a:pPr>
            <a:r>
              <a:rPr lang="en-US">
                <a:latin typeface="Arial" charset="0"/>
              </a:rPr>
              <a:t>Noise problems</a:t>
            </a:r>
          </a:p>
          <a:p>
            <a:pPr eaLnBrk="1" hangingPunct="1">
              <a:lnSpc>
                <a:spcPct val="90000"/>
              </a:lnSpc>
            </a:pPr>
            <a:r>
              <a:rPr lang="en-US">
                <a:latin typeface="Arial" charset="0"/>
              </a:rPr>
              <a:t>Very easy to make narration too long</a:t>
            </a:r>
          </a:p>
          <a:p>
            <a:pPr eaLnBrk="1" hangingPunct="1">
              <a:lnSpc>
                <a:spcPct val="90000"/>
              </a:lnSpc>
            </a:pPr>
            <a:r>
              <a:rPr lang="en-US">
                <a:latin typeface="Arial" charset="0"/>
              </a:rPr>
              <a:t>When people started listening they didn</a:t>
            </a:r>
            <a:r>
              <a:rPr lang="ja-JP" altLang="en-US">
                <a:latin typeface="Arial" charset="0"/>
              </a:rPr>
              <a:t>’</a:t>
            </a:r>
            <a:r>
              <a:rPr lang="en-US" altLang="ja-JP">
                <a:latin typeface="Arial" charset="0"/>
              </a:rPr>
              <a:t>t pay attention to visuals and vice versa</a:t>
            </a:r>
          </a:p>
          <a:p>
            <a:pPr eaLnBrk="1" hangingPunct="1">
              <a:lnSpc>
                <a:spcPct val="90000"/>
              </a:lnSpc>
            </a:pPr>
            <a:r>
              <a:rPr lang="en-US">
                <a:latin typeface="Arial" charset="0"/>
              </a:rPr>
              <a:t>People easily confused </a:t>
            </a:r>
          </a:p>
          <a:p>
            <a:pPr eaLnBrk="1" hangingPunct="1">
              <a:lnSpc>
                <a:spcPct val="90000"/>
              </a:lnSpc>
            </a:pPr>
            <a:r>
              <a:rPr lang="en-US">
                <a:latin typeface="Arial" charset="0"/>
              </a:rPr>
              <a:t>Serious zone problems</a:t>
            </a: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a:latin typeface="Arial" charset="0"/>
              </a:rPr>
              <a:t>Future Work</a:t>
            </a:r>
          </a:p>
        </p:txBody>
      </p:sp>
      <p:sp>
        <p:nvSpPr>
          <p:cNvPr id="82946" name="Rectangle 3"/>
          <p:cNvSpPr>
            <a:spLocks noGrp="1" noChangeArrowheads="1"/>
          </p:cNvSpPr>
          <p:nvPr>
            <p:ph type="body" idx="1"/>
          </p:nvPr>
        </p:nvSpPr>
        <p:spPr/>
        <p:txBody>
          <a:bodyPr/>
          <a:lstStyle/>
          <a:p>
            <a:pPr eaLnBrk="1" hangingPunct="1">
              <a:lnSpc>
                <a:spcPct val="90000"/>
              </a:lnSpc>
            </a:pPr>
            <a:r>
              <a:rPr lang="en-US" sz="2600">
                <a:latin typeface="Arial" charset="0"/>
              </a:rPr>
              <a:t>Add timing control</a:t>
            </a:r>
          </a:p>
          <a:p>
            <a:pPr lvl="1" eaLnBrk="1" hangingPunct="1">
              <a:lnSpc>
                <a:spcPct val="90000"/>
              </a:lnSpc>
            </a:pPr>
            <a:r>
              <a:rPr lang="en-US" sz="2200">
                <a:latin typeface="Arial" charset="0"/>
              </a:rPr>
              <a:t>Can leave zone</a:t>
            </a:r>
          </a:p>
          <a:p>
            <a:pPr eaLnBrk="1" hangingPunct="1">
              <a:lnSpc>
                <a:spcPct val="90000"/>
              </a:lnSpc>
            </a:pPr>
            <a:r>
              <a:rPr lang="en-US" sz="2600">
                <a:latin typeface="Arial" charset="0"/>
              </a:rPr>
              <a:t>Other types of interaction by user</a:t>
            </a:r>
          </a:p>
          <a:p>
            <a:pPr lvl="1" eaLnBrk="1" hangingPunct="1">
              <a:lnSpc>
                <a:spcPct val="90000"/>
              </a:lnSpc>
            </a:pPr>
            <a:r>
              <a:rPr lang="en-US" sz="2200">
                <a:latin typeface="Arial" charset="0"/>
              </a:rPr>
              <a:t>Picking up objects</a:t>
            </a:r>
          </a:p>
          <a:p>
            <a:pPr lvl="1" eaLnBrk="1" hangingPunct="1">
              <a:lnSpc>
                <a:spcPct val="90000"/>
              </a:lnSpc>
            </a:pPr>
            <a:r>
              <a:rPr lang="en-US" sz="2200">
                <a:latin typeface="Arial" charset="0"/>
              </a:rPr>
              <a:t>Action changes ID of transmitter</a:t>
            </a:r>
          </a:p>
          <a:p>
            <a:pPr eaLnBrk="1" hangingPunct="1">
              <a:lnSpc>
                <a:spcPct val="90000"/>
              </a:lnSpc>
            </a:pPr>
            <a:r>
              <a:rPr lang="en-US" sz="2600">
                <a:latin typeface="Arial" charset="0"/>
              </a:rPr>
              <a:t>Transmitters on other users</a:t>
            </a:r>
          </a:p>
          <a:p>
            <a:pPr lvl="1" eaLnBrk="1" hangingPunct="1">
              <a:lnSpc>
                <a:spcPct val="90000"/>
              </a:lnSpc>
            </a:pPr>
            <a:r>
              <a:rPr lang="en-US" sz="2200">
                <a:latin typeface="Arial" charset="0"/>
              </a:rPr>
              <a:t>Assassins game</a:t>
            </a:r>
          </a:p>
          <a:p>
            <a:pPr eaLnBrk="1" hangingPunct="1">
              <a:lnSpc>
                <a:spcPct val="90000"/>
              </a:lnSpc>
            </a:pPr>
            <a:r>
              <a:rPr lang="en-US" sz="2600">
                <a:latin typeface="Arial" charset="0"/>
              </a:rPr>
              <a:t>State maintained on transmitters as well as on users</a:t>
            </a:r>
          </a:p>
          <a:p>
            <a:pPr lvl="1" eaLnBrk="1" hangingPunct="1">
              <a:lnSpc>
                <a:spcPct val="90000"/>
              </a:lnSpc>
            </a:pPr>
            <a:r>
              <a:rPr lang="en-US" sz="2200">
                <a:latin typeface="Arial" charset="0"/>
              </a:rPr>
              <a:t>Can react differently to different users</a:t>
            </a:r>
          </a:p>
          <a:p>
            <a:pPr lvl="1" eaLnBrk="1" hangingPunct="1">
              <a:lnSpc>
                <a:spcPct val="90000"/>
              </a:lnSpc>
            </a:pPr>
            <a:r>
              <a:rPr lang="en-US" sz="2200">
                <a:latin typeface="Arial" charset="0"/>
              </a:rPr>
              <a:t>Knows who has passed through already</a:t>
            </a:r>
          </a:p>
          <a:p>
            <a:pPr lvl="1" eaLnBrk="1" hangingPunct="1">
              <a:lnSpc>
                <a:spcPct val="90000"/>
              </a:lnSpc>
            </a:pPr>
            <a:endParaRPr lang="en-US" sz="2200">
              <a:latin typeface="Arial" charset="0"/>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US">
                <a:latin typeface="Arial" charset="0"/>
              </a:rPr>
              <a:t>Hear &amp; There</a:t>
            </a:r>
          </a:p>
        </p:txBody>
      </p:sp>
      <p:sp>
        <p:nvSpPr>
          <p:cNvPr id="84994" name="Rectangle 3"/>
          <p:cNvSpPr>
            <a:spLocks noGrp="1" noChangeArrowheads="1"/>
          </p:cNvSpPr>
          <p:nvPr>
            <p:ph type="body" idx="1"/>
          </p:nvPr>
        </p:nvSpPr>
        <p:spPr/>
        <p:txBody>
          <a:bodyPr/>
          <a:lstStyle/>
          <a:p>
            <a:pPr eaLnBrk="1" hangingPunct="1"/>
            <a:r>
              <a:rPr lang="en-US" sz="2600">
                <a:latin typeface="Arial" charset="0"/>
              </a:rPr>
              <a:t>Rozier (2000), audio based augmented reality used to enhance outdoor locations</a:t>
            </a:r>
          </a:p>
          <a:p>
            <a:pPr eaLnBrk="1" hangingPunct="1"/>
            <a:r>
              <a:rPr lang="en-US" sz="2600">
                <a:latin typeface="Arial" charset="0"/>
              </a:rPr>
              <a:t>More heavyweight then GBV, but more powerful as well</a:t>
            </a:r>
          </a:p>
          <a:p>
            <a:pPr eaLnBrk="1" hangingPunct="1"/>
            <a:r>
              <a:rPr lang="en-US" sz="2600">
                <a:latin typeface="Arial" charset="0"/>
              </a:rPr>
              <a:t>Users can embed sounds (oral history and reflections) at a location to be enjoyed by others</a:t>
            </a:r>
          </a:p>
          <a:p>
            <a:pPr lvl="1" eaLnBrk="1" hangingPunct="1"/>
            <a:r>
              <a:rPr lang="en-US" sz="2200">
                <a:latin typeface="Arial" charset="0"/>
              </a:rPr>
              <a:t>Social interactivity, where users create the content</a:t>
            </a:r>
          </a:p>
          <a:p>
            <a:pPr lvl="1" eaLnBrk="1" hangingPunct="1"/>
            <a:r>
              <a:rPr lang="en-US" sz="2200">
                <a:latin typeface="Arial" charset="0"/>
              </a:rPr>
              <a:t>Previous work has been done in this area using visuals</a:t>
            </a: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a:latin typeface="Arial" charset="0"/>
              </a:rPr>
              <a:t>Questions</a:t>
            </a:r>
          </a:p>
        </p:txBody>
      </p:sp>
      <p:sp>
        <p:nvSpPr>
          <p:cNvPr id="87042" name="Rectangle 3"/>
          <p:cNvSpPr>
            <a:spLocks noGrp="1" noChangeArrowheads="1"/>
          </p:cNvSpPr>
          <p:nvPr>
            <p:ph type="body" idx="1"/>
          </p:nvPr>
        </p:nvSpPr>
        <p:spPr/>
        <p:txBody>
          <a:bodyPr/>
          <a:lstStyle/>
          <a:p>
            <a:pPr eaLnBrk="1" hangingPunct="1">
              <a:lnSpc>
                <a:spcPct val="90000"/>
              </a:lnSpc>
            </a:pPr>
            <a:r>
              <a:rPr lang="en-US">
                <a:latin typeface="Arial" charset="0"/>
              </a:rPr>
              <a:t>How do we define an audio imprint?</a:t>
            </a:r>
          </a:p>
          <a:p>
            <a:pPr eaLnBrk="1" hangingPunct="1">
              <a:lnSpc>
                <a:spcPct val="90000"/>
              </a:lnSpc>
            </a:pPr>
            <a:r>
              <a:rPr lang="en-US">
                <a:latin typeface="Arial" charset="0"/>
              </a:rPr>
              <a:t>How do we embed the imprint in space?</a:t>
            </a:r>
          </a:p>
          <a:p>
            <a:pPr eaLnBrk="1" hangingPunct="1">
              <a:lnSpc>
                <a:spcPct val="90000"/>
              </a:lnSpc>
            </a:pPr>
            <a:r>
              <a:rPr lang="en-US">
                <a:latin typeface="Arial" charset="0"/>
              </a:rPr>
              <a:t>How are we made aware that it exists?</a:t>
            </a:r>
          </a:p>
          <a:p>
            <a:pPr eaLnBrk="1" hangingPunct="1">
              <a:lnSpc>
                <a:spcPct val="90000"/>
              </a:lnSpc>
            </a:pPr>
            <a:r>
              <a:rPr lang="en-US">
                <a:latin typeface="Arial" charset="0"/>
              </a:rPr>
              <a:t>How can we link sounds to compose a coherent path for users to navigate freely?</a:t>
            </a:r>
          </a:p>
          <a:p>
            <a:pPr eaLnBrk="1" hangingPunct="1">
              <a:lnSpc>
                <a:spcPct val="90000"/>
              </a:lnSpc>
            </a:pPr>
            <a:r>
              <a:rPr lang="en-US">
                <a:latin typeface="Arial" charset="0"/>
              </a:rPr>
              <a:t>Required development of easy to use authoring system for user and navigational system for exploring space</a:t>
            </a: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a:latin typeface="Arial" charset="0"/>
              </a:rPr>
              <a:t>Audio Imprint</a:t>
            </a:r>
          </a:p>
        </p:txBody>
      </p:sp>
      <p:sp>
        <p:nvSpPr>
          <p:cNvPr id="89090" name="Rectangle 3"/>
          <p:cNvSpPr>
            <a:spLocks noGrp="1" noChangeArrowheads="1"/>
          </p:cNvSpPr>
          <p:nvPr>
            <p:ph type="body" idx="1"/>
          </p:nvPr>
        </p:nvSpPr>
        <p:spPr/>
        <p:txBody>
          <a:bodyPr/>
          <a:lstStyle/>
          <a:p>
            <a:pPr eaLnBrk="1" hangingPunct="1"/>
            <a:r>
              <a:rPr lang="en-US">
                <a:latin typeface="Arial" charset="0"/>
              </a:rPr>
              <a:t>Multi-layer customizable collection of sounds that can be placed in space</a:t>
            </a:r>
          </a:p>
          <a:p>
            <a:pPr lvl="1" eaLnBrk="1" hangingPunct="1"/>
            <a:r>
              <a:rPr lang="en-US">
                <a:latin typeface="Arial" charset="0"/>
              </a:rPr>
              <a:t>Single primary sound with others braided into the periphery</a:t>
            </a:r>
          </a:p>
          <a:p>
            <a:pPr lvl="2" eaLnBrk="1" hangingPunct="1"/>
            <a:r>
              <a:rPr lang="en-US">
                <a:latin typeface="Arial" charset="0"/>
              </a:rPr>
              <a:t>User can choose what layers of sound to use and how they will be braided</a:t>
            </a:r>
          </a:p>
          <a:p>
            <a:pPr lvl="3" eaLnBrk="1" hangingPunct="1"/>
            <a:r>
              <a:rPr lang="en-US">
                <a:latin typeface="Arial" charset="0"/>
              </a:rPr>
              <a:t>Speech about restaurant braided with favorite song</a:t>
            </a:r>
          </a:p>
          <a:p>
            <a:pPr eaLnBrk="1" hangingPunct="1">
              <a:buFont typeface="Wingdings" charset="0"/>
              <a:buNone/>
            </a:pPr>
            <a:endParaRPr lang="en-US">
              <a:latin typeface="Arial" charset="0"/>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r>
              <a:rPr lang="en-US">
                <a:latin typeface="Arial" charset="0"/>
              </a:rPr>
              <a:t>Navigation</a:t>
            </a:r>
          </a:p>
        </p:txBody>
      </p:sp>
      <p:sp>
        <p:nvSpPr>
          <p:cNvPr id="91138" name="Rectangle 3"/>
          <p:cNvSpPr>
            <a:spLocks noGrp="1" noChangeArrowheads="1"/>
          </p:cNvSpPr>
          <p:nvPr>
            <p:ph type="body" idx="1"/>
          </p:nvPr>
        </p:nvSpPr>
        <p:spPr/>
        <p:txBody>
          <a:bodyPr/>
          <a:lstStyle/>
          <a:p>
            <a:pPr eaLnBrk="1" hangingPunct="1">
              <a:lnSpc>
                <a:spcPct val="90000"/>
              </a:lnSpc>
            </a:pPr>
            <a:r>
              <a:rPr lang="en-US" sz="2600">
                <a:latin typeface="Arial" charset="0"/>
              </a:rPr>
              <a:t>Must have </a:t>
            </a:r>
            <a:r>
              <a:rPr lang="ja-JP" altLang="en-US" sz="2600">
                <a:latin typeface="Arial" charset="0"/>
              </a:rPr>
              <a:t>“</a:t>
            </a:r>
            <a:r>
              <a:rPr lang="en-US" altLang="ja-JP" sz="2600">
                <a:latin typeface="Arial" charset="0"/>
              </a:rPr>
              <a:t>navigation toolkit</a:t>
            </a:r>
            <a:r>
              <a:rPr lang="ja-JP" altLang="en-US" sz="2600">
                <a:latin typeface="Arial" charset="0"/>
              </a:rPr>
              <a:t>”</a:t>
            </a:r>
            <a:endParaRPr lang="en-US" altLang="ja-JP" sz="2600">
              <a:latin typeface="Arial" charset="0"/>
            </a:endParaRPr>
          </a:p>
          <a:p>
            <a:pPr lvl="1" eaLnBrk="1" hangingPunct="1">
              <a:lnSpc>
                <a:spcPct val="90000"/>
              </a:lnSpc>
            </a:pPr>
            <a:r>
              <a:rPr lang="en-US" sz="2000">
                <a:latin typeface="Arial" charset="0"/>
              </a:rPr>
              <a:t>Headphones</a:t>
            </a:r>
          </a:p>
          <a:p>
            <a:pPr lvl="1" eaLnBrk="1" hangingPunct="1">
              <a:lnSpc>
                <a:spcPct val="90000"/>
              </a:lnSpc>
            </a:pPr>
            <a:r>
              <a:rPr lang="en-US" sz="2000">
                <a:latin typeface="Arial" charset="0"/>
              </a:rPr>
              <a:t>Digital compass</a:t>
            </a:r>
          </a:p>
          <a:p>
            <a:pPr lvl="1" eaLnBrk="1" hangingPunct="1">
              <a:lnSpc>
                <a:spcPct val="90000"/>
              </a:lnSpc>
            </a:pPr>
            <a:r>
              <a:rPr lang="en-US" sz="2000">
                <a:latin typeface="Arial" charset="0"/>
              </a:rPr>
              <a:t>Laptop</a:t>
            </a:r>
          </a:p>
          <a:p>
            <a:pPr lvl="1" eaLnBrk="1" hangingPunct="1">
              <a:lnSpc>
                <a:spcPct val="90000"/>
              </a:lnSpc>
            </a:pPr>
            <a:r>
              <a:rPr lang="en-US" sz="2000">
                <a:latin typeface="Arial" charset="0"/>
              </a:rPr>
              <a:t>Palm pilot</a:t>
            </a:r>
          </a:p>
          <a:p>
            <a:pPr lvl="1" eaLnBrk="1" hangingPunct="1">
              <a:lnSpc>
                <a:spcPct val="90000"/>
              </a:lnSpc>
            </a:pPr>
            <a:r>
              <a:rPr lang="en-US" sz="2000">
                <a:latin typeface="Arial" charset="0"/>
              </a:rPr>
              <a:t>GPS receiver</a:t>
            </a:r>
          </a:p>
          <a:p>
            <a:pPr lvl="1" eaLnBrk="1" hangingPunct="1">
              <a:lnSpc>
                <a:spcPct val="90000"/>
              </a:lnSpc>
            </a:pPr>
            <a:r>
              <a:rPr lang="en-US" sz="2000">
                <a:latin typeface="Arial" charset="0"/>
              </a:rPr>
              <a:t>Battery</a:t>
            </a:r>
          </a:p>
          <a:p>
            <a:pPr lvl="1" eaLnBrk="1" hangingPunct="1">
              <a:lnSpc>
                <a:spcPct val="90000"/>
              </a:lnSpc>
            </a:pPr>
            <a:r>
              <a:rPr lang="en-US" sz="2000">
                <a:latin typeface="Arial" charset="0"/>
              </a:rPr>
              <a:t>Microphone</a:t>
            </a:r>
          </a:p>
          <a:p>
            <a:pPr lvl="1" eaLnBrk="1" hangingPunct="1">
              <a:lnSpc>
                <a:spcPct val="90000"/>
              </a:lnSpc>
            </a:pPr>
            <a:r>
              <a:rPr lang="en-US" sz="2000">
                <a:latin typeface="Arial" charset="0"/>
              </a:rPr>
              <a:t>Or in 2010 just use a mobile phone :)</a:t>
            </a:r>
          </a:p>
          <a:p>
            <a:pPr eaLnBrk="1" hangingPunct="1">
              <a:lnSpc>
                <a:spcPct val="90000"/>
              </a:lnSpc>
            </a:pPr>
            <a:r>
              <a:rPr lang="en-US" sz="2600">
                <a:latin typeface="Arial" charset="0"/>
              </a:rPr>
              <a:t>Used to determine user location and head position so appropriate sounds can be played</a:t>
            </a:r>
          </a:p>
          <a:p>
            <a:pPr eaLnBrk="1" hangingPunct="1">
              <a:lnSpc>
                <a:spcPct val="90000"/>
              </a:lnSpc>
            </a:pPr>
            <a:r>
              <a:rPr lang="en-US" sz="2600">
                <a:latin typeface="Arial" charset="0"/>
              </a:rPr>
              <a:t>Palm shows locations of imprints and directions to them, not necessary, future sound beacons</a:t>
            </a: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r>
              <a:rPr lang="en-US">
                <a:latin typeface="Arial" charset="0"/>
              </a:rPr>
              <a:t>Navigation</a:t>
            </a:r>
          </a:p>
        </p:txBody>
      </p:sp>
      <p:sp>
        <p:nvSpPr>
          <p:cNvPr id="93186" name="Rectangle 3"/>
          <p:cNvSpPr>
            <a:spLocks noGrp="1" noChangeArrowheads="1"/>
          </p:cNvSpPr>
          <p:nvPr>
            <p:ph type="body" idx="1"/>
          </p:nvPr>
        </p:nvSpPr>
        <p:spPr/>
        <p:txBody>
          <a:bodyPr/>
          <a:lstStyle/>
          <a:p>
            <a:pPr eaLnBrk="1" hangingPunct="1"/>
            <a:r>
              <a:rPr lang="en-US">
                <a:latin typeface="Arial" charset="0"/>
              </a:rPr>
              <a:t>People can be guided by Palm, or in the future by audio cues, or they can wander</a:t>
            </a:r>
          </a:p>
          <a:p>
            <a:pPr eaLnBrk="1" hangingPunct="1"/>
            <a:r>
              <a:rPr lang="en-US">
                <a:latin typeface="Arial" charset="0"/>
              </a:rPr>
              <a:t>GPS used so no transmitters have to be placed in environment</a:t>
            </a:r>
          </a:p>
          <a:p>
            <a:pPr lvl="1" eaLnBrk="1" hangingPunct="1"/>
            <a:r>
              <a:rPr lang="en-US">
                <a:latin typeface="Arial" charset="0"/>
              </a:rPr>
              <a:t>Means that busy areas, historic landmarks etc can be easily augmented</a:t>
            </a:r>
          </a:p>
          <a:p>
            <a:pPr lvl="1" eaLnBrk="1" hangingPunct="1"/>
            <a:r>
              <a:rPr lang="en-US">
                <a:latin typeface="Arial" charset="0"/>
              </a:rPr>
              <a:t>Will only work outdoors</a:t>
            </a:r>
          </a:p>
          <a:p>
            <a:pPr lvl="1" eaLnBrk="1" hangingPunct="1"/>
            <a:r>
              <a:rPr lang="en-US">
                <a:latin typeface="Arial" charset="0"/>
              </a:rPr>
              <a:t>Not always consistent</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atin typeface="Arial" charset="0"/>
              </a:rPr>
              <a:t>Audio for wearables</a:t>
            </a:r>
          </a:p>
        </p:txBody>
      </p:sp>
      <p:sp>
        <p:nvSpPr>
          <p:cNvPr id="21506" name="Rectangle 3"/>
          <p:cNvSpPr>
            <a:spLocks noGrp="1" noChangeArrowheads="1"/>
          </p:cNvSpPr>
          <p:nvPr>
            <p:ph type="body" idx="1"/>
          </p:nvPr>
        </p:nvSpPr>
        <p:spPr/>
        <p:txBody>
          <a:bodyPr/>
          <a:lstStyle/>
          <a:p>
            <a:pPr eaLnBrk="1" hangingPunct="1">
              <a:lnSpc>
                <a:spcPct val="90000"/>
              </a:lnSpc>
            </a:pPr>
            <a:r>
              <a:rPr lang="en-US" sz="2600" dirty="0">
                <a:latin typeface="Arial" charset="0"/>
              </a:rPr>
              <a:t>Audio can address many of the challenges</a:t>
            </a:r>
          </a:p>
          <a:p>
            <a:pPr lvl="1" eaLnBrk="1" hangingPunct="1">
              <a:lnSpc>
                <a:spcPct val="90000"/>
              </a:lnSpc>
            </a:pPr>
            <a:r>
              <a:rPr lang="en-US" sz="2200" dirty="0">
                <a:latin typeface="Arial" charset="0"/>
              </a:rPr>
              <a:t>Less bulky</a:t>
            </a:r>
          </a:p>
          <a:p>
            <a:pPr lvl="1" eaLnBrk="1" hangingPunct="1">
              <a:lnSpc>
                <a:spcPct val="90000"/>
              </a:lnSpc>
            </a:pPr>
            <a:r>
              <a:rPr lang="en-US" sz="2200" dirty="0">
                <a:latin typeface="Arial" charset="0"/>
              </a:rPr>
              <a:t>Possibly lower power</a:t>
            </a:r>
          </a:p>
          <a:p>
            <a:pPr lvl="1" eaLnBrk="1" hangingPunct="1">
              <a:lnSpc>
                <a:spcPct val="90000"/>
              </a:lnSpc>
            </a:pPr>
            <a:r>
              <a:rPr lang="en-US" sz="2200" dirty="0">
                <a:latin typeface="Arial" charset="0"/>
              </a:rPr>
              <a:t>Cheap</a:t>
            </a:r>
          </a:p>
          <a:p>
            <a:pPr lvl="1" eaLnBrk="1" hangingPunct="1">
              <a:lnSpc>
                <a:spcPct val="90000"/>
              </a:lnSpc>
            </a:pPr>
            <a:r>
              <a:rPr lang="en-US" sz="2200" dirty="0">
                <a:latin typeface="Arial" charset="0"/>
              </a:rPr>
              <a:t>Not as fragile as displays</a:t>
            </a:r>
          </a:p>
          <a:p>
            <a:pPr lvl="1" eaLnBrk="1" hangingPunct="1">
              <a:lnSpc>
                <a:spcPct val="90000"/>
              </a:lnSpc>
            </a:pPr>
            <a:r>
              <a:rPr lang="en-US" sz="2200" dirty="0">
                <a:latin typeface="Arial" charset="0"/>
              </a:rPr>
              <a:t>Non-conspicuous</a:t>
            </a:r>
          </a:p>
          <a:p>
            <a:pPr lvl="1" eaLnBrk="1" hangingPunct="1">
              <a:lnSpc>
                <a:spcPct val="90000"/>
              </a:lnSpc>
            </a:pPr>
            <a:r>
              <a:rPr lang="en-US" sz="2200" dirty="0">
                <a:latin typeface="Arial" charset="0"/>
              </a:rPr>
              <a:t>Possibly less distracting</a:t>
            </a:r>
          </a:p>
          <a:p>
            <a:pPr lvl="2" eaLnBrk="1" hangingPunct="1">
              <a:lnSpc>
                <a:spcPct val="90000"/>
              </a:lnSpc>
            </a:pPr>
            <a:r>
              <a:rPr lang="en-US" sz="2100" dirty="0">
                <a:latin typeface="Arial" charset="0"/>
              </a:rPr>
              <a:t>Peripheral awareness</a:t>
            </a:r>
          </a:p>
          <a:p>
            <a:pPr lvl="1" eaLnBrk="1" hangingPunct="1">
              <a:lnSpc>
                <a:spcPct val="90000"/>
              </a:lnSpc>
            </a:pPr>
            <a:r>
              <a:rPr lang="en-US" sz="2200" dirty="0">
                <a:latin typeface="Arial" charset="0"/>
              </a:rPr>
              <a:t>Speech input?</a:t>
            </a: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a:latin typeface="Arial" charset="0"/>
              </a:rPr>
              <a:t>Authoring</a:t>
            </a:r>
          </a:p>
        </p:txBody>
      </p:sp>
      <p:sp>
        <p:nvSpPr>
          <p:cNvPr id="95234" name="Rectangle 3"/>
          <p:cNvSpPr>
            <a:spLocks noGrp="1" noChangeArrowheads="1"/>
          </p:cNvSpPr>
          <p:nvPr>
            <p:ph type="body" idx="1"/>
          </p:nvPr>
        </p:nvSpPr>
        <p:spPr/>
        <p:txBody>
          <a:bodyPr/>
          <a:lstStyle/>
          <a:p>
            <a:pPr eaLnBrk="1" hangingPunct="1">
              <a:lnSpc>
                <a:spcPct val="90000"/>
              </a:lnSpc>
            </a:pPr>
            <a:r>
              <a:rPr lang="en-US" sz="2600">
                <a:latin typeface="Arial" charset="0"/>
              </a:rPr>
              <a:t>Must allow user to create sounds, place them, and modify and arrange them quickly and intuitively</a:t>
            </a:r>
          </a:p>
          <a:p>
            <a:pPr lvl="1" eaLnBrk="1" hangingPunct="1">
              <a:lnSpc>
                <a:spcPct val="90000"/>
              </a:lnSpc>
            </a:pPr>
            <a:r>
              <a:rPr lang="en-US" sz="2200">
                <a:latin typeface="Arial" charset="0"/>
              </a:rPr>
              <a:t>Uses GUI and mobile authoring device</a:t>
            </a:r>
          </a:p>
          <a:p>
            <a:pPr lvl="2" eaLnBrk="1" hangingPunct="1">
              <a:lnSpc>
                <a:spcPct val="90000"/>
              </a:lnSpc>
            </a:pPr>
            <a:r>
              <a:rPr lang="en-US" sz="2100">
                <a:latin typeface="Arial" charset="0"/>
              </a:rPr>
              <a:t>Mobile system used to create sounds in the field</a:t>
            </a:r>
          </a:p>
          <a:p>
            <a:pPr lvl="3" eaLnBrk="1" hangingPunct="1">
              <a:lnSpc>
                <a:spcPct val="90000"/>
              </a:lnSpc>
            </a:pPr>
            <a:r>
              <a:rPr lang="en-US" sz="1800">
                <a:latin typeface="Arial" charset="0"/>
              </a:rPr>
              <a:t>Mic and start/stop buttons on Palm, sound then placed where you were standing</a:t>
            </a:r>
          </a:p>
          <a:p>
            <a:pPr lvl="3" eaLnBrk="1" hangingPunct="1">
              <a:lnSpc>
                <a:spcPct val="90000"/>
              </a:lnSpc>
            </a:pPr>
            <a:r>
              <a:rPr lang="en-US" sz="1800">
                <a:latin typeface="Arial" charset="0"/>
              </a:rPr>
              <a:t>GUI used for later refinement</a:t>
            </a:r>
          </a:p>
          <a:p>
            <a:pPr lvl="4" eaLnBrk="1" hangingPunct="1">
              <a:lnSpc>
                <a:spcPct val="90000"/>
              </a:lnSpc>
            </a:pPr>
            <a:r>
              <a:rPr lang="en-US" sz="1800">
                <a:latin typeface="Arial" charset="0"/>
              </a:rPr>
              <a:t>draft mode, see imprints on map, can create, place, and adjust properties</a:t>
            </a:r>
          </a:p>
          <a:p>
            <a:pPr lvl="4" eaLnBrk="1" hangingPunct="1">
              <a:lnSpc>
                <a:spcPct val="90000"/>
              </a:lnSpc>
            </a:pPr>
            <a:r>
              <a:rPr lang="en-US" sz="1800">
                <a:latin typeface="Arial" charset="0"/>
              </a:rPr>
              <a:t>Demo mode, hear simulation of experience as if you were outdoors</a:t>
            </a:r>
          </a:p>
          <a:p>
            <a:pPr lvl="1" eaLnBrk="1" hangingPunct="1">
              <a:lnSpc>
                <a:spcPct val="90000"/>
              </a:lnSpc>
            </a:pPr>
            <a:r>
              <a:rPr lang="en-US" sz="2200">
                <a:latin typeface="Arial" charset="0"/>
              </a:rPr>
              <a:t>Linking</a:t>
            </a:r>
          </a:p>
          <a:p>
            <a:pPr lvl="2" eaLnBrk="1" hangingPunct="1">
              <a:lnSpc>
                <a:spcPct val="90000"/>
              </a:lnSpc>
            </a:pPr>
            <a:r>
              <a:rPr lang="en-US" sz="2100">
                <a:latin typeface="Arial" charset="0"/>
              </a:rPr>
              <a:t>Imprints can be linked, like web links</a:t>
            </a:r>
          </a:p>
          <a:p>
            <a:pPr lvl="3" eaLnBrk="1" hangingPunct="1">
              <a:lnSpc>
                <a:spcPct val="90000"/>
              </a:lnSpc>
            </a:pPr>
            <a:r>
              <a:rPr lang="en-US" sz="1800">
                <a:latin typeface="Arial" charset="0"/>
              </a:rPr>
              <a:t>Must be directed to location where next link resides</a:t>
            </a: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atin typeface="Arial" charset="0"/>
              </a:rPr>
              <a:t>Problems/Future Work</a:t>
            </a:r>
          </a:p>
        </p:txBody>
      </p:sp>
      <p:sp>
        <p:nvSpPr>
          <p:cNvPr id="97282" name="Rectangle 3"/>
          <p:cNvSpPr>
            <a:spLocks noGrp="1" noChangeArrowheads="1"/>
          </p:cNvSpPr>
          <p:nvPr>
            <p:ph type="body" idx="1"/>
          </p:nvPr>
        </p:nvSpPr>
        <p:spPr/>
        <p:txBody>
          <a:bodyPr/>
          <a:lstStyle/>
          <a:p>
            <a:pPr eaLnBrk="1" hangingPunct="1">
              <a:lnSpc>
                <a:spcPct val="90000"/>
              </a:lnSpc>
            </a:pPr>
            <a:r>
              <a:rPr lang="en-US" sz="2600">
                <a:latin typeface="Arial" charset="0"/>
              </a:rPr>
              <a:t>Visuals? Or audio-only to aid navigation</a:t>
            </a:r>
          </a:p>
          <a:p>
            <a:pPr eaLnBrk="1" hangingPunct="1">
              <a:lnSpc>
                <a:spcPct val="90000"/>
              </a:lnSpc>
            </a:pPr>
            <a:r>
              <a:rPr lang="en-US" sz="2600">
                <a:latin typeface="Arial" charset="0"/>
              </a:rPr>
              <a:t>Audio streams instead of spot, use sound spatialization</a:t>
            </a:r>
          </a:p>
          <a:p>
            <a:pPr eaLnBrk="1" hangingPunct="1">
              <a:lnSpc>
                <a:spcPct val="90000"/>
              </a:lnSpc>
            </a:pPr>
            <a:r>
              <a:rPr lang="en-US" sz="2600">
                <a:latin typeface="Arial" charset="0"/>
              </a:rPr>
              <a:t>System too bulky (GPS requires to large antennas and receiving unit)</a:t>
            </a:r>
          </a:p>
          <a:p>
            <a:pPr eaLnBrk="1" hangingPunct="1">
              <a:lnSpc>
                <a:spcPct val="90000"/>
              </a:lnSpc>
            </a:pPr>
            <a:r>
              <a:rPr lang="en-US" sz="2600">
                <a:latin typeface="Arial" charset="0"/>
              </a:rPr>
              <a:t>How many sounds can you have at a location?</a:t>
            </a:r>
          </a:p>
          <a:p>
            <a:pPr lvl="1" eaLnBrk="1" hangingPunct="1">
              <a:lnSpc>
                <a:spcPct val="90000"/>
              </a:lnSpc>
            </a:pPr>
            <a:r>
              <a:rPr lang="en-US" sz="2200">
                <a:latin typeface="Arial" charset="0"/>
              </a:rPr>
              <a:t>Filtering?</a:t>
            </a:r>
          </a:p>
          <a:p>
            <a:pPr eaLnBrk="1" hangingPunct="1">
              <a:lnSpc>
                <a:spcPct val="90000"/>
              </a:lnSpc>
            </a:pPr>
            <a:r>
              <a:rPr lang="en-US" sz="2600">
                <a:latin typeface="Arial" charset="0"/>
              </a:rPr>
              <a:t>Moderator?</a:t>
            </a:r>
          </a:p>
          <a:p>
            <a:pPr eaLnBrk="1" hangingPunct="1">
              <a:lnSpc>
                <a:spcPct val="90000"/>
              </a:lnSpc>
            </a:pPr>
            <a:r>
              <a:rPr lang="en-US" sz="2600">
                <a:latin typeface="Arial" charset="0"/>
              </a:rPr>
              <a:t>Anonymity?</a:t>
            </a:r>
          </a:p>
          <a:p>
            <a:pPr eaLnBrk="1" hangingPunct="1">
              <a:lnSpc>
                <a:spcPct val="90000"/>
              </a:lnSpc>
            </a:pPr>
            <a:r>
              <a:rPr lang="en-US" sz="2600">
                <a:latin typeface="Arial" charset="0"/>
              </a:rPr>
              <a:t>Would people use this?</a:t>
            </a: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a:latin typeface="Arial" charset="0"/>
              </a:rPr>
              <a:t>Audio Aura</a:t>
            </a:r>
          </a:p>
        </p:txBody>
      </p:sp>
      <p:sp>
        <p:nvSpPr>
          <p:cNvPr id="99330" name="Rectangle 3"/>
          <p:cNvSpPr>
            <a:spLocks noGrp="1" noChangeArrowheads="1"/>
          </p:cNvSpPr>
          <p:nvPr>
            <p:ph type="body" idx="1"/>
          </p:nvPr>
        </p:nvSpPr>
        <p:spPr/>
        <p:txBody>
          <a:bodyPr/>
          <a:lstStyle/>
          <a:p>
            <a:pPr eaLnBrk="1" hangingPunct="1">
              <a:lnSpc>
                <a:spcPct val="90000"/>
              </a:lnSpc>
            </a:pPr>
            <a:r>
              <a:rPr lang="en-US">
                <a:latin typeface="Arial" charset="0"/>
              </a:rPr>
              <a:t>Mynatt (98), provides information about a workplace via audio, delivery based on user actions</a:t>
            </a:r>
          </a:p>
          <a:p>
            <a:pPr eaLnBrk="1" hangingPunct="1">
              <a:lnSpc>
                <a:spcPct val="90000"/>
              </a:lnSpc>
            </a:pPr>
            <a:r>
              <a:rPr lang="en-US">
                <a:latin typeface="Arial" charset="0"/>
              </a:rPr>
              <a:t>In workplace limited explicit dialog with computer, rich dialog with coworkers</a:t>
            </a:r>
          </a:p>
          <a:p>
            <a:pPr eaLnBrk="1" hangingPunct="1">
              <a:lnSpc>
                <a:spcPct val="90000"/>
              </a:lnSpc>
            </a:pPr>
            <a:r>
              <a:rPr lang="en-US">
                <a:latin typeface="Arial" charset="0"/>
              </a:rPr>
              <a:t>Audio Aura provides implicit dialogs with our computers while were are away from our desks</a:t>
            </a: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a:latin typeface="Arial" charset="0"/>
              </a:rPr>
              <a:t>Audio Aura</a:t>
            </a:r>
          </a:p>
        </p:txBody>
      </p:sp>
      <p:sp>
        <p:nvSpPr>
          <p:cNvPr id="101378" name="Rectangle 3"/>
          <p:cNvSpPr>
            <a:spLocks noGrp="1" noChangeArrowheads="1"/>
          </p:cNvSpPr>
          <p:nvPr>
            <p:ph type="body" idx="1"/>
          </p:nvPr>
        </p:nvSpPr>
        <p:spPr/>
        <p:txBody>
          <a:bodyPr/>
          <a:lstStyle/>
          <a:p>
            <a:pPr eaLnBrk="1" hangingPunct="1"/>
            <a:r>
              <a:rPr lang="en-US">
                <a:latin typeface="Arial" charset="0"/>
              </a:rPr>
              <a:t>Audio used to create peripheral cues</a:t>
            </a:r>
          </a:p>
          <a:p>
            <a:pPr eaLnBrk="1" hangingPunct="1"/>
            <a:r>
              <a:rPr lang="en-US">
                <a:latin typeface="Arial" charset="0"/>
              </a:rPr>
              <a:t>Proves serendipitous information that is useful but is not required</a:t>
            </a:r>
          </a:p>
          <a:p>
            <a:pPr eaLnBrk="1" hangingPunct="1"/>
            <a:r>
              <a:rPr lang="en-US">
                <a:latin typeface="Arial" charset="0"/>
              </a:rPr>
              <a:t>The delivery of the information is tied to the user</a:t>
            </a:r>
            <a:r>
              <a:rPr lang="ja-JP" altLang="en-US">
                <a:latin typeface="Arial" charset="0"/>
              </a:rPr>
              <a:t>’</a:t>
            </a:r>
            <a:r>
              <a:rPr lang="en-US" altLang="ja-JP">
                <a:latin typeface="Arial" charset="0"/>
              </a:rPr>
              <a:t>s physical actions like stopping at someone</a:t>
            </a:r>
            <a:r>
              <a:rPr lang="ja-JP" altLang="en-US">
                <a:latin typeface="Arial" charset="0"/>
              </a:rPr>
              <a:t>’</a:t>
            </a:r>
            <a:r>
              <a:rPr lang="en-US" altLang="ja-JP">
                <a:latin typeface="Arial" charset="0"/>
              </a:rPr>
              <a:t>s office door</a:t>
            </a:r>
            <a:endParaRPr lang="en-US">
              <a:latin typeface="Arial" charset="0"/>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a:latin typeface="Arial" charset="0"/>
              </a:rPr>
              <a:t>Audio Aura</a:t>
            </a:r>
          </a:p>
        </p:txBody>
      </p:sp>
      <p:sp>
        <p:nvSpPr>
          <p:cNvPr id="103426" name="Rectangle 3"/>
          <p:cNvSpPr>
            <a:spLocks noGrp="1" noChangeArrowheads="1"/>
          </p:cNvSpPr>
          <p:nvPr>
            <p:ph type="body" idx="1"/>
          </p:nvPr>
        </p:nvSpPr>
        <p:spPr/>
        <p:txBody>
          <a:bodyPr/>
          <a:lstStyle/>
          <a:p>
            <a:pPr eaLnBrk="1" hangingPunct="1"/>
            <a:r>
              <a:rPr lang="en-US" sz="2600">
                <a:latin typeface="Arial" charset="0"/>
              </a:rPr>
              <a:t>Serendipitous information</a:t>
            </a:r>
          </a:p>
          <a:p>
            <a:pPr lvl="1" eaLnBrk="1" hangingPunct="1"/>
            <a:r>
              <a:rPr lang="en-US" sz="2200">
                <a:latin typeface="Arial" charset="0"/>
              </a:rPr>
              <a:t>It is nice to have but not required like getting a voice mail message or meeting reminder</a:t>
            </a:r>
          </a:p>
          <a:p>
            <a:pPr lvl="1" eaLnBrk="1" hangingPunct="1"/>
            <a:r>
              <a:rPr lang="en-US" sz="2200">
                <a:latin typeface="Arial" charset="0"/>
              </a:rPr>
              <a:t>Information that is necessary has to invade periphery so you can be sure the user got it</a:t>
            </a:r>
          </a:p>
          <a:p>
            <a:pPr lvl="1" eaLnBrk="1" hangingPunct="1"/>
            <a:r>
              <a:rPr lang="en-US" sz="2200">
                <a:latin typeface="Arial" charset="0"/>
              </a:rPr>
              <a:t>This system can not assume that you are aware of all information since peripheral</a:t>
            </a:r>
          </a:p>
          <a:p>
            <a:pPr lvl="1" eaLnBrk="1" hangingPunct="1"/>
            <a:r>
              <a:rPr lang="en-US" sz="2200">
                <a:latin typeface="Arial" charset="0"/>
              </a:rPr>
              <a:t>But this information is important, can be responsible for sparking a new idea or solving a problem in a new way</a:t>
            </a: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eaLnBrk="1" hangingPunct="1"/>
            <a:r>
              <a:rPr lang="en-US">
                <a:latin typeface="Arial" charset="0"/>
              </a:rPr>
              <a:t>Audio Aura</a:t>
            </a:r>
          </a:p>
        </p:txBody>
      </p:sp>
      <p:sp>
        <p:nvSpPr>
          <p:cNvPr id="105474" name="Rectangle 3"/>
          <p:cNvSpPr>
            <a:spLocks noGrp="1" noChangeArrowheads="1"/>
          </p:cNvSpPr>
          <p:nvPr>
            <p:ph type="body" idx="1"/>
          </p:nvPr>
        </p:nvSpPr>
        <p:spPr/>
        <p:txBody>
          <a:bodyPr/>
          <a:lstStyle/>
          <a:p>
            <a:pPr eaLnBrk="1" hangingPunct="1">
              <a:lnSpc>
                <a:spcPct val="90000"/>
              </a:lnSpc>
            </a:pPr>
            <a:r>
              <a:rPr lang="en-US" sz="2600">
                <a:latin typeface="Arial" charset="0"/>
              </a:rPr>
              <a:t>Probing of the environment is not required (like Hear&amp;There), your normal activities like walking around the office will trigger information delivery</a:t>
            </a:r>
          </a:p>
          <a:p>
            <a:pPr eaLnBrk="1" hangingPunct="1">
              <a:lnSpc>
                <a:spcPct val="90000"/>
              </a:lnSpc>
            </a:pPr>
            <a:r>
              <a:rPr lang="en-US" sz="2600">
                <a:latin typeface="Arial" charset="0"/>
              </a:rPr>
              <a:t>Devised three sample scenarios to guide design process, then prototyped in VRML before deploying on actual hardware</a:t>
            </a:r>
          </a:p>
          <a:p>
            <a:pPr lvl="1" eaLnBrk="1" hangingPunct="1">
              <a:lnSpc>
                <a:spcPct val="90000"/>
              </a:lnSpc>
            </a:pPr>
            <a:r>
              <a:rPr lang="en-US" sz="2200">
                <a:latin typeface="Arial" charset="0"/>
              </a:rPr>
              <a:t>Scenarios built out of need for different types of serendipitous information and the responsiveness, privacy, complexity, and abstractness of info that would be required.</a:t>
            </a: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026"/>
          <p:cNvSpPr>
            <a:spLocks noGrp="1" noChangeArrowheads="1"/>
          </p:cNvSpPr>
          <p:nvPr>
            <p:ph type="title"/>
          </p:nvPr>
        </p:nvSpPr>
        <p:spPr/>
        <p:txBody>
          <a:bodyPr/>
          <a:lstStyle/>
          <a:p>
            <a:pPr eaLnBrk="1" hangingPunct="1"/>
            <a:r>
              <a:rPr lang="en-US">
                <a:latin typeface="Arial" charset="0"/>
              </a:rPr>
              <a:t>Scenarios</a:t>
            </a:r>
          </a:p>
        </p:txBody>
      </p:sp>
      <p:sp>
        <p:nvSpPr>
          <p:cNvPr id="107522" name="Rectangle 1027"/>
          <p:cNvSpPr>
            <a:spLocks noGrp="1" noChangeArrowheads="1"/>
          </p:cNvSpPr>
          <p:nvPr>
            <p:ph type="body" idx="1"/>
          </p:nvPr>
        </p:nvSpPr>
        <p:spPr/>
        <p:txBody>
          <a:bodyPr/>
          <a:lstStyle/>
          <a:p>
            <a:pPr eaLnBrk="1" hangingPunct="1"/>
            <a:r>
              <a:rPr lang="en-US">
                <a:latin typeface="Arial" charset="0"/>
              </a:rPr>
              <a:t>Scenario 1</a:t>
            </a:r>
          </a:p>
          <a:p>
            <a:pPr lvl="1" eaLnBrk="1" hangingPunct="1"/>
            <a:r>
              <a:rPr lang="en-US">
                <a:latin typeface="Arial" charset="0"/>
              </a:rPr>
              <a:t>People check email between meetings to see if anything important has happened. Also want to get coffee, but may feel that they must check email</a:t>
            </a:r>
          </a:p>
          <a:p>
            <a:pPr lvl="2" eaLnBrk="1" hangingPunct="1"/>
            <a:r>
              <a:rPr lang="en-US">
                <a:latin typeface="Arial" charset="0"/>
              </a:rPr>
              <a:t>When you enter breakroom you hear cue conveying how many emails you have and who they are from</a:t>
            </a: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p:txBody>
          <a:bodyPr/>
          <a:lstStyle/>
          <a:p>
            <a:pPr eaLnBrk="1" hangingPunct="1"/>
            <a:r>
              <a:rPr lang="en-US">
                <a:latin typeface="Arial" charset="0"/>
              </a:rPr>
              <a:t>Scenarios</a:t>
            </a:r>
          </a:p>
        </p:txBody>
      </p:sp>
      <p:sp>
        <p:nvSpPr>
          <p:cNvPr id="109570" name="Rectangle 3"/>
          <p:cNvSpPr>
            <a:spLocks noGrp="1" noChangeArrowheads="1"/>
          </p:cNvSpPr>
          <p:nvPr>
            <p:ph type="body" idx="1"/>
          </p:nvPr>
        </p:nvSpPr>
        <p:spPr/>
        <p:txBody>
          <a:bodyPr/>
          <a:lstStyle/>
          <a:p>
            <a:pPr eaLnBrk="1" hangingPunct="1"/>
            <a:r>
              <a:rPr lang="en-US" sz="2600">
                <a:latin typeface="Arial" charset="0"/>
              </a:rPr>
              <a:t>Scenario 2</a:t>
            </a:r>
          </a:p>
          <a:p>
            <a:pPr lvl="1" eaLnBrk="1" hangingPunct="1"/>
            <a:r>
              <a:rPr lang="en-US" sz="2200">
                <a:latin typeface="Arial" charset="0"/>
              </a:rPr>
              <a:t>People like to just stop by a coworker</a:t>
            </a:r>
            <a:r>
              <a:rPr lang="ja-JP" altLang="en-US" sz="2200">
                <a:latin typeface="Arial" charset="0"/>
              </a:rPr>
              <a:t>’</a:t>
            </a:r>
            <a:r>
              <a:rPr lang="en-US" altLang="ja-JP" sz="2200">
                <a:latin typeface="Arial" charset="0"/>
              </a:rPr>
              <a:t>s office either to socialize or to convey info that is done quicker or more appropriately in person</a:t>
            </a:r>
          </a:p>
          <a:p>
            <a:pPr lvl="1" eaLnBrk="1" hangingPunct="1"/>
            <a:r>
              <a:rPr lang="en-US" sz="2200">
                <a:latin typeface="Arial" charset="0"/>
              </a:rPr>
              <a:t>But what if the person is gone, visitor will try to ascertain if they just stepped out, they are gone to a long meeting, they are gone for the day etc.</a:t>
            </a:r>
          </a:p>
          <a:p>
            <a:pPr lvl="2" eaLnBrk="1" hangingPunct="1"/>
            <a:r>
              <a:rPr lang="en-US" sz="2100">
                <a:latin typeface="Arial" charset="0"/>
              </a:rPr>
              <a:t>Cue lets you know if they have been in at all that day, how long they have been gone</a:t>
            </a:r>
          </a:p>
          <a:p>
            <a:pPr lvl="3" eaLnBrk="1" hangingPunct="1"/>
            <a:r>
              <a:rPr lang="en-US" sz="1800">
                <a:latin typeface="Arial" charset="0"/>
              </a:rPr>
              <a:t>Qualitative information, not quantitative</a:t>
            </a: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r>
              <a:rPr lang="en-US">
                <a:latin typeface="Arial" charset="0"/>
              </a:rPr>
              <a:t>Scenarios</a:t>
            </a:r>
          </a:p>
        </p:txBody>
      </p:sp>
      <p:sp>
        <p:nvSpPr>
          <p:cNvPr id="111618" name="Rectangle 3"/>
          <p:cNvSpPr>
            <a:spLocks noGrp="1" noChangeArrowheads="1"/>
          </p:cNvSpPr>
          <p:nvPr>
            <p:ph type="body" idx="1"/>
          </p:nvPr>
        </p:nvSpPr>
        <p:spPr/>
        <p:txBody>
          <a:bodyPr/>
          <a:lstStyle/>
          <a:p>
            <a:pPr eaLnBrk="1" hangingPunct="1"/>
            <a:r>
              <a:rPr lang="en-US">
                <a:latin typeface="Arial" charset="0"/>
              </a:rPr>
              <a:t>Scenario 3</a:t>
            </a:r>
          </a:p>
          <a:p>
            <a:pPr lvl="1" eaLnBrk="1" hangingPunct="1"/>
            <a:r>
              <a:rPr lang="en-US">
                <a:latin typeface="Arial" charset="0"/>
              </a:rPr>
              <a:t>People collaborating on projects are often not co-located. </a:t>
            </a:r>
          </a:p>
          <a:p>
            <a:pPr lvl="1" eaLnBrk="1" hangingPunct="1"/>
            <a:r>
              <a:rPr lang="en-US">
                <a:latin typeface="Arial" charset="0"/>
              </a:rPr>
              <a:t>Means that they don</a:t>
            </a:r>
            <a:r>
              <a:rPr lang="ja-JP" altLang="en-US">
                <a:latin typeface="Arial" charset="0"/>
              </a:rPr>
              <a:t>’</a:t>
            </a:r>
            <a:r>
              <a:rPr lang="en-US" altLang="ja-JP">
                <a:latin typeface="Arial" charset="0"/>
              </a:rPr>
              <a:t>t share the sense of community and group activity that people in the same space have.</a:t>
            </a:r>
          </a:p>
          <a:p>
            <a:pPr lvl="2" eaLnBrk="1" hangingPunct="1"/>
            <a:r>
              <a:rPr lang="en-US">
                <a:latin typeface="Arial" charset="0"/>
              </a:rPr>
              <a:t>Cue is </a:t>
            </a:r>
            <a:r>
              <a:rPr lang="ja-JP" altLang="en-US">
                <a:latin typeface="Arial" charset="0"/>
              </a:rPr>
              <a:t>“</a:t>
            </a:r>
            <a:r>
              <a:rPr lang="en-US" altLang="ja-JP">
                <a:latin typeface="Arial" charset="0"/>
              </a:rPr>
              <a:t>group pulse</a:t>
            </a:r>
            <a:r>
              <a:rPr lang="ja-JP" altLang="en-US">
                <a:latin typeface="Arial" charset="0"/>
              </a:rPr>
              <a:t>”</a:t>
            </a:r>
            <a:r>
              <a:rPr lang="en-US" altLang="ja-JP">
                <a:latin typeface="Arial" charset="0"/>
              </a:rPr>
              <a:t> showing if people are in office, if they are using shared artifacts, if some of them are meeting</a:t>
            </a:r>
            <a:endParaRPr lang="en-US">
              <a:latin typeface="Arial" charset="0"/>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r>
              <a:rPr lang="en-US">
                <a:latin typeface="Arial" charset="0"/>
              </a:rPr>
              <a:t>Sound Design</a:t>
            </a:r>
          </a:p>
        </p:txBody>
      </p:sp>
      <p:sp>
        <p:nvSpPr>
          <p:cNvPr id="113666" name="Rectangle 3"/>
          <p:cNvSpPr>
            <a:spLocks noGrp="1" noChangeArrowheads="1"/>
          </p:cNvSpPr>
          <p:nvPr>
            <p:ph type="body" idx="1"/>
          </p:nvPr>
        </p:nvSpPr>
        <p:spPr/>
        <p:txBody>
          <a:bodyPr/>
          <a:lstStyle/>
          <a:p>
            <a:pPr eaLnBrk="1" hangingPunct="1">
              <a:lnSpc>
                <a:spcPct val="90000"/>
              </a:lnSpc>
            </a:pPr>
            <a:r>
              <a:rPr lang="en-US" sz="1700">
                <a:latin typeface="Arial" charset="0"/>
              </a:rPr>
              <a:t>Tried out different sound </a:t>
            </a:r>
            <a:r>
              <a:rPr lang="ja-JP" altLang="en-US" sz="1700">
                <a:latin typeface="Arial" charset="0"/>
              </a:rPr>
              <a:t>“</a:t>
            </a:r>
            <a:r>
              <a:rPr lang="en-US" altLang="ja-JP" sz="1700">
                <a:latin typeface="Arial" charset="0"/>
              </a:rPr>
              <a:t>ecologies</a:t>
            </a:r>
            <a:r>
              <a:rPr lang="ja-JP" altLang="en-US" sz="1700">
                <a:latin typeface="Arial" charset="0"/>
              </a:rPr>
              <a:t>”</a:t>
            </a:r>
            <a:r>
              <a:rPr lang="en-US" altLang="ja-JP" sz="1700">
                <a:latin typeface="Arial" charset="0"/>
              </a:rPr>
              <a:t> to explore different approaches to the three scenarios</a:t>
            </a:r>
          </a:p>
          <a:p>
            <a:pPr eaLnBrk="1" hangingPunct="1">
              <a:lnSpc>
                <a:spcPct val="90000"/>
              </a:lnSpc>
            </a:pPr>
            <a:r>
              <a:rPr lang="en-US" sz="1700">
                <a:latin typeface="Arial" charset="0"/>
              </a:rPr>
              <a:t>Four sound environments made up of these ecologies</a:t>
            </a:r>
          </a:p>
          <a:p>
            <a:pPr eaLnBrk="1" hangingPunct="1">
              <a:lnSpc>
                <a:spcPct val="90000"/>
              </a:lnSpc>
            </a:pPr>
            <a:r>
              <a:rPr lang="en-US" sz="1700">
                <a:latin typeface="Arial" charset="0"/>
              </a:rPr>
              <a:t>Had to avoid alarm paradigm since peripheral</a:t>
            </a:r>
          </a:p>
          <a:p>
            <a:pPr lvl="1" eaLnBrk="1" hangingPunct="1">
              <a:lnSpc>
                <a:spcPct val="90000"/>
              </a:lnSpc>
            </a:pPr>
            <a:r>
              <a:rPr lang="en-US" sz="1700">
                <a:latin typeface="Arial" charset="0"/>
              </a:rPr>
              <a:t>No sharp attacks, high volume, or freq in human speech range</a:t>
            </a:r>
          </a:p>
          <a:p>
            <a:pPr lvl="1" eaLnBrk="1" hangingPunct="1">
              <a:lnSpc>
                <a:spcPct val="90000"/>
              </a:lnSpc>
            </a:pPr>
            <a:r>
              <a:rPr lang="en-US" sz="1700">
                <a:latin typeface="Arial" charset="0"/>
              </a:rPr>
              <a:t>Information embedded in constant track so not to startle, group pulse</a:t>
            </a:r>
          </a:p>
          <a:p>
            <a:pPr eaLnBrk="1" hangingPunct="1">
              <a:lnSpc>
                <a:spcPct val="90000"/>
              </a:lnSpc>
            </a:pPr>
            <a:r>
              <a:rPr lang="en-US" sz="1700">
                <a:latin typeface="Arial" charset="0"/>
              </a:rPr>
              <a:t>Ecologies, all the sounds fit into this theme</a:t>
            </a:r>
          </a:p>
          <a:p>
            <a:pPr lvl="1" eaLnBrk="1" hangingPunct="1">
              <a:lnSpc>
                <a:spcPct val="90000"/>
              </a:lnSpc>
            </a:pPr>
            <a:r>
              <a:rPr lang="en-US" sz="1700">
                <a:latin typeface="Arial" charset="0"/>
              </a:rPr>
              <a:t>Example, beach sounds</a:t>
            </a:r>
          </a:p>
          <a:p>
            <a:pPr lvl="2" eaLnBrk="1" hangingPunct="1">
              <a:lnSpc>
                <a:spcPct val="90000"/>
              </a:lnSpc>
            </a:pPr>
            <a:r>
              <a:rPr lang="en-US" sz="1800">
                <a:latin typeface="Arial" charset="0"/>
              </a:rPr>
              <a:t>Amount email = seagulls, email from particular people = birds and seals, group activity = waves, office occupancy = buoy bells</a:t>
            </a:r>
          </a:p>
          <a:p>
            <a:pPr lvl="1" eaLnBrk="1" hangingPunct="1">
              <a:lnSpc>
                <a:spcPct val="90000"/>
              </a:lnSpc>
            </a:pPr>
            <a:r>
              <a:rPr lang="en-US" sz="1700">
                <a:latin typeface="Arial" charset="0"/>
              </a:rPr>
              <a:t>Think of frequency bandwidth and human perception as limited resource</a:t>
            </a:r>
          </a:p>
          <a:p>
            <a:pPr eaLnBrk="1" hangingPunct="1">
              <a:lnSpc>
                <a:spcPct val="90000"/>
              </a:lnSpc>
            </a:pPr>
            <a:r>
              <a:rPr lang="en-US" sz="1900">
                <a:latin typeface="Arial" charset="0"/>
              </a:rPr>
              <a:t>Configurations with voice only, music only, effects only, and all three combined</a:t>
            </a:r>
          </a:p>
          <a:p>
            <a:pPr eaLnBrk="1" hangingPunct="1">
              <a:lnSpc>
                <a:spcPct val="90000"/>
              </a:lnSpc>
              <a:buFont typeface="Wingdings" charset="0"/>
              <a:buNone/>
            </a:pPr>
            <a:endParaRPr lang="en-US" sz="1900">
              <a:latin typeface="Arial"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atin typeface="Arial" charset="0"/>
              </a:rPr>
              <a:t>Nomadic Radio</a:t>
            </a:r>
          </a:p>
        </p:txBody>
      </p:sp>
      <p:sp>
        <p:nvSpPr>
          <p:cNvPr id="23554" name="Rectangle 3"/>
          <p:cNvSpPr>
            <a:spLocks noGrp="1" noChangeArrowheads="1"/>
          </p:cNvSpPr>
          <p:nvPr>
            <p:ph type="body" idx="1"/>
          </p:nvPr>
        </p:nvSpPr>
        <p:spPr/>
        <p:txBody>
          <a:bodyPr/>
          <a:lstStyle/>
          <a:p>
            <a:pPr eaLnBrk="1" hangingPunct="1">
              <a:lnSpc>
                <a:spcPct val="80000"/>
              </a:lnSpc>
            </a:pPr>
            <a:r>
              <a:rPr lang="en-US" sz="2600">
                <a:latin typeface="Arial" charset="0"/>
              </a:rPr>
              <a:t>Sawhney (99), an audio-only wearable computer</a:t>
            </a:r>
          </a:p>
          <a:p>
            <a:pPr lvl="1" eaLnBrk="1" hangingPunct="1">
              <a:lnSpc>
                <a:spcPct val="80000"/>
              </a:lnSpc>
            </a:pPr>
            <a:r>
              <a:rPr lang="en-US" sz="2200">
                <a:latin typeface="Arial" charset="0"/>
                <a:hlinkClick r:id="rId3"/>
              </a:rPr>
              <a:t>http://www.youtube.com/watch?v=l99vjTHWhk8</a:t>
            </a:r>
            <a:endParaRPr lang="en-US" sz="2200">
              <a:latin typeface="Arial" charset="0"/>
            </a:endParaRPr>
          </a:p>
          <a:p>
            <a:pPr lvl="1" eaLnBrk="1" hangingPunct="1">
              <a:lnSpc>
                <a:spcPct val="80000"/>
              </a:lnSpc>
            </a:pPr>
            <a:r>
              <a:rPr lang="en-US">
                <a:latin typeface="Arial" charset="0"/>
              </a:rPr>
              <a:t>Addresses </a:t>
            </a:r>
            <a:r>
              <a:rPr lang="ja-JP" altLang="en-US">
                <a:latin typeface="Arial" charset="0"/>
              </a:rPr>
              <a:t>“</a:t>
            </a:r>
            <a:r>
              <a:rPr lang="en-US" altLang="ja-JP">
                <a:latin typeface="Arial" charset="0"/>
              </a:rPr>
              <a:t>messaging</a:t>
            </a:r>
            <a:r>
              <a:rPr lang="ja-JP" altLang="en-US">
                <a:latin typeface="Arial" charset="0"/>
              </a:rPr>
              <a:t>”</a:t>
            </a:r>
            <a:endParaRPr lang="en-US" altLang="ja-JP">
              <a:latin typeface="Arial" charset="0"/>
            </a:endParaRPr>
          </a:p>
          <a:p>
            <a:pPr lvl="1" eaLnBrk="1" hangingPunct="1">
              <a:lnSpc>
                <a:spcPct val="80000"/>
              </a:lnSpc>
            </a:pPr>
            <a:r>
              <a:rPr lang="en-US" sz="2200">
                <a:latin typeface="Arial" charset="0"/>
              </a:rPr>
              <a:t>In office we are constantly receiving notifications</a:t>
            </a:r>
          </a:p>
          <a:p>
            <a:pPr lvl="2" eaLnBrk="1" hangingPunct="1">
              <a:lnSpc>
                <a:spcPct val="80000"/>
              </a:lnSpc>
            </a:pPr>
            <a:r>
              <a:rPr lang="en-US" sz="2100">
                <a:latin typeface="Arial" charset="0"/>
              </a:rPr>
              <a:t>Email</a:t>
            </a:r>
          </a:p>
          <a:p>
            <a:pPr lvl="2" eaLnBrk="1" hangingPunct="1">
              <a:lnSpc>
                <a:spcPct val="80000"/>
              </a:lnSpc>
            </a:pPr>
            <a:r>
              <a:rPr lang="en-US" sz="2100">
                <a:latin typeface="Arial" charset="0"/>
              </a:rPr>
              <a:t>Cell phone</a:t>
            </a:r>
          </a:p>
          <a:p>
            <a:pPr lvl="2" eaLnBrk="1" hangingPunct="1">
              <a:lnSpc>
                <a:spcPct val="80000"/>
              </a:lnSpc>
            </a:pPr>
            <a:r>
              <a:rPr lang="en-US" sz="2100">
                <a:latin typeface="Arial" charset="0"/>
              </a:rPr>
              <a:t>Meeting reminders</a:t>
            </a:r>
          </a:p>
          <a:p>
            <a:pPr lvl="2" eaLnBrk="1" hangingPunct="1">
              <a:lnSpc>
                <a:spcPct val="80000"/>
              </a:lnSpc>
            </a:pPr>
            <a:r>
              <a:rPr lang="en-US" sz="2100">
                <a:latin typeface="Arial" charset="0"/>
              </a:rPr>
              <a:t>PDA</a:t>
            </a:r>
          </a:p>
          <a:p>
            <a:pPr lvl="2" eaLnBrk="1" hangingPunct="1">
              <a:lnSpc>
                <a:spcPct val="80000"/>
              </a:lnSpc>
            </a:pPr>
            <a:r>
              <a:rPr lang="en-US" sz="2100">
                <a:latin typeface="Arial" charset="0"/>
              </a:rPr>
              <a:t>Telephone</a:t>
            </a:r>
          </a:p>
          <a:p>
            <a:pPr lvl="2" eaLnBrk="1" hangingPunct="1">
              <a:lnSpc>
                <a:spcPct val="80000"/>
              </a:lnSpc>
            </a:pPr>
            <a:r>
              <a:rPr lang="en-US" sz="2100">
                <a:latin typeface="Arial" charset="0"/>
              </a:rPr>
              <a:t>Pager</a:t>
            </a:r>
          </a:p>
          <a:p>
            <a:pPr lvl="2" eaLnBrk="1" hangingPunct="1">
              <a:lnSpc>
                <a:spcPct val="80000"/>
              </a:lnSpc>
            </a:pPr>
            <a:r>
              <a:rPr lang="en-US" sz="2100">
                <a:latin typeface="Arial" charset="0"/>
              </a:rPr>
              <a:t>Watch alarms</a:t>
            </a:r>
          </a:p>
        </p:txBody>
      </p:sp>
      <p:pic>
        <p:nvPicPr>
          <p:cNvPr id="23555" name="Picture 4" descr="NRw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276600"/>
            <a:ext cx="1997075"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eaLnBrk="1" hangingPunct="1"/>
            <a:r>
              <a:rPr lang="en-US">
                <a:latin typeface="Arial" charset="0"/>
              </a:rPr>
              <a:t>Four Prototype Designs</a:t>
            </a:r>
          </a:p>
        </p:txBody>
      </p:sp>
      <p:sp>
        <p:nvSpPr>
          <p:cNvPr id="115714" name="Rectangle 3"/>
          <p:cNvSpPr>
            <a:spLocks noGrp="1" noChangeArrowheads="1"/>
          </p:cNvSpPr>
          <p:nvPr>
            <p:ph type="body" idx="1"/>
          </p:nvPr>
        </p:nvSpPr>
        <p:spPr/>
        <p:txBody>
          <a:bodyPr/>
          <a:lstStyle/>
          <a:p>
            <a:pPr eaLnBrk="1" hangingPunct="1">
              <a:lnSpc>
                <a:spcPct val="90000"/>
              </a:lnSpc>
            </a:pPr>
            <a:r>
              <a:rPr lang="en-US" sz="2600">
                <a:latin typeface="Arial" charset="0"/>
              </a:rPr>
              <a:t>Voice World, used for testing, and for exploring Audio Aura as navigational aid</a:t>
            </a:r>
          </a:p>
          <a:p>
            <a:pPr lvl="1" eaLnBrk="1" hangingPunct="1">
              <a:lnSpc>
                <a:spcPct val="90000"/>
              </a:lnSpc>
            </a:pPr>
            <a:r>
              <a:rPr lang="en-US" sz="2200">
                <a:latin typeface="Arial" charset="0"/>
              </a:rPr>
              <a:t>Voice labels on doorways</a:t>
            </a:r>
          </a:p>
          <a:p>
            <a:pPr eaLnBrk="1" hangingPunct="1">
              <a:lnSpc>
                <a:spcPct val="90000"/>
              </a:lnSpc>
            </a:pPr>
            <a:r>
              <a:rPr lang="en-US" sz="2600">
                <a:latin typeface="Arial" charset="0"/>
              </a:rPr>
              <a:t>SFX world, auditory icons</a:t>
            </a:r>
          </a:p>
          <a:p>
            <a:pPr lvl="1" eaLnBrk="1" hangingPunct="1">
              <a:lnSpc>
                <a:spcPct val="90000"/>
              </a:lnSpc>
            </a:pPr>
            <a:r>
              <a:rPr lang="en-US" sz="2200">
                <a:latin typeface="Arial" charset="0"/>
              </a:rPr>
              <a:t>Beach ecology</a:t>
            </a:r>
          </a:p>
          <a:p>
            <a:pPr eaLnBrk="1" hangingPunct="1">
              <a:lnSpc>
                <a:spcPct val="90000"/>
              </a:lnSpc>
            </a:pPr>
            <a:r>
              <a:rPr lang="en-US" sz="2600">
                <a:latin typeface="Arial" charset="0"/>
              </a:rPr>
              <a:t>Music world, earcons</a:t>
            </a:r>
          </a:p>
          <a:p>
            <a:pPr lvl="1" eaLnBrk="1" hangingPunct="1">
              <a:lnSpc>
                <a:spcPct val="90000"/>
              </a:lnSpc>
            </a:pPr>
            <a:r>
              <a:rPr lang="en-US" sz="2200">
                <a:latin typeface="Arial" charset="0"/>
              </a:rPr>
              <a:t>Qualitative info carried in shifts in melody rhythm and length</a:t>
            </a:r>
          </a:p>
          <a:p>
            <a:pPr lvl="2" eaLnBrk="1" hangingPunct="1">
              <a:lnSpc>
                <a:spcPct val="90000"/>
              </a:lnSpc>
            </a:pPr>
            <a:r>
              <a:rPr lang="en-US" sz="2100">
                <a:latin typeface="Arial" charset="0"/>
              </a:rPr>
              <a:t>Went for simple mappings, more mail = more notes</a:t>
            </a:r>
          </a:p>
          <a:p>
            <a:pPr eaLnBrk="1" hangingPunct="1">
              <a:lnSpc>
                <a:spcPct val="90000"/>
              </a:lnSpc>
            </a:pPr>
            <a:r>
              <a:rPr lang="en-US" sz="2600">
                <a:latin typeface="Arial" charset="0"/>
              </a:rPr>
              <a:t>Rich world, Music, speech, SFX</a:t>
            </a:r>
          </a:p>
          <a:p>
            <a:pPr lvl="1" eaLnBrk="1" hangingPunct="1">
              <a:lnSpc>
                <a:spcPct val="90000"/>
              </a:lnSpc>
            </a:pPr>
            <a:r>
              <a:rPr lang="en-US" sz="2200">
                <a:latin typeface="Arial" charset="0"/>
              </a:rPr>
              <a:t>Most powerful, but requires careful sound design</a:t>
            </a: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eaLnBrk="1" hangingPunct="1"/>
            <a:r>
              <a:rPr lang="en-US">
                <a:latin typeface="Arial" charset="0"/>
              </a:rPr>
              <a:t>Sound Design</a:t>
            </a:r>
          </a:p>
        </p:txBody>
      </p:sp>
      <p:sp>
        <p:nvSpPr>
          <p:cNvPr id="117762" name="Rectangle 3"/>
          <p:cNvSpPr>
            <a:spLocks noGrp="1" noChangeArrowheads="1"/>
          </p:cNvSpPr>
          <p:nvPr>
            <p:ph type="body" idx="1"/>
          </p:nvPr>
        </p:nvSpPr>
        <p:spPr/>
        <p:txBody>
          <a:bodyPr/>
          <a:lstStyle/>
          <a:p>
            <a:pPr eaLnBrk="1" hangingPunct="1">
              <a:lnSpc>
                <a:spcPct val="90000"/>
              </a:lnSpc>
            </a:pPr>
            <a:r>
              <a:rPr lang="en-US" sz="2600">
                <a:latin typeface="Arial" charset="0"/>
              </a:rPr>
              <a:t>Examples of configurations</a:t>
            </a:r>
          </a:p>
          <a:p>
            <a:pPr lvl="1" eaLnBrk="1" hangingPunct="1">
              <a:lnSpc>
                <a:spcPct val="90000"/>
              </a:lnSpc>
            </a:pPr>
            <a:r>
              <a:rPr lang="en-US" sz="2200">
                <a:latin typeface="Arial" charset="0"/>
              </a:rPr>
              <a:t>Email quantity</a:t>
            </a:r>
          </a:p>
          <a:p>
            <a:pPr lvl="2" eaLnBrk="1" hangingPunct="1">
              <a:lnSpc>
                <a:spcPct val="90000"/>
              </a:lnSpc>
            </a:pPr>
            <a:r>
              <a:rPr lang="en-US" sz="2100">
                <a:latin typeface="Arial" charset="0"/>
              </a:rPr>
              <a:t>SFX, gull cry, more cries, few gulls crying, gulls squabbling</a:t>
            </a:r>
          </a:p>
          <a:p>
            <a:pPr lvl="2" eaLnBrk="1" hangingPunct="1">
              <a:lnSpc>
                <a:spcPct val="90000"/>
              </a:lnSpc>
            </a:pPr>
            <a:r>
              <a:rPr lang="en-US" sz="2100">
                <a:latin typeface="Arial" charset="0"/>
              </a:rPr>
              <a:t>Music, bell melody rising pitch, longer melody falling at end, lower/longer melody, longest melody falling at end</a:t>
            </a:r>
          </a:p>
          <a:p>
            <a:pPr lvl="2" eaLnBrk="1" hangingPunct="1">
              <a:lnSpc>
                <a:spcPct val="90000"/>
              </a:lnSpc>
            </a:pPr>
            <a:r>
              <a:rPr lang="en-US" sz="2100">
                <a:latin typeface="Arial" charset="0"/>
              </a:rPr>
              <a:t>Voice, </a:t>
            </a:r>
            <a:r>
              <a:rPr lang="ja-JP" altLang="en-US" sz="2100">
                <a:latin typeface="Arial" charset="0"/>
              </a:rPr>
              <a:t>“</a:t>
            </a:r>
            <a:r>
              <a:rPr lang="en-US" altLang="ja-JP" sz="2100">
                <a:latin typeface="Arial" charset="0"/>
              </a:rPr>
              <a:t>You have no email</a:t>
            </a:r>
            <a:r>
              <a:rPr lang="ja-JP" altLang="en-US" sz="2100">
                <a:latin typeface="Arial" charset="0"/>
              </a:rPr>
              <a:t>”</a:t>
            </a:r>
            <a:r>
              <a:rPr lang="en-US" altLang="ja-JP" sz="2100">
                <a:latin typeface="Arial" charset="0"/>
              </a:rPr>
              <a:t>, </a:t>
            </a:r>
            <a:r>
              <a:rPr lang="ja-JP" altLang="en-US" sz="2100">
                <a:latin typeface="Arial" charset="0"/>
              </a:rPr>
              <a:t>“</a:t>
            </a:r>
            <a:r>
              <a:rPr lang="en-US" altLang="ja-JP" sz="2100">
                <a:latin typeface="Arial" charset="0"/>
              </a:rPr>
              <a:t>You have n email messages</a:t>
            </a:r>
            <a:r>
              <a:rPr lang="ja-JP" altLang="en-US" sz="2100">
                <a:latin typeface="Arial" charset="0"/>
              </a:rPr>
              <a:t>”</a:t>
            </a:r>
            <a:endParaRPr lang="en-US" altLang="ja-JP" sz="2100">
              <a:latin typeface="Arial" charset="0"/>
            </a:endParaRPr>
          </a:p>
          <a:p>
            <a:pPr lvl="2" eaLnBrk="1" hangingPunct="1">
              <a:lnSpc>
                <a:spcPct val="90000"/>
              </a:lnSpc>
            </a:pPr>
            <a:r>
              <a:rPr lang="en-US" sz="2100">
                <a:latin typeface="Arial" charset="0"/>
              </a:rPr>
              <a:t>Rich, same as SFX</a:t>
            </a:r>
          </a:p>
          <a:p>
            <a:pPr lvl="1" eaLnBrk="1" hangingPunct="1">
              <a:lnSpc>
                <a:spcPct val="90000"/>
              </a:lnSpc>
            </a:pPr>
            <a:r>
              <a:rPr lang="en-US" sz="2200">
                <a:latin typeface="Arial" charset="0"/>
              </a:rPr>
              <a:t>Group activity</a:t>
            </a:r>
          </a:p>
          <a:p>
            <a:pPr lvl="2" eaLnBrk="1" hangingPunct="1">
              <a:lnSpc>
                <a:spcPct val="90000"/>
              </a:lnSpc>
            </a:pPr>
            <a:r>
              <a:rPr lang="en-US" sz="2100">
                <a:latin typeface="Arial" charset="0"/>
              </a:rPr>
              <a:t>SFX, distant surf, waves, more active waves</a:t>
            </a:r>
          </a:p>
          <a:p>
            <a:pPr lvl="2" eaLnBrk="1" hangingPunct="1">
              <a:lnSpc>
                <a:spcPct val="90000"/>
              </a:lnSpc>
            </a:pPr>
            <a:r>
              <a:rPr lang="en-US" sz="2100">
                <a:latin typeface="Arial" charset="0"/>
              </a:rPr>
              <a:t>Music, vibe, vibe with sample, three vibes</a:t>
            </a:r>
          </a:p>
          <a:p>
            <a:pPr lvl="2" eaLnBrk="1" hangingPunct="1">
              <a:lnSpc>
                <a:spcPct val="90000"/>
              </a:lnSpc>
            </a:pPr>
            <a:r>
              <a:rPr lang="en-US" sz="2100">
                <a:latin typeface="Arial" charset="0"/>
              </a:rPr>
              <a:t>Voice, none….breathing was too obnoxious</a:t>
            </a:r>
          </a:p>
          <a:p>
            <a:pPr lvl="2" eaLnBrk="1" hangingPunct="1">
              <a:lnSpc>
                <a:spcPct val="90000"/>
              </a:lnSpc>
            </a:pPr>
            <a:r>
              <a:rPr lang="en-US" sz="2100">
                <a:latin typeface="Arial" charset="0"/>
              </a:rPr>
              <a:t>Rich, surf and vibe</a:t>
            </a: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a:latin typeface="Arial" charset="0"/>
              </a:rPr>
              <a:t>Audio Aura Infrastructure</a:t>
            </a:r>
          </a:p>
        </p:txBody>
      </p:sp>
      <p:sp>
        <p:nvSpPr>
          <p:cNvPr id="119810" name="Rectangle 3"/>
          <p:cNvSpPr>
            <a:spLocks noGrp="1" noChangeArrowheads="1"/>
          </p:cNvSpPr>
          <p:nvPr>
            <p:ph type="body" idx="1"/>
          </p:nvPr>
        </p:nvSpPr>
        <p:spPr/>
        <p:txBody>
          <a:bodyPr/>
          <a:lstStyle/>
          <a:p>
            <a:pPr eaLnBrk="1" hangingPunct="1">
              <a:lnSpc>
                <a:spcPct val="90000"/>
              </a:lnSpc>
            </a:pPr>
            <a:r>
              <a:rPr lang="en-US" sz="2600">
                <a:latin typeface="Arial" charset="0"/>
              </a:rPr>
              <a:t>Active Badges, used to track peoples</a:t>
            </a:r>
            <a:r>
              <a:rPr lang="ja-JP" altLang="en-US" sz="2600">
                <a:latin typeface="Arial" charset="0"/>
              </a:rPr>
              <a:t>’</a:t>
            </a:r>
            <a:r>
              <a:rPr lang="en-US" altLang="ja-JP" sz="2600">
                <a:latin typeface="Arial" charset="0"/>
              </a:rPr>
              <a:t> locations in the building</a:t>
            </a:r>
          </a:p>
          <a:p>
            <a:pPr lvl="1" eaLnBrk="1" hangingPunct="1">
              <a:lnSpc>
                <a:spcPct val="90000"/>
              </a:lnSpc>
            </a:pPr>
            <a:r>
              <a:rPr lang="en-US" sz="2200">
                <a:latin typeface="Arial" charset="0"/>
              </a:rPr>
              <a:t>IR signal emitted by badge, detected by sensors in the environment</a:t>
            </a:r>
          </a:p>
          <a:p>
            <a:pPr eaLnBrk="1" hangingPunct="1">
              <a:lnSpc>
                <a:spcPct val="90000"/>
              </a:lnSpc>
            </a:pPr>
            <a:r>
              <a:rPr lang="en-US" sz="2600">
                <a:latin typeface="Arial" charset="0"/>
              </a:rPr>
              <a:t>Location server collates all this location information</a:t>
            </a:r>
          </a:p>
          <a:p>
            <a:pPr eaLnBrk="1" hangingPunct="1">
              <a:lnSpc>
                <a:spcPct val="90000"/>
              </a:lnSpc>
            </a:pPr>
            <a:r>
              <a:rPr lang="en-US" sz="2600">
                <a:latin typeface="Arial" charset="0"/>
              </a:rPr>
              <a:t>Audio Aura Server , Java </a:t>
            </a:r>
            <a:r>
              <a:rPr lang="ja-JP" altLang="en-US" sz="2600">
                <a:latin typeface="Arial" charset="0"/>
              </a:rPr>
              <a:t>“</a:t>
            </a:r>
            <a:r>
              <a:rPr lang="en-US" altLang="ja-JP" sz="2600">
                <a:latin typeface="Arial" charset="0"/>
              </a:rPr>
              <a:t>nerve center</a:t>
            </a:r>
            <a:r>
              <a:rPr lang="ja-JP" altLang="en-US" sz="2600">
                <a:latin typeface="Arial" charset="0"/>
              </a:rPr>
              <a:t>”</a:t>
            </a:r>
            <a:endParaRPr lang="en-US" altLang="ja-JP" sz="2600">
              <a:latin typeface="Arial" charset="0"/>
            </a:endParaRPr>
          </a:p>
          <a:p>
            <a:pPr lvl="1" eaLnBrk="1" hangingPunct="1">
              <a:lnSpc>
                <a:spcPct val="90000"/>
              </a:lnSpc>
            </a:pPr>
            <a:r>
              <a:rPr lang="en-US" sz="2200">
                <a:latin typeface="Arial" charset="0"/>
              </a:rPr>
              <a:t>Communicates with location server</a:t>
            </a:r>
          </a:p>
          <a:p>
            <a:pPr lvl="1" eaLnBrk="1" hangingPunct="1">
              <a:lnSpc>
                <a:spcPct val="90000"/>
              </a:lnSpc>
            </a:pPr>
            <a:r>
              <a:rPr lang="en-US" sz="2200">
                <a:latin typeface="Arial" charset="0"/>
              </a:rPr>
              <a:t>Provides data via queries to the Audio Aura services</a:t>
            </a:r>
          </a:p>
          <a:p>
            <a:pPr eaLnBrk="1" hangingPunct="1">
              <a:lnSpc>
                <a:spcPct val="90000"/>
              </a:lnSpc>
            </a:pPr>
            <a:r>
              <a:rPr lang="en-US" sz="2600">
                <a:latin typeface="Arial" charset="0"/>
              </a:rPr>
              <a:t>Audio Aura Services, subscribe to data from server</a:t>
            </a:r>
          </a:p>
          <a:p>
            <a:pPr lvl="1" eaLnBrk="1" hangingPunct="1">
              <a:lnSpc>
                <a:spcPct val="90000"/>
              </a:lnSpc>
            </a:pPr>
            <a:endParaRPr lang="en-US" sz="2200">
              <a:latin typeface="Arial" charset="0"/>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pPr eaLnBrk="1" hangingPunct="1"/>
            <a:r>
              <a:rPr lang="en-US">
                <a:latin typeface="Arial" charset="0"/>
              </a:rPr>
              <a:t>Audio Aura Infrastructure</a:t>
            </a:r>
          </a:p>
        </p:txBody>
      </p:sp>
      <p:sp>
        <p:nvSpPr>
          <p:cNvPr id="121858" name="Rectangle 3"/>
          <p:cNvSpPr>
            <a:spLocks noGrp="1" noChangeArrowheads="1"/>
          </p:cNvSpPr>
          <p:nvPr>
            <p:ph type="body" idx="1"/>
          </p:nvPr>
        </p:nvSpPr>
        <p:spPr/>
        <p:txBody>
          <a:bodyPr/>
          <a:lstStyle/>
          <a:p>
            <a:pPr eaLnBrk="1" hangingPunct="1"/>
            <a:r>
              <a:rPr lang="en-US">
                <a:latin typeface="Arial" charset="0"/>
              </a:rPr>
              <a:t>Audio Aura Services, subscribe to data from server</a:t>
            </a:r>
          </a:p>
          <a:p>
            <a:pPr lvl="1" eaLnBrk="1" hangingPunct="1"/>
            <a:r>
              <a:rPr lang="en-US">
                <a:latin typeface="Arial" charset="0"/>
              </a:rPr>
              <a:t>Thin clients, a returned query from the server will trigger an auditory cue, the gathering of other data, or invoking of another program</a:t>
            </a:r>
          </a:p>
          <a:p>
            <a:pPr eaLnBrk="1" hangingPunct="1"/>
            <a:r>
              <a:rPr lang="en-US">
                <a:latin typeface="Arial" charset="0"/>
              </a:rPr>
              <a:t>Sound sent via RF transmitter to wireless headphones</a:t>
            </a: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en-US">
                <a:latin typeface="Arial" charset="0"/>
              </a:rPr>
              <a:t>Conclusion</a:t>
            </a:r>
          </a:p>
        </p:txBody>
      </p:sp>
      <p:sp>
        <p:nvSpPr>
          <p:cNvPr id="123906" name="Rectangle 3"/>
          <p:cNvSpPr>
            <a:spLocks noGrp="1" noChangeArrowheads="1"/>
          </p:cNvSpPr>
          <p:nvPr>
            <p:ph type="body" idx="1"/>
          </p:nvPr>
        </p:nvSpPr>
        <p:spPr/>
        <p:txBody>
          <a:bodyPr/>
          <a:lstStyle/>
          <a:p>
            <a:pPr eaLnBrk="1" hangingPunct="1"/>
            <a:r>
              <a:rPr lang="en-US">
                <a:latin typeface="Arial" charset="0"/>
              </a:rPr>
              <a:t>Could be used for other things like tours, reminders etc.</a:t>
            </a:r>
          </a:p>
          <a:p>
            <a:pPr eaLnBrk="1" hangingPunct="1"/>
            <a:r>
              <a:rPr lang="en-US">
                <a:latin typeface="Arial" charset="0"/>
              </a:rPr>
              <a:t>Very hard to evaluate with users</a:t>
            </a:r>
          </a:p>
          <a:p>
            <a:pPr lvl="1" eaLnBrk="1" hangingPunct="1"/>
            <a:r>
              <a:rPr lang="en-US">
                <a:latin typeface="Arial" charset="0"/>
              </a:rPr>
              <a:t>Nine subjects, intro, tasks, questionnaire</a:t>
            </a:r>
          </a:p>
          <a:p>
            <a:pPr lvl="2" eaLnBrk="1" hangingPunct="1"/>
            <a:r>
              <a:rPr lang="en-US">
                <a:latin typeface="Arial" charset="0"/>
              </a:rPr>
              <a:t>Reactions were positive</a:t>
            </a:r>
          </a:p>
          <a:p>
            <a:pPr lvl="2" eaLnBrk="1" hangingPunct="1"/>
            <a:r>
              <a:rPr lang="en-US">
                <a:latin typeface="Arial" charset="0"/>
              </a:rPr>
              <a:t>Liked peripheral audio</a:t>
            </a:r>
          </a:p>
          <a:p>
            <a:pPr lvl="2" eaLnBrk="1" hangingPunct="1"/>
            <a:r>
              <a:rPr lang="en-US">
                <a:latin typeface="Arial" charset="0"/>
              </a:rPr>
              <a:t>Meaning of sounds difficult to remember</a:t>
            </a:r>
          </a:p>
          <a:p>
            <a:pPr eaLnBrk="1" hangingPunct="1"/>
            <a:r>
              <a:rPr lang="en-US">
                <a:latin typeface="Arial" charset="0"/>
              </a:rPr>
              <a:t>Privacy concerns</a:t>
            </a: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pPr eaLnBrk="1" hangingPunct="1"/>
            <a:r>
              <a:rPr lang="en-US">
                <a:latin typeface="Arial" charset="0"/>
              </a:rPr>
              <a:t>References</a:t>
            </a:r>
          </a:p>
        </p:txBody>
      </p:sp>
      <p:sp>
        <p:nvSpPr>
          <p:cNvPr id="125954" name="Rectangle 3"/>
          <p:cNvSpPr>
            <a:spLocks noGrp="1" noChangeArrowheads="1"/>
          </p:cNvSpPr>
          <p:nvPr>
            <p:ph type="body" idx="1"/>
          </p:nvPr>
        </p:nvSpPr>
        <p:spPr/>
        <p:txBody>
          <a:bodyPr/>
          <a:lstStyle/>
          <a:p>
            <a:pPr eaLnBrk="1" hangingPunct="1">
              <a:lnSpc>
                <a:spcPct val="90000"/>
              </a:lnSpc>
            </a:pPr>
            <a:endParaRPr lang="en-US" sz="2100">
              <a:latin typeface="Arial" charset="0"/>
            </a:endParaRPr>
          </a:p>
          <a:p>
            <a:pPr eaLnBrk="1" hangingPunct="1">
              <a:lnSpc>
                <a:spcPct val="90000"/>
              </a:lnSpc>
            </a:pPr>
            <a:r>
              <a:rPr lang="en-US" sz="2100">
                <a:latin typeface="Arial" charset="0"/>
                <a:hlinkClick r:id="rId3"/>
              </a:rPr>
              <a:t>http://digitalmedia.oreilly.com/pub/a/oreilly/digitalmedia/2007/03/22/how-to-make-user-interfaces-musical.html?page=1</a:t>
            </a:r>
            <a:r>
              <a:rPr lang="en-US" sz="2100">
                <a:latin typeface="Arial" charset="0"/>
              </a:rPr>
              <a:t> </a:t>
            </a:r>
          </a:p>
          <a:p>
            <a:pPr eaLnBrk="1" hangingPunct="1">
              <a:lnSpc>
                <a:spcPct val="90000"/>
              </a:lnSpc>
            </a:pPr>
            <a:r>
              <a:rPr lang="en-US" sz="2100">
                <a:latin typeface="Arial" charset="0"/>
              </a:rPr>
              <a:t>Kent Lyons, Maribeth Gandy, Thad Starner,</a:t>
            </a:r>
            <a:r>
              <a:rPr lang="ja-JP" altLang="en-US" sz="2100">
                <a:latin typeface="Arial" charset="0"/>
              </a:rPr>
              <a:t>”</a:t>
            </a:r>
            <a:r>
              <a:rPr lang="en-US" altLang="ja-JP" sz="2100">
                <a:latin typeface="Arial" charset="0"/>
              </a:rPr>
              <a:t>Guided by Voices: And Audio Augmented Reality System</a:t>
            </a:r>
            <a:r>
              <a:rPr lang="ja-JP" altLang="en-US" sz="2100">
                <a:latin typeface="Arial" charset="0"/>
              </a:rPr>
              <a:t>”</a:t>
            </a:r>
            <a:r>
              <a:rPr lang="en-US" altLang="ja-JP" sz="2100">
                <a:latin typeface="Arial" charset="0"/>
              </a:rPr>
              <a:t>, ICAD 2000</a:t>
            </a:r>
          </a:p>
          <a:p>
            <a:pPr eaLnBrk="1" hangingPunct="1">
              <a:lnSpc>
                <a:spcPct val="90000"/>
              </a:lnSpc>
            </a:pPr>
            <a:r>
              <a:rPr lang="en-US" sz="2100">
                <a:latin typeface="Arial" charset="0"/>
              </a:rPr>
              <a:t>Beth Mynatt, Maribeth Back, Roy Want, Michael Baer, Jason Ellis, </a:t>
            </a:r>
            <a:r>
              <a:rPr lang="ja-JP" altLang="en-US" sz="2100">
                <a:latin typeface="Arial" charset="0"/>
              </a:rPr>
              <a:t>“</a:t>
            </a:r>
            <a:r>
              <a:rPr lang="en-US" altLang="ja-JP" sz="2100">
                <a:latin typeface="Arial" charset="0"/>
              </a:rPr>
              <a:t>Designing Audio Aura</a:t>
            </a:r>
            <a:r>
              <a:rPr lang="ja-JP" altLang="en-US" sz="2100">
                <a:latin typeface="Arial" charset="0"/>
              </a:rPr>
              <a:t>”</a:t>
            </a:r>
            <a:r>
              <a:rPr lang="en-US" altLang="ja-JP" sz="2100">
                <a:latin typeface="Arial" charset="0"/>
              </a:rPr>
              <a:t>, CHI 1998, April 18-23</a:t>
            </a:r>
          </a:p>
          <a:p>
            <a:pPr eaLnBrk="1" hangingPunct="1">
              <a:lnSpc>
                <a:spcPct val="90000"/>
              </a:lnSpc>
            </a:pPr>
            <a:r>
              <a:rPr lang="en-US" sz="2100">
                <a:latin typeface="Arial" charset="0"/>
              </a:rPr>
              <a:t>Joseph Rozier, Karrie Karahalios, Judith Donath, </a:t>
            </a:r>
            <a:r>
              <a:rPr lang="ja-JP" altLang="en-US" sz="2100">
                <a:latin typeface="Arial" charset="0"/>
              </a:rPr>
              <a:t>“</a:t>
            </a:r>
            <a:r>
              <a:rPr lang="en-US" altLang="ja-JP" sz="2100">
                <a:latin typeface="Arial" charset="0"/>
              </a:rPr>
              <a:t>Hear &amp; There: An Augmented Reality System of Linked Audio</a:t>
            </a:r>
            <a:r>
              <a:rPr lang="ja-JP" altLang="en-US" sz="2100">
                <a:latin typeface="Arial" charset="0"/>
              </a:rPr>
              <a:t>”</a:t>
            </a:r>
            <a:r>
              <a:rPr lang="en-US" altLang="ja-JP" sz="2100">
                <a:latin typeface="Arial" charset="0"/>
              </a:rPr>
              <a:t>, ICAD 2000</a:t>
            </a:r>
          </a:p>
          <a:p>
            <a:pPr eaLnBrk="1" hangingPunct="1">
              <a:lnSpc>
                <a:spcPct val="90000"/>
              </a:lnSpc>
            </a:pPr>
            <a:endParaRPr lang="en-US" sz="2100">
              <a:latin typeface="Arial" charset="0"/>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pPr eaLnBrk="1" hangingPunct="1"/>
            <a:r>
              <a:rPr lang="en-US">
                <a:latin typeface="Arial" charset="0"/>
              </a:rPr>
              <a:t>Industry Case Study</a:t>
            </a:r>
          </a:p>
        </p:txBody>
      </p:sp>
      <p:sp>
        <p:nvSpPr>
          <p:cNvPr id="128002" name="Rectangle 3"/>
          <p:cNvSpPr>
            <a:spLocks noGrp="1" noChangeArrowheads="1"/>
          </p:cNvSpPr>
          <p:nvPr>
            <p:ph type="body" idx="1"/>
          </p:nvPr>
        </p:nvSpPr>
        <p:spPr>
          <a:xfrm>
            <a:off x="457200" y="1719263"/>
            <a:ext cx="8229600" cy="2547937"/>
          </a:xfrm>
        </p:spPr>
        <p:txBody>
          <a:bodyPr/>
          <a:lstStyle/>
          <a:p>
            <a:pPr eaLnBrk="1" hangingPunct="1"/>
            <a:r>
              <a:rPr lang="en-US">
                <a:latin typeface="Arial" charset="0"/>
              </a:rPr>
              <a:t>Audio UIs for three generations of T-Mobile Sidekick (Peter Drescher, Sound Designer)</a:t>
            </a:r>
          </a:p>
          <a:p>
            <a:pPr lvl="1" eaLnBrk="1" hangingPunct="1"/>
            <a:r>
              <a:rPr lang="en-US">
                <a:latin typeface="Arial" charset="0"/>
                <a:hlinkClick r:id="rId3"/>
              </a:rPr>
              <a:t>http://digitalmedia.oreilly.com/pub/a/oreilly/digitalmedia/2007/03/22/how-to-make-user-interfaces-musical.html?page=1</a:t>
            </a:r>
            <a:r>
              <a:rPr lang="en-US">
                <a:latin typeface="Arial" charset="0"/>
              </a:rPr>
              <a:t> </a:t>
            </a:r>
          </a:p>
        </p:txBody>
      </p:sp>
      <p:pic>
        <p:nvPicPr>
          <p:cNvPr id="128003" name="Picture 4" descr="t-mobile-sidekick-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267200"/>
            <a:ext cx="1601788" cy="211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8004" name="Picture 5" descr="sidekic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191000"/>
            <a:ext cx="2514600" cy="221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8005" name="Picture 6" descr="sideki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343400"/>
            <a:ext cx="2057400" cy="2011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lstStyle/>
          <a:p>
            <a:pPr eaLnBrk="1" hangingPunct="1"/>
            <a:r>
              <a:rPr lang="en-US" sz="2800">
                <a:latin typeface="Arial" charset="0"/>
              </a:rPr>
              <a:t>Everything I know I learned from Star Trek</a:t>
            </a:r>
          </a:p>
        </p:txBody>
      </p:sp>
      <p:sp>
        <p:nvSpPr>
          <p:cNvPr id="130050" name="Rectangle 3"/>
          <p:cNvSpPr>
            <a:spLocks noGrp="1" noChangeArrowheads="1"/>
          </p:cNvSpPr>
          <p:nvPr>
            <p:ph type="body" idx="1"/>
          </p:nvPr>
        </p:nvSpPr>
        <p:spPr/>
        <p:txBody>
          <a:bodyPr/>
          <a:lstStyle/>
          <a:p>
            <a:pPr eaLnBrk="1" hangingPunct="1"/>
            <a:r>
              <a:rPr lang="en-US">
                <a:latin typeface="Arial" charset="0"/>
              </a:rPr>
              <a:t>Rapid typing, confirmed responses, error alerts, warning voiceovers etc.</a:t>
            </a:r>
          </a:p>
          <a:p>
            <a:pPr lvl="1" eaLnBrk="1" hangingPunct="1"/>
            <a:r>
              <a:rPr lang="en-US">
                <a:latin typeface="Arial" charset="0"/>
              </a:rPr>
              <a:t>But long sequences for emotional messages, </a:t>
            </a:r>
            <a:r>
              <a:rPr lang="ja-JP" altLang="en-US">
                <a:latin typeface="Arial" charset="0"/>
              </a:rPr>
              <a:t>“</a:t>
            </a:r>
            <a:r>
              <a:rPr lang="en-US" altLang="ja-JP">
                <a:latin typeface="Arial" charset="0"/>
              </a:rPr>
              <a:t>shields are overloading, we</a:t>
            </a:r>
            <a:r>
              <a:rPr lang="ja-JP" altLang="en-US">
                <a:latin typeface="Arial" charset="0"/>
              </a:rPr>
              <a:t>’</a:t>
            </a:r>
            <a:r>
              <a:rPr lang="en-US" altLang="ja-JP">
                <a:latin typeface="Arial" charset="0"/>
              </a:rPr>
              <a:t>re all gonna die!</a:t>
            </a:r>
            <a:r>
              <a:rPr lang="ja-JP" altLang="en-US">
                <a:latin typeface="Arial" charset="0"/>
              </a:rPr>
              <a:t>”</a:t>
            </a:r>
            <a:endParaRPr lang="en-US" altLang="ja-JP">
              <a:latin typeface="Arial" charset="0"/>
            </a:endParaRPr>
          </a:p>
          <a:p>
            <a:pPr eaLnBrk="1" hangingPunct="1"/>
            <a:r>
              <a:rPr lang="en-US">
                <a:latin typeface="Arial" charset="0"/>
              </a:rPr>
              <a:t>Can inspire actual audio UI design</a:t>
            </a:r>
          </a:p>
          <a:p>
            <a:pPr lvl="1" eaLnBrk="1" hangingPunct="1"/>
            <a:r>
              <a:rPr lang="en-US">
                <a:latin typeface="Arial" charset="0"/>
              </a:rPr>
              <a:t>Interactive feedback without being annoying</a:t>
            </a:r>
          </a:p>
          <a:p>
            <a:pPr lvl="2" eaLnBrk="1" hangingPunct="1"/>
            <a:r>
              <a:rPr lang="en-US">
                <a:latin typeface="Arial" charset="0"/>
              </a:rPr>
              <a:t>Customers will turn off</a:t>
            </a:r>
          </a:p>
          <a:p>
            <a:pPr lvl="1" eaLnBrk="1" hangingPunct="1"/>
            <a:r>
              <a:rPr lang="en-US">
                <a:latin typeface="Arial" charset="0"/>
              </a:rPr>
              <a:t>You should hear it, not listen to it</a:t>
            </a:r>
          </a:p>
        </p:txBody>
      </p:sp>
      <p:pic>
        <p:nvPicPr>
          <p:cNvPr id="333828" name="audio-ui-stngTrailer.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6324600" y="2286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333828"/>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21003" fill="hold"/>
                                        <p:tgtEl>
                                          <p:spTgt spid="333828"/>
                                        </p:tgtEl>
                                      </p:cBhvr>
                                    </p:cmd>
                                  </p:childTnLst>
                                </p:cTn>
                              </p:par>
                            </p:childTnLst>
                          </p:cTn>
                        </p:par>
                      </p:childTnLst>
                    </p:cTn>
                  </p:par>
                </p:childTnLst>
              </p:cTn>
              <p:nextCondLst>
                <p:cond evt="onClick" delay="0">
                  <p:tgtEl>
                    <p:spTgt spid="333828"/>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33828"/>
                </p:tgtEl>
              </p:cMediaNode>
            </p:audio>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pPr eaLnBrk="1" hangingPunct="1"/>
            <a:r>
              <a:rPr lang="en-US">
                <a:latin typeface="Arial" charset="0"/>
              </a:rPr>
              <a:t>Audio UI is Interactive Music</a:t>
            </a:r>
          </a:p>
        </p:txBody>
      </p:sp>
      <p:sp>
        <p:nvSpPr>
          <p:cNvPr id="132098" name="Rectangle 3"/>
          <p:cNvSpPr>
            <a:spLocks noGrp="1" noChangeArrowheads="1"/>
          </p:cNvSpPr>
          <p:nvPr>
            <p:ph type="body" idx="1"/>
          </p:nvPr>
        </p:nvSpPr>
        <p:spPr/>
        <p:txBody>
          <a:bodyPr/>
          <a:lstStyle/>
          <a:p>
            <a:pPr eaLnBrk="1" hangingPunct="1">
              <a:lnSpc>
                <a:spcPct val="90000"/>
              </a:lnSpc>
            </a:pPr>
            <a:r>
              <a:rPr lang="en-US" sz="2600">
                <a:latin typeface="Arial" charset="0"/>
              </a:rPr>
              <a:t>Non-linear</a:t>
            </a:r>
          </a:p>
          <a:p>
            <a:pPr eaLnBrk="1" hangingPunct="1">
              <a:lnSpc>
                <a:spcPct val="90000"/>
              </a:lnSpc>
            </a:pPr>
            <a:r>
              <a:rPr lang="en-US" sz="2600">
                <a:latin typeface="Arial" charset="0"/>
              </a:rPr>
              <a:t>Just like game sound design</a:t>
            </a:r>
          </a:p>
          <a:p>
            <a:pPr lvl="1" eaLnBrk="1" hangingPunct="1">
              <a:lnSpc>
                <a:spcPct val="90000"/>
              </a:lnSpc>
            </a:pPr>
            <a:r>
              <a:rPr lang="en-US" sz="2200">
                <a:latin typeface="Arial" charset="0"/>
              </a:rPr>
              <a:t>You don</a:t>
            </a:r>
            <a:r>
              <a:rPr lang="ja-JP" altLang="en-US" sz="2200">
                <a:latin typeface="Arial" charset="0"/>
              </a:rPr>
              <a:t>’</a:t>
            </a:r>
            <a:r>
              <a:rPr lang="en-US" altLang="ja-JP" sz="2200">
                <a:latin typeface="Arial" charset="0"/>
              </a:rPr>
              <a:t>t know what the user is going to do and when</a:t>
            </a:r>
          </a:p>
          <a:p>
            <a:pPr lvl="1" eaLnBrk="1" hangingPunct="1">
              <a:lnSpc>
                <a:spcPct val="90000"/>
              </a:lnSpc>
            </a:pPr>
            <a:r>
              <a:rPr lang="en-US" sz="2200">
                <a:latin typeface="Arial" charset="0"/>
              </a:rPr>
              <a:t>Score may never be the same twice</a:t>
            </a:r>
          </a:p>
          <a:p>
            <a:pPr lvl="1" eaLnBrk="1" hangingPunct="1">
              <a:lnSpc>
                <a:spcPct val="90000"/>
              </a:lnSpc>
            </a:pPr>
            <a:r>
              <a:rPr lang="en-US" sz="2200">
                <a:latin typeface="Arial" charset="0"/>
              </a:rPr>
              <a:t>Used much longer than a movie score, so repetition must be avoided</a:t>
            </a:r>
          </a:p>
          <a:p>
            <a:pPr eaLnBrk="1" hangingPunct="1">
              <a:lnSpc>
                <a:spcPct val="90000"/>
              </a:lnSpc>
            </a:pPr>
            <a:r>
              <a:rPr lang="en-US" sz="2600">
                <a:latin typeface="Arial" charset="0"/>
              </a:rPr>
              <a:t>Sound elements work together in unpredictable ways</a:t>
            </a:r>
          </a:p>
          <a:p>
            <a:pPr lvl="1" eaLnBrk="1" hangingPunct="1">
              <a:lnSpc>
                <a:spcPct val="90000"/>
              </a:lnSpc>
            </a:pPr>
            <a:r>
              <a:rPr lang="en-US" sz="2200">
                <a:latin typeface="Arial" charset="0"/>
              </a:rPr>
              <a:t>But sequence is not random</a:t>
            </a:r>
          </a:p>
          <a:p>
            <a:pPr eaLnBrk="1" hangingPunct="1">
              <a:lnSpc>
                <a:spcPct val="90000"/>
              </a:lnSpc>
            </a:pPr>
            <a:r>
              <a:rPr lang="en-US" sz="2600">
                <a:latin typeface="Arial" charset="0"/>
              </a:rPr>
              <a:t>Device = superhero, Audio UI = superhero theme song</a:t>
            </a: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pPr eaLnBrk="1" hangingPunct="1"/>
            <a:r>
              <a:rPr lang="en-US">
                <a:latin typeface="Arial" charset="0"/>
              </a:rPr>
              <a:t>Device Limitations</a:t>
            </a:r>
          </a:p>
        </p:txBody>
      </p:sp>
      <p:sp>
        <p:nvSpPr>
          <p:cNvPr id="134146" name="Rectangle 3"/>
          <p:cNvSpPr>
            <a:spLocks noGrp="1" noChangeArrowheads="1"/>
          </p:cNvSpPr>
          <p:nvPr>
            <p:ph type="body" idx="1"/>
          </p:nvPr>
        </p:nvSpPr>
        <p:spPr/>
        <p:txBody>
          <a:bodyPr/>
          <a:lstStyle/>
          <a:p>
            <a:pPr eaLnBrk="1" hangingPunct="1"/>
            <a:r>
              <a:rPr lang="en-US">
                <a:latin typeface="Arial" charset="0"/>
              </a:rPr>
              <a:t>Sprint PC Phone</a:t>
            </a:r>
          </a:p>
          <a:p>
            <a:pPr lvl="1" eaLnBrk="1" hangingPunct="1"/>
            <a:r>
              <a:rPr lang="en-US">
                <a:latin typeface="Arial" charset="0"/>
              </a:rPr>
              <a:t>Original plan, </a:t>
            </a:r>
            <a:r>
              <a:rPr lang="ja-JP" altLang="en-US">
                <a:latin typeface="Arial" charset="0"/>
              </a:rPr>
              <a:t>“</a:t>
            </a:r>
            <a:r>
              <a:rPr lang="en-US" altLang="ja-JP">
                <a:latin typeface="Arial" charset="0"/>
              </a:rPr>
              <a:t>full-blown, heavily synthesized, digital audio branding sound</a:t>
            </a:r>
            <a:r>
              <a:rPr lang="ja-JP" altLang="en-US">
                <a:latin typeface="Arial" charset="0"/>
              </a:rPr>
              <a:t>”</a:t>
            </a:r>
            <a:endParaRPr lang="en-US" altLang="ja-JP">
              <a:latin typeface="Arial" charset="0"/>
            </a:endParaRPr>
          </a:p>
          <a:p>
            <a:pPr lvl="2" eaLnBrk="1" hangingPunct="1"/>
            <a:r>
              <a:rPr lang="en-US">
                <a:latin typeface="Arial" charset="0"/>
              </a:rPr>
              <a:t>Couldn</a:t>
            </a:r>
            <a:r>
              <a:rPr lang="ja-JP" altLang="en-US">
                <a:latin typeface="Arial" charset="0"/>
              </a:rPr>
              <a:t>’</a:t>
            </a:r>
            <a:r>
              <a:rPr lang="en-US" altLang="ja-JP">
                <a:latin typeface="Arial" charset="0"/>
              </a:rPr>
              <a:t>t be heard without blowing the speaker</a:t>
            </a:r>
          </a:p>
          <a:p>
            <a:pPr lvl="2" eaLnBrk="1" hangingPunct="1"/>
            <a:r>
              <a:rPr lang="en-US">
                <a:latin typeface="Arial" charset="0"/>
              </a:rPr>
              <a:t>Piezo ringer (1 voice polyphony and square waves)</a:t>
            </a:r>
          </a:p>
          <a:p>
            <a:pPr eaLnBrk="1" hangingPunct="1"/>
            <a:r>
              <a:rPr lang="en-US">
                <a:latin typeface="Arial" charset="0"/>
              </a:rPr>
              <a:t>Output sample rate, speaker size, audio engine capabilities</a:t>
            </a:r>
          </a:p>
          <a:p>
            <a:pPr eaLnBrk="1" hangingPunct="1"/>
            <a:r>
              <a:rPr lang="en-US">
                <a:latin typeface="Arial" charset="0"/>
              </a:rPr>
              <a:t>Learn to love your limitations</a:t>
            </a:r>
          </a:p>
        </p:txBody>
      </p:sp>
      <p:pic>
        <p:nvPicPr>
          <p:cNvPr id="335876" name="audio-ui-sprintPCS.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4114800" y="18288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335876"/>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35" fill="hold"/>
                                        <p:tgtEl>
                                          <p:spTgt spid="335876"/>
                                        </p:tgtEl>
                                      </p:cBhvr>
                                    </p:cmd>
                                  </p:childTnLst>
                                </p:cTn>
                              </p:par>
                            </p:childTnLst>
                          </p:cTn>
                        </p:par>
                      </p:childTnLst>
                    </p:cTn>
                  </p:par>
                </p:childTnLst>
              </p:cTn>
              <p:nextCondLst>
                <p:cond evt="onClick" delay="0">
                  <p:tgtEl>
                    <p:spTgt spid="335876"/>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3587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atin typeface="Arial" charset="0"/>
              </a:rPr>
              <a:t>Problems with notifications</a:t>
            </a:r>
          </a:p>
        </p:txBody>
      </p:sp>
      <p:sp>
        <p:nvSpPr>
          <p:cNvPr id="25602" name="Rectangle 3"/>
          <p:cNvSpPr>
            <a:spLocks noGrp="1" noChangeArrowheads="1"/>
          </p:cNvSpPr>
          <p:nvPr>
            <p:ph type="body" idx="1"/>
          </p:nvPr>
        </p:nvSpPr>
        <p:spPr/>
        <p:txBody>
          <a:bodyPr/>
          <a:lstStyle/>
          <a:p>
            <a:pPr eaLnBrk="1" hangingPunct="1">
              <a:lnSpc>
                <a:spcPct val="90000"/>
              </a:lnSpc>
            </a:pPr>
            <a:r>
              <a:rPr lang="en-US">
                <a:latin typeface="Arial" charset="0"/>
              </a:rPr>
              <a:t>Lack of differentiation</a:t>
            </a:r>
          </a:p>
          <a:p>
            <a:pPr lvl="1" eaLnBrk="1" hangingPunct="1">
              <a:lnSpc>
                <a:spcPct val="90000"/>
              </a:lnSpc>
            </a:pPr>
            <a:r>
              <a:rPr lang="en-US">
                <a:latin typeface="Arial" charset="0"/>
              </a:rPr>
              <a:t>Binary messages..you have email, someone wants to talk to you</a:t>
            </a:r>
          </a:p>
          <a:p>
            <a:pPr lvl="1" eaLnBrk="1" hangingPunct="1">
              <a:lnSpc>
                <a:spcPct val="90000"/>
              </a:lnSpc>
            </a:pPr>
            <a:r>
              <a:rPr lang="en-US">
                <a:latin typeface="Arial" charset="0"/>
              </a:rPr>
              <a:t>Requires user to focus full attention to figure out what is going on</a:t>
            </a:r>
          </a:p>
          <a:p>
            <a:pPr eaLnBrk="1" hangingPunct="1">
              <a:lnSpc>
                <a:spcPct val="90000"/>
              </a:lnSpc>
            </a:pPr>
            <a:r>
              <a:rPr lang="en-US">
                <a:latin typeface="Arial" charset="0"/>
              </a:rPr>
              <a:t>Minimal awareness of user and environment</a:t>
            </a:r>
          </a:p>
          <a:p>
            <a:pPr lvl="1" eaLnBrk="1" hangingPunct="1">
              <a:lnSpc>
                <a:spcPct val="90000"/>
              </a:lnSpc>
            </a:pPr>
            <a:r>
              <a:rPr lang="en-US">
                <a:latin typeface="Arial" charset="0"/>
              </a:rPr>
              <a:t>Can</a:t>
            </a:r>
            <a:r>
              <a:rPr lang="ja-JP" altLang="en-US">
                <a:latin typeface="Arial" charset="0"/>
              </a:rPr>
              <a:t>’</a:t>
            </a:r>
            <a:r>
              <a:rPr lang="en-US" altLang="ja-JP">
                <a:latin typeface="Arial" charset="0"/>
              </a:rPr>
              <a:t>t behave differently based on what the user is doing, so user interrupted, embarrassed </a:t>
            </a:r>
            <a:endParaRPr lang="en-US">
              <a:latin typeface="Arial" charset="0"/>
            </a:endParaRPr>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pPr eaLnBrk="1" hangingPunct="1"/>
            <a:r>
              <a:rPr lang="en-US">
                <a:latin typeface="Arial" charset="0"/>
              </a:rPr>
              <a:t>First Audio UI</a:t>
            </a:r>
          </a:p>
        </p:txBody>
      </p:sp>
      <p:sp>
        <p:nvSpPr>
          <p:cNvPr id="136194" name="Rectangle 3"/>
          <p:cNvSpPr>
            <a:spLocks noGrp="1" noChangeArrowheads="1"/>
          </p:cNvSpPr>
          <p:nvPr>
            <p:ph type="body" idx="1"/>
          </p:nvPr>
        </p:nvSpPr>
        <p:spPr/>
        <p:txBody>
          <a:bodyPr/>
          <a:lstStyle/>
          <a:p>
            <a:pPr eaLnBrk="1" hangingPunct="1"/>
            <a:r>
              <a:rPr lang="en-US" dirty="0">
                <a:latin typeface="Arial" charset="0"/>
              </a:rPr>
              <a:t>General Magic PDA 1994</a:t>
            </a:r>
          </a:p>
          <a:p>
            <a:pPr lvl="1" eaLnBrk="1" hangingPunct="1"/>
            <a:r>
              <a:rPr lang="en-US" dirty="0">
                <a:latin typeface="Arial" charset="0"/>
              </a:rPr>
              <a:t>Midi files associated with icons</a:t>
            </a:r>
          </a:p>
          <a:p>
            <a:pPr lvl="1" eaLnBrk="1" hangingPunct="1"/>
            <a:r>
              <a:rPr lang="en-US" dirty="0">
                <a:latin typeface="Arial" charset="0"/>
              </a:rPr>
              <a:t>Sound samples and midi &lt; 128K, uncompressed</a:t>
            </a:r>
          </a:p>
          <a:p>
            <a:pPr lvl="1" eaLnBrk="1" hangingPunct="1"/>
            <a:r>
              <a:rPr lang="en-US" dirty="0">
                <a:latin typeface="Arial" charset="0"/>
              </a:rPr>
              <a:t>8 bit, low sample rate</a:t>
            </a:r>
          </a:p>
          <a:p>
            <a:pPr lvl="1" eaLnBrk="1" hangingPunct="1"/>
            <a:r>
              <a:rPr lang="en-US" dirty="0">
                <a:latin typeface="Arial" charset="0"/>
              </a:rPr>
              <a:t>15 system sounds</a:t>
            </a:r>
          </a:p>
          <a:p>
            <a:pPr lvl="1" eaLnBrk="1" hangingPunct="1"/>
            <a:r>
              <a:rPr lang="en-US" dirty="0">
                <a:latin typeface="Arial" charset="0"/>
              </a:rPr>
              <a:t>12 musical instruments</a:t>
            </a:r>
          </a:p>
          <a:p>
            <a:pPr lvl="1" eaLnBrk="1" hangingPunct="1"/>
            <a:r>
              <a:rPr lang="en-US" dirty="0">
                <a:latin typeface="Arial" charset="0"/>
              </a:rPr>
              <a:t>12 music </a:t>
            </a:r>
            <a:r>
              <a:rPr lang="ja-JP" altLang="en-US">
                <a:latin typeface="Arial" charset="0"/>
              </a:rPr>
              <a:t>“</a:t>
            </a:r>
            <a:r>
              <a:rPr lang="en-US" altLang="ja-JP" dirty="0">
                <a:latin typeface="Arial" charset="0"/>
              </a:rPr>
              <a:t>stamps</a:t>
            </a:r>
            <a:r>
              <a:rPr lang="ja-JP" altLang="en-US">
                <a:latin typeface="Arial" charset="0"/>
              </a:rPr>
              <a:t>”</a:t>
            </a:r>
            <a:endParaRPr lang="en-US" dirty="0">
              <a:latin typeface="Arial" charset="0"/>
            </a:endParaRPr>
          </a:p>
        </p:txBody>
      </p:sp>
      <p:pic>
        <p:nvPicPr>
          <p:cNvPr id="136195" name="Picture 4" descr="audio-ui-magic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505200"/>
            <a:ext cx="3886200" cy="2782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p:txBody>
          <a:bodyPr/>
          <a:lstStyle/>
          <a:p>
            <a:pPr eaLnBrk="1" hangingPunct="1"/>
            <a:r>
              <a:rPr lang="en-US" dirty="0">
                <a:latin typeface="Arial" charset="0"/>
              </a:rPr>
              <a:t>General Magic UI</a:t>
            </a:r>
          </a:p>
        </p:txBody>
      </p:sp>
      <p:sp>
        <p:nvSpPr>
          <p:cNvPr id="138242" name="Rectangle 3"/>
          <p:cNvSpPr>
            <a:spLocks noGrp="1" noChangeArrowheads="1"/>
          </p:cNvSpPr>
          <p:nvPr>
            <p:ph type="body" idx="1"/>
          </p:nvPr>
        </p:nvSpPr>
        <p:spPr/>
        <p:txBody>
          <a:bodyPr/>
          <a:lstStyle/>
          <a:p>
            <a:pPr eaLnBrk="1" hangingPunct="1">
              <a:lnSpc>
                <a:spcPct val="90000"/>
              </a:lnSpc>
            </a:pPr>
            <a:r>
              <a:rPr lang="ja-JP" altLang="en-US" sz="2600">
                <a:latin typeface="Arial" charset="0"/>
              </a:rPr>
              <a:t>“</a:t>
            </a:r>
            <a:r>
              <a:rPr lang="en-US" altLang="ja-JP" sz="2600">
                <a:latin typeface="Arial" charset="0"/>
              </a:rPr>
              <a:t>touch</a:t>
            </a:r>
            <a:r>
              <a:rPr lang="ja-JP" altLang="en-US" sz="2600">
                <a:latin typeface="Arial" charset="0"/>
              </a:rPr>
              <a:t>”</a:t>
            </a:r>
            <a:r>
              <a:rPr lang="en-US" altLang="ja-JP" sz="2600">
                <a:latin typeface="Arial" charset="0"/>
              </a:rPr>
              <a:t> sound</a:t>
            </a:r>
          </a:p>
          <a:p>
            <a:pPr lvl="1" eaLnBrk="1" hangingPunct="1">
              <a:lnSpc>
                <a:spcPct val="90000"/>
              </a:lnSpc>
            </a:pPr>
            <a:r>
              <a:rPr lang="en-US" sz="2200">
                <a:latin typeface="Arial" charset="0"/>
              </a:rPr>
              <a:t>Most common so very important</a:t>
            </a:r>
          </a:p>
          <a:p>
            <a:pPr lvl="1" eaLnBrk="1" hangingPunct="1">
              <a:lnSpc>
                <a:spcPct val="90000"/>
              </a:lnSpc>
            </a:pPr>
            <a:r>
              <a:rPr lang="en-US" sz="2200">
                <a:latin typeface="Arial" charset="0"/>
              </a:rPr>
              <a:t>Tapping pencil eraser on materials </a:t>
            </a:r>
          </a:p>
          <a:p>
            <a:pPr eaLnBrk="1" hangingPunct="1">
              <a:lnSpc>
                <a:spcPct val="90000"/>
              </a:lnSpc>
            </a:pPr>
            <a:r>
              <a:rPr lang="en-US" sz="2600">
                <a:latin typeface="Arial" charset="0"/>
              </a:rPr>
              <a:t>Effects libraries also used</a:t>
            </a:r>
          </a:p>
          <a:p>
            <a:pPr lvl="1" eaLnBrk="1" hangingPunct="1">
              <a:lnSpc>
                <a:spcPct val="90000"/>
              </a:lnSpc>
            </a:pPr>
            <a:r>
              <a:rPr lang="ja-JP" altLang="en-US" sz="2200">
                <a:latin typeface="Arial" charset="0"/>
              </a:rPr>
              <a:t>“</a:t>
            </a:r>
            <a:r>
              <a:rPr lang="en-US" altLang="ja-JP" sz="2200">
                <a:latin typeface="Arial" charset="0"/>
              </a:rPr>
              <a:t>door</a:t>
            </a:r>
            <a:r>
              <a:rPr lang="ja-JP" altLang="en-US" sz="2200">
                <a:latin typeface="Arial" charset="0"/>
              </a:rPr>
              <a:t>”</a:t>
            </a:r>
            <a:r>
              <a:rPr lang="en-US" altLang="ja-JP" sz="2200">
                <a:latin typeface="Arial" charset="0"/>
              </a:rPr>
              <a:t>       ,</a:t>
            </a:r>
            <a:r>
              <a:rPr lang="ja-JP" altLang="en-US" sz="2200">
                <a:latin typeface="Arial" charset="0"/>
              </a:rPr>
              <a:t>”</a:t>
            </a:r>
            <a:r>
              <a:rPr lang="en-US" altLang="ja-JP" sz="2200">
                <a:latin typeface="Arial" charset="0"/>
              </a:rPr>
              <a:t>type</a:t>
            </a:r>
            <a:r>
              <a:rPr lang="ja-JP" altLang="en-US" sz="2200">
                <a:latin typeface="Arial" charset="0"/>
              </a:rPr>
              <a:t>”</a:t>
            </a:r>
            <a:r>
              <a:rPr lang="en-US" altLang="ja-JP" sz="2200">
                <a:latin typeface="Arial" charset="0"/>
              </a:rPr>
              <a:t>        ,  </a:t>
            </a:r>
            <a:r>
              <a:rPr lang="ja-JP" altLang="en-US" sz="2200">
                <a:latin typeface="Arial" charset="0"/>
              </a:rPr>
              <a:t>“</a:t>
            </a:r>
            <a:r>
              <a:rPr lang="en-US" altLang="ja-JP" sz="2200">
                <a:latin typeface="Arial" charset="0"/>
              </a:rPr>
              <a:t>switch</a:t>
            </a:r>
            <a:r>
              <a:rPr lang="ja-JP" altLang="en-US" sz="2200">
                <a:latin typeface="Arial" charset="0"/>
              </a:rPr>
              <a:t>”</a:t>
            </a:r>
            <a:endParaRPr lang="en-US" altLang="ja-JP" sz="2200">
              <a:latin typeface="Arial" charset="0"/>
            </a:endParaRPr>
          </a:p>
          <a:p>
            <a:pPr eaLnBrk="1" hangingPunct="1">
              <a:lnSpc>
                <a:spcPct val="90000"/>
              </a:lnSpc>
            </a:pPr>
            <a:r>
              <a:rPr lang="en-US" sz="2600">
                <a:latin typeface="Arial" charset="0"/>
              </a:rPr>
              <a:t>Musical effects </a:t>
            </a:r>
          </a:p>
          <a:p>
            <a:pPr eaLnBrk="1" hangingPunct="1">
              <a:lnSpc>
                <a:spcPct val="90000"/>
              </a:lnSpc>
            </a:pPr>
            <a:r>
              <a:rPr lang="en-US" sz="2600">
                <a:latin typeface="Arial" charset="0"/>
              </a:rPr>
              <a:t>Email </a:t>
            </a:r>
            <a:r>
              <a:rPr lang="ja-JP" altLang="en-US" sz="2600">
                <a:latin typeface="Arial" charset="0"/>
              </a:rPr>
              <a:t>“</a:t>
            </a:r>
            <a:r>
              <a:rPr lang="en-US" altLang="ja-JP" sz="2600">
                <a:latin typeface="Arial" charset="0"/>
              </a:rPr>
              <a:t>postcards</a:t>
            </a:r>
            <a:r>
              <a:rPr lang="ja-JP" altLang="en-US" sz="2600">
                <a:latin typeface="Arial" charset="0"/>
              </a:rPr>
              <a:t>”</a:t>
            </a:r>
            <a:r>
              <a:rPr lang="en-US" altLang="ja-JP" sz="2600">
                <a:latin typeface="Arial" charset="0"/>
              </a:rPr>
              <a:t>, reverse ringtones</a:t>
            </a:r>
          </a:p>
          <a:p>
            <a:pPr eaLnBrk="1" hangingPunct="1">
              <a:lnSpc>
                <a:spcPct val="90000"/>
              </a:lnSpc>
            </a:pPr>
            <a:r>
              <a:rPr lang="en-US" sz="2600">
                <a:latin typeface="Arial" charset="0"/>
              </a:rPr>
              <a:t>Cartoony?</a:t>
            </a:r>
          </a:p>
          <a:p>
            <a:pPr lvl="1" eaLnBrk="1" hangingPunct="1">
              <a:lnSpc>
                <a:spcPct val="90000"/>
              </a:lnSpc>
            </a:pPr>
            <a:r>
              <a:rPr lang="en-US" sz="2200">
                <a:latin typeface="Arial" charset="0"/>
              </a:rPr>
              <a:t>Sounds too literal? </a:t>
            </a:r>
          </a:p>
          <a:p>
            <a:pPr lvl="2" eaLnBrk="1" hangingPunct="1">
              <a:lnSpc>
                <a:spcPct val="90000"/>
              </a:lnSpc>
            </a:pPr>
            <a:r>
              <a:rPr lang="en-US" sz="2100">
                <a:latin typeface="Arial" charset="0"/>
              </a:rPr>
              <a:t>Put something in folder</a:t>
            </a:r>
          </a:p>
          <a:p>
            <a:pPr lvl="2" eaLnBrk="1" hangingPunct="1">
              <a:lnSpc>
                <a:spcPct val="90000"/>
              </a:lnSpc>
            </a:pPr>
            <a:r>
              <a:rPr lang="en-US" sz="2100">
                <a:latin typeface="Arial" charset="0"/>
              </a:rPr>
              <a:t>Dismiss dialog</a:t>
            </a:r>
          </a:p>
        </p:txBody>
      </p:sp>
      <p:pic>
        <p:nvPicPr>
          <p:cNvPr id="332805" name="generalmagic-door.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23">
            <a:extLst>
              <a:ext uri="{28A0092B-C50C-407E-A947-70E740481C1C}">
                <a14:useLocalDpi xmlns:a14="http://schemas.microsoft.com/office/drawing/2010/main" val="0"/>
              </a:ext>
            </a:extLst>
          </a:blip>
          <a:srcRect/>
          <a:stretch>
            <a:fillRect/>
          </a:stretch>
        </p:blipFill>
        <p:spPr bwMode="auto">
          <a:xfrm>
            <a:off x="2057400" y="33528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07" name="generalmagic-switch.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23">
            <a:extLst>
              <a:ext uri="{28A0092B-C50C-407E-A947-70E740481C1C}">
                <a14:useLocalDpi xmlns:a14="http://schemas.microsoft.com/office/drawing/2010/main" val="0"/>
              </a:ext>
            </a:extLst>
          </a:blip>
          <a:srcRect/>
          <a:stretch>
            <a:fillRect/>
          </a:stretch>
        </p:blipFill>
        <p:spPr bwMode="auto">
          <a:xfrm>
            <a:off x="5791200" y="33528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09" name="generalmagic-magic.mp3">
            <a:hlinkClick r:id="" action="ppaction://media"/>
          </p:cNvPr>
          <p:cNvPicPr>
            <a:picLocks noRot="1" noChangeAspect="1" noChangeArrowheads="1"/>
          </p:cNvPicPr>
          <p:nvPr>
            <a:audioFile r:link="rId6"/>
            <p:extLst>
              <p:ext uri="{DAA4B4D4-6D71-4841-9C94-3DE7FCFB9230}">
                <p14:media xmlns:p14="http://schemas.microsoft.com/office/powerpoint/2010/main" r:link="rId5"/>
              </p:ext>
            </p:extLst>
          </p:nvPr>
        </p:nvPicPr>
        <p:blipFill>
          <a:blip r:embed="rId23">
            <a:extLst>
              <a:ext uri="{28A0092B-C50C-407E-A947-70E740481C1C}">
                <a14:useLocalDpi xmlns:a14="http://schemas.microsoft.com/office/drawing/2010/main" val="0"/>
              </a:ext>
            </a:extLst>
          </a:blip>
          <a:srcRect/>
          <a:stretch>
            <a:fillRect/>
          </a:stretch>
        </p:blipFill>
        <p:spPr bwMode="auto">
          <a:xfrm>
            <a:off x="4038600" y="38862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11" name="generalmagic-dismiss.mp3">
            <a:hlinkClick r:id="" action="ppaction://media"/>
          </p:cNvPr>
          <p:cNvPicPr>
            <a:picLocks noRot="1" noChangeAspect="1" noChangeArrowheads="1"/>
          </p:cNvPicPr>
          <p:nvPr>
            <a:audioFile r:link="rId8"/>
            <p:extLst>
              <p:ext uri="{DAA4B4D4-6D71-4841-9C94-3DE7FCFB9230}">
                <p14:media xmlns:p14="http://schemas.microsoft.com/office/powerpoint/2010/main" r:link="rId7"/>
              </p:ext>
            </p:extLst>
          </p:nvPr>
        </p:nvPicPr>
        <p:blipFill>
          <a:blip r:embed="rId23">
            <a:extLst>
              <a:ext uri="{28A0092B-C50C-407E-A947-70E740481C1C}">
                <a14:useLocalDpi xmlns:a14="http://schemas.microsoft.com/office/drawing/2010/main" val="0"/>
              </a:ext>
            </a:extLst>
          </a:blip>
          <a:srcRect/>
          <a:stretch>
            <a:fillRect/>
          </a:stretch>
        </p:blipFill>
        <p:spPr bwMode="auto">
          <a:xfrm>
            <a:off x="3352800" y="57912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12" name="generalmagic-bogiesboogie.mp3">
            <a:hlinkClick r:id="" action="ppaction://media"/>
          </p:cNvPr>
          <p:cNvPicPr>
            <a:picLocks noRot="1" noChangeAspect="1" noChangeArrowheads="1"/>
          </p:cNvPicPr>
          <p:nvPr>
            <a:audioFile r:link="rId10"/>
            <p:extLst>
              <p:ext uri="{DAA4B4D4-6D71-4841-9C94-3DE7FCFB9230}">
                <p14:media xmlns:p14="http://schemas.microsoft.com/office/powerpoint/2010/main" r:link="rId9"/>
              </p:ext>
            </p:extLst>
          </p:nvPr>
        </p:nvPicPr>
        <p:blipFill>
          <a:blip r:embed="rId23">
            <a:extLst>
              <a:ext uri="{28A0092B-C50C-407E-A947-70E740481C1C}">
                <a14:useLocalDpi xmlns:a14="http://schemas.microsoft.com/office/drawing/2010/main" val="0"/>
              </a:ext>
            </a:extLst>
          </a:blip>
          <a:srcRect/>
          <a:stretch>
            <a:fillRect/>
          </a:stretch>
        </p:blipFill>
        <p:spPr bwMode="auto">
          <a:xfrm>
            <a:off x="6400800" y="4191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13" name="generalmagic-letsgo.mp3">
            <a:hlinkClick r:id="" action="ppaction://media"/>
          </p:cNvPr>
          <p:cNvPicPr>
            <a:picLocks noRot="1" noChangeAspect="1" noChangeArrowheads="1"/>
          </p:cNvPicPr>
          <p:nvPr>
            <a:audioFile r:link="rId12"/>
            <p:extLst>
              <p:ext uri="{DAA4B4D4-6D71-4841-9C94-3DE7FCFB9230}">
                <p14:media xmlns:p14="http://schemas.microsoft.com/office/powerpoint/2010/main" r:link="rId11"/>
              </p:ext>
            </p:extLst>
          </p:nvPr>
        </p:nvPicPr>
        <p:blipFill>
          <a:blip r:embed="rId23">
            <a:extLst>
              <a:ext uri="{28A0092B-C50C-407E-A947-70E740481C1C}">
                <a14:useLocalDpi xmlns:a14="http://schemas.microsoft.com/office/drawing/2010/main" val="0"/>
              </a:ext>
            </a:extLst>
          </a:blip>
          <a:srcRect/>
          <a:stretch>
            <a:fillRect/>
          </a:stretch>
        </p:blipFill>
        <p:spPr bwMode="auto">
          <a:xfrm>
            <a:off x="7162800" y="4191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14" name="generalmagic-touch.mp3">
            <a:hlinkClick r:id="" action="ppaction://media"/>
          </p:cNvPr>
          <p:cNvPicPr>
            <a:picLocks noRot="1" noChangeAspect="1" noChangeArrowheads="1"/>
          </p:cNvPicPr>
          <p:nvPr>
            <a:audioFile r:link="rId14"/>
            <p:extLst>
              <p:ext uri="{DAA4B4D4-6D71-4841-9C94-3DE7FCFB9230}">
                <p14:media xmlns:p14="http://schemas.microsoft.com/office/powerpoint/2010/main" r:link="rId13"/>
              </p:ext>
            </p:extLst>
          </p:nvPr>
        </p:nvPicPr>
        <p:blipFill>
          <a:blip r:embed="rId24">
            <a:extLst>
              <a:ext uri="{28A0092B-C50C-407E-A947-70E740481C1C}">
                <a14:useLocalDpi xmlns:a14="http://schemas.microsoft.com/office/drawing/2010/main" val="0"/>
              </a:ext>
            </a:extLst>
          </a:blip>
          <a:srcRect/>
          <a:stretch>
            <a:fillRect/>
          </a:stretch>
        </p:blipFill>
        <p:spPr bwMode="auto">
          <a:xfrm>
            <a:off x="5334000" y="2133600"/>
            <a:ext cx="4064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15" name="generalmagic-type.mp3">
            <a:hlinkClick r:id="" action="ppaction://media"/>
          </p:cNvPr>
          <p:cNvPicPr>
            <a:picLocks noRot="1" noChangeAspect="1" noChangeArrowheads="1"/>
          </p:cNvPicPr>
          <p:nvPr>
            <a:audioFile r:link="rId16"/>
            <p:extLst>
              <p:ext uri="{DAA4B4D4-6D71-4841-9C94-3DE7FCFB9230}">
                <p14:media xmlns:p14="http://schemas.microsoft.com/office/powerpoint/2010/main" r:link="rId15"/>
              </p:ext>
            </p:extLst>
          </p:nvPr>
        </p:nvPicPr>
        <p:blipFill>
          <a:blip r:embed="rId24">
            <a:extLst>
              <a:ext uri="{28A0092B-C50C-407E-A947-70E740481C1C}">
                <a14:useLocalDpi xmlns:a14="http://schemas.microsoft.com/office/drawing/2010/main" val="0"/>
              </a:ext>
            </a:extLst>
          </a:blip>
          <a:srcRect/>
          <a:stretch>
            <a:fillRect/>
          </a:stretch>
        </p:blipFill>
        <p:spPr bwMode="auto">
          <a:xfrm>
            <a:off x="3352800" y="3276600"/>
            <a:ext cx="4064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16" name="generalmagic-bading.mp3">
            <a:hlinkClick r:id="" action="ppaction://media"/>
          </p:cNvPr>
          <p:cNvPicPr>
            <a:picLocks noRot="1" noChangeAspect="1" noChangeArrowheads="1"/>
          </p:cNvPicPr>
          <p:nvPr>
            <a:audioFile r:link="rId18"/>
            <p:extLst>
              <p:ext uri="{DAA4B4D4-6D71-4841-9C94-3DE7FCFB9230}">
                <p14:media xmlns:p14="http://schemas.microsoft.com/office/powerpoint/2010/main" r:link="rId17"/>
              </p:ext>
            </p:extLst>
          </p:nvPr>
        </p:nvPicPr>
        <p:blipFill>
          <a:blip r:embed="rId24">
            <a:extLst>
              <a:ext uri="{28A0092B-C50C-407E-A947-70E740481C1C}">
                <a14:useLocalDpi xmlns:a14="http://schemas.microsoft.com/office/drawing/2010/main" val="0"/>
              </a:ext>
            </a:extLst>
          </a:blip>
          <a:srcRect/>
          <a:stretch>
            <a:fillRect/>
          </a:stretch>
        </p:blipFill>
        <p:spPr bwMode="auto">
          <a:xfrm>
            <a:off x="3276600" y="3733800"/>
            <a:ext cx="4064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2817" name="generalmagic-slurp.mp3">
            <a:hlinkClick r:id="" action="ppaction://media"/>
          </p:cNvPr>
          <p:cNvPicPr>
            <a:picLocks noRot="1" noChangeAspect="1" noChangeArrowheads="1"/>
          </p:cNvPicPr>
          <p:nvPr>
            <a:audioFile r:link="rId20"/>
            <p:extLst>
              <p:ext uri="{DAA4B4D4-6D71-4841-9C94-3DE7FCFB9230}">
                <p14:media xmlns:p14="http://schemas.microsoft.com/office/powerpoint/2010/main" r:link="rId19"/>
              </p:ext>
            </p:extLst>
          </p:nvPr>
        </p:nvPicPr>
        <p:blipFill>
          <a:blip r:embed="rId24">
            <a:extLst>
              <a:ext uri="{28A0092B-C50C-407E-A947-70E740481C1C}">
                <a14:useLocalDpi xmlns:a14="http://schemas.microsoft.com/office/drawing/2010/main" val="0"/>
              </a:ext>
            </a:extLst>
          </a:blip>
          <a:srcRect/>
          <a:stretch>
            <a:fillRect/>
          </a:stretch>
        </p:blipFill>
        <p:spPr bwMode="auto">
          <a:xfrm>
            <a:off x="4419600" y="5334000"/>
            <a:ext cx="4064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3328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656" fill="hold"/>
                                        <p:tgtEl>
                                          <p:spTgt spid="332805"/>
                                        </p:tgtEl>
                                      </p:cBhvr>
                                    </p:cmd>
                                  </p:childTnLst>
                                </p:cTn>
                              </p:par>
                            </p:childTnLst>
                          </p:cTn>
                        </p:par>
                      </p:childTnLst>
                    </p:cTn>
                  </p:par>
                </p:childTnLst>
              </p:cTn>
              <p:nextCondLst>
                <p:cond evt="onClick" delay="0">
                  <p:tgtEl>
                    <p:spTgt spid="3328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32805"/>
                </p:tgtEl>
              </p:cMediaNode>
            </p:audio>
            <p:seq concurrent="1" nextAc="seek">
              <p:cTn id="8" restart="whenNotActive" fill="hold" evtFilter="cancelBubble" nodeType="interactiveSeq">
                <p:stCondLst>
                  <p:cond evt="onClick" delay="0">
                    <p:tgtEl>
                      <p:spTgt spid="332807"/>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1" presetClass="mediacall" presetSubtype="0" fill="hold" nodeType="clickEffect">
                                  <p:stCondLst>
                                    <p:cond delay="0"/>
                                  </p:stCondLst>
                                  <p:childTnLst>
                                    <p:cmd type="call" cmd="playFrom(0.0)">
                                      <p:cBhvr>
                                        <p:cTn id="12" dur="422" fill="hold"/>
                                        <p:tgtEl>
                                          <p:spTgt spid="332807"/>
                                        </p:tgtEl>
                                      </p:cBhvr>
                                    </p:cmd>
                                  </p:childTnLst>
                                </p:cTn>
                              </p:par>
                            </p:childTnLst>
                          </p:cTn>
                        </p:par>
                      </p:childTnLst>
                    </p:cTn>
                  </p:par>
                </p:childTnLst>
              </p:cTn>
              <p:nextCondLst>
                <p:cond evt="onClick" delay="0">
                  <p:tgtEl>
                    <p:spTgt spid="332807"/>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332807"/>
                </p:tgtEl>
              </p:cMediaNode>
            </p:audio>
            <p:seq concurrent="1" nextAc="seek">
              <p:cTn id="14" restart="whenNotActive" fill="hold" evtFilter="cancelBubble" nodeType="interactiveSeq">
                <p:stCondLst>
                  <p:cond evt="onClick" delay="0">
                    <p:tgtEl>
                      <p:spTgt spid="332809"/>
                    </p:tgtEl>
                  </p:cond>
                </p:stCondLst>
                <p:endSync evt="end" delay="0">
                  <p:rtn val="all"/>
                </p:endSync>
                <p:childTnLst>
                  <p:par>
                    <p:cTn id="15" fill="hold" nodeType="clickPar">
                      <p:stCondLst>
                        <p:cond delay="0"/>
                      </p:stCondLst>
                      <p:childTnLst>
                        <p:par>
                          <p:cTn id="16" fill="hold" nodeType="withGroup">
                            <p:stCondLst>
                              <p:cond delay="0"/>
                            </p:stCondLst>
                            <p:childTnLst>
                              <p:par>
                                <p:cTn id="17" presetID="1" presetClass="mediacall" presetSubtype="0" fill="hold" nodeType="clickEffect">
                                  <p:stCondLst>
                                    <p:cond delay="0"/>
                                  </p:stCondLst>
                                  <p:childTnLst>
                                    <p:cmd type="call" cmd="playFrom(0.0)">
                                      <p:cBhvr>
                                        <p:cTn id="18" dur="1022" fill="hold"/>
                                        <p:tgtEl>
                                          <p:spTgt spid="332809"/>
                                        </p:tgtEl>
                                      </p:cBhvr>
                                    </p:cmd>
                                  </p:childTnLst>
                                </p:cTn>
                              </p:par>
                            </p:childTnLst>
                          </p:cTn>
                        </p:par>
                      </p:childTnLst>
                    </p:cTn>
                  </p:par>
                </p:childTnLst>
              </p:cTn>
              <p:nextCondLst>
                <p:cond evt="onClick" delay="0">
                  <p:tgtEl>
                    <p:spTgt spid="33280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332809"/>
                </p:tgtEl>
              </p:cMediaNode>
            </p:audio>
            <p:seq concurrent="1" nextAc="seek">
              <p:cTn id="20" restart="whenNotActive" fill="hold" evtFilter="cancelBubble" nodeType="interactiveSeq">
                <p:stCondLst>
                  <p:cond evt="onClick" delay="0">
                    <p:tgtEl>
                      <p:spTgt spid="332811"/>
                    </p:tgtEl>
                  </p:cond>
                </p:stCondLst>
                <p:endSync evt="end" delay="0">
                  <p:rtn val="all"/>
                </p:endSync>
                <p:childTnLst>
                  <p:par>
                    <p:cTn id="21" fill="hold" nodeType="clickPar">
                      <p:stCondLst>
                        <p:cond delay="0"/>
                      </p:stCondLst>
                      <p:childTnLst>
                        <p:par>
                          <p:cTn id="22" fill="hold" nodeType="withGroup">
                            <p:stCondLst>
                              <p:cond delay="0"/>
                            </p:stCondLst>
                            <p:childTnLst>
                              <p:par>
                                <p:cTn id="23" presetID="1" presetClass="mediacall" presetSubtype="0" fill="hold" nodeType="clickEffect">
                                  <p:stCondLst>
                                    <p:cond delay="0"/>
                                  </p:stCondLst>
                                  <p:childTnLst>
                                    <p:cmd type="call" cmd="playFrom(0.0)">
                                      <p:cBhvr>
                                        <p:cTn id="24" dur="552" fill="hold"/>
                                        <p:tgtEl>
                                          <p:spTgt spid="332811"/>
                                        </p:tgtEl>
                                      </p:cBhvr>
                                    </p:cmd>
                                  </p:childTnLst>
                                </p:cTn>
                              </p:par>
                            </p:childTnLst>
                          </p:cTn>
                        </p:par>
                      </p:childTnLst>
                    </p:cTn>
                  </p:par>
                </p:childTnLst>
              </p:cTn>
              <p:nextCondLst>
                <p:cond evt="onClick" delay="0">
                  <p:tgtEl>
                    <p:spTgt spid="332811"/>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332811"/>
                </p:tgtEl>
              </p:cMediaNode>
            </p:audio>
            <p:seq concurrent="1" nextAc="seek">
              <p:cTn id="26" restart="whenNotActive" fill="hold" evtFilter="cancelBubble" nodeType="interactiveSeq">
                <p:stCondLst>
                  <p:cond evt="onClick" delay="0">
                    <p:tgtEl>
                      <p:spTgt spid="332812"/>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mediacall" presetSubtype="0" fill="hold" nodeType="clickEffect">
                                  <p:stCondLst>
                                    <p:cond delay="0"/>
                                  </p:stCondLst>
                                  <p:childTnLst>
                                    <p:cmd type="call" cmd="playFrom(0.0)">
                                      <p:cBhvr>
                                        <p:cTn id="30" dur="20484" fill="hold"/>
                                        <p:tgtEl>
                                          <p:spTgt spid="332812"/>
                                        </p:tgtEl>
                                      </p:cBhvr>
                                    </p:cmd>
                                  </p:childTnLst>
                                </p:cTn>
                              </p:par>
                            </p:childTnLst>
                          </p:cTn>
                        </p:par>
                      </p:childTnLst>
                    </p:cTn>
                  </p:par>
                </p:childTnLst>
              </p:cTn>
              <p:nextCondLst>
                <p:cond evt="onClick" delay="0">
                  <p:tgtEl>
                    <p:spTgt spid="332812"/>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332812"/>
                </p:tgtEl>
              </p:cMediaNode>
            </p:audio>
            <p:seq concurrent="1" nextAc="seek">
              <p:cTn id="32" restart="whenNotActive" fill="hold" evtFilter="cancelBubble" nodeType="interactiveSeq">
                <p:stCondLst>
                  <p:cond evt="onClick" delay="0">
                    <p:tgtEl>
                      <p:spTgt spid="332813"/>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mediacall" presetSubtype="0" fill="hold" nodeType="clickEffect">
                                  <p:stCondLst>
                                    <p:cond delay="0"/>
                                  </p:stCondLst>
                                  <p:childTnLst>
                                    <p:cmd type="call" cmd="playFrom(0.0)">
                                      <p:cBhvr>
                                        <p:cTn id="36" dur="10792" fill="hold"/>
                                        <p:tgtEl>
                                          <p:spTgt spid="332813"/>
                                        </p:tgtEl>
                                      </p:cBhvr>
                                    </p:cmd>
                                  </p:childTnLst>
                                </p:cTn>
                              </p:par>
                            </p:childTnLst>
                          </p:cTn>
                        </p:par>
                      </p:childTnLst>
                    </p:cTn>
                  </p:par>
                </p:childTnLst>
              </p:cTn>
              <p:nextCondLst>
                <p:cond evt="onClick" delay="0">
                  <p:tgtEl>
                    <p:spTgt spid="3328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332813"/>
                </p:tgtEl>
              </p:cMediaNode>
            </p:audio>
            <p:seq concurrent="1" nextAc="seek">
              <p:cTn id="38" restart="whenNotActive" fill="hold" evtFilter="cancelBubble" nodeType="interactiveSeq">
                <p:stCondLst>
                  <p:cond evt="onClick" delay="0">
                    <p:tgtEl>
                      <p:spTgt spid="332814"/>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mediacall" presetSubtype="0" fill="hold" nodeType="clickEffect">
                                  <p:stCondLst>
                                    <p:cond delay="0"/>
                                  </p:stCondLst>
                                  <p:childTnLst>
                                    <p:cmd type="call" cmd="playFrom(0.0)">
                                      <p:cBhvr>
                                        <p:cTn id="42" dur="155" fill="hold"/>
                                        <p:tgtEl>
                                          <p:spTgt spid="332814"/>
                                        </p:tgtEl>
                                      </p:cBhvr>
                                    </p:cmd>
                                  </p:childTnLst>
                                </p:cTn>
                              </p:par>
                            </p:childTnLst>
                          </p:cTn>
                        </p:par>
                      </p:childTnLst>
                    </p:cTn>
                  </p:par>
                </p:childTnLst>
              </p:cTn>
              <p:nextCondLst>
                <p:cond evt="onClick" delay="0">
                  <p:tgtEl>
                    <p:spTgt spid="332814"/>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332814"/>
                </p:tgtEl>
              </p:cMediaNode>
            </p:audio>
            <p:seq concurrent="1" nextAc="seek">
              <p:cTn id="44" restart="whenNotActive" fill="hold" evtFilter="cancelBubble" nodeType="interactiveSeq">
                <p:stCondLst>
                  <p:cond evt="onClick" delay="0">
                    <p:tgtEl>
                      <p:spTgt spid="332815"/>
                    </p:tgtEl>
                  </p:cond>
                </p:stCondLst>
                <p:endSync evt="end" delay="0">
                  <p:rtn val="all"/>
                </p:endSync>
                <p:childTnLst>
                  <p:par>
                    <p:cTn id="45" fill="hold" nodeType="clickPar">
                      <p:stCondLst>
                        <p:cond delay="0"/>
                      </p:stCondLst>
                      <p:childTnLst>
                        <p:par>
                          <p:cTn id="46" fill="hold" nodeType="withGroup">
                            <p:stCondLst>
                              <p:cond delay="0"/>
                            </p:stCondLst>
                            <p:childTnLst>
                              <p:par>
                                <p:cTn id="47" presetID="1" presetClass="mediacall" presetSubtype="0" fill="hold" nodeType="clickEffect">
                                  <p:stCondLst>
                                    <p:cond delay="0"/>
                                  </p:stCondLst>
                                  <p:childTnLst>
                                    <p:cmd type="call" cmd="playFrom(0.0)">
                                      <p:cBhvr>
                                        <p:cTn id="48" dur="181" fill="hold"/>
                                        <p:tgtEl>
                                          <p:spTgt spid="332815"/>
                                        </p:tgtEl>
                                      </p:cBhvr>
                                    </p:cmd>
                                  </p:childTnLst>
                                </p:cTn>
                              </p:par>
                            </p:childTnLst>
                          </p:cTn>
                        </p:par>
                      </p:childTnLst>
                    </p:cTn>
                  </p:par>
                </p:childTnLst>
              </p:cTn>
              <p:nextCondLst>
                <p:cond evt="onClick" delay="0">
                  <p:tgtEl>
                    <p:spTgt spid="332815"/>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332815"/>
                </p:tgtEl>
              </p:cMediaNode>
            </p:audio>
            <p:seq concurrent="1" nextAc="seek">
              <p:cTn id="50" restart="whenNotActive" fill="hold" evtFilter="cancelBubble" nodeType="interactiveSeq">
                <p:stCondLst>
                  <p:cond evt="onClick" delay="0">
                    <p:tgtEl>
                      <p:spTgt spid="332816"/>
                    </p:tgtEl>
                  </p:cond>
                </p:stCondLst>
                <p:endSync evt="end" delay="0">
                  <p:rtn val="all"/>
                </p:endSync>
                <p:childTnLst>
                  <p:par>
                    <p:cTn id="51" fill="hold" nodeType="clickPar">
                      <p:stCondLst>
                        <p:cond delay="0"/>
                      </p:stCondLst>
                      <p:childTnLst>
                        <p:par>
                          <p:cTn id="52" fill="hold" nodeType="withGroup">
                            <p:stCondLst>
                              <p:cond delay="0"/>
                            </p:stCondLst>
                            <p:childTnLst>
                              <p:par>
                                <p:cTn id="53" presetID="1" presetClass="mediacall" presetSubtype="0" fill="hold" nodeType="clickEffect">
                                  <p:stCondLst>
                                    <p:cond delay="0"/>
                                  </p:stCondLst>
                                  <p:childTnLst>
                                    <p:cmd type="call" cmd="playFrom(0.0)">
                                      <p:cBhvr>
                                        <p:cTn id="54" dur="286" fill="hold"/>
                                        <p:tgtEl>
                                          <p:spTgt spid="332816"/>
                                        </p:tgtEl>
                                      </p:cBhvr>
                                    </p:cmd>
                                  </p:childTnLst>
                                </p:cTn>
                              </p:par>
                            </p:childTnLst>
                          </p:cTn>
                        </p:par>
                      </p:childTnLst>
                    </p:cTn>
                  </p:par>
                </p:childTnLst>
              </p:cTn>
              <p:nextCondLst>
                <p:cond evt="onClick" delay="0">
                  <p:tgtEl>
                    <p:spTgt spid="332816"/>
                  </p:tgtEl>
                </p:cond>
              </p:nextCondLst>
            </p:seq>
            <p:audio>
              <p:cMediaNode>
                <p:cTn id="55" fill="hold" display="0">
                  <p:stCondLst>
                    <p:cond delay="indefinite"/>
                  </p:stCondLst>
                  <p:endCondLst>
                    <p:cond evt="onNext" delay="0">
                      <p:tgtEl>
                        <p:sldTgt/>
                      </p:tgtEl>
                    </p:cond>
                    <p:cond evt="onPrev" delay="0">
                      <p:tgtEl>
                        <p:sldTgt/>
                      </p:tgtEl>
                    </p:cond>
                    <p:cond evt="onStopAudio" delay="0">
                      <p:tgtEl>
                        <p:sldTgt/>
                      </p:tgtEl>
                    </p:cond>
                  </p:endCondLst>
                </p:cTn>
                <p:tgtEl>
                  <p:spTgt spid="332816"/>
                </p:tgtEl>
              </p:cMediaNode>
            </p:audio>
            <p:seq concurrent="1" nextAc="seek">
              <p:cTn id="56" restart="whenNotActive" fill="hold" evtFilter="cancelBubble" nodeType="interactiveSeq">
                <p:stCondLst>
                  <p:cond evt="onClick" delay="0">
                    <p:tgtEl>
                      <p:spTgt spid="332817"/>
                    </p:tgtEl>
                  </p:cond>
                </p:stCondLst>
                <p:endSync evt="end" delay="0">
                  <p:rtn val="all"/>
                </p:endSync>
                <p:childTnLst>
                  <p:par>
                    <p:cTn id="57" fill="hold" nodeType="clickPar">
                      <p:stCondLst>
                        <p:cond delay="0"/>
                      </p:stCondLst>
                      <p:childTnLst>
                        <p:par>
                          <p:cTn id="58" fill="hold" nodeType="withGroup">
                            <p:stCondLst>
                              <p:cond delay="0"/>
                            </p:stCondLst>
                            <p:childTnLst>
                              <p:par>
                                <p:cTn id="59" presetID="1" presetClass="mediacall" presetSubtype="0" fill="hold" nodeType="clickEffect">
                                  <p:stCondLst>
                                    <p:cond delay="0"/>
                                  </p:stCondLst>
                                  <p:childTnLst>
                                    <p:cmd type="call" cmd="playFrom(0.0)">
                                      <p:cBhvr>
                                        <p:cTn id="60" dur="286" fill="hold"/>
                                        <p:tgtEl>
                                          <p:spTgt spid="332817"/>
                                        </p:tgtEl>
                                      </p:cBhvr>
                                    </p:cmd>
                                  </p:childTnLst>
                                </p:cTn>
                              </p:par>
                            </p:childTnLst>
                          </p:cTn>
                        </p:par>
                      </p:childTnLst>
                    </p:cTn>
                  </p:par>
                </p:childTnLst>
              </p:cTn>
              <p:nextCondLst>
                <p:cond evt="onClick" delay="0">
                  <p:tgtEl>
                    <p:spTgt spid="332817"/>
                  </p:tgtEl>
                </p:cond>
              </p:nextCondLst>
            </p:seq>
            <p:audio>
              <p:cMediaNode>
                <p:cTn id="61" fill="hold" display="0">
                  <p:stCondLst>
                    <p:cond delay="indefinite"/>
                  </p:stCondLst>
                  <p:endCondLst>
                    <p:cond evt="onNext" delay="0">
                      <p:tgtEl>
                        <p:sldTgt/>
                      </p:tgtEl>
                    </p:cond>
                    <p:cond evt="onPrev" delay="0">
                      <p:tgtEl>
                        <p:sldTgt/>
                      </p:tgtEl>
                    </p:cond>
                    <p:cond evt="onStopAudio" delay="0">
                      <p:tgtEl>
                        <p:sldTgt/>
                      </p:tgtEl>
                    </p:cond>
                  </p:endCondLst>
                </p:cTn>
                <p:tgtEl>
                  <p:spTgt spid="332817"/>
                </p:tgtEl>
              </p:cMediaNode>
            </p:audio>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pPr eaLnBrk="1" hangingPunct="1"/>
            <a:r>
              <a:rPr lang="en-US">
                <a:latin typeface="Arial" charset="0"/>
              </a:rPr>
              <a:t>Original Sidekick</a:t>
            </a:r>
          </a:p>
        </p:txBody>
      </p:sp>
      <p:sp>
        <p:nvSpPr>
          <p:cNvPr id="140290" name="Rectangle 3"/>
          <p:cNvSpPr>
            <a:spLocks noGrp="1" noChangeArrowheads="1"/>
          </p:cNvSpPr>
          <p:nvPr>
            <p:ph type="body" idx="1"/>
          </p:nvPr>
        </p:nvSpPr>
        <p:spPr/>
        <p:txBody>
          <a:bodyPr/>
          <a:lstStyle/>
          <a:p>
            <a:pPr eaLnBrk="1" hangingPunct="1">
              <a:lnSpc>
                <a:spcPct val="90000"/>
              </a:lnSpc>
            </a:pPr>
            <a:r>
              <a:rPr lang="en-US" dirty="0">
                <a:latin typeface="Arial" charset="0"/>
              </a:rPr>
              <a:t>2002</a:t>
            </a:r>
          </a:p>
          <a:p>
            <a:pPr lvl="1" eaLnBrk="1" hangingPunct="1">
              <a:lnSpc>
                <a:spcPct val="90000"/>
              </a:lnSpc>
            </a:pPr>
            <a:r>
              <a:rPr lang="ja-JP" altLang="en-US">
                <a:latin typeface="Arial" charset="0"/>
              </a:rPr>
              <a:t>“</a:t>
            </a:r>
            <a:r>
              <a:rPr lang="en-US" altLang="ja-JP" dirty="0">
                <a:latin typeface="Arial" charset="0"/>
              </a:rPr>
              <a:t>All in</a:t>
            </a:r>
            <a:r>
              <a:rPr lang="ja-JP" altLang="en-US">
                <a:latin typeface="Arial" charset="0"/>
              </a:rPr>
              <a:t>”</a:t>
            </a:r>
            <a:r>
              <a:rPr lang="en-US" altLang="ja-JP" dirty="0">
                <a:latin typeface="Arial" charset="0"/>
              </a:rPr>
              <a:t> with audio UI</a:t>
            </a:r>
          </a:p>
          <a:p>
            <a:pPr eaLnBrk="1" hangingPunct="1">
              <a:lnSpc>
                <a:spcPct val="90000"/>
              </a:lnSpc>
            </a:pPr>
            <a:r>
              <a:rPr lang="en-US" dirty="0">
                <a:latin typeface="Arial" charset="0"/>
              </a:rPr>
              <a:t>Every button made different sound</a:t>
            </a:r>
          </a:p>
          <a:p>
            <a:pPr eaLnBrk="1" hangingPunct="1">
              <a:lnSpc>
                <a:spcPct val="90000"/>
              </a:lnSpc>
            </a:pPr>
            <a:r>
              <a:rPr lang="en-US" dirty="0">
                <a:latin typeface="Arial" charset="0"/>
              </a:rPr>
              <a:t>Flipping the lid, opening a menu, system alerts, ringtones</a:t>
            </a:r>
          </a:p>
          <a:p>
            <a:pPr eaLnBrk="1" hangingPunct="1">
              <a:lnSpc>
                <a:spcPct val="90000"/>
              </a:lnSpc>
            </a:pPr>
            <a:r>
              <a:rPr lang="en-US" dirty="0">
                <a:latin typeface="Arial" charset="0"/>
              </a:rPr>
              <a:t>Voice-over alerts for </a:t>
            </a:r>
            <a:r>
              <a:rPr lang="ja-JP" altLang="en-US">
                <a:latin typeface="Arial" charset="0"/>
              </a:rPr>
              <a:t>“</a:t>
            </a:r>
            <a:r>
              <a:rPr lang="en-US" altLang="ja-JP" dirty="0">
                <a:latin typeface="Arial" charset="0"/>
              </a:rPr>
              <a:t>retro sci-fi</a:t>
            </a:r>
            <a:r>
              <a:rPr lang="ja-JP" altLang="en-US">
                <a:latin typeface="Arial" charset="0"/>
              </a:rPr>
              <a:t>”</a:t>
            </a:r>
            <a:r>
              <a:rPr lang="en-US" altLang="ja-JP" dirty="0">
                <a:latin typeface="Arial" charset="0"/>
              </a:rPr>
              <a:t> feel</a:t>
            </a:r>
          </a:p>
          <a:p>
            <a:pPr eaLnBrk="1" hangingPunct="1">
              <a:lnSpc>
                <a:spcPct val="90000"/>
              </a:lnSpc>
            </a:pPr>
            <a:r>
              <a:rPr lang="en-US" dirty="0">
                <a:latin typeface="Arial" charset="0"/>
              </a:rPr>
              <a:t>200KB of audio, 11.025kHZ, speaker the size of a dime</a:t>
            </a:r>
          </a:p>
          <a:p>
            <a:pPr eaLnBrk="1" hangingPunct="1">
              <a:lnSpc>
                <a:spcPct val="90000"/>
              </a:lnSpc>
            </a:pPr>
            <a:r>
              <a:rPr lang="en-US" dirty="0">
                <a:latin typeface="Arial" charset="0"/>
              </a:rPr>
              <a:t>Slow CPU and small RAM, wavs and midi</a:t>
            </a:r>
          </a:p>
        </p:txBody>
      </p:sp>
      <p:pic>
        <p:nvPicPr>
          <p:cNvPr id="336900" name="16930F94.WAV">
            <a:hlinkClick r:id="" action="ppaction://media"/>
          </p:cNvPr>
          <p:cNvPicPr>
            <a:picLocks noRot="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1148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6901" name="0576B9C7.WAV">
            <a:hlinkClick r:id="" action="ppaction://media"/>
          </p:cNvPr>
          <p:cNvPicPr>
            <a:picLocks noRot="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1148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p:txBody>
          <a:bodyPr/>
          <a:lstStyle/>
          <a:p>
            <a:pPr eaLnBrk="1" hangingPunct="1"/>
            <a:r>
              <a:rPr lang="en-US">
                <a:latin typeface="Arial" charset="0"/>
              </a:rPr>
              <a:t>Original Sidekick</a:t>
            </a:r>
          </a:p>
        </p:txBody>
      </p:sp>
      <p:sp>
        <p:nvSpPr>
          <p:cNvPr id="142338" name="Rectangle 3"/>
          <p:cNvSpPr>
            <a:spLocks noGrp="1" noChangeArrowheads="1"/>
          </p:cNvSpPr>
          <p:nvPr>
            <p:ph type="body" idx="1"/>
          </p:nvPr>
        </p:nvSpPr>
        <p:spPr/>
        <p:txBody>
          <a:bodyPr/>
          <a:lstStyle/>
          <a:p>
            <a:pPr eaLnBrk="1" hangingPunct="1">
              <a:lnSpc>
                <a:spcPct val="90000"/>
              </a:lnSpc>
            </a:pPr>
            <a:r>
              <a:rPr lang="en-US">
                <a:latin typeface="Arial" charset="0"/>
              </a:rPr>
              <a:t>Flip open, flip closed</a:t>
            </a:r>
          </a:p>
          <a:p>
            <a:pPr lvl="1" eaLnBrk="1" hangingPunct="1">
              <a:lnSpc>
                <a:spcPct val="90000"/>
              </a:lnSpc>
            </a:pPr>
            <a:r>
              <a:rPr lang="en-US">
                <a:latin typeface="Arial" charset="0"/>
              </a:rPr>
              <a:t>Prototype </a:t>
            </a:r>
          </a:p>
          <a:p>
            <a:pPr lvl="1" eaLnBrk="1" hangingPunct="1">
              <a:lnSpc>
                <a:spcPct val="90000"/>
              </a:lnSpc>
            </a:pPr>
            <a:r>
              <a:rPr lang="en-US">
                <a:latin typeface="Arial" charset="0"/>
              </a:rPr>
              <a:t>Final,             , </a:t>
            </a:r>
            <a:r>
              <a:rPr lang="ja-JP" altLang="en-US">
                <a:latin typeface="Arial" charset="0"/>
              </a:rPr>
              <a:t>“</a:t>
            </a:r>
            <a:r>
              <a:rPr lang="en-US" altLang="ja-JP">
                <a:latin typeface="Arial" charset="0"/>
              </a:rPr>
              <a:t>dangerous switchblade</a:t>
            </a:r>
            <a:r>
              <a:rPr lang="ja-JP" altLang="en-US">
                <a:latin typeface="Arial" charset="0"/>
              </a:rPr>
              <a:t>”</a:t>
            </a:r>
            <a:r>
              <a:rPr lang="en-US" altLang="ja-JP">
                <a:latin typeface="Arial" charset="0"/>
              </a:rPr>
              <a:t> sound on small speaker</a:t>
            </a:r>
          </a:p>
          <a:p>
            <a:pPr eaLnBrk="1" hangingPunct="1">
              <a:lnSpc>
                <a:spcPct val="90000"/>
              </a:lnSpc>
            </a:pPr>
            <a:r>
              <a:rPr lang="en-US">
                <a:latin typeface="Arial" charset="0"/>
              </a:rPr>
              <a:t>Avoid cartoon sounds for keyboard</a:t>
            </a:r>
          </a:p>
          <a:p>
            <a:pPr lvl="1" eaLnBrk="1" hangingPunct="1">
              <a:lnSpc>
                <a:spcPct val="90000"/>
              </a:lnSpc>
            </a:pPr>
            <a:r>
              <a:rPr lang="en-US">
                <a:latin typeface="Arial" charset="0"/>
              </a:rPr>
              <a:t>Sine wave + hand drawn click</a:t>
            </a:r>
          </a:p>
          <a:p>
            <a:pPr eaLnBrk="1" hangingPunct="1">
              <a:lnSpc>
                <a:spcPct val="90000"/>
              </a:lnSpc>
            </a:pPr>
            <a:r>
              <a:rPr lang="en-US">
                <a:latin typeface="Arial" charset="0"/>
              </a:rPr>
              <a:t>Common sounds all related</a:t>
            </a:r>
          </a:p>
          <a:p>
            <a:pPr lvl="1" eaLnBrk="1" hangingPunct="1">
              <a:lnSpc>
                <a:spcPct val="90000"/>
              </a:lnSpc>
            </a:pPr>
            <a:r>
              <a:rPr lang="en-US">
                <a:latin typeface="Arial" charset="0"/>
              </a:rPr>
              <a:t>Menu	,jump	  , back    , wheel	,scroll up   ,scroll down</a:t>
            </a:r>
          </a:p>
          <a:p>
            <a:pPr lvl="1" eaLnBrk="1" hangingPunct="1">
              <a:lnSpc>
                <a:spcPct val="90000"/>
              </a:lnSpc>
            </a:pPr>
            <a:r>
              <a:rPr lang="en-US">
                <a:latin typeface="Arial" charset="0"/>
              </a:rPr>
              <a:t>Source for buttons </a:t>
            </a:r>
          </a:p>
          <a:p>
            <a:pPr lvl="1" eaLnBrk="1" hangingPunct="1">
              <a:lnSpc>
                <a:spcPct val="90000"/>
              </a:lnSpc>
            </a:pPr>
            <a:endParaRPr lang="en-US">
              <a:latin typeface="Arial" charset="0"/>
            </a:endParaRPr>
          </a:p>
        </p:txBody>
      </p:sp>
      <p:pic>
        <p:nvPicPr>
          <p:cNvPr id="337924" name="055D6876.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3622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25" name="9775312E.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7432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26" name="D1495E1B.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7432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27" name="B484DD4E.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39624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28" name="0BAE1E0F.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953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29" name="6425BB61.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953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30" name="F245B8CF.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953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31" name="26C7FDF2.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953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32" name="D3232F0A.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4953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33" name="9358168C.WAV">
            <a:hlinkClick r:id="" action="ppaction://media"/>
          </p:cNvPr>
          <p:cNvPicPr>
            <a:picLocks noRot="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54102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34" name="audio-ui-retroSciFi.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7">
            <a:extLst>
              <a:ext uri="{28A0092B-C50C-407E-A947-70E740481C1C}">
                <a14:useLocalDpi xmlns:a14="http://schemas.microsoft.com/office/drawing/2010/main" val="0"/>
              </a:ext>
            </a:extLst>
          </a:blip>
          <a:srcRect/>
          <a:stretch>
            <a:fillRect/>
          </a:stretch>
        </p:blipFill>
        <p:spPr bwMode="auto">
          <a:xfrm>
            <a:off x="5715000" y="44958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35" name="audio-ui-buttonTake2.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7">
            <a:extLst>
              <a:ext uri="{28A0092B-C50C-407E-A947-70E740481C1C}">
                <a14:useLocalDpi xmlns:a14="http://schemas.microsoft.com/office/drawing/2010/main" val="0"/>
              </a:ext>
            </a:extLst>
          </a:blip>
          <a:srcRect/>
          <a:stretch>
            <a:fillRect/>
          </a:stretch>
        </p:blipFill>
        <p:spPr bwMode="auto">
          <a:xfrm>
            <a:off x="4114800" y="57912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337934"/>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42265" fill="hold"/>
                                        <p:tgtEl>
                                          <p:spTgt spid="337934"/>
                                        </p:tgtEl>
                                      </p:cBhvr>
                                    </p:cmd>
                                  </p:childTnLst>
                                </p:cTn>
                              </p:par>
                            </p:childTnLst>
                          </p:cTn>
                        </p:par>
                      </p:childTnLst>
                    </p:cTn>
                  </p:par>
                </p:childTnLst>
              </p:cTn>
              <p:nextCondLst>
                <p:cond evt="onClick" delay="0">
                  <p:tgtEl>
                    <p:spTgt spid="337934"/>
                  </p:tgtEl>
                </p:cond>
              </p:nextCondLst>
            </p:seq>
            <p:audio>
              <p:cMediaNode vol="80000">
                <p:cTn id="7" fill="hold" display="0">
                  <p:stCondLst>
                    <p:cond delay="indefinite"/>
                  </p:stCondLst>
                  <p:endCondLst>
                    <p:cond evt="onStopAudio" delay="0">
                      <p:tgtEl>
                        <p:sldTgt/>
                      </p:tgtEl>
                    </p:cond>
                  </p:endCondLst>
                </p:cTn>
                <p:tgtEl>
                  <p:spTgt spid="337934"/>
                </p:tgtEl>
              </p:cMediaNode>
            </p:audio>
            <p:seq concurrent="1" nextAc="seek">
              <p:cTn id="8" restart="whenNotActive" fill="hold" evtFilter="cancelBubble" nodeType="interactiveSeq">
                <p:stCondLst>
                  <p:cond evt="onClick" delay="0">
                    <p:tgtEl>
                      <p:spTgt spid="337935"/>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1" presetClass="mediacall" presetSubtype="0" fill="hold" nodeType="clickEffect">
                                  <p:stCondLst>
                                    <p:cond delay="0"/>
                                  </p:stCondLst>
                                  <p:childTnLst>
                                    <p:cmd type="call" cmd="playFrom(0.0)">
                                      <p:cBhvr>
                                        <p:cTn id="12" dur="35211" fill="hold"/>
                                        <p:tgtEl>
                                          <p:spTgt spid="337935"/>
                                        </p:tgtEl>
                                      </p:cBhvr>
                                    </p:cmd>
                                  </p:childTnLst>
                                </p:cTn>
                              </p:par>
                            </p:childTnLst>
                          </p:cTn>
                        </p:par>
                      </p:childTnLst>
                    </p:cTn>
                  </p:par>
                </p:childTnLst>
              </p:cTn>
              <p:nextCondLst>
                <p:cond evt="onClick" delay="0">
                  <p:tgtEl>
                    <p:spTgt spid="337935"/>
                  </p:tgtEl>
                </p:cond>
              </p:nextCondLst>
            </p:seq>
            <p:audio>
              <p:cMediaNode vol="80000">
                <p:cTn id="13" fill="hold" display="0">
                  <p:stCondLst>
                    <p:cond delay="indefinite"/>
                  </p:stCondLst>
                  <p:endCondLst>
                    <p:cond evt="onStopAudio" delay="0">
                      <p:tgtEl>
                        <p:sldTgt/>
                      </p:tgtEl>
                    </p:cond>
                  </p:endCondLst>
                </p:cTn>
                <p:tgtEl>
                  <p:spTgt spid="337935"/>
                </p:tgtEl>
              </p:cMediaNode>
            </p:audio>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p:txBody>
          <a:bodyPr/>
          <a:lstStyle/>
          <a:p>
            <a:pPr eaLnBrk="1" hangingPunct="1"/>
            <a:r>
              <a:rPr lang="en-US">
                <a:latin typeface="Arial" charset="0"/>
              </a:rPr>
              <a:t>SideKick II</a:t>
            </a:r>
          </a:p>
        </p:txBody>
      </p:sp>
      <p:sp>
        <p:nvSpPr>
          <p:cNvPr id="144386" name="Rectangle 3"/>
          <p:cNvSpPr>
            <a:spLocks noGrp="1" noChangeArrowheads="1"/>
          </p:cNvSpPr>
          <p:nvPr>
            <p:ph type="body" idx="1"/>
          </p:nvPr>
        </p:nvSpPr>
        <p:spPr/>
        <p:txBody>
          <a:bodyPr/>
          <a:lstStyle/>
          <a:p>
            <a:pPr eaLnBrk="1" hangingPunct="1">
              <a:lnSpc>
                <a:spcPct val="90000"/>
              </a:lnSpc>
            </a:pPr>
            <a:r>
              <a:rPr lang="en-US" sz="2600" dirty="0">
                <a:latin typeface="Arial" charset="0"/>
              </a:rPr>
              <a:t>Speaker the size of a quarter</a:t>
            </a:r>
          </a:p>
          <a:p>
            <a:pPr eaLnBrk="1" hangingPunct="1">
              <a:lnSpc>
                <a:spcPct val="90000"/>
              </a:lnSpc>
            </a:pPr>
            <a:r>
              <a:rPr lang="en-US" sz="2600" dirty="0">
                <a:latin typeface="Arial" charset="0"/>
              </a:rPr>
              <a:t>Loud volume</a:t>
            </a:r>
          </a:p>
          <a:p>
            <a:pPr eaLnBrk="1" hangingPunct="1">
              <a:lnSpc>
                <a:spcPct val="90000"/>
              </a:lnSpc>
            </a:pPr>
            <a:r>
              <a:rPr lang="en-US" sz="2600" dirty="0">
                <a:latin typeface="Arial" charset="0"/>
              </a:rPr>
              <a:t>16kHz, 500KB capacity</a:t>
            </a:r>
          </a:p>
          <a:p>
            <a:pPr eaLnBrk="1" hangingPunct="1">
              <a:lnSpc>
                <a:spcPct val="90000"/>
              </a:lnSpc>
            </a:pPr>
            <a:r>
              <a:rPr lang="en-US" sz="2600" dirty="0">
                <a:latin typeface="Arial" charset="0"/>
              </a:rPr>
              <a:t>Content of sound is less important than consistency</a:t>
            </a:r>
          </a:p>
          <a:p>
            <a:pPr lvl="1" eaLnBrk="1" hangingPunct="1">
              <a:lnSpc>
                <a:spcPct val="90000"/>
              </a:lnSpc>
            </a:pPr>
            <a:r>
              <a:rPr lang="en-US" sz="2200" dirty="0">
                <a:latin typeface="Arial" charset="0"/>
              </a:rPr>
              <a:t>But not </a:t>
            </a:r>
            <a:r>
              <a:rPr lang="ja-JP" altLang="en-US" sz="2200">
                <a:latin typeface="Arial" charset="0"/>
              </a:rPr>
              <a:t>“</a:t>
            </a:r>
            <a:r>
              <a:rPr lang="en-US" altLang="ja-JP" sz="2200" dirty="0">
                <a:latin typeface="Arial" charset="0"/>
              </a:rPr>
              <a:t>jarringly wrong</a:t>
            </a:r>
            <a:r>
              <a:rPr lang="ja-JP" altLang="en-US" sz="2200">
                <a:latin typeface="Arial" charset="0"/>
              </a:rPr>
              <a:t>”</a:t>
            </a:r>
            <a:r>
              <a:rPr lang="en-US" altLang="ja-JP" sz="2200" dirty="0">
                <a:latin typeface="Arial" charset="0"/>
              </a:rPr>
              <a:t> (explosion for button press) or too </a:t>
            </a:r>
            <a:r>
              <a:rPr lang="ja-JP" altLang="en-US" sz="2200">
                <a:latin typeface="Arial" charset="0"/>
              </a:rPr>
              <a:t>“</a:t>
            </a:r>
            <a:r>
              <a:rPr lang="en-US" altLang="ja-JP" sz="2200" dirty="0">
                <a:latin typeface="Arial" charset="0"/>
              </a:rPr>
              <a:t>on the money</a:t>
            </a:r>
            <a:r>
              <a:rPr lang="ja-JP" altLang="en-US" sz="2200">
                <a:latin typeface="Arial" charset="0"/>
              </a:rPr>
              <a:t>”</a:t>
            </a:r>
            <a:r>
              <a:rPr lang="en-US" altLang="ja-JP" sz="2200" dirty="0">
                <a:latin typeface="Arial" charset="0"/>
              </a:rPr>
              <a:t> (AOL mail)</a:t>
            </a:r>
          </a:p>
          <a:p>
            <a:pPr lvl="1" eaLnBrk="1" hangingPunct="1">
              <a:lnSpc>
                <a:spcPct val="90000"/>
              </a:lnSpc>
            </a:pPr>
            <a:r>
              <a:rPr lang="en-US" sz="2200" dirty="0">
                <a:latin typeface="Arial" charset="0"/>
              </a:rPr>
              <a:t>Must work together without clashing</a:t>
            </a:r>
          </a:p>
          <a:p>
            <a:pPr eaLnBrk="1" hangingPunct="1">
              <a:lnSpc>
                <a:spcPct val="90000"/>
              </a:lnSpc>
            </a:pPr>
            <a:r>
              <a:rPr lang="en-US" sz="2600" dirty="0">
                <a:latin typeface="Arial" charset="0"/>
              </a:rPr>
              <a:t>Emotion from sound</a:t>
            </a:r>
          </a:p>
          <a:p>
            <a:pPr lvl="1" eaLnBrk="1" hangingPunct="1">
              <a:lnSpc>
                <a:spcPct val="90000"/>
              </a:lnSpc>
            </a:pPr>
            <a:r>
              <a:rPr lang="en-US" sz="2200" dirty="0">
                <a:latin typeface="Arial" charset="0"/>
              </a:rPr>
              <a:t>First pass, low battery is </a:t>
            </a:r>
            <a:r>
              <a:rPr lang="ja-JP" altLang="en-US" sz="2200">
                <a:latin typeface="Arial" charset="0"/>
              </a:rPr>
              <a:t>“</a:t>
            </a:r>
            <a:r>
              <a:rPr lang="en-US" altLang="ja-JP" sz="2200" dirty="0">
                <a:latin typeface="Arial" charset="0"/>
              </a:rPr>
              <a:t>as horrifying as possible</a:t>
            </a:r>
            <a:r>
              <a:rPr lang="ja-JP" altLang="en-US" sz="2200">
                <a:latin typeface="Arial" charset="0"/>
              </a:rPr>
              <a:t>”</a:t>
            </a:r>
            <a:endParaRPr lang="en-US" altLang="ja-JP" sz="2200" dirty="0">
              <a:latin typeface="Arial" charset="0"/>
            </a:endParaRPr>
          </a:p>
          <a:p>
            <a:pPr lvl="2" eaLnBrk="1" hangingPunct="1">
              <a:lnSpc>
                <a:spcPct val="90000"/>
              </a:lnSpc>
            </a:pPr>
            <a:r>
              <a:rPr lang="en-US" sz="2100" dirty="0">
                <a:latin typeface="Arial" charset="0"/>
              </a:rPr>
              <a:t>People frightened</a:t>
            </a:r>
          </a:p>
          <a:p>
            <a:pPr lvl="1" eaLnBrk="1" hangingPunct="1">
              <a:lnSpc>
                <a:spcPct val="90000"/>
              </a:lnSpc>
            </a:pPr>
            <a:r>
              <a:rPr lang="en-US" sz="2200" dirty="0">
                <a:latin typeface="Arial" charset="0"/>
              </a:rPr>
              <a:t>Final approach, </a:t>
            </a:r>
            <a:r>
              <a:rPr lang="ja-JP" altLang="en-US" sz="2200">
                <a:latin typeface="Arial" charset="0"/>
              </a:rPr>
              <a:t>“</a:t>
            </a:r>
            <a:r>
              <a:rPr lang="en-US" altLang="ja-JP" sz="2200" dirty="0">
                <a:latin typeface="Arial" charset="0"/>
              </a:rPr>
              <a:t>sad clown</a:t>
            </a:r>
            <a:r>
              <a:rPr lang="ja-JP" altLang="en-US" sz="2200">
                <a:latin typeface="Arial" charset="0"/>
              </a:rPr>
              <a:t>”</a:t>
            </a:r>
            <a:r>
              <a:rPr lang="en-US" altLang="ja-JP" sz="2200" dirty="0">
                <a:latin typeface="Arial" charset="0"/>
              </a:rPr>
              <a:t> </a:t>
            </a:r>
            <a:endParaRPr lang="en-US" sz="2200" dirty="0">
              <a:latin typeface="Arial" charset="0"/>
            </a:endParaRPr>
          </a:p>
        </p:txBody>
      </p:sp>
      <p:pic>
        <p:nvPicPr>
          <p:cNvPr id="338948" name="audio-ui-abstractTechnical.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8534400" y="3048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8949" name="6888CD4B.WAV">
            <a:hlinkClick r:id="" action="ppaction://media">
              <a:snd r:embed="rId6" name="audio-ui-low_battery.wav"/>
            </a:hlinkClick>
          </p:cNvPr>
          <p:cNvPicPr>
            <a:picLocks noRot="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49530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8950" name="193EE624.WAV">
            <a:hlinkClick r:id="" action="ppaction://media">
              <a:snd r:embed="rId7" name="audio-ui-sadClown.wav"/>
            </a:hlinkClick>
          </p:cNvPr>
          <p:cNvPicPr>
            <a:picLocks noRot="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56388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338948"/>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44825" fill="hold"/>
                                        <p:tgtEl>
                                          <p:spTgt spid="338948"/>
                                        </p:tgtEl>
                                      </p:cBhvr>
                                    </p:cmd>
                                  </p:childTnLst>
                                </p:cTn>
                              </p:par>
                            </p:childTnLst>
                          </p:cTn>
                        </p:par>
                      </p:childTnLst>
                    </p:cTn>
                  </p:par>
                </p:childTnLst>
              </p:cTn>
              <p:nextCondLst>
                <p:cond evt="onClick" delay="0">
                  <p:tgtEl>
                    <p:spTgt spid="338948"/>
                  </p:tgtEl>
                </p:cond>
              </p:nextCondLst>
            </p:seq>
            <p:audio>
              <p:cMediaNode vol="80000">
                <p:cTn id="7" fill="hold" display="0">
                  <p:stCondLst>
                    <p:cond delay="indefinite"/>
                  </p:stCondLst>
                  <p:endCondLst>
                    <p:cond evt="onStopAudio" delay="0">
                      <p:tgtEl>
                        <p:sldTgt/>
                      </p:tgtEl>
                    </p:cond>
                  </p:endCondLst>
                </p:cTn>
                <p:tgtEl>
                  <p:spTgt spid="338948"/>
                </p:tgtEl>
              </p:cMediaNode>
            </p:audio>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lstStyle/>
          <a:p>
            <a:pPr eaLnBrk="1" hangingPunct="1"/>
            <a:r>
              <a:rPr lang="en-US">
                <a:latin typeface="Arial" charset="0"/>
              </a:rPr>
              <a:t>Sidekick 3</a:t>
            </a:r>
          </a:p>
        </p:txBody>
      </p:sp>
      <p:sp>
        <p:nvSpPr>
          <p:cNvPr id="146434" name="Rectangle 3"/>
          <p:cNvSpPr>
            <a:spLocks noGrp="1" noChangeArrowheads="1"/>
          </p:cNvSpPr>
          <p:nvPr>
            <p:ph type="body" idx="1"/>
          </p:nvPr>
        </p:nvSpPr>
        <p:spPr/>
        <p:txBody>
          <a:bodyPr/>
          <a:lstStyle/>
          <a:p>
            <a:pPr eaLnBrk="1" hangingPunct="1"/>
            <a:r>
              <a:rPr lang="en-US">
                <a:latin typeface="Arial" charset="0"/>
              </a:rPr>
              <a:t>MPEG compression so MP3s are used</a:t>
            </a:r>
          </a:p>
          <a:p>
            <a:pPr eaLnBrk="1" hangingPunct="1"/>
            <a:r>
              <a:rPr lang="en-US">
                <a:latin typeface="Arial" charset="0"/>
              </a:rPr>
              <a:t>44.1kHz</a:t>
            </a:r>
          </a:p>
          <a:p>
            <a:pPr eaLnBrk="1" hangingPunct="1"/>
            <a:r>
              <a:rPr lang="en-US">
                <a:latin typeface="Arial" charset="0"/>
              </a:rPr>
              <a:t>1MB storage</a:t>
            </a:r>
          </a:p>
          <a:p>
            <a:pPr eaLnBrk="1" hangingPunct="1"/>
            <a:r>
              <a:rPr lang="en-US">
                <a:latin typeface="Arial" charset="0"/>
              </a:rPr>
              <a:t>Speaker the size of a penny (and only one)</a:t>
            </a:r>
          </a:p>
          <a:p>
            <a:pPr eaLnBrk="1" hangingPunct="1"/>
            <a:r>
              <a:rPr lang="en-US">
                <a:latin typeface="Arial" charset="0"/>
              </a:rPr>
              <a:t>Audio UI </a:t>
            </a:r>
            <a:r>
              <a:rPr lang="ja-JP" altLang="en-US">
                <a:latin typeface="Arial" charset="0"/>
              </a:rPr>
              <a:t>“</a:t>
            </a:r>
            <a:r>
              <a:rPr lang="en-US" altLang="ja-JP">
                <a:latin typeface="Arial" charset="0"/>
              </a:rPr>
              <a:t>crystalline</a:t>
            </a:r>
            <a:r>
              <a:rPr lang="ja-JP" altLang="en-US">
                <a:latin typeface="Arial" charset="0"/>
              </a:rPr>
              <a:t>”</a:t>
            </a:r>
            <a:endParaRPr lang="en-US" altLang="ja-JP">
              <a:latin typeface="Arial" charset="0"/>
            </a:endParaRPr>
          </a:p>
          <a:p>
            <a:pPr lvl="1" eaLnBrk="1" hangingPunct="1"/>
            <a:r>
              <a:rPr lang="ja-JP" altLang="en-US">
                <a:latin typeface="Arial" charset="0"/>
              </a:rPr>
              <a:t>“</a:t>
            </a:r>
            <a:r>
              <a:rPr lang="en-US" altLang="ja-JP">
                <a:latin typeface="Arial" charset="0"/>
              </a:rPr>
              <a:t>drops of water in a cave</a:t>
            </a:r>
            <a:r>
              <a:rPr lang="ja-JP" altLang="en-US">
                <a:latin typeface="Arial" charset="0"/>
              </a:rPr>
              <a:t>”</a:t>
            </a:r>
            <a:r>
              <a:rPr lang="en-US" altLang="ja-JP">
                <a:latin typeface="Arial" charset="0"/>
              </a:rPr>
              <a:t>, </a:t>
            </a:r>
            <a:r>
              <a:rPr lang="ja-JP" altLang="en-US">
                <a:latin typeface="Arial" charset="0"/>
              </a:rPr>
              <a:t>“</a:t>
            </a:r>
            <a:r>
              <a:rPr lang="en-US" altLang="ja-JP">
                <a:latin typeface="Arial" charset="0"/>
              </a:rPr>
              <a:t>shimmering crystal ball</a:t>
            </a:r>
            <a:r>
              <a:rPr lang="ja-JP" altLang="en-US">
                <a:latin typeface="Arial" charset="0"/>
              </a:rPr>
              <a:t>”</a:t>
            </a:r>
            <a:endParaRPr lang="en-US" altLang="ja-JP">
              <a:latin typeface="Arial" charset="0"/>
            </a:endParaRPr>
          </a:p>
          <a:p>
            <a:pPr lvl="2" eaLnBrk="1" hangingPunct="1"/>
            <a:r>
              <a:rPr lang="en-US">
                <a:latin typeface="Arial" charset="0"/>
              </a:rPr>
              <a:t>More reverb!</a:t>
            </a:r>
          </a:p>
        </p:txBody>
      </p:sp>
      <p:pic>
        <p:nvPicPr>
          <p:cNvPr id="339972" name="audio-ui-crystalline.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4648200" y="403860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339972"/>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37725" fill="hold"/>
                                        <p:tgtEl>
                                          <p:spTgt spid="339972"/>
                                        </p:tgtEl>
                                      </p:cBhvr>
                                    </p:cmd>
                                  </p:childTnLst>
                                </p:cTn>
                              </p:par>
                            </p:childTnLst>
                          </p:cTn>
                        </p:par>
                      </p:childTnLst>
                    </p:cTn>
                  </p:par>
                </p:childTnLst>
              </p:cTn>
              <p:nextCondLst>
                <p:cond evt="onClick" delay="0">
                  <p:tgtEl>
                    <p:spTgt spid="339972"/>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39972"/>
                </p:tgtEl>
              </p:cMediaNode>
            </p:audio>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nvPr>
        </p:nvSpPr>
        <p:spPr/>
        <p:txBody>
          <a:bodyPr/>
          <a:lstStyle/>
          <a:p>
            <a:pPr eaLnBrk="1" hangingPunct="1"/>
            <a:r>
              <a:rPr lang="en-US">
                <a:latin typeface="Arial" charset="0"/>
              </a:rPr>
              <a:t>Sidekick 3</a:t>
            </a:r>
          </a:p>
        </p:txBody>
      </p:sp>
      <p:sp>
        <p:nvSpPr>
          <p:cNvPr id="148482" name="Rectangle 3"/>
          <p:cNvSpPr>
            <a:spLocks noGrp="1" noChangeArrowheads="1"/>
          </p:cNvSpPr>
          <p:nvPr>
            <p:ph type="body" idx="1"/>
          </p:nvPr>
        </p:nvSpPr>
        <p:spPr/>
        <p:txBody>
          <a:bodyPr/>
          <a:lstStyle/>
          <a:p>
            <a:pPr eaLnBrk="1" hangingPunct="1"/>
            <a:r>
              <a:rPr lang="en-US">
                <a:latin typeface="Arial" charset="0"/>
              </a:rPr>
              <a:t>Source material</a:t>
            </a:r>
          </a:p>
          <a:p>
            <a:pPr lvl="1" eaLnBrk="1" hangingPunct="1"/>
            <a:r>
              <a:rPr lang="en-US">
                <a:latin typeface="Arial" charset="0"/>
              </a:rPr>
              <a:t>Glass bowls, pipe clanks, wine goblets, drinking glasses etc.</a:t>
            </a:r>
          </a:p>
          <a:p>
            <a:pPr lvl="1" eaLnBrk="1" hangingPunct="1"/>
            <a:r>
              <a:rPr lang="en-US">
                <a:latin typeface="Arial" charset="0"/>
              </a:rPr>
              <a:t>You never knew what it would sound like on tiny mono speaker</a:t>
            </a:r>
          </a:p>
          <a:p>
            <a:pPr eaLnBrk="1" hangingPunct="1"/>
            <a:r>
              <a:rPr lang="en-US">
                <a:latin typeface="Arial" charset="0"/>
              </a:rPr>
              <a:t>MPEG compression blurs transients</a:t>
            </a:r>
          </a:p>
          <a:p>
            <a:pPr lvl="1" eaLnBrk="1" hangingPunct="1"/>
            <a:r>
              <a:rPr lang="en-US">
                <a:latin typeface="Arial" charset="0"/>
              </a:rPr>
              <a:t>Encoded sounds with very sharp attacks</a:t>
            </a:r>
          </a:p>
          <a:p>
            <a:pPr eaLnBrk="1" hangingPunct="1"/>
            <a:r>
              <a:rPr lang="ja-JP" altLang="en-US">
                <a:latin typeface="Arial" charset="0"/>
              </a:rPr>
              <a:t>“</a:t>
            </a:r>
            <a:r>
              <a:rPr lang="en-US" altLang="ja-JP">
                <a:latin typeface="Arial" charset="0"/>
              </a:rPr>
              <a:t>a glass harmonica</a:t>
            </a:r>
            <a:r>
              <a:rPr lang="ja-JP" altLang="en-US">
                <a:latin typeface="Arial" charset="0"/>
              </a:rPr>
              <a:t>”</a:t>
            </a:r>
            <a:endParaRPr lang="en-US">
              <a:latin typeface="Arial" charset="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atin typeface="Arial" charset="0"/>
              </a:rPr>
              <a:t>Problems with notifications</a:t>
            </a:r>
          </a:p>
        </p:txBody>
      </p:sp>
      <p:sp>
        <p:nvSpPr>
          <p:cNvPr id="27650" name="Rectangle 3"/>
          <p:cNvSpPr>
            <a:spLocks noGrp="1" noChangeArrowheads="1"/>
          </p:cNvSpPr>
          <p:nvPr>
            <p:ph type="body" idx="1"/>
          </p:nvPr>
        </p:nvSpPr>
        <p:spPr/>
        <p:txBody>
          <a:bodyPr/>
          <a:lstStyle/>
          <a:p>
            <a:pPr eaLnBrk="1" hangingPunct="1">
              <a:lnSpc>
                <a:spcPct val="90000"/>
              </a:lnSpc>
            </a:pPr>
            <a:r>
              <a:rPr lang="en-US" sz="2600">
                <a:latin typeface="Arial" charset="0"/>
              </a:rPr>
              <a:t>No learning</a:t>
            </a:r>
          </a:p>
          <a:p>
            <a:pPr lvl="1" eaLnBrk="1" hangingPunct="1">
              <a:lnSpc>
                <a:spcPct val="90000"/>
              </a:lnSpc>
            </a:pPr>
            <a:r>
              <a:rPr lang="en-US" sz="2200">
                <a:latin typeface="Arial" charset="0"/>
              </a:rPr>
              <a:t>Behavior is not adapted based on user behavior. Cell-phones keep on ringing</a:t>
            </a:r>
          </a:p>
          <a:p>
            <a:pPr eaLnBrk="1" hangingPunct="1">
              <a:lnSpc>
                <a:spcPct val="90000"/>
              </a:lnSpc>
            </a:pPr>
            <a:r>
              <a:rPr lang="en-US" sz="2600">
                <a:latin typeface="Arial" charset="0"/>
              </a:rPr>
              <a:t>Notifications not coordinated</a:t>
            </a:r>
          </a:p>
          <a:p>
            <a:pPr lvl="1" eaLnBrk="1" hangingPunct="1">
              <a:lnSpc>
                <a:spcPct val="90000"/>
              </a:lnSpc>
            </a:pPr>
            <a:r>
              <a:rPr lang="en-US" sz="2200">
                <a:latin typeface="Arial" charset="0"/>
              </a:rPr>
              <a:t>All devices want our complete attention</a:t>
            </a:r>
          </a:p>
          <a:p>
            <a:pPr eaLnBrk="1" hangingPunct="1">
              <a:lnSpc>
                <a:spcPct val="90000"/>
              </a:lnSpc>
            </a:pPr>
            <a:r>
              <a:rPr lang="en-US" sz="2600">
                <a:latin typeface="Arial" charset="0"/>
              </a:rPr>
              <a:t>Result is people don</a:t>
            </a:r>
            <a:r>
              <a:rPr lang="ja-JP" altLang="en-US" sz="2600">
                <a:latin typeface="Arial" charset="0"/>
              </a:rPr>
              <a:t>’</a:t>
            </a:r>
            <a:r>
              <a:rPr lang="en-US" altLang="ja-JP" sz="2600">
                <a:latin typeface="Arial" charset="0"/>
              </a:rPr>
              <a:t>t adopt technology or they turn their devices off</a:t>
            </a:r>
          </a:p>
          <a:p>
            <a:pPr eaLnBrk="1" hangingPunct="1">
              <a:lnSpc>
                <a:spcPct val="90000"/>
              </a:lnSpc>
            </a:pPr>
            <a:r>
              <a:rPr lang="en-US" sz="2600">
                <a:latin typeface="Arial" charset="0"/>
              </a:rPr>
              <a:t>Interruptions impact productivity (10 min per hour spent on interruptions)</a:t>
            </a:r>
          </a:p>
          <a:p>
            <a:pPr lvl="1" eaLnBrk="1" hangingPunct="1">
              <a:lnSpc>
                <a:spcPct val="90000"/>
              </a:lnSpc>
            </a:pPr>
            <a:r>
              <a:rPr lang="en-US" sz="2200">
                <a:latin typeface="Arial" charset="0"/>
              </a:rPr>
              <a:t>Need filtering methods to move interruptions to asynchronous media, messages can be dealt with when convenient</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atin typeface="Arial" charset="0"/>
              </a:rPr>
              <a:t>Nomadic Radio</a:t>
            </a:r>
          </a:p>
        </p:txBody>
      </p:sp>
      <p:sp>
        <p:nvSpPr>
          <p:cNvPr id="29698" name="Rectangle 3"/>
          <p:cNvSpPr>
            <a:spLocks noGrp="1" noChangeArrowheads="1"/>
          </p:cNvSpPr>
          <p:nvPr>
            <p:ph type="body" idx="1"/>
          </p:nvPr>
        </p:nvSpPr>
        <p:spPr/>
        <p:txBody>
          <a:bodyPr/>
          <a:lstStyle/>
          <a:p>
            <a:pPr eaLnBrk="1" hangingPunct="1">
              <a:lnSpc>
                <a:spcPct val="90000"/>
              </a:lnSpc>
            </a:pPr>
            <a:r>
              <a:rPr lang="en-US" sz="2600">
                <a:latin typeface="Arial" charset="0"/>
              </a:rPr>
              <a:t>Personal messaging and communication using context</a:t>
            </a:r>
          </a:p>
          <a:p>
            <a:pPr eaLnBrk="1" hangingPunct="1">
              <a:lnSpc>
                <a:spcPct val="90000"/>
              </a:lnSpc>
            </a:pPr>
            <a:r>
              <a:rPr lang="en-US" sz="2600">
                <a:latin typeface="Arial" charset="0"/>
              </a:rPr>
              <a:t>Uses a </a:t>
            </a:r>
            <a:r>
              <a:rPr lang="ja-JP" altLang="en-US" sz="2600">
                <a:latin typeface="Arial" charset="0"/>
              </a:rPr>
              <a:t>“</a:t>
            </a:r>
            <a:r>
              <a:rPr lang="en-US" altLang="ja-JP" sz="2600">
                <a:latin typeface="Arial" charset="0"/>
              </a:rPr>
              <a:t>notification strategy</a:t>
            </a:r>
            <a:r>
              <a:rPr lang="ja-JP" altLang="en-US" sz="2600">
                <a:latin typeface="Arial" charset="0"/>
              </a:rPr>
              <a:t>”</a:t>
            </a:r>
            <a:r>
              <a:rPr lang="en-US" altLang="ja-JP" sz="2600">
                <a:latin typeface="Arial" charset="0"/>
              </a:rPr>
              <a:t> based on </a:t>
            </a:r>
          </a:p>
          <a:p>
            <a:pPr lvl="1" eaLnBrk="1" hangingPunct="1">
              <a:lnSpc>
                <a:spcPct val="90000"/>
              </a:lnSpc>
            </a:pPr>
            <a:r>
              <a:rPr lang="en-US" sz="2200">
                <a:latin typeface="Arial" charset="0"/>
              </a:rPr>
              <a:t>Message priority</a:t>
            </a:r>
          </a:p>
          <a:p>
            <a:pPr lvl="1" eaLnBrk="1" hangingPunct="1">
              <a:lnSpc>
                <a:spcPct val="90000"/>
              </a:lnSpc>
            </a:pPr>
            <a:r>
              <a:rPr lang="en-US" sz="2200">
                <a:latin typeface="Arial" charset="0"/>
              </a:rPr>
              <a:t>Usage level</a:t>
            </a:r>
          </a:p>
          <a:p>
            <a:pPr lvl="1" eaLnBrk="1" hangingPunct="1">
              <a:lnSpc>
                <a:spcPct val="90000"/>
              </a:lnSpc>
            </a:pPr>
            <a:r>
              <a:rPr lang="en-US" sz="2200">
                <a:latin typeface="Arial" charset="0"/>
              </a:rPr>
              <a:t>Environmental context</a:t>
            </a:r>
          </a:p>
          <a:p>
            <a:pPr eaLnBrk="1" hangingPunct="1">
              <a:lnSpc>
                <a:spcPct val="90000"/>
              </a:lnSpc>
            </a:pPr>
            <a:r>
              <a:rPr lang="en-US" sz="2600">
                <a:latin typeface="Arial" charset="0"/>
              </a:rPr>
              <a:t>Infer user</a:t>
            </a:r>
            <a:r>
              <a:rPr lang="ja-JP" altLang="en-US" sz="2600">
                <a:latin typeface="Arial" charset="0"/>
              </a:rPr>
              <a:t>’</a:t>
            </a:r>
            <a:r>
              <a:rPr lang="en-US" altLang="ja-JP" sz="2600">
                <a:latin typeface="Arial" charset="0"/>
              </a:rPr>
              <a:t>s attention from activities such as device interaction and conversations in the room</a:t>
            </a:r>
          </a:p>
          <a:p>
            <a:pPr eaLnBrk="1" hangingPunct="1">
              <a:lnSpc>
                <a:spcPct val="90000"/>
              </a:lnSpc>
            </a:pPr>
            <a:r>
              <a:rPr lang="en-US" sz="2600">
                <a:latin typeface="Arial" charset="0"/>
              </a:rPr>
              <a:t>Adapt notifications over time based on user behavior</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latin typeface="Arial" charset="0"/>
              </a:rPr>
              <a:t>Nomadic Radio</a:t>
            </a:r>
          </a:p>
        </p:txBody>
      </p:sp>
      <p:sp>
        <p:nvSpPr>
          <p:cNvPr id="31746" name="Rectangle 3"/>
          <p:cNvSpPr>
            <a:spLocks noGrp="1" noChangeArrowheads="1"/>
          </p:cNvSpPr>
          <p:nvPr>
            <p:ph type="body" idx="1"/>
          </p:nvPr>
        </p:nvSpPr>
        <p:spPr/>
        <p:txBody>
          <a:bodyPr/>
          <a:lstStyle/>
          <a:p>
            <a:pPr eaLnBrk="1" hangingPunct="1"/>
            <a:r>
              <a:rPr lang="en-US">
                <a:latin typeface="Arial" charset="0"/>
              </a:rPr>
              <a:t>Audio-only interface to email, voice mail, news broadcasts, personal calendar</a:t>
            </a:r>
          </a:p>
          <a:p>
            <a:pPr eaLnBrk="1" hangingPunct="1"/>
            <a:r>
              <a:rPr lang="en-US">
                <a:latin typeface="Arial" charset="0"/>
              </a:rPr>
              <a:t>Information downloaded to device during the day. Accessed via voice input (also tactile input, for privacy)</a:t>
            </a:r>
          </a:p>
          <a:p>
            <a:pPr eaLnBrk="1" hangingPunct="1"/>
            <a:r>
              <a:rPr lang="en-US">
                <a:latin typeface="Arial" charset="0"/>
              </a:rPr>
              <a:t>Output is speech, auditory cues, and spatial audio</a:t>
            </a:r>
          </a:p>
          <a:p>
            <a:pPr eaLnBrk="1" hangingPunct="1">
              <a:buFont typeface="Wingdings" charset="0"/>
              <a:buNone/>
            </a:pPr>
            <a:endParaRPr lang="en-US">
              <a:latin typeface="Arial" charset="0"/>
            </a:endParaRPr>
          </a:p>
          <a:p>
            <a:pPr eaLnBrk="1" hangingPunct="1"/>
            <a:endParaRPr lang="en-US">
              <a:latin typeface="Arial" charset="0"/>
            </a:endParaRPr>
          </a:p>
        </p:txBody>
      </p:sp>
    </p:spTree>
  </p:cSld>
  <p:clrMapOvr>
    <a:masterClrMapping/>
  </p:clrMapOvr>
  <p:transition>
    <p:fade thruBlk="1"/>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12736</TotalTime>
  <Words>3681</Words>
  <Application>Microsoft Macintosh PowerPoint</Application>
  <PresentationFormat>On-screen Show (4:3)</PresentationFormat>
  <Paragraphs>531</Paragraphs>
  <Slides>66</Slides>
  <Notes>66</Notes>
  <HiddenSlides>0</HiddenSlides>
  <MMClips>16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ＭＳ Ｐゴシック</vt:lpstr>
      <vt:lpstr>Arial</vt:lpstr>
      <vt:lpstr>Times New Roman</vt:lpstr>
      <vt:lpstr>Wingdings</vt:lpstr>
      <vt:lpstr>Network</vt:lpstr>
      <vt:lpstr>Mobile Auditory Interfaces</vt:lpstr>
      <vt:lpstr>Wearable and Mobile</vt:lpstr>
      <vt:lpstr>Challenges of Wearables</vt:lpstr>
      <vt:lpstr>Audio for wearables</vt:lpstr>
      <vt:lpstr>Nomadic Radio</vt:lpstr>
      <vt:lpstr>Problems with notifications</vt:lpstr>
      <vt:lpstr>Problems with notifications</vt:lpstr>
      <vt:lpstr>Nomadic Radio</vt:lpstr>
      <vt:lpstr>Nomadic Radio</vt:lpstr>
      <vt:lpstr>Nomadic Radio</vt:lpstr>
      <vt:lpstr>Nomadic Radio</vt:lpstr>
      <vt:lpstr>Nomadic Radio</vt:lpstr>
      <vt:lpstr>Seven Levels of Notification</vt:lpstr>
      <vt:lpstr>Seven Levels of Notification</vt:lpstr>
      <vt:lpstr>Seven Levels of Notification</vt:lpstr>
      <vt:lpstr>Spatial Audio </vt:lpstr>
      <vt:lpstr>Spatial Audio</vt:lpstr>
      <vt:lpstr>Spatial Audio</vt:lpstr>
      <vt:lpstr>User Evaluation</vt:lpstr>
      <vt:lpstr>Augmented Reality and Audio</vt:lpstr>
      <vt:lpstr>Motivation and Goals</vt:lpstr>
      <vt:lpstr>Infrastructure</vt:lpstr>
      <vt:lpstr>Positioning System</vt:lpstr>
      <vt:lpstr>Wearable Device</vt:lpstr>
      <vt:lpstr>User Experience</vt:lpstr>
      <vt:lpstr>Prototype Game</vt:lpstr>
      <vt:lpstr>PowerPoint Presentation</vt:lpstr>
      <vt:lpstr>Sound Design</vt:lpstr>
      <vt:lpstr>Sound Design</vt:lpstr>
      <vt:lpstr>Sound Design</vt:lpstr>
      <vt:lpstr>Problems</vt:lpstr>
      <vt:lpstr>The Beware Home</vt:lpstr>
      <vt:lpstr>Beware Home: Lessons Learned</vt:lpstr>
      <vt:lpstr>Future Work</vt:lpstr>
      <vt:lpstr>Hear &amp; There</vt:lpstr>
      <vt:lpstr>Questions</vt:lpstr>
      <vt:lpstr>Audio Imprint</vt:lpstr>
      <vt:lpstr>Navigation</vt:lpstr>
      <vt:lpstr>Navigation</vt:lpstr>
      <vt:lpstr>Authoring</vt:lpstr>
      <vt:lpstr>Problems/Future Work</vt:lpstr>
      <vt:lpstr>Audio Aura</vt:lpstr>
      <vt:lpstr>Audio Aura</vt:lpstr>
      <vt:lpstr>Audio Aura</vt:lpstr>
      <vt:lpstr>Audio Aura</vt:lpstr>
      <vt:lpstr>Scenarios</vt:lpstr>
      <vt:lpstr>Scenarios</vt:lpstr>
      <vt:lpstr>Scenarios</vt:lpstr>
      <vt:lpstr>Sound Design</vt:lpstr>
      <vt:lpstr>Four Prototype Designs</vt:lpstr>
      <vt:lpstr>Sound Design</vt:lpstr>
      <vt:lpstr>Audio Aura Infrastructure</vt:lpstr>
      <vt:lpstr>Audio Aura Infrastructure</vt:lpstr>
      <vt:lpstr>Conclusion</vt:lpstr>
      <vt:lpstr>References</vt:lpstr>
      <vt:lpstr>Industry Case Study</vt:lpstr>
      <vt:lpstr>Everything I know I learned from Star Trek</vt:lpstr>
      <vt:lpstr>Audio UI is Interactive Music</vt:lpstr>
      <vt:lpstr>Device Limitations</vt:lpstr>
      <vt:lpstr>First Audio UI</vt:lpstr>
      <vt:lpstr>General Magic UI</vt:lpstr>
      <vt:lpstr>Original Sidekick</vt:lpstr>
      <vt:lpstr>Original Sidekick</vt:lpstr>
      <vt:lpstr>SideKick II</vt:lpstr>
      <vt:lpstr>Sidekick 3</vt:lpstr>
      <vt:lpstr>Sidekick 3</vt:lpstr>
    </vt:vector>
  </TitlesOfParts>
  <Company>Georgia Tech, IMTC</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Audio</dc:title>
  <dc:creator>Maribeth Gandy</dc:creator>
  <cp:lastModifiedBy>Robertson, Scott L</cp:lastModifiedBy>
  <cp:revision>90</cp:revision>
  <cp:lastPrinted>2009-04-22T19:24:48Z</cp:lastPrinted>
  <dcterms:created xsi:type="dcterms:W3CDTF">2002-01-04T17:24:24Z</dcterms:created>
  <dcterms:modified xsi:type="dcterms:W3CDTF">2018-06-12T17:33:42Z</dcterms:modified>
</cp:coreProperties>
</file>