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41"/>
  </p:notesMasterIdLst>
  <p:handoutMasterIdLst>
    <p:handoutMasterId r:id="rId42"/>
  </p:handoutMasterIdLst>
  <p:sldIdLst>
    <p:sldId id="302"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38" r:id="rId25"/>
    <p:sldId id="325" r:id="rId26"/>
    <p:sldId id="326" r:id="rId27"/>
    <p:sldId id="327" r:id="rId28"/>
    <p:sldId id="328" r:id="rId29"/>
    <p:sldId id="329" r:id="rId30"/>
    <p:sldId id="330" r:id="rId31"/>
    <p:sldId id="340" r:id="rId32"/>
    <p:sldId id="331" r:id="rId33"/>
    <p:sldId id="332" r:id="rId34"/>
    <p:sldId id="333" r:id="rId35"/>
    <p:sldId id="334" r:id="rId36"/>
    <p:sldId id="335" r:id="rId37"/>
    <p:sldId id="336" r:id="rId38"/>
    <p:sldId id="341" r:id="rId39"/>
    <p:sldId id="33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480"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_rels/viewProps.xml.rels><?xml version="1.0" encoding="UTF-8" standalone="yes"?>
<Relationships xmlns="http://schemas.openxmlformats.org/package/2006/relationships"><Relationship Id="rId9" Type="http://schemas.openxmlformats.org/officeDocument/2006/relationships/slide" Target="slides/slide14.xml"/><Relationship Id="rId20" Type="http://schemas.openxmlformats.org/officeDocument/2006/relationships/slide" Target="slides/slide31.xml"/><Relationship Id="rId21" Type="http://schemas.openxmlformats.org/officeDocument/2006/relationships/slide" Target="slides/slide34.xml"/><Relationship Id="rId22" Type="http://schemas.openxmlformats.org/officeDocument/2006/relationships/slide" Target="slides/slide36.xml"/><Relationship Id="rId23" Type="http://schemas.openxmlformats.org/officeDocument/2006/relationships/slide" Target="slides/slide37.xml"/><Relationship Id="rId24" Type="http://schemas.openxmlformats.org/officeDocument/2006/relationships/slide" Target="slides/slide38.xml"/><Relationship Id="rId25" Type="http://schemas.openxmlformats.org/officeDocument/2006/relationships/slide" Target="slides/slide39.xml"/><Relationship Id="rId10" Type="http://schemas.openxmlformats.org/officeDocument/2006/relationships/slide" Target="slides/slide15.xml"/><Relationship Id="rId11" Type="http://schemas.openxmlformats.org/officeDocument/2006/relationships/slide" Target="slides/slide16.xml"/><Relationship Id="rId12" Type="http://schemas.openxmlformats.org/officeDocument/2006/relationships/slide" Target="slides/slide18.xml"/><Relationship Id="rId13" Type="http://schemas.openxmlformats.org/officeDocument/2006/relationships/slide" Target="slides/slide19.xml"/><Relationship Id="rId14" Type="http://schemas.openxmlformats.org/officeDocument/2006/relationships/slide" Target="slides/slide20.xml"/><Relationship Id="rId15" Type="http://schemas.openxmlformats.org/officeDocument/2006/relationships/slide" Target="slides/slide21.xml"/><Relationship Id="rId16" Type="http://schemas.openxmlformats.org/officeDocument/2006/relationships/slide" Target="slides/slide23.xml"/><Relationship Id="rId17" Type="http://schemas.openxmlformats.org/officeDocument/2006/relationships/slide" Target="slides/slide24.xml"/><Relationship Id="rId18" Type="http://schemas.openxmlformats.org/officeDocument/2006/relationships/slide" Target="slides/slide28.xml"/><Relationship Id="rId19" Type="http://schemas.openxmlformats.org/officeDocument/2006/relationships/slide" Target="slides/slide30.xml"/><Relationship Id="rId1" Type="http://schemas.openxmlformats.org/officeDocument/2006/relationships/slide" Target="slides/slide2.xml"/><Relationship Id="rId2" Type="http://schemas.openxmlformats.org/officeDocument/2006/relationships/slide" Target="slides/slide4.xml"/><Relationship Id="rId3" Type="http://schemas.openxmlformats.org/officeDocument/2006/relationships/slide" Target="slides/slide5.xml"/><Relationship Id="rId4" Type="http://schemas.openxmlformats.org/officeDocument/2006/relationships/slide" Target="slides/slide8.xml"/><Relationship Id="rId5" Type="http://schemas.openxmlformats.org/officeDocument/2006/relationships/slide" Target="slides/slide10.xml"/><Relationship Id="rId6" Type="http://schemas.openxmlformats.org/officeDocument/2006/relationships/slide" Target="slides/slide11.xml"/><Relationship Id="rId7" Type="http://schemas.openxmlformats.org/officeDocument/2006/relationships/slide" Target="slides/slide12.xml"/><Relationship Id="rId8"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890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90799138-E8B3-4044-93B0-0005160E6D51}" type="slidenum">
              <a:rPr lang="en-US"/>
              <a:pPr>
                <a:defRPr/>
              </a:pPr>
              <a:t>‹#›</a:t>
            </a:fld>
            <a:endParaRPr lang="en-US"/>
          </a:p>
        </p:txBody>
      </p:sp>
    </p:spTree>
    <p:extLst>
      <p:ext uri="{BB962C8B-B14F-4D97-AF65-F5344CB8AC3E}">
        <p14:creationId xmlns:p14="http://schemas.microsoft.com/office/powerpoint/2010/main" val="37856732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002CF4BC-6D2A-1B40-8A8F-642ED27D4D90}" type="slidenum">
              <a:rPr lang="en-US"/>
              <a:pPr>
                <a:defRPr/>
              </a:pPr>
              <a:t>‹#›</a:t>
            </a:fld>
            <a:endParaRPr lang="en-US"/>
          </a:p>
        </p:txBody>
      </p:sp>
    </p:spTree>
    <p:extLst>
      <p:ext uri="{BB962C8B-B14F-4D97-AF65-F5344CB8AC3E}">
        <p14:creationId xmlns:p14="http://schemas.microsoft.com/office/powerpoint/2010/main" val="1791312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B5C5B3B-0B0E-1C4E-A05E-491F34E294FE}" type="slidenum">
              <a:rPr lang="en-US" sz="1200">
                <a:latin typeface="Times New Roman" charset="0"/>
              </a:rPr>
              <a:pPr eaLnBrk="1" hangingPunct="1"/>
              <a:t>1</a:t>
            </a:fld>
            <a:endParaRPr lang="en-US" sz="1200">
              <a:latin typeface="Times New Roman"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4F75507-024D-AD4E-AF58-086EA702FD18}" type="slidenum">
              <a:rPr lang="en-US" sz="1200">
                <a:latin typeface="Times New Roman" charset="0"/>
              </a:rPr>
              <a:pPr eaLnBrk="1" hangingPunct="1"/>
              <a:t>18</a:t>
            </a:fld>
            <a:endParaRPr lang="en-US" sz="1200">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ideal filter = infinite number of coefficients</a:t>
            </a:r>
          </a:p>
          <a:p>
            <a:endParaRPr lang="en-US">
              <a:latin typeface="Times New Roman" charset="0"/>
            </a:endParaRPr>
          </a:p>
          <a:p>
            <a:endParaRPr lang="en-US">
              <a:latin typeface="Times New Roman" charset="0"/>
            </a:endParaRPr>
          </a:p>
          <a:p>
            <a:r>
              <a:rPr lang="en-US">
                <a:latin typeface="Times New Roman" charset="0"/>
              </a:rPr>
              <a:t>Different windows will result in different tradeoffs</a:t>
            </a:r>
          </a:p>
          <a:p>
            <a:endParaRPr lang="en-US">
              <a:latin typeface="Times New Roman" charset="0"/>
            </a:endParaRPr>
          </a:p>
          <a:p>
            <a:r>
              <a:rPr lang="en-US">
                <a:latin typeface="Times New Roman" charset="0"/>
              </a:rPr>
              <a:t>STANDARD FIR DEMO</a:t>
            </a:r>
          </a:p>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4EC1EE7-8476-0B48-9004-69E3E4AFF4AB}" type="slidenum">
              <a:rPr lang="en-US" sz="1200">
                <a:latin typeface="Times New Roman" charset="0"/>
              </a:rPr>
              <a:pPr eaLnBrk="1" hangingPunct="1"/>
              <a:t>20</a:t>
            </a:fld>
            <a:endParaRPr lang="en-US" sz="1200">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Plot in polar form</a:t>
            </a:r>
          </a:p>
          <a:p>
            <a:endParaRPr lang="en-US">
              <a:latin typeface="Times New Roman" charset="0"/>
            </a:endParaRPr>
          </a:p>
          <a:p>
            <a:r>
              <a:rPr lang="en-US">
                <a:latin typeface="Times New Roman" charset="0"/>
              </a:rPr>
              <a:t>(3 + 5i)(6 + 2i)</a:t>
            </a:r>
          </a:p>
          <a:p>
            <a:endParaRPr lang="en-US">
              <a:latin typeface="Times New Roman" charset="0"/>
            </a:endParaRPr>
          </a:p>
          <a:p>
            <a:r>
              <a:rPr lang="en-US">
                <a:latin typeface="Times New Roman" charset="0"/>
              </a:rPr>
              <a:t>8 + 36i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86AD8F8-FB52-BE4F-9C14-855FDE30B7E1}" type="slidenum">
              <a:rPr lang="en-US" sz="1200">
                <a:latin typeface="Times New Roman" charset="0"/>
              </a:rPr>
              <a:pPr eaLnBrk="1" hangingPunct="1"/>
              <a:t>28</a:t>
            </a:fld>
            <a:endParaRPr lang="en-US" sz="1200">
              <a:latin typeface="Times New Roman" charset="0"/>
            </a:endParaRPr>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IIR filter DEMO</a:t>
            </a:r>
          </a:p>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657BFE-FCED-1647-9025-1E511EBF38BB}" type="slidenum">
              <a:rPr lang="en-US" sz="1200">
                <a:latin typeface="Times New Roman" charset="0"/>
              </a:rPr>
              <a:pPr eaLnBrk="1" hangingPunct="1"/>
              <a:t>33</a:t>
            </a:fld>
            <a:endParaRPr lang="en-US" sz="1200">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Draw picture of how the FFT sees your finite signal</a:t>
            </a:r>
          </a:p>
          <a:p>
            <a:endParaRPr lang="en-US">
              <a:latin typeface="Times New Roman" charset="0"/>
            </a:endParaRPr>
          </a:p>
          <a:p>
            <a:r>
              <a:rPr lang="en-US">
                <a:latin typeface="Times New Roman" charset="0"/>
              </a:rPr>
              <a:t>Show how it can work…and show glitches…which introduces wrong frequencies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BBF8E8-25DD-5341-B57F-D3EF55939B28}" type="slidenum">
              <a:rPr lang="en-US" sz="1200">
                <a:latin typeface="Times New Roman" charset="0"/>
              </a:rPr>
              <a:pPr eaLnBrk="1" hangingPunct="1"/>
              <a:t>34</a:t>
            </a:fld>
            <a:endParaRPr lang="en-US" sz="1200">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Draw effect of window</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7C0548-BE8D-4841-8AB8-0E261D7C2912}" type="slidenum">
              <a:rPr lang="en-US" sz="1200">
                <a:latin typeface="Times New Roman" charset="0"/>
              </a:rPr>
              <a:pPr eaLnBrk="1" hangingPunct="1"/>
              <a:t>36</a:t>
            </a:fld>
            <a:endParaRPr lang="en-US" sz="1200">
              <a:latin typeface="Times New Roman"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WINDOW DEMO</a:t>
            </a:r>
          </a:p>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1E36BC-C967-714C-90DA-FCA82D747CFA}" type="slidenum">
              <a:rPr lang="en-US" sz="1200">
                <a:latin typeface="Times New Roman" charset="0"/>
              </a:rPr>
              <a:pPr eaLnBrk="1" hangingPunct="1"/>
              <a:t>39</a:t>
            </a:fld>
            <a:endParaRPr lang="en-US" sz="1200">
              <a:latin typeface="Times New Roman"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Digital Audio Processing</a:t>
            </a:r>
          </a:p>
          <a:p>
            <a:endParaRPr lang="en-US">
              <a:latin typeface="Times New Roman" charset="0"/>
            </a:endParaRPr>
          </a:p>
          <a:p>
            <a:r>
              <a:rPr lang="en-US">
                <a:latin typeface="Times New Roman" charset="0"/>
              </a:rPr>
              <a:t>Digital Signal Processing</a:t>
            </a:r>
          </a:p>
          <a:p>
            <a:endParaRPr lang="en-US">
              <a:latin typeface="Times New Roman" charset="0"/>
            </a:endParaRPr>
          </a:p>
          <a:p>
            <a:r>
              <a:rPr lang="en-US">
                <a:latin typeface="Times New Roman" charset="0"/>
              </a:rPr>
              <a:t>http://www.dsptutor.freeuk.com/</a:t>
            </a:r>
          </a:p>
          <a:p>
            <a:endParaRPr lang="en-US">
              <a:latin typeface="Times New Roman" charset="0"/>
            </a:endParaRPr>
          </a:p>
          <a:p>
            <a:r>
              <a:rPr lang="en-US">
                <a:latin typeface="Times New Roman" charset="0"/>
              </a:rPr>
              <a:t>http://www.student.oulu.fi/~oniemita/DSP/DSPSTUFF.TXT</a:t>
            </a:r>
          </a:p>
          <a:p>
            <a:endParaRPr lang="en-US">
              <a:latin typeface="Times New Roman" charset="0"/>
            </a:endParaRPr>
          </a:p>
          <a:p>
            <a:r>
              <a:rPr lang="en-US">
                <a:latin typeface="Times New Roman" charset="0"/>
              </a:rPr>
              <a:t>Demos</a:t>
            </a:r>
          </a:p>
          <a:p>
            <a:r>
              <a:rPr lang="en-US">
                <a:latin typeface="Times New Roman" charset="0"/>
              </a:rPr>
              <a:t>http://www.bores.com/courses</a:t>
            </a:r>
          </a:p>
          <a:p>
            <a:endParaRPr lang="en-US">
              <a:latin typeface="Times New Roman" charset="0"/>
            </a:endParaRPr>
          </a:p>
          <a:p>
            <a:endParaRPr lang="en-US">
              <a:latin typeface="Times New Roman" charset="0"/>
            </a:endParaRPr>
          </a:p>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948754-B5A6-3944-AAB1-53B3436115DD}" type="slidenum">
              <a:rPr lang="en-US" sz="1200">
                <a:latin typeface="Times New Roman" charset="0"/>
              </a:rPr>
              <a:pPr eaLnBrk="1" hangingPunct="1"/>
              <a:t>3</a:t>
            </a:fld>
            <a:endParaRPr lang="en-US"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r>
              <a:rPr lang="en-US">
                <a:latin typeface="Times New Roman" charset="0"/>
              </a:rPr>
              <a:t>A digital filter is </a:t>
            </a:r>
            <a:r>
              <a:rPr lang="en-US" i="1">
                <a:latin typeface="Times New Roman" charset="0"/>
              </a:rPr>
              <a:t>programmable</a:t>
            </a:r>
            <a:r>
              <a:rPr lang="en-US">
                <a:latin typeface="Times New Roman" charset="0"/>
              </a:rPr>
              <a:t>, i.e. its operation is determined by a program stored in the processor's memory. This means the digital filter can easily be changed without affecting the circuitry (hardware). An analog filter can only be changed by redesigning the filter circuit. </a:t>
            </a:r>
          </a:p>
          <a:p>
            <a:pPr marL="228600" indent="-228600"/>
            <a:r>
              <a:rPr lang="en-US">
                <a:latin typeface="Times New Roman" charset="0"/>
              </a:rPr>
              <a:t>Digital filters are easily </a:t>
            </a:r>
            <a:r>
              <a:rPr lang="en-US" i="1">
                <a:latin typeface="Times New Roman" charset="0"/>
              </a:rPr>
              <a:t>designed, tested</a:t>
            </a:r>
            <a:r>
              <a:rPr lang="en-US">
                <a:latin typeface="Times New Roman" charset="0"/>
              </a:rPr>
              <a:t> and </a:t>
            </a:r>
            <a:r>
              <a:rPr lang="en-US" i="1">
                <a:latin typeface="Times New Roman" charset="0"/>
              </a:rPr>
              <a:t>implemented</a:t>
            </a:r>
            <a:r>
              <a:rPr lang="en-US">
                <a:latin typeface="Times New Roman" charset="0"/>
              </a:rPr>
              <a:t> on a general-purpose computer or workstation. </a:t>
            </a:r>
          </a:p>
          <a:p>
            <a:pPr marL="228600" indent="-228600"/>
            <a:r>
              <a:rPr lang="en-US">
                <a:latin typeface="Times New Roman" charset="0"/>
              </a:rPr>
              <a:t>The characteristics of analog filter circuits (particularly those containing active components) are subject to drift and are dependent on temperature. Digital filters do not suffer from these problems, and so are extremely </a:t>
            </a:r>
            <a:r>
              <a:rPr lang="en-US" i="1">
                <a:latin typeface="Times New Roman" charset="0"/>
              </a:rPr>
              <a:t>stable</a:t>
            </a:r>
            <a:r>
              <a:rPr lang="en-US">
                <a:latin typeface="Times New Roman" charset="0"/>
              </a:rPr>
              <a:t> with respect both to time and temperature. </a:t>
            </a:r>
          </a:p>
          <a:p>
            <a:pPr marL="228600" indent="-228600"/>
            <a:r>
              <a:rPr lang="en-US">
                <a:latin typeface="Times New Roman" charset="0"/>
              </a:rPr>
              <a:t>Unlike their analog counterparts, digital filters can handle </a:t>
            </a:r>
            <a:r>
              <a:rPr lang="en-US" i="1">
                <a:latin typeface="Times New Roman" charset="0"/>
              </a:rPr>
              <a:t>low frequency signals</a:t>
            </a:r>
            <a:r>
              <a:rPr lang="en-US">
                <a:latin typeface="Times New Roman" charset="0"/>
              </a:rPr>
              <a:t> accurately. As the speed of DSP technology continues to increase, digital filters are being applied to high frequency signals in the RF (radio frequency) domain, which in the past was the exclusive preserve of analog technology. </a:t>
            </a:r>
          </a:p>
          <a:p>
            <a:pPr marL="228600" indent="-228600"/>
            <a:r>
              <a:rPr lang="en-US">
                <a:latin typeface="Times New Roman" charset="0"/>
              </a:rPr>
              <a:t>Digital filters are very much more </a:t>
            </a:r>
            <a:r>
              <a:rPr lang="en-US" i="1">
                <a:latin typeface="Times New Roman" charset="0"/>
              </a:rPr>
              <a:t>versatile</a:t>
            </a:r>
            <a:r>
              <a:rPr lang="en-US">
                <a:latin typeface="Times New Roman" charset="0"/>
              </a:rPr>
              <a:t> in their ability to process signals in a variety of ways; this includes the ability of some types of digital filter to adapt to changes in the characteristics of the signal.</a:t>
            </a:r>
          </a:p>
          <a:p>
            <a:pPr marL="228600" indent="-228600"/>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to the filter is x, Output from the filter is y</a:t>
            </a:r>
            <a:endParaRPr lang="en-US" dirty="0"/>
          </a:p>
        </p:txBody>
      </p:sp>
      <p:sp>
        <p:nvSpPr>
          <p:cNvPr id="4" name="Slide Number Placeholder 3"/>
          <p:cNvSpPr>
            <a:spLocks noGrp="1"/>
          </p:cNvSpPr>
          <p:nvPr>
            <p:ph type="sldNum" sz="quarter" idx="10"/>
          </p:nvPr>
        </p:nvSpPr>
        <p:spPr/>
        <p:txBody>
          <a:bodyPr/>
          <a:lstStyle/>
          <a:p>
            <a:pPr>
              <a:defRPr/>
            </a:pPr>
            <a:fld id="{002CF4BC-6D2A-1B40-8A8F-642ED27D4D90}" type="slidenum">
              <a:rPr lang="en-US" smtClean="0"/>
              <a:pPr>
                <a:defRPr/>
              </a:pPr>
              <a:t>5</a:t>
            </a:fld>
            <a:endParaRPr lang="en-US"/>
          </a:p>
        </p:txBody>
      </p:sp>
    </p:spTree>
    <p:extLst>
      <p:ext uri="{BB962C8B-B14F-4D97-AF65-F5344CB8AC3E}">
        <p14:creationId xmlns:p14="http://schemas.microsoft.com/office/powerpoint/2010/main" val="366042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7E0A7C-6F9C-724B-A219-5C386F6CF2A2}" type="slidenum">
              <a:rPr lang="en-US" sz="1200">
                <a:latin typeface="Times New Roman" charset="0"/>
              </a:rPr>
              <a:pPr eaLnBrk="1" hangingPunct="1"/>
              <a:t>7</a:t>
            </a:fld>
            <a:endParaRPr lang="en-US" sz="1200">
              <a:latin typeface="Times New Roman"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Y(n) = x(n-5), fifth order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E940AD-2D8A-F24F-A7DA-027BAC41B87F}" type="slidenum">
              <a:rPr lang="en-US" sz="1200">
                <a:latin typeface="Times New Roman" charset="0"/>
              </a:rPr>
              <a:pPr eaLnBrk="1" hangingPunct="1"/>
              <a:t>8</a:t>
            </a:fld>
            <a:endParaRPr lang="en-US" sz="1200">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Superposition means linearity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8D10FF-CB3E-AF4C-8246-8FB240B5F5E1}" type="slidenum">
              <a:rPr lang="en-US" sz="1200">
                <a:latin typeface="Times New Roman" charset="0"/>
              </a:rPr>
              <a:pPr eaLnBrk="1" hangingPunct="1"/>
              <a:t>9</a:t>
            </a:fld>
            <a:endParaRPr lang="en-US"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B204838-8D23-BE4B-9C61-F96E5357C2B9}" type="slidenum">
              <a:rPr lang="en-US" sz="1200">
                <a:latin typeface="Times New Roman" charset="0"/>
              </a:rPr>
              <a:pPr eaLnBrk="1" hangingPunct="1"/>
              <a:t>10</a:t>
            </a:fld>
            <a:endParaRPr lang="en-US" sz="1200">
              <a:latin typeface="Times New Roman"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Show example</a:t>
            </a:r>
          </a:p>
          <a:p>
            <a:endParaRPr lang="en-US">
              <a:latin typeface="Times New Roman" charset="0"/>
            </a:endParaRPr>
          </a:p>
          <a:p>
            <a:r>
              <a:rPr lang="en-US">
                <a:latin typeface="Times New Roman" charset="0"/>
              </a:rPr>
              <a:t>Y0 = x0h0</a:t>
            </a:r>
          </a:p>
          <a:p>
            <a:r>
              <a:rPr lang="en-US">
                <a:latin typeface="Times New Roman" charset="0"/>
              </a:rPr>
              <a:t>Y1 = x0h1 + x1h0</a:t>
            </a:r>
          </a:p>
          <a:p>
            <a:r>
              <a:rPr lang="en-US">
                <a:latin typeface="Times New Roman" charset="0"/>
              </a:rPr>
              <a:t>Y2 = x0h2 + x1h1 + x2h0</a:t>
            </a:r>
          </a:p>
          <a:p>
            <a:r>
              <a:rPr lang="en-US">
                <a:latin typeface="Times New Roman" charset="0"/>
              </a:rPr>
              <a:t>Etc.</a:t>
            </a:r>
          </a:p>
          <a:p>
            <a:endParaRPr lang="en-US">
              <a:latin typeface="Times New Roman" charset="0"/>
            </a:endParaRPr>
          </a:p>
          <a:p>
            <a:r>
              <a:rPr lang="en-US">
                <a:latin typeface="Times New Roman" charset="0"/>
              </a:rPr>
              <a:t>multiplication in frequency domain</a:t>
            </a:r>
          </a:p>
          <a:p>
            <a:endParaRPr lang="en-US">
              <a:latin typeface="Times New Roman" charset="0"/>
            </a:endParaRPr>
          </a:p>
          <a:p>
            <a:r>
              <a:rPr lang="en-US">
                <a:latin typeface="Times New Roman" charset="0"/>
              </a:rPr>
              <a:t>www.jhu.edu/~signals/discreteconv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8274B2F-9C01-EC4B-B38F-2B40C5E8522F}" type="slidenum">
              <a:rPr lang="en-US" sz="1200">
                <a:latin typeface="Times New Roman" charset="0"/>
              </a:rPr>
              <a:pPr eaLnBrk="1" hangingPunct="1"/>
              <a:t>13</a:t>
            </a:fld>
            <a:endParaRPr lang="en-US" sz="1200">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en-US">
                <a:latin typeface="Times New Roman" charset="0"/>
              </a:rPr>
              <a:t>Y(8) = x(8) + x(7) +x(6) + x(5) + x(4) + x(3) + x(2) + x(1) + x(0)</a:t>
            </a:r>
          </a:p>
          <a:p>
            <a:endParaRPr lang="en-US">
              <a:latin typeface="Times New Roman" charset="0"/>
            </a:endParaRPr>
          </a:p>
          <a:p>
            <a:pPr lvl="2"/>
            <a:r>
              <a:rPr lang="en-US">
                <a:latin typeface="Times New Roman" charset="0"/>
              </a:rPr>
              <a:t>Y(n) = X(n) + 2*Y(n-1)</a:t>
            </a:r>
          </a:p>
          <a:p>
            <a:pPr lvl="3"/>
            <a:r>
              <a:rPr lang="en-US">
                <a:latin typeface="Times New Roman" charset="0"/>
              </a:rPr>
              <a:t>This would get loud very quickly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5CB5FC-D3FE-2543-B2C0-342B79102922}" type="slidenum">
              <a:rPr lang="en-US" sz="1200">
                <a:latin typeface="Times New Roman" charset="0"/>
              </a:rPr>
              <a:pPr eaLnBrk="1" hangingPunct="1"/>
              <a:t>15</a:t>
            </a:fld>
            <a:endParaRPr lang="en-US" sz="1200">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en-US">
                <a:latin typeface="Times New Roman" charset="0"/>
              </a:rPr>
              <a:t>This is done so the equation can be rewritten as</a:t>
            </a:r>
          </a:p>
          <a:p>
            <a:pPr lvl="4"/>
            <a:r>
              <a:rPr lang="en-US">
                <a:latin typeface="Times New Roman" charset="0"/>
              </a:rPr>
              <a:t> b0 y(n) + b1 y(n-1) = a0 x(n) + a1 x (n-1)</a:t>
            </a:r>
          </a:p>
          <a:p>
            <a:endParaRPr lang="en-US">
              <a:latin typeface="Times New Roman" charset="0"/>
            </a:endParaRPr>
          </a:p>
          <a:p>
            <a:endParaRPr lang="en-US">
              <a:latin typeface="Times New Roman" charset="0"/>
            </a:endParaRPr>
          </a:p>
          <a:p>
            <a:r>
              <a:rPr lang="en-US">
                <a:latin typeface="Times New Roman" charset="0"/>
              </a:rPr>
              <a:t>Y(n) = sum of a[k]*x[n-k] + sum of b[j]*y[n-j]</a:t>
            </a:r>
          </a:p>
          <a:p>
            <a:endParaRPr lang="en-US">
              <a:latin typeface="Times New Roman" charset="0"/>
            </a:endParaRPr>
          </a:p>
          <a:p>
            <a:r>
              <a:rPr lang="en-US">
                <a:latin typeface="Times New Roman" charset="0"/>
              </a:rPr>
              <a:t>Y(n) = (x(n-1) +3x(n) + 6 y(n-2))/5</a:t>
            </a:r>
          </a:p>
          <a:p>
            <a:endParaRPr lang="en-US">
              <a:latin typeface="Times New Roman" charset="0"/>
            </a:endParaRPr>
          </a:p>
          <a:p>
            <a:r>
              <a:rPr lang="en-US">
                <a:latin typeface="Times New Roman" charset="0"/>
              </a:rPr>
              <a:t>5y(n) – 0y(n-1) - 6y(n-2) = 3x(n) + x(n-1)</a:t>
            </a:r>
          </a:p>
          <a:p>
            <a:endParaRPr lang="en-US">
              <a:latin typeface="Times New Roman" charset="0"/>
            </a:endParaRPr>
          </a:p>
          <a:p>
            <a:r>
              <a:rPr lang="en-US">
                <a:latin typeface="Times New Roman" charset="0"/>
              </a:rPr>
              <a:t>B0=5 b1=0 b2=-6 a0=3 a1 = 1 a2=0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chemeClr val="bg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defRPr/>
            </a:pPr>
            <a:endParaRPr lang="en-US" alt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defRPr/>
            </a:pPr>
            <a:r>
              <a:rPr lang="en-US" altLang="en-US" smtClean="0"/>
              <a:t>CS4590: Computer Audio - Spring 2015</a:t>
            </a:r>
            <a:endParaRPr lang="en-US" alt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10501BB9-16E5-2648-9105-5C27B11C51F4}"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smtClean="0"/>
              <a:t>CS4590: Computer Audio - Spring 2015</a:t>
            </a:r>
            <a:endParaRPr lang="en-US" altLang="en-US"/>
          </a:p>
        </p:txBody>
      </p:sp>
      <p:sp>
        <p:nvSpPr>
          <p:cNvPr id="6" name="Slide Number Placeholder 5"/>
          <p:cNvSpPr>
            <a:spLocks noGrp="1"/>
          </p:cNvSpPr>
          <p:nvPr>
            <p:ph type="sldNum" sz="quarter" idx="12"/>
          </p:nvPr>
        </p:nvSpPr>
        <p:spPr/>
        <p:txBody>
          <a:bodyPr/>
          <a:lstStyle/>
          <a:p>
            <a:pPr>
              <a:defRPr/>
            </a:pPr>
            <a:fld id="{C9084226-D757-AE49-8966-F8F8C10901E2}" type="slidenum">
              <a:rPr lang="en-US" smtClean="0"/>
              <a:pPr>
                <a:defRPr/>
              </a:pPr>
              <a:t>‹#›</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a:defRPr/>
            </a:pPr>
            <a:endParaRPr lang="en-US" altLang="en-US"/>
          </a:p>
        </p:txBody>
      </p:sp>
      <p:sp>
        <p:nvSpPr>
          <p:cNvPr id="5" name="Footer Placeholder 4"/>
          <p:cNvSpPr>
            <a:spLocks noGrp="1"/>
          </p:cNvSpPr>
          <p:nvPr>
            <p:ph type="ftr" sz="quarter" idx="11"/>
          </p:nvPr>
        </p:nvSpPr>
        <p:spPr>
          <a:xfrm>
            <a:off x="457201" y="6248207"/>
            <a:ext cx="5573483" cy="365125"/>
          </a:xfrm>
        </p:spPr>
        <p:txBody>
          <a:bodyPr/>
          <a:lstStyle/>
          <a:p>
            <a:pPr>
              <a:defRPr/>
            </a:pPr>
            <a:r>
              <a:rPr lang="en-US" altLang="en-US" smtClean="0"/>
              <a:t>CS4590: Computer Audio - Spring 2015</a:t>
            </a:r>
            <a:endParaRPr lang="en-US" alt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pPr>
              <a:defRPr/>
            </a:pPr>
            <a:fld id="{5C1769D1-78D8-DC4F-983D-16BA9F17A60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smtClean="0"/>
              <a:t>CS4590: Computer Audio - Spring 2015</a:t>
            </a: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236E7BE9-934D-8B49-B7B4-E82E43CEE207}" type="slidenum">
              <a:rPr lang="en-US"/>
              <a:pPr>
                <a:defRPr/>
              </a:pPr>
              <a:t>‹#›</a:t>
            </a:fld>
            <a:endParaRPr lang="en-US"/>
          </a:p>
        </p:txBody>
      </p:sp>
    </p:spTree>
    <p:extLst>
      <p:ext uri="{BB962C8B-B14F-4D97-AF65-F5344CB8AC3E}">
        <p14:creationId xmlns:p14="http://schemas.microsoft.com/office/powerpoint/2010/main" val="1420490149"/>
      </p:ext>
    </p:extLst>
  </p:cSld>
  <p:clrMapOvr>
    <a:masterClrMapping/>
  </p:clrMapOvr>
  <p:transition xmlns:p14="http://schemas.microsoft.com/office/powerpoint/2010/mai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r>
              <a:rPr lang="en-US" altLang="en-US" smtClean="0"/>
              <a:t>CS4590: Computer Audio - Spring 2015</a:t>
            </a:r>
            <a:endParaRPr lang="en-US"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5B1ABA2D-4AD6-704E-82C6-D46A133852E8}" type="slidenum">
              <a:rPr lang="en-US" smtClean="0"/>
              <a:pPr>
                <a:defRPr/>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chemeClr val="bg1"/>
                </a:solidFill>
              </a:defRPr>
            </a:lvl1pPr>
          </a:lstStyle>
          <a:p>
            <a:r>
              <a:rPr kumimoji="0" lang="en-US" smtClean="0"/>
              <a:t>Click to edit Master title style</a:t>
            </a:r>
            <a:endParaRPr kumimoji="0" lang="en-US" dirty="0"/>
          </a:p>
        </p:txBody>
      </p:sp>
      <p:sp>
        <p:nvSpPr>
          <p:cNvPr id="12" name="Date Placeholder 11"/>
          <p:cNvSpPr>
            <a:spLocks noGrp="1"/>
          </p:cNvSpPr>
          <p:nvPr>
            <p:ph type="dt" sz="half" idx="10"/>
          </p:nvPr>
        </p:nvSpPr>
        <p:spPr/>
        <p:txBody>
          <a:bodyPr/>
          <a:lstStyle/>
          <a:p>
            <a:pPr>
              <a:defRPr/>
            </a:pPr>
            <a:endParaRPr lang="en-US" alt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defRPr/>
            </a:pPr>
            <a:fld id="{875E51DD-02E8-B843-AC5D-1F7674B5AC1F}" type="slidenum">
              <a:rPr lang="en-US" smtClean="0"/>
              <a:pPr>
                <a:defRPr/>
              </a:pPr>
              <a:t>‹#›</a:t>
            </a:fld>
            <a:endParaRPr lang="en-US"/>
          </a:p>
        </p:txBody>
      </p:sp>
      <p:sp>
        <p:nvSpPr>
          <p:cNvPr id="14" name="Footer Placeholder 13"/>
          <p:cNvSpPr>
            <a:spLocks noGrp="1"/>
          </p:cNvSpPr>
          <p:nvPr>
            <p:ph type="ftr" sz="quarter" idx="12"/>
          </p:nvPr>
        </p:nvSpPr>
        <p:spPr/>
        <p:txBody>
          <a:bodyPr/>
          <a:lstStyle/>
          <a:p>
            <a:pPr>
              <a:defRPr/>
            </a:pPr>
            <a:r>
              <a:rPr lang="en-US" altLang="en-US" smtClean="0"/>
              <a:t>CS4590: Computer Audio - Spring 2015</a:t>
            </a:r>
            <a:endParaRPr lang="en-US" alt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defRPr/>
            </a:pPr>
            <a:endParaRPr lang="en-US" altLang="en-US"/>
          </a:p>
        </p:txBody>
      </p:sp>
      <p:sp>
        <p:nvSpPr>
          <p:cNvPr id="10" name="Slide Number Placeholder 9"/>
          <p:cNvSpPr>
            <a:spLocks noGrp="1"/>
          </p:cNvSpPr>
          <p:nvPr>
            <p:ph type="sldNum" sz="quarter" idx="16"/>
          </p:nvPr>
        </p:nvSpPr>
        <p:spPr/>
        <p:txBody>
          <a:bodyPr rtlCol="0"/>
          <a:lstStyle/>
          <a:p>
            <a:pPr>
              <a:defRPr/>
            </a:pPr>
            <a:fld id="{7B260997-512E-E146-8BD2-D53A6EF8509C}" type="slidenum">
              <a:rPr lang="en-US" smtClean="0"/>
              <a:pPr>
                <a:defRPr/>
              </a:pPr>
              <a:t>‹#›</a:t>
            </a:fld>
            <a:endParaRPr lang="en-US"/>
          </a:p>
        </p:txBody>
      </p:sp>
      <p:sp>
        <p:nvSpPr>
          <p:cNvPr id="12" name="Footer Placeholder 11"/>
          <p:cNvSpPr>
            <a:spLocks noGrp="1"/>
          </p:cNvSpPr>
          <p:nvPr>
            <p:ph type="ftr" sz="quarter" idx="17"/>
          </p:nvPr>
        </p:nvSpPr>
        <p:spPr/>
        <p:txBody>
          <a:bodyPr rtlCol="0"/>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a:defRPr/>
            </a:pPr>
            <a:endParaRPr lang="en-US" altLang="en-US"/>
          </a:p>
        </p:txBody>
      </p:sp>
      <p:sp>
        <p:nvSpPr>
          <p:cNvPr id="12" name="Slide Number Placeholder 11"/>
          <p:cNvSpPr>
            <a:spLocks noGrp="1"/>
          </p:cNvSpPr>
          <p:nvPr>
            <p:ph type="sldNum" sz="quarter" idx="16"/>
          </p:nvPr>
        </p:nvSpPr>
        <p:spPr/>
        <p:txBody>
          <a:bodyPr rtlCol="0"/>
          <a:lstStyle/>
          <a:p>
            <a:pPr>
              <a:defRPr/>
            </a:pPr>
            <a:fld id="{203A1F60-065A-8943-A49C-A3693D2EF1B7}" type="slidenum">
              <a:rPr lang="en-US" smtClean="0"/>
              <a:pPr>
                <a:defRPr/>
              </a:pPr>
              <a:t>‹#›</a:t>
            </a:fld>
            <a:endParaRPr lang="en-US"/>
          </a:p>
        </p:txBody>
      </p:sp>
      <p:sp>
        <p:nvSpPr>
          <p:cNvPr id="14" name="Footer Placeholder 13"/>
          <p:cNvSpPr>
            <a:spLocks noGrp="1"/>
          </p:cNvSpPr>
          <p:nvPr>
            <p:ph type="ftr" sz="quarter" idx="17"/>
          </p:nvPr>
        </p:nvSpPr>
        <p:spPr/>
        <p:txBody>
          <a:bodyPr rtlCol="0"/>
          <a:lstStyle/>
          <a:p>
            <a:pPr>
              <a:defRPr/>
            </a:pPr>
            <a:r>
              <a:rPr lang="en-US" altLang="en-US" smtClean="0"/>
              <a:t>CS4590: Computer Audio - Spring 2015</a:t>
            </a:r>
            <a:endParaRPr lang="en-US" alt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r>
              <a:rPr lang="en-US" altLang="en-US" smtClean="0"/>
              <a:t>CS4590: Computer Audio - Spring 2015</a:t>
            </a:r>
            <a:endParaRPr lang="en-US" alt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CBA2A279-6100-1A42-9A2E-F2D6CB331BC8}" type="slidenum">
              <a:rPr lang="en-US" smtClean="0"/>
              <a:pPr>
                <a:defRPr/>
              </a:pPr>
              <a:t>‹#›</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r>
              <a:rPr lang="en-US" altLang="en-US" smtClean="0"/>
              <a:t>CS4590: Computer Audio - Spring 2015</a:t>
            </a:r>
            <a:endParaRPr lang="en-US" alt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D7D49C43-E333-3549-93B9-7F2E1B13CB5C}" type="slidenum">
              <a:rPr lang="en-US" smtClean="0"/>
              <a:pPr>
                <a:defRPr/>
              </a:pPr>
              <a:t>‹#›</a:t>
            </a:fld>
            <a:endParaRPr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r>
              <a:rPr lang="en-US" altLang="en-US" smtClean="0"/>
              <a:t>CS4590: Computer Audio - Spring 2015</a:t>
            </a:r>
            <a:endParaRPr lang="en-US" alt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9F6ECBBA-7C47-9845-870B-EA4CCD4B470B}" type="slidenum">
              <a:rPr lang="en-US" smtClean="0"/>
              <a:pPr>
                <a:defRPr/>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a:defRPr/>
            </a:pPr>
            <a:endParaRPr lang="en-US" alt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defRPr/>
            </a:pPr>
            <a:fld id="{52240B8F-B957-7448-A29C-4F9058B09C1B}" type="slidenum">
              <a:rPr lang="en-US" smtClean="0"/>
              <a:pPr>
                <a:defRPr/>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pPr>
              <a:defRPr/>
            </a:pPr>
            <a:r>
              <a:rPr lang="en-US" altLang="en-US" smtClean="0"/>
              <a:t>CS4590: Computer Audio - Spring 2015</a:t>
            </a:r>
            <a:endParaRPr lang="en-US" alt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endParaRPr lang="en-US" alt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ltLang="en-US" smtClean="0"/>
              <a:t>CS4590: Computer Audio - Spring 2015</a:t>
            </a:r>
            <a:endParaRPr lang="en-US" alt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7DE62E88-3B9D-004F-8E75-69E9C9DBC1B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ransition xmlns:p14="http://schemas.microsoft.com/office/powerpoint/2010/main">
    <p:fade thruBlk="1"/>
  </p:transition>
  <p:timing>
    <p:tnLst>
      <p:par>
        <p:cTn xmlns:p14="http://schemas.microsoft.com/office/powerpoint/2010/main" id="1" dur="indefinite" restart="never" nodeType="tmRoot"/>
      </p:par>
    </p:tnLst>
  </p:timing>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jhu.edu/~signals/discreteconv" TargetMode="External"/><Relationship Id="rId4" Type="http://schemas.openxmlformats.org/officeDocument/2006/relationships/hyperlink" Target="https://maxwell.ict.griffith.edu.au/spl/Excalibar/Jtg/Conv.htm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falstad.com/dfilt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st.ing.tu-bs.de/schaukasten/polezero/en_id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yehar.com/blog/?p=12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hyperlink" Target="http://web.mit.edu/newsoffice/2012/faster-fourier-transforms-0118.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pPr eaLnBrk="1" hangingPunct="1"/>
            <a:r>
              <a:rPr lang="en-US" dirty="0"/>
              <a:t>Digital Signal Processing</a:t>
            </a:r>
          </a:p>
        </p:txBody>
      </p:sp>
      <p:sp>
        <p:nvSpPr>
          <p:cNvPr id="16386" name="Rectangle 3"/>
          <p:cNvSpPr>
            <a:spLocks noGrp="1" noChangeArrowheads="1"/>
          </p:cNvSpPr>
          <p:nvPr>
            <p:ph type="subTitle" idx="1"/>
          </p:nvPr>
        </p:nvSpPr>
        <p:spPr/>
        <p:txBody>
          <a:bodyPr/>
          <a:lstStyle/>
          <a:p>
            <a:pPr eaLnBrk="1" hangingPunct="1">
              <a:buFont typeface="Wingdings" charset="0"/>
              <a:buNone/>
            </a:pPr>
            <a:r>
              <a:rPr lang="en-US" dirty="0" err="1" smtClean="0"/>
              <a:t>Maribeth</a:t>
            </a:r>
            <a:r>
              <a:rPr lang="en-US" dirty="0" smtClean="0"/>
              <a:t> Gandy</a:t>
            </a: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dirty="0"/>
              <a:t>Convolution</a:t>
            </a:r>
          </a:p>
        </p:txBody>
      </p:sp>
      <p:sp>
        <p:nvSpPr>
          <p:cNvPr id="12291" name="Rectangle 3"/>
          <p:cNvSpPr>
            <a:spLocks noGrp="1" noChangeArrowheads="1"/>
          </p:cNvSpPr>
          <p:nvPr>
            <p:ph sz="quarter" idx="1"/>
          </p:nvPr>
        </p:nvSpPr>
        <p:spPr/>
        <p:txBody>
          <a:bodyPr>
            <a:normAutofit lnSpcReduction="10000"/>
          </a:bodyPr>
          <a:lstStyle/>
          <a:p>
            <a:pPr eaLnBrk="1" hangingPunct="1">
              <a:lnSpc>
                <a:spcPct val="90000"/>
              </a:lnSpc>
              <a:defRPr/>
            </a:pPr>
            <a:r>
              <a:rPr lang="en-US" dirty="0"/>
              <a:t>The output of an LTI is the convolution of the input with the impulse response, y(n)=h(n) * x(n)</a:t>
            </a:r>
          </a:p>
          <a:p>
            <a:pPr marL="742950" lvl="1" indent="-285750" eaLnBrk="1" hangingPunct="1">
              <a:lnSpc>
                <a:spcPct val="90000"/>
              </a:lnSpc>
              <a:defRPr/>
            </a:pPr>
            <a:r>
              <a:rPr lang="en-US" dirty="0"/>
              <a:t>Convolution is in the time domain</a:t>
            </a:r>
          </a:p>
          <a:p>
            <a:pPr marL="1143000" lvl="2" indent="-228600" eaLnBrk="1" hangingPunct="1">
              <a:lnSpc>
                <a:spcPct val="90000"/>
              </a:lnSpc>
              <a:defRPr/>
            </a:pPr>
            <a:r>
              <a:rPr lang="en-US" dirty="0"/>
              <a:t>To convolve, reverse the impulse response and slide it over x(n)</a:t>
            </a:r>
          </a:p>
          <a:p>
            <a:pPr marL="742950" lvl="1" indent="-285750" eaLnBrk="1" hangingPunct="1">
              <a:lnSpc>
                <a:spcPct val="90000"/>
              </a:lnSpc>
              <a:defRPr/>
            </a:pPr>
            <a:r>
              <a:rPr lang="en-US" dirty="0"/>
              <a:t>The equivalent in the frequency domain is multiplication</a:t>
            </a:r>
          </a:p>
          <a:p>
            <a:pPr marL="1143000" lvl="2" indent="-228600" eaLnBrk="1" hangingPunct="1">
              <a:lnSpc>
                <a:spcPct val="90000"/>
              </a:lnSpc>
              <a:defRPr/>
            </a:pPr>
            <a:r>
              <a:rPr lang="en-US" dirty="0"/>
              <a:t>Faster and easier for hardware</a:t>
            </a:r>
          </a:p>
          <a:p>
            <a:pPr marL="1600200" lvl="3" indent="-228600" eaLnBrk="1" hangingPunct="1">
              <a:lnSpc>
                <a:spcPct val="90000"/>
              </a:lnSpc>
              <a:defRPr/>
            </a:pPr>
            <a:r>
              <a:rPr lang="en-US" dirty="0"/>
              <a:t>FFT made possible</a:t>
            </a:r>
          </a:p>
          <a:p>
            <a:pPr eaLnBrk="1" hangingPunct="1">
              <a:lnSpc>
                <a:spcPct val="90000"/>
              </a:lnSpc>
              <a:defRPr/>
            </a:pPr>
            <a:r>
              <a:rPr lang="en-US" dirty="0">
                <a:hlinkClick r:id="rId3"/>
              </a:rPr>
              <a:t>www.jhu.edu/~signals/discreteconv</a:t>
            </a:r>
            <a:r>
              <a:rPr lang="en-US" dirty="0"/>
              <a:t>  </a:t>
            </a:r>
            <a:endParaRPr lang="en-US" dirty="0" smtClean="0"/>
          </a:p>
          <a:p>
            <a:pPr eaLnBrk="1" hangingPunct="1">
              <a:lnSpc>
                <a:spcPct val="90000"/>
              </a:lnSpc>
              <a:defRPr/>
            </a:pPr>
            <a:r>
              <a:rPr lang="en-US" dirty="0" smtClean="0">
                <a:hlinkClick r:id="rId4"/>
              </a:rPr>
              <a:t>https://maxwell.ict.griffith.edu.au/spl/Excalibar/Jtg/Conv.html</a:t>
            </a:r>
            <a:r>
              <a:rPr lang="en-US" dirty="0" smtClean="0"/>
              <a:t> </a:t>
            </a:r>
            <a:endParaRPr lang="en-US" dirty="0"/>
          </a:p>
          <a:p>
            <a:pPr eaLnBrk="1" hangingPunct="1">
              <a:lnSpc>
                <a:spcPct val="90000"/>
              </a:lnSpc>
              <a:defRPr/>
            </a:pPr>
            <a:endParaRPr lang="en-US" dirty="0"/>
          </a:p>
          <a:p>
            <a:pPr marL="1143000" lvl="2" indent="-228600" eaLnBrk="1" hangingPunct="1">
              <a:lnSpc>
                <a:spcPct val="90000"/>
              </a:lnSpc>
              <a:defRPr/>
            </a:pPr>
            <a:endParaRPr lang="en-US" dirty="0"/>
          </a:p>
          <a:p>
            <a:pPr marL="742950" lvl="1" indent="-285750" eaLnBrk="1" hangingPunct="1">
              <a:lnSpc>
                <a:spcPct val="90000"/>
              </a:lnSpc>
              <a:defRPr/>
            </a:pP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dirty="0"/>
              <a:t>Filter Coefficients</a:t>
            </a:r>
          </a:p>
        </p:txBody>
      </p:sp>
      <p:sp>
        <p:nvSpPr>
          <p:cNvPr id="32770" name="Rectangle 3"/>
          <p:cNvSpPr>
            <a:spLocks noGrp="1" noChangeArrowheads="1"/>
          </p:cNvSpPr>
          <p:nvPr>
            <p:ph sz="quarter" idx="1"/>
          </p:nvPr>
        </p:nvSpPr>
        <p:spPr/>
        <p:txBody>
          <a:bodyPr/>
          <a:lstStyle/>
          <a:p>
            <a:pPr eaLnBrk="1" hangingPunct="1"/>
            <a:r>
              <a:rPr lang="en-US" dirty="0"/>
              <a:t>First Order</a:t>
            </a:r>
          </a:p>
          <a:p>
            <a:pPr marL="742950" lvl="1" indent="-285750" eaLnBrk="1" hangingPunct="1"/>
            <a:r>
              <a:rPr lang="en-US" dirty="0"/>
              <a:t>Y(n) = a0 x(n) + a1 x(n-1)</a:t>
            </a:r>
          </a:p>
          <a:p>
            <a:pPr eaLnBrk="1" hangingPunct="1"/>
            <a:r>
              <a:rPr lang="en-US" dirty="0"/>
              <a:t>Second Order</a:t>
            </a:r>
          </a:p>
          <a:p>
            <a:pPr marL="742950" lvl="1" indent="-285750" eaLnBrk="1" hangingPunct="1"/>
            <a:r>
              <a:rPr lang="en-US" dirty="0"/>
              <a:t>Y(n) = a0 x(n) + a1 x(n-1) + a2 x(n-2)</a:t>
            </a:r>
          </a:p>
          <a:p>
            <a:pPr eaLnBrk="1" hangingPunct="1"/>
            <a:r>
              <a:rPr lang="en-US" dirty="0"/>
              <a:t>Can be continued for any order</a:t>
            </a:r>
          </a:p>
          <a:p>
            <a:pPr eaLnBrk="1" hangingPunct="1"/>
            <a:r>
              <a:rPr lang="en-US" dirty="0"/>
              <a:t>Coefficients are a0,a1,a2….They determine the characteristics of a filter</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t>FIR and IIR filters</a:t>
            </a:r>
          </a:p>
        </p:txBody>
      </p:sp>
      <p:sp>
        <p:nvSpPr>
          <p:cNvPr id="33794" name="Rectangle 3"/>
          <p:cNvSpPr>
            <a:spLocks noGrp="1" noChangeArrowheads="1"/>
          </p:cNvSpPr>
          <p:nvPr>
            <p:ph sz="quarter" idx="1"/>
          </p:nvPr>
        </p:nvSpPr>
        <p:spPr/>
        <p:txBody>
          <a:bodyPr/>
          <a:lstStyle/>
          <a:p>
            <a:pPr eaLnBrk="1" hangingPunct="1">
              <a:lnSpc>
                <a:spcPct val="90000"/>
              </a:lnSpc>
            </a:pPr>
            <a:r>
              <a:rPr lang="en-US" sz="2100" dirty="0"/>
              <a:t>We have been looking at non-recursive filters</a:t>
            </a:r>
          </a:p>
          <a:p>
            <a:pPr marL="742950" lvl="1" indent="-285750" eaLnBrk="1" hangingPunct="1">
              <a:lnSpc>
                <a:spcPct val="90000"/>
              </a:lnSpc>
            </a:pPr>
            <a:r>
              <a:rPr lang="en-US" sz="2000" dirty="0"/>
              <a:t>Output comes only from current and previous input values</a:t>
            </a:r>
          </a:p>
          <a:p>
            <a:pPr eaLnBrk="1" hangingPunct="1">
              <a:lnSpc>
                <a:spcPct val="90000"/>
              </a:lnSpc>
            </a:pPr>
            <a:r>
              <a:rPr lang="en-US" sz="2100" dirty="0"/>
              <a:t>Recursive filters also exist</a:t>
            </a:r>
          </a:p>
          <a:p>
            <a:pPr marL="742950" lvl="1" indent="-285750" eaLnBrk="1" hangingPunct="1">
              <a:lnSpc>
                <a:spcPct val="90000"/>
              </a:lnSpc>
            </a:pPr>
            <a:r>
              <a:rPr lang="en-US" sz="2000" dirty="0"/>
              <a:t>Output comes from input values and previous output values</a:t>
            </a:r>
          </a:p>
          <a:p>
            <a:pPr eaLnBrk="1" hangingPunct="1">
              <a:lnSpc>
                <a:spcPct val="90000"/>
              </a:lnSpc>
            </a:pPr>
            <a:r>
              <a:rPr lang="en-US" sz="2100" dirty="0"/>
              <a:t>These non-recursive filters are called finite impulse response (FIR)</a:t>
            </a:r>
            <a:r>
              <a:rPr lang="en-US" sz="1900" dirty="0"/>
              <a:t> </a:t>
            </a:r>
          </a:p>
          <a:p>
            <a:pPr marL="742950" lvl="1" indent="-285750" eaLnBrk="1" hangingPunct="1">
              <a:lnSpc>
                <a:spcPct val="90000"/>
              </a:lnSpc>
            </a:pPr>
            <a:r>
              <a:rPr lang="en-US" sz="2000" dirty="0"/>
              <a:t>The impulse response is finite</a:t>
            </a:r>
          </a:p>
          <a:p>
            <a:pPr eaLnBrk="1" hangingPunct="1">
              <a:lnSpc>
                <a:spcPct val="90000"/>
              </a:lnSpc>
            </a:pPr>
            <a:r>
              <a:rPr lang="en-US" sz="2100" dirty="0"/>
              <a:t>The recursive filters are called Infinite Impulse Response (IIR)</a:t>
            </a:r>
          </a:p>
          <a:p>
            <a:pPr marL="742950" lvl="1" indent="-285750" eaLnBrk="1" hangingPunct="1">
              <a:lnSpc>
                <a:spcPct val="90000"/>
              </a:lnSpc>
            </a:pPr>
            <a:r>
              <a:rPr lang="en-US" sz="2000" dirty="0"/>
              <a:t>The impulse response is theoretically infinite because the previous outputs keep feeding into it, although they usually converge close to zero pretty quickly</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t>FIR and IIR filters</a:t>
            </a:r>
          </a:p>
        </p:txBody>
      </p:sp>
      <p:sp>
        <p:nvSpPr>
          <p:cNvPr id="34818" name="Rectangle 3"/>
          <p:cNvSpPr>
            <a:spLocks noGrp="1" noChangeArrowheads="1"/>
          </p:cNvSpPr>
          <p:nvPr>
            <p:ph sz="quarter" idx="1"/>
          </p:nvPr>
        </p:nvSpPr>
        <p:spPr/>
        <p:txBody>
          <a:bodyPr/>
          <a:lstStyle/>
          <a:p>
            <a:pPr eaLnBrk="1" hangingPunct="1"/>
            <a:r>
              <a:rPr lang="en-US" dirty="0"/>
              <a:t>Surprisingly, IIR filters are more efficient</a:t>
            </a:r>
          </a:p>
          <a:p>
            <a:pPr marL="742950" lvl="1" indent="-285750" eaLnBrk="1" hangingPunct="1"/>
            <a:r>
              <a:rPr lang="en-US" dirty="0"/>
              <a:t>Y(n) = x(n) + Y(n-1)</a:t>
            </a:r>
          </a:p>
          <a:p>
            <a:pPr marL="742950" lvl="1" indent="-285750" eaLnBrk="1" hangingPunct="1"/>
            <a:r>
              <a:rPr lang="en-US" dirty="0"/>
              <a:t>This is expressed with two terms, whereas the FIR version would involve many additions and would require more storage</a:t>
            </a:r>
          </a:p>
          <a:p>
            <a:pPr marL="742950" lvl="1" indent="-285750" eaLnBrk="1" hangingPunct="1"/>
            <a:r>
              <a:rPr lang="en-US" dirty="0"/>
              <a:t>Beware of positive feedback!</a:t>
            </a:r>
          </a:p>
          <a:p>
            <a:pPr marL="1143000" lvl="2" indent="-228600" eaLnBrk="1" hangingPunct="1"/>
            <a:r>
              <a:rPr lang="en-US" dirty="0"/>
              <a:t>Y(n) = X(n) + </a:t>
            </a:r>
            <a:r>
              <a:rPr lang="en-US" dirty="0" smtClean="0"/>
              <a:t>2 * Y</a:t>
            </a:r>
            <a:r>
              <a:rPr lang="en-US" dirty="0"/>
              <a:t>(n-1)</a:t>
            </a:r>
          </a:p>
          <a:p>
            <a:pPr marL="1143000" lvl="2" indent="-228600" eaLnBrk="1" hangingPunct="1"/>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dirty="0">
                <a:latin typeface="Arial" charset="0"/>
              </a:rPr>
              <a:t>IIR filters</a:t>
            </a:r>
          </a:p>
        </p:txBody>
      </p:sp>
      <p:sp>
        <p:nvSpPr>
          <p:cNvPr id="36866" name="Rectangle 3"/>
          <p:cNvSpPr>
            <a:spLocks noGrp="1" noChangeArrowheads="1"/>
          </p:cNvSpPr>
          <p:nvPr>
            <p:ph sz="quarter" idx="1"/>
          </p:nvPr>
        </p:nvSpPr>
        <p:spPr>
          <a:xfrm>
            <a:off x="609600" y="1752600"/>
            <a:ext cx="8077200" cy="4648200"/>
          </a:xfrm>
        </p:spPr>
        <p:txBody>
          <a:bodyPr/>
          <a:lstStyle/>
          <a:p>
            <a:pPr eaLnBrk="1" hangingPunct="1"/>
            <a:r>
              <a:rPr lang="en-US" dirty="0"/>
              <a:t>So, what is the </a:t>
            </a:r>
            <a:r>
              <a:rPr lang="ja-JP" altLang="en-US" dirty="0"/>
              <a:t>“</a:t>
            </a:r>
            <a:r>
              <a:rPr lang="en-US" altLang="ja-JP" dirty="0"/>
              <a:t>order</a:t>
            </a:r>
            <a:r>
              <a:rPr lang="ja-JP" altLang="en-US" dirty="0"/>
              <a:t>”</a:t>
            </a:r>
            <a:r>
              <a:rPr lang="en-US" altLang="ja-JP" dirty="0"/>
              <a:t> of an IIR filter?</a:t>
            </a:r>
          </a:p>
          <a:p>
            <a:pPr marL="742950" lvl="1" indent="-285750" eaLnBrk="1" hangingPunct="1"/>
            <a:r>
              <a:rPr lang="en-US" dirty="0"/>
              <a:t>Either the number of previous inputs or outputs required, depending on which is largest</a:t>
            </a:r>
          </a:p>
          <a:p>
            <a:pPr marL="1143000" lvl="2" indent="-228600" eaLnBrk="1" hangingPunct="1"/>
            <a:r>
              <a:rPr lang="en-US" dirty="0"/>
              <a:t>All IIR filters are at least 1</a:t>
            </a:r>
            <a:r>
              <a:rPr lang="en-US" baseline="30000" dirty="0"/>
              <a:t>st</a:t>
            </a:r>
            <a:r>
              <a:rPr lang="en-US" dirty="0"/>
              <a:t> order</a:t>
            </a:r>
          </a:p>
          <a:p>
            <a:pPr marL="1143000" lvl="2" indent="-228600" eaLnBrk="1" hangingPunct="1"/>
            <a:r>
              <a:rPr lang="en-US" dirty="0"/>
              <a:t>Y(n) = x(n) + y(n-1) + y(n-2)</a:t>
            </a:r>
          </a:p>
          <a:p>
            <a:pPr marL="1600200" lvl="3" indent="-228600" eaLnBrk="1" hangingPunct="1"/>
            <a:r>
              <a:rPr lang="en-US" dirty="0"/>
              <a:t>2</a:t>
            </a:r>
            <a:r>
              <a:rPr lang="en-US" baseline="30000" dirty="0"/>
              <a:t>nd</a:t>
            </a:r>
            <a:r>
              <a:rPr lang="en-US" dirty="0"/>
              <a:t> order</a:t>
            </a:r>
          </a:p>
          <a:p>
            <a:pPr marL="1143000" lvl="2" indent="-228600" eaLnBrk="1" hangingPunct="1"/>
            <a:r>
              <a:rPr lang="en-US" dirty="0"/>
              <a:t>In reality IIR filters usually use the same number of previous outputs and inputs</a:t>
            </a:r>
          </a:p>
          <a:p>
            <a:pPr marL="1600200" lvl="3" indent="-228600" eaLnBrk="1" hangingPunct="1"/>
            <a:r>
              <a:rPr lang="en-US" dirty="0"/>
              <a:t>Y(n) = x(n) + 3x(n-1) – x(n-2) + y(n) + y(n-1) – y(n-2)</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t>Coefficients of IIR filters</a:t>
            </a:r>
          </a:p>
        </p:txBody>
      </p:sp>
      <p:sp>
        <p:nvSpPr>
          <p:cNvPr id="37890" name="Rectangle 3"/>
          <p:cNvSpPr>
            <a:spLocks noGrp="1" noChangeArrowheads="1"/>
          </p:cNvSpPr>
          <p:nvPr>
            <p:ph sz="quarter" idx="1"/>
          </p:nvPr>
        </p:nvSpPr>
        <p:spPr/>
        <p:txBody>
          <a:bodyPr/>
          <a:lstStyle/>
          <a:p>
            <a:pPr eaLnBrk="1" hangingPunct="1">
              <a:lnSpc>
                <a:spcPct val="90000"/>
              </a:lnSpc>
            </a:pPr>
            <a:r>
              <a:rPr lang="en-US" dirty="0"/>
              <a:t>Similar to FIR but with the addition of the previous outputs</a:t>
            </a:r>
          </a:p>
          <a:p>
            <a:pPr marL="742950" lvl="1" indent="-285750" eaLnBrk="1" hangingPunct="1">
              <a:lnSpc>
                <a:spcPct val="90000"/>
              </a:lnSpc>
            </a:pPr>
            <a:r>
              <a:rPr lang="en-US" dirty="0"/>
              <a:t>Y(n) = (a0 x(n) + a1 x(n-1) - b1 y(n-1)) / b0</a:t>
            </a:r>
          </a:p>
          <a:p>
            <a:pPr marL="1143000" lvl="2" indent="-228600" eaLnBrk="1" hangingPunct="1">
              <a:lnSpc>
                <a:spcPct val="90000"/>
              </a:lnSpc>
            </a:pPr>
            <a:r>
              <a:rPr lang="en-US" dirty="0"/>
              <a:t>Why the –b1? And what is b0?</a:t>
            </a:r>
          </a:p>
          <a:p>
            <a:pPr marL="1143000" lvl="2" indent="-228600" eaLnBrk="1" hangingPunct="1">
              <a:lnSpc>
                <a:spcPct val="90000"/>
              </a:lnSpc>
            </a:pPr>
            <a:r>
              <a:rPr lang="en-US" dirty="0"/>
              <a:t>b0 y(n) + b1 y(n-1) = a0 x(n) + a1 x (n-1)</a:t>
            </a:r>
          </a:p>
          <a:p>
            <a:pPr marL="742950" lvl="1" indent="-285750" eaLnBrk="1" hangingPunct="1">
              <a:lnSpc>
                <a:spcPct val="90000"/>
              </a:lnSpc>
            </a:pPr>
            <a:r>
              <a:rPr lang="en-US" dirty="0"/>
              <a:t>Y(n) = x(n-1) – 2x(n-2) + y(n-1) – 3 y(n-2)</a:t>
            </a:r>
          </a:p>
          <a:p>
            <a:pPr marL="1143000" lvl="2" indent="-228600" eaLnBrk="1" hangingPunct="1">
              <a:lnSpc>
                <a:spcPct val="90000"/>
              </a:lnSpc>
            </a:pPr>
            <a:r>
              <a:rPr lang="en-US" dirty="0"/>
              <a:t>Coefficients are b0 =1, b1 = -1, b2 = 3  a0 = 0, a1 = 1, a2 = -2</a:t>
            </a:r>
          </a:p>
          <a:p>
            <a:pPr marL="742950" lvl="1" indent="-285750" eaLnBrk="1" hangingPunct="1">
              <a:lnSpc>
                <a:spcPct val="90000"/>
              </a:lnSpc>
            </a:pPr>
            <a:r>
              <a:rPr lang="en-US" dirty="0"/>
              <a:t>5y(n) – 0y(n-1) - 6y(n-2) = 3x(n) + x(n-1)</a:t>
            </a:r>
          </a:p>
          <a:p>
            <a:pPr marL="1143000" lvl="2" indent="-228600" eaLnBrk="1" hangingPunct="1">
              <a:lnSpc>
                <a:spcPct val="90000"/>
              </a:lnSpc>
            </a:pPr>
            <a:r>
              <a:rPr lang="en-US" dirty="0"/>
              <a:t>B0=5 b1=0 b2=-6 a0=3 a1 = 1 a2=0</a:t>
            </a:r>
          </a:p>
          <a:p>
            <a:pPr marL="742950" lvl="1" indent="-285750" eaLnBrk="1" hangingPunct="1">
              <a:lnSpc>
                <a:spcPct val="90000"/>
              </a:lnSpc>
            </a:pP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pPr eaLnBrk="1" hangingPunct="1"/>
            <a:r>
              <a:rPr lang="en-US" dirty="0"/>
              <a:t>The Z transform</a:t>
            </a:r>
          </a:p>
        </p:txBody>
      </p:sp>
      <p:sp>
        <p:nvSpPr>
          <p:cNvPr id="39938" name="Rectangle 3"/>
          <p:cNvSpPr>
            <a:spLocks noGrp="1" noChangeArrowheads="1"/>
          </p:cNvSpPr>
          <p:nvPr>
            <p:ph sz="quarter" idx="1"/>
          </p:nvPr>
        </p:nvSpPr>
        <p:spPr/>
        <p:txBody>
          <a:bodyPr/>
          <a:lstStyle/>
          <a:p>
            <a:pPr eaLnBrk="1" hangingPunct="1"/>
            <a:r>
              <a:rPr lang="en-US" sz="2600" dirty="0"/>
              <a:t>Used to generate </a:t>
            </a:r>
            <a:r>
              <a:rPr lang="en-US" sz="2600" dirty="0" err="1"/>
              <a:t>freq</a:t>
            </a:r>
            <a:r>
              <a:rPr lang="en-US" sz="2600" dirty="0"/>
              <a:t> domain representation of discrete signal</a:t>
            </a:r>
          </a:p>
          <a:p>
            <a:pPr marL="742950" lvl="1" indent="-285750" eaLnBrk="1" hangingPunct="1"/>
            <a:r>
              <a:rPr lang="en-US" sz="2200" dirty="0"/>
              <a:t>…like Laplace for continuous signals</a:t>
            </a:r>
          </a:p>
          <a:p>
            <a:pPr eaLnBrk="1" hangingPunct="1"/>
            <a:r>
              <a:rPr lang="en-US" sz="2600" dirty="0"/>
              <a:t>Complex number, real and imaginary component</a:t>
            </a:r>
          </a:p>
          <a:p>
            <a:pPr eaLnBrk="1" hangingPunct="1"/>
            <a:r>
              <a:rPr lang="en-US" sz="2600" dirty="0"/>
              <a:t>Unit Delay operator</a:t>
            </a:r>
          </a:p>
          <a:p>
            <a:pPr marL="742950" lvl="1" indent="-285750" eaLnBrk="1" hangingPunct="1"/>
            <a:r>
              <a:rPr lang="en-US" sz="2200" dirty="0" smtClean="0"/>
              <a:t>Z</a:t>
            </a:r>
            <a:r>
              <a:rPr lang="en-US" sz="2200" baseline="30000" dirty="0" smtClean="0"/>
              <a:t>-</a:t>
            </a:r>
            <a:r>
              <a:rPr lang="en-US" sz="2200" baseline="30000" dirty="0"/>
              <a:t>1</a:t>
            </a:r>
          </a:p>
          <a:p>
            <a:pPr marL="1143000" lvl="2" indent="-228600" eaLnBrk="1" hangingPunct="1"/>
            <a:r>
              <a:rPr lang="en-US" sz="2100" dirty="0"/>
              <a:t>Introduces a delay of one sample</a:t>
            </a:r>
          </a:p>
          <a:p>
            <a:pPr marL="1600200" lvl="3" indent="-228600" eaLnBrk="1" hangingPunct="1"/>
            <a:r>
              <a:rPr lang="en-US" sz="1800" dirty="0" smtClean="0"/>
              <a:t>Z</a:t>
            </a:r>
            <a:r>
              <a:rPr lang="en-US" sz="1800" baseline="30000" dirty="0" smtClean="0"/>
              <a:t>-</a:t>
            </a:r>
            <a:r>
              <a:rPr lang="en-US" sz="1800" baseline="30000" dirty="0"/>
              <a:t>1</a:t>
            </a:r>
            <a:r>
              <a:rPr lang="en-US" sz="1800" dirty="0"/>
              <a:t> x(n) = x(n-1)</a:t>
            </a:r>
          </a:p>
          <a:p>
            <a:pPr marL="1600200" lvl="3" indent="-228600" eaLnBrk="1" hangingPunct="1"/>
            <a:r>
              <a:rPr lang="en-US" sz="1800" dirty="0" smtClean="0"/>
              <a:t>Z</a:t>
            </a:r>
            <a:r>
              <a:rPr lang="en-US" sz="1800" baseline="30000" dirty="0" smtClean="0"/>
              <a:t>-</a:t>
            </a:r>
            <a:r>
              <a:rPr lang="en-US" sz="1800" baseline="30000" dirty="0"/>
              <a:t>1</a:t>
            </a:r>
            <a:r>
              <a:rPr lang="en-US" sz="1800" dirty="0"/>
              <a:t> (</a:t>
            </a:r>
            <a:r>
              <a:rPr lang="en-US" sz="1800" dirty="0" smtClean="0"/>
              <a:t>Z</a:t>
            </a:r>
            <a:r>
              <a:rPr lang="en-US" sz="1800" baseline="30000" dirty="0" smtClean="0"/>
              <a:t>-</a:t>
            </a:r>
            <a:r>
              <a:rPr lang="en-US" sz="1800" baseline="30000" dirty="0"/>
              <a:t>1</a:t>
            </a:r>
            <a:r>
              <a:rPr lang="en-US" sz="1800" dirty="0"/>
              <a:t> x(n)) = x(n-2)</a:t>
            </a:r>
          </a:p>
          <a:p>
            <a:pPr marL="1600200" lvl="3" indent="-228600" eaLnBrk="1" hangingPunct="1"/>
            <a:r>
              <a:rPr lang="en-US" sz="1800" dirty="0" smtClean="0"/>
              <a:t>Z</a:t>
            </a:r>
            <a:r>
              <a:rPr lang="en-US" sz="1800" baseline="30000" dirty="0" smtClean="0"/>
              <a:t>-</a:t>
            </a:r>
            <a:r>
              <a:rPr lang="en-US" sz="1800" baseline="30000" dirty="0"/>
              <a:t>2</a:t>
            </a:r>
            <a:r>
              <a:rPr lang="en-US" sz="1800" dirty="0"/>
              <a:t> x(n) = x(n-2) </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dirty="0"/>
              <a:t>Transfer Function</a:t>
            </a:r>
          </a:p>
        </p:txBody>
      </p:sp>
      <p:sp>
        <p:nvSpPr>
          <p:cNvPr id="40962" name="Rectangle 3"/>
          <p:cNvSpPr>
            <a:spLocks noGrp="1" noChangeArrowheads="1"/>
          </p:cNvSpPr>
          <p:nvPr>
            <p:ph sz="quarter" idx="1"/>
          </p:nvPr>
        </p:nvSpPr>
        <p:spPr/>
        <p:txBody>
          <a:bodyPr/>
          <a:lstStyle/>
          <a:p>
            <a:pPr eaLnBrk="1" hangingPunct="1">
              <a:lnSpc>
                <a:spcPct val="90000"/>
              </a:lnSpc>
            </a:pPr>
            <a:r>
              <a:rPr lang="en-US" dirty="0"/>
              <a:t>Describes a filter, allows us to determine its characteristics</a:t>
            </a:r>
          </a:p>
          <a:p>
            <a:pPr marL="742950" lvl="1" indent="-285750" eaLnBrk="1" hangingPunct="1">
              <a:lnSpc>
                <a:spcPct val="90000"/>
              </a:lnSpc>
            </a:pPr>
            <a:r>
              <a:rPr lang="en-US" dirty="0"/>
              <a:t>Substitute z transform into the previous equation for an IIR filter</a:t>
            </a:r>
          </a:p>
          <a:p>
            <a:pPr marL="1143000" lvl="2" indent="-228600" eaLnBrk="1" hangingPunct="1">
              <a:lnSpc>
                <a:spcPct val="90000"/>
              </a:lnSpc>
            </a:pPr>
            <a:r>
              <a:rPr lang="en-US" dirty="0"/>
              <a:t>(b0 + </a:t>
            </a:r>
            <a:r>
              <a:rPr lang="en-US" dirty="0" smtClean="0"/>
              <a:t>b1z</a:t>
            </a:r>
            <a:r>
              <a:rPr lang="en-US" baseline="30000" dirty="0" smtClean="0"/>
              <a:t>-</a:t>
            </a:r>
            <a:r>
              <a:rPr lang="en-US" baseline="30000" dirty="0"/>
              <a:t>1</a:t>
            </a:r>
            <a:r>
              <a:rPr lang="en-US" dirty="0"/>
              <a:t> + </a:t>
            </a:r>
            <a:r>
              <a:rPr lang="en-US" dirty="0" smtClean="0"/>
              <a:t>b2z</a:t>
            </a:r>
            <a:r>
              <a:rPr lang="en-US" baseline="30000" dirty="0" smtClean="0"/>
              <a:t>-</a:t>
            </a:r>
            <a:r>
              <a:rPr lang="en-US" baseline="30000" dirty="0"/>
              <a:t>2</a:t>
            </a:r>
            <a:r>
              <a:rPr lang="en-US" dirty="0"/>
              <a:t>)y(n) = (a0 + </a:t>
            </a:r>
            <a:r>
              <a:rPr lang="en-US" dirty="0" smtClean="0"/>
              <a:t>a1z</a:t>
            </a:r>
            <a:r>
              <a:rPr lang="en-US" baseline="30000" dirty="0" smtClean="0"/>
              <a:t>-</a:t>
            </a:r>
            <a:r>
              <a:rPr lang="en-US" baseline="30000" dirty="0"/>
              <a:t>1</a:t>
            </a:r>
            <a:r>
              <a:rPr lang="en-US" dirty="0"/>
              <a:t> + </a:t>
            </a:r>
            <a:r>
              <a:rPr lang="en-US" dirty="0" smtClean="0"/>
              <a:t>a2z</a:t>
            </a:r>
            <a:r>
              <a:rPr lang="en-US" baseline="30000" dirty="0" smtClean="0"/>
              <a:t>-</a:t>
            </a:r>
            <a:r>
              <a:rPr lang="en-US" baseline="30000" dirty="0"/>
              <a:t>2</a:t>
            </a:r>
            <a:r>
              <a:rPr lang="en-US" dirty="0"/>
              <a:t>)x(n)</a:t>
            </a:r>
          </a:p>
          <a:p>
            <a:pPr marL="1143000" lvl="2" indent="-228600" eaLnBrk="1" hangingPunct="1">
              <a:lnSpc>
                <a:spcPct val="90000"/>
              </a:lnSpc>
            </a:pPr>
            <a:r>
              <a:rPr lang="en-US" dirty="0"/>
              <a:t>Now we can calculate the transfer function which is the relationship of x(n) to y(n)</a:t>
            </a:r>
          </a:p>
          <a:p>
            <a:pPr marL="1600200" lvl="3" indent="-228600" eaLnBrk="1" hangingPunct="1">
              <a:lnSpc>
                <a:spcPct val="90000"/>
              </a:lnSpc>
            </a:pPr>
            <a:r>
              <a:rPr lang="en-US" dirty="0"/>
              <a:t>Y(n)/x(n) = (a0 +</a:t>
            </a:r>
            <a:r>
              <a:rPr lang="en-US" dirty="0" smtClean="0"/>
              <a:t>a1z</a:t>
            </a:r>
            <a:r>
              <a:rPr lang="en-US" baseline="30000" dirty="0" smtClean="0"/>
              <a:t>-</a:t>
            </a:r>
            <a:r>
              <a:rPr lang="en-US" baseline="30000" dirty="0"/>
              <a:t>1</a:t>
            </a:r>
            <a:r>
              <a:rPr lang="en-US" dirty="0"/>
              <a:t> + </a:t>
            </a:r>
            <a:r>
              <a:rPr lang="en-US" dirty="0" smtClean="0"/>
              <a:t>a2z</a:t>
            </a:r>
            <a:r>
              <a:rPr lang="en-US" baseline="30000" dirty="0" smtClean="0"/>
              <a:t>-</a:t>
            </a:r>
            <a:r>
              <a:rPr lang="en-US" baseline="30000" dirty="0"/>
              <a:t>2</a:t>
            </a:r>
            <a:r>
              <a:rPr lang="en-US" dirty="0"/>
              <a:t>)/(b0 +</a:t>
            </a:r>
            <a:r>
              <a:rPr lang="en-US" dirty="0" smtClean="0"/>
              <a:t>b1z</a:t>
            </a:r>
            <a:r>
              <a:rPr lang="en-US" baseline="30000" dirty="0" smtClean="0"/>
              <a:t>-</a:t>
            </a:r>
            <a:r>
              <a:rPr lang="en-US" baseline="30000" dirty="0"/>
              <a:t>1</a:t>
            </a:r>
            <a:r>
              <a:rPr lang="en-US" dirty="0"/>
              <a:t> + </a:t>
            </a:r>
            <a:r>
              <a:rPr lang="en-US" dirty="0" smtClean="0"/>
              <a:t>b2z</a:t>
            </a:r>
            <a:r>
              <a:rPr lang="en-US" baseline="30000" dirty="0" smtClean="0"/>
              <a:t>-</a:t>
            </a:r>
            <a:r>
              <a:rPr lang="en-US" baseline="30000" dirty="0"/>
              <a:t>2</a:t>
            </a:r>
            <a:r>
              <a:rPr lang="en-US" dirty="0"/>
              <a:t>)</a:t>
            </a:r>
          </a:p>
          <a:p>
            <a:pPr marL="742950" lvl="1" indent="-285750" eaLnBrk="1" hangingPunct="1">
              <a:lnSpc>
                <a:spcPct val="90000"/>
              </a:lnSpc>
            </a:pP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dirty="0"/>
              <a:t>Filter Coefficients</a:t>
            </a:r>
          </a:p>
        </p:txBody>
      </p:sp>
      <p:sp>
        <p:nvSpPr>
          <p:cNvPr id="41986" name="Rectangle 3"/>
          <p:cNvSpPr>
            <a:spLocks noGrp="1" noChangeArrowheads="1"/>
          </p:cNvSpPr>
          <p:nvPr>
            <p:ph sz="quarter" idx="1"/>
          </p:nvPr>
        </p:nvSpPr>
        <p:spPr/>
        <p:txBody>
          <a:bodyPr/>
          <a:lstStyle/>
          <a:p>
            <a:pPr eaLnBrk="1" hangingPunct="1">
              <a:lnSpc>
                <a:spcPct val="80000"/>
              </a:lnSpc>
            </a:pPr>
            <a:r>
              <a:rPr lang="en-US" sz="2600" dirty="0"/>
              <a:t>Why are the coefficients meaningful?</a:t>
            </a:r>
          </a:p>
          <a:p>
            <a:pPr marL="742950" lvl="1" indent="-285750" eaLnBrk="1" hangingPunct="1">
              <a:lnSpc>
                <a:spcPct val="80000"/>
              </a:lnSpc>
            </a:pPr>
            <a:r>
              <a:rPr lang="en-US" sz="2000" dirty="0"/>
              <a:t>They totally describe the filter…all FIR,IIR filters have the same form, all that differs is their coefficients</a:t>
            </a:r>
          </a:p>
          <a:p>
            <a:pPr marL="742950" lvl="1" indent="-285750" eaLnBrk="1" hangingPunct="1">
              <a:lnSpc>
                <a:spcPct val="80000"/>
              </a:lnSpc>
            </a:pPr>
            <a:r>
              <a:rPr lang="en-US" sz="2000" dirty="0"/>
              <a:t>Therefore to make a filter to your specifications you can use classic windowing equations (Hamming, Butterworth, </a:t>
            </a:r>
            <a:r>
              <a:rPr lang="en-US" sz="2000" dirty="0" err="1"/>
              <a:t>Chebychev</a:t>
            </a:r>
            <a:r>
              <a:rPr lang="en-US" sz="2000" dirty="0"/>
              <a:t>) to calculate what your coefficient values should be and then you are ready to process your signal</a:t>
            </a:r>
          </a:p>
          <a:p>
            <a:pPr marL="742950" lvl="1" indent="-285750" eaLnBrk="1" hangingPunct="1">
              <a:lnSpc>
                <a:spcPct val="80000"/>
              </a:lnSpc>
            </a:pPr>
            <a:r>
              <a:rPr lang="en-US" sz="2000" dirty="0"/>
              <a:t>Result will not be </a:t>
            </a:r>
            <a:r>
              <a:rPr lang="ja-JP" altLang="en-US" sz="2000" dirty="0"/>
              <a:t>“</a:t>
            </a:r>
            <a:r>
              <a:rPr lang="en-US" altLang="ja-JP" sz="2000" dirty="0"/>
              <a:t>ideal</a:t>
            </a:r>
            <a:r>
              <a:rPr lang="ja-JP" altLang="en-US" sz="2000" dirty="0"/>
              <a:t>”</a:t>
            </a:r>
            <a:r>
              <a:rPr lang="en-US" altLang="ja-JP" sz="2000" dirty="0"/>
              <a:t>.The parameters and windows you choose will determine the transition bandwidth (the sharpness of the </a:t>
            </a:r>
            <a:r>
              <a:rPr lang="en-US" altLang="ja-JP" sz="2000" dirty="0" err="1"/>
              <a:t>dropoff</a:t>
            </a:r>
            <a:r>
              <a:rPr lang="en-US" altLang="ja-JP" sz="2000" dirty="0"/>
              <a:t>) and the signal attenuation.</a:t>
            </a:r>
          </a:p>
          <a:p>
            <a:pPr marL="742950" lvl="1" indent="-285750" eaLnBrk="1" hangingPunct="1">
              <a:lnSpc>
                <a:spcPct val="80000"/>
              </a:lnSpc>
            </a:pPr>
            <a:r>
              <a:rPr lang="en-US" sz="2000" dirty="0"/>
              <a:t>Order will improve quality, but will cost more in terms of calculation and storage</a:t>
            </a:r>
          </a:p>
          <a:p>
            <a:pPr marL="742950" lvl="1" indent="-285750" eaLnBrk="1" hangingPunct="1">
              <a:lnSpc>
                <a:spcPct val="80000"/>
              </a:lnSpc>
            </a:pPr>
            <a:r>
              <a:rPr lang="en-US" sz="2000" dirty="0"/>
              <a:t>https://</a:t>
            </a:r>
            <a:r>
              <a:rPr lang="en-US" sz="2000" dirty="0" err="1"/>
              <a:t>ccrma.stanford.edu</a:t>
            </a:r>
            <a:r>
              <a:rPr lang="en-US" sz="2000" dirty="0"/>
              <a:t>/~</a:t>
            </a:r>
            <a:r>
              <a:rPr lang="en-US" sz="2000" dirty="0" err="1"/>
              <a:t>jos</a:t>
            </a:r>
            <a:r>
              <a:rPr lang="en-US" sz="2000" dirty="0"/>
              <a:t>/filters/</a:t>
            </a:r>
            <a:r>
              <a:rPr lang="en-US" sz="2000" dirty="0">
                <a:hlinkClick r:id="rId3"/>
              </a:rPr>
              <a:t>http://www.falstad.com/dfilter/</a:t>
            </a:r>
            <a:r>
              <a:rPr lang="en-US" sz="2000" dirty="0"/>
              <a:t> </a:t>
            </a:r>
          </a:p>
          <a:p>
            <a:pPr marL="742950" lvl="1" indent="-285750" eaLnBrk="1" hangingPunct="1">
              <a:lnSpc>
                <a:spcPct val="80000"/>
              </a:lnSpc>
            </a:pPr>
            <a:endParaRPr lang="en-US" sz="2000" dirty="0"/>
          </a:p>
          <a:p>
            <a:pPr marL="742950" lvl="1" indent="-285750" eaLnBrk="1" hangingPunct="1">
              <a:lnSpc>
                <a:spcPct val="80000"/>
              </a:lnSpc>
            </a:pPr>
            <a:endParaRPr lang="en-US" sz="20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t>Filter Coefficients</a:t>
            </a:r>
          </a:p>
        </p:txBody>
      </p:sp>
      <p:sp>
        <p:nvSpPr>
          <p:cNvPr id="44034" name="Rectangle 3"/>
          <p:cNvSpPr>
            <a:spLocks noGrp="1" noChangeArrowheads="1"/>
          </p:cNvSpPr>
          <p:nvPr>
            <p:ph sz="quarter" idx="1"/>
          </p:nvPr>
        </p:nvSpPr>
        <p:spPr/>
        <p:txBody>
          <a:bodyPr/>
          <a:lstStyle/>
          <a:p>
            <a:pPr eaLnBrk="1" hangingPunct="1">
              <a:buFont typeface="Wingdings" charset="0"/>
              <a:buNone/>
            </a:pPr>
            <a:r>
              <a:rPr lang="en-US" dirty="0" smtClean="0"/>
              <a:t>	Running </a:t>
            </a:r>
            <a:r>
              <a:rPr lang="en-US" dirty="0"/>
              <a:t>white noise through filter and looking </a:t>
            </a:r>
            <a:r>
              <a:rPr lang="en-US" dirty="0" smtClean="0"/>
              <a:t>at spectrum </a:t>
            </a:r>
            <a:r>
              <a:rPr lang="en-US" dirty="0"/>
              <a:t>is quick way of seeing the magnitude of the filter</a:t>
            </a:r>
            <a:r>
              <a:rPr lang="ja-JP" altLang="en-US" dirty="0"/>
              <a:t>’</a:t>
            </a:r>
            <a:r>
              <a:rPr lang="en-US" altLang="ja-JP" dirty="0"/>
              <a:t>s frequency response</a:t>
            </a:r>
          </a:p>
          <a:p>
            <a:pPr marL="0" indent="0" eaLnBrk="1" hangingPunct="1">
              <a:buNone/>
            </a:pPr>
            <a:endParaRPr lang="en-US" dirty="0">
              <a:latin typeface="Arial" charset="0"/>
            </a:endParaRP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a:t>What is DSP?</a:t>
            </a:r>
          </a:p>
        </p:txBody>
      </p:sp>
      <p:sp>
        <p:nvSpPr>
          <p:cNvPr id="18434" name="Rectangle 3"/>
          <p:cNvSpPr>
            <a:spLocks noGrp="1" noChangeArrowheads="1"/>
          </p:cNvSpPr>
          <p:nvPr>
            <p:ph sz="quarter" idx="1"/>
          </p:nvPr>
        </p:nvSpPr>
        <p:spPr/>
        <p:txBody>
          <a:bodyPr/>
          <a:lstStyle/>
          <a:p>
            <a:pPr eaLnBrk="1" hangingPunct="1">
              <a:lnSpc>
                <a:spcPct val="90000"/>
              </a:lnSpc>
            </a:pPr>
            <a:r>
              <a:rPr lang="en-US" sz="2600" dirty="0"/>
              <a:t>Signal Processing. One or more inputs come in, the processor modifies them in some way and produces one or more outputs</a:t>
            </a:r>
          </a:p>
          <a:p>
            <a:pPr eaLnBrk="1" hangingPunct="1">
              <a:lnSpc>
                <a:spcPct val="90000"/>
              </a:lnSpc>
            </a:pPr>
            <a:r>
              <a:rPr lang="en-US" sz="2600" dirty="0"/>
              <a:t>Techniques similar for Analog and Digital Processing</a:t>
            </a:r>
          </a:p>
          <a:p>
            <a:pPr marL="742950" lvl="1" indent="-285750" eaLnBrk="1" hangingPunct="1">
              <a:lnSpc>
                <a:spcPct val="90000"/>
              </a:lnSpc>
            </a:pPr>
            <a:r>
              <a:rPr lang="en-US" sz="2200" dirty="0"/>
              <a:t>Analog, precision, drift, noise, and distortion are problems</a:t>
            </a:r>
          </a:p>
          <a:p>
            <a:pPr marL="742950" lvl="1" indent="-285750" eaLnBrk="1" hangingPunct="1">
              <a:lnSpc>
                <a:spcPct val="90000"/>
              </a:lnSpc>
            </a:pPr>
            <a:r>
              <a:rPr lang="en-US" sz="2200" dirty="0"/>
              <a:t>Analog, delay is difficult</a:t>
            </a:r>
          </a:p>
          <a:p>
            <a:pPr marL="742950" lvl="1" indent="-285750" eaLnBrk="1" hangingPunct="1">
              <a:lnSpc>
                <a:spcPct val="90000"/>
              </a:lnSpc>
            </a:pPr>
            <a:r>
              <a:rPr lang="en-US" sz="2200" dirty="0"/>
              <a:t>Analog, hard to reconfigure dynamically, generality difficult</a:t>
            </a:r>
          </a:p>
          <a:p>
            <a:pPr marL="742950" lvl="1" indent="-285750" eaLnBrk="1" hangingPunct="1">
              <a:lnSpc>
                <a:spcPct val="90000"/>
              </a:lnSpc>
            </a:pPr>
            <a:r>
              <a:rPr lang="en-US" sz="2200" dirty="0"/>
              <a:t>However, for some applications digital is more complicated. Example, filtering a 3 MHz signal</a:t>
            </a:r>
          </a:p>
          <a:p>
            <a:pPr eaLnBrk="1" hangingPunct="1">
              <a:lnSpc>
                <a:spcPct val="90000"/>
              </a:lnSpc>
            </a:pPr>
            <a:endParaRPr lang="en-US" sz="26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dirty="0"/>
              <a:t>IIR Filter Design</a:t>
            </a:r>
          </a:p>
        </p:txBody>
      </p:sp>
      <p:sp>
        <p:nvSpPr>
          <p:cNvPr id="45058" name="Rectangle 3"/>
          <p:cNvSpPr>
            <a:spLocks noGrp="1" noChangeArrowheads="1"/>
          </p:cNvSpPr>
          <p:nvPr>
            <p:ph sz="quarter" idx="1"/>
          </p:nvPr>
        </p:nvSpPr>
        <p:spPr/>
        <p:txBody>
          <a:bodyPr>
            <a:normAutofit lnSpcReduction="10000"/>
          </a:bodyPr>
          <a:lstStyle/>
          <a:p>
            <a:pPr eaLnBrk="1" hangingPunct="1">
              <a:lnSpc>
                <a:spcPct val="90000"/>
              </a:lnSpc>
            </a:pPr>
            <a:r>
              <a:rPr lang="en-US" sz="2600" dirty="0"/>
              <a:t>Complex Numbers</a:t>
            </a:r>
          </a:p>
          <a:p>
            <a:pPr marL="742950" lvl="1" indent="-285750" eaLnBrk="1" hangingPunct="1">
              <a:lnSpc>
                <a:spcPct val="90000"/>
              </a:lnSpc>
            </a:pPr>
            <a:r>
              <a:rPr lang="en-US" sz="2200" dirty="0"/>
              <a:t>Contain a real part + an imaginary part</a:t>
            </a:r>
          </a:p>
          <a:p>
            <a:pPr marL="1143000" lvl="2" indent="-228600" eaLnBrk="1" hangingPunct="1">
              <a:lnSpc>
                <a:spcPct val="90000"/>
              </a:lnSpc>
            </a:pPr>
            <a:r>
              <a:rPr lang="en-US" sz="2100" dirty="0"/>
              <a:t>Z = x + </a:t>
            </a:r>
            <a:r>
              <a:rPr lang="en-US" sz="2100" dirty="0" err="1"/>
              <a:t>iy</a:t>
            </a:r>
            <a:r>
              <a:rPr lang="en-US" sz="2100" dirty="0"/>
              <a:t> ,  (z = 3 + 6i)</a:t>
            </a:r>
          </a:p>
          <a:p>
            <a:pPr marL="1600200" lvl="3" indent="-228600" eaLnBrk="1" hangingPunct="1">
              <a:lnSpc>
                <a:spcPct val="90000"/>
              </a:lnSpc>
            </a:pPr>
            <a:r>
              <a:rPr lang="en-US" sz="1800" dirty="0" err="1"/>
              <a:t>i</a:t>
            </a:r>
            <a:r>
              <a:rPr lang="en-US" sz="1800" dirty="0"/>
              <a:t> being the square root of –1</a:t>
            </a:r>
          </a:p>
          <a:p>
            <a:pPr marL="1143000" lvl="2" indent="-228600" eaLnBrk="1" hangingPunct="1">
              <a:lnSpc>
                <a:spcPct val="90000"/>
              </a:lnSpc>
            </a:pPr>
            <a:r>
              <a:rPr lang="en-US" sz="2100" dirty="0"/>
              <a:t>Represents the 2 dimensional aspects of a number, a vector.</a:t>
            </a:r>
          </a:p>
          <a:p>
            <a:pPr marL="742950" lvl="1" indent="-285750" eaLnBrk="1" hangingPunct="1">
              <a:lnSpc>
                <a:spcPct val="90000"/>
              </a:lnSpc>
            </a:pPr>
            <a:r>
              <a:rPr lang="en-US" sz="2200" dirty="0"/>
              <a:t>A waveform can be expressed in polar form (magnitude and phase, r and theta)</a:t>
            </a:r>
          </a:p>
          <a:p>
            <a:pPr marL="1143000" lvl="2" indent="-228600" eaLnBrk="1" hangingPunct="1">
              <a:lnSpc>
                <a:spcPct val="90000"/>
              </a:lnSpc>
            </a:pPr>
            <a:r>
              <a:rPr lang="en-US" sz="2100" dirty="0"/>
              <a:t>This can also be represented as a complex number</a:t>
            </a:r>
          </a:p>
          <a:p>
            <a:pPr marL="1600200" lvl="3" indent="-228600" eaLnBrk="1" hangingPunct="1">
              <a:lnSpc>
                <a:spcPct val="90000"/>
              </a:lnSpc>
            </a:pPr>
            <a:r>
              <a:rPr lang="en-US" sz="1800" dirty="0"/>
              <a:t>R =1, and theta = 45 degrees, same as .707 + .707i</a:t>
            </a:r>
          </a:p>
          <a:p>
            <a:pPr marL="1600200" lvl="3" indent="-228600" eaLnBrk="1" hangingPunct="1">
              <a:lnSpc>
                <a:spcPct val="90000"/>
              </a:lnSpc>
            </a:pPr>
            <a:r>
              <a:rPr lang="en-US" sz="1800" dirty="0"/>
              <a:t>Theta = 90 degrees, 0 + </a:t>
            </a:r>
            <a:r>
              <a:rPr lang="en-US" sz="1800" dirty="0" err="1"/>
              <a:t>i</a:t>
            </a:r>
            <a:endParaRPr lang="en-US" sz="1800" dirty="0"/>
          </a:p>
          <a:p>
            <a:pPr marL="1600200" lvl="3" indent="-228600" eaLnBrk="1" hangingPunct="1">
              <a:lnSpc>
                <a:spcPct val="90000"/>
              </a:lnSpc>
            </a:pPr>
            <a:r>
              <a:rPr lang="en-US" sz="1800" dirty="0"/>
              <a:t>R = 2, 1.4 + 1.4i</a:t>
            </a:r>
          </a:p>
          <a:p>
            <a:pPr marL="1143000" lvl="2" indent="-228600" eaLnBrk="1" hangingPunct="1">
              <a:lnSpc>
                <a:spcPct val="90000"/>
              </a:lnSpc>
            </a:pPr>
            <a:r>
              <a:rPr lang="en-US" sz="2100" dirty="0"/>
              <a:t>Multiplication of complex numbers</a:t>
            </a:r>
          </a:p>
          <a:p>
            <a:pPr marL="1600200" lvl="3" indent="-228600" eaLnBrk="1" hangingPunct="1">
              <a:lnSpc>
                <a:spcPct val="90000"/>
              </a:lnSpc>
            </a:pPr>
            <a:r>
              <a:rPr lang="en-US" sz="1800" dirty="0"/>
              <a:t>Multiplying by imaginary number causes phase shift, by real causes magnitude shift, </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t>Poles and Zeros</a:t>
            </a:r>
          </a:p>
        </p:txBody>
      </p:sp>
      <p:sp>
        <p:nvSpPr>
          <p:cNvPr id="47106" name="Rectangle 3"/>
          <p:cNvSpPr>
            <a:spLocks noGrp="1" noChangeArrowheads="1"/>
          </p:cNvSpPr>
          <p:nvPr>
            <p:ph sz="quarter" idx="1"/>
          </p:nvPr>
        </p:nvSpPr>
        <p:spPr/>
        <p:txBody>
          <a:bodyPr/>
          <a:lstStyle/>
          <a:p>
            <a:pPr eaLnBrk="1" hangingPunct="1"/>
            <a:r>
              <a:rPr lang="en-US" dirty="0"/>
              <a:t>Method for designing IIR filters</a:t>
            </a:r>
          </a:p>
          <a:p>
            <a:pPr marL="742950" lvl="1" indent="-285750" eaLnBrk="1" hangingPunct="1"/>
            <a:r>
              <a:rPr lang="en-US" dirty="0"/>
              <a:t>Z plane, coordinates system from 0 – 2pi (0 – sampling frequency)</a:t>
            </a:r>
          </a:p>
          <a:p>
            <a:pPr marL="1143000" lvl="2" indent="-228600" eaLnBrk="1" hangingPunct="1"/>
            <a:r>
              <a:rPr lang="en-US" dirty="0"/>
              <a:t>Axis are real and imaginary (</a:t>
            </a:r>
            <a:r>
              <a:rPr lang="en-US" dirty="0" err="1"/>
              <a:t>x,y</a:t>
            </a:r>
            <a:r>
              <a:rPr lang="en-US" dirty="0"/>
              <a:t>)</a:t>
            </a:r>
          </a:p>
          <a:p>
            <a:pPr marL="1143000" lvl="2" indent="-228600" eaLnBrk="1" hangingPunct="1"/>
            <a:r>
              <a:rPr lang="en-US" dirty="0"/>
              <a:t>So only interested in 0 to pi every frequency greater would be aliased</a:t>
            </a:r>
          </a:p>
          <a:p>
            <a:pPr marL="1143000" lvl="2" indent="-228600" eaLnBrk="1" hangingPunct="1"/>
            <a:r>
              <a:rPr lang="en-US" dirty="0"/>
              <a:t>So, if sampling frequency was 44KHz , pi would be 22KHz, pi/2 would be 11KHz etc.</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dirty="0"/>
              <a:t>Poles and Zeros</a:t>
            </a:r>
          </a:p>
        </p:txBody>
      </p:sp>
      <p:sp>
        <p:nvSpPr>
          <p:cNvPr id="48130" name="Rectangle 3"/>
          <p:cNvSpPr>
            <a:spLocks noGrp="1" noChangeArrowheads="1"/>
          </p:cNvSpPr>
          <p:nvPr>
            <p:ph sz="quarter" idx="1"/>
          </p:nvPr>
        </p:nvSpPr>
        <p:spPr/>
        <p:txBody>
          <a:bodyPr/>
          <a:lstStyle/>
          <a:p>
            <a:pPr eaLnBrk="1" hangingPunct="1"/>
            <a:r>
              <a:rPr lang="en-US" sz="2600" dirty="0"/>
              <a:t>Poles and Zeros can be places in the Z plane</a:t>
            </a:r>
          </a:p>
          <a:p>
            <a:pPr marL="742950" lvl="1" indent="-285750" eaLnBrk="1" hangingPunct="1"/>
            <a:r>
              <a:rPr lang="en-US" sz="2200" dirty="0"/>
              <a:t>Poles must be inside unit circle</a:t>
            </a:r>
          </a:p>
          <a:p>
            <a:pPr marL="742950" lvl="1" indent="-285750" eaLnBrk="1" hangingPunct="1"/>
            <a:r>
              <a:rPr lang="en-US" sz="2200" dirty="0"/>
              <a:t>Zeros can be anywhere</a:t>
            </a:r>
          </a:p>
          <a:p>
            <a:pPr marL="742950" lvl="1" indent="-285750" eaLnBrk="1" hangingPunct="1"/>
            <a:r>
              <a:rPr lang="en-US" sz="2200" dirty="0"/>
              <a:t>Must be placed in conjugate pairs when not on the real axis. (flipped around the real axis)</a:t>
            </a:r>
          </a:p>
          <a:p>
            <a:pPr marL="1143000" lvl="2" indent="-228600" eaLnBrk="1" hangingPunct="1"/>
            <a:r>
              <a:rPr lang="en-US" sz="2100" dirty="0"/>
              <a:t>.7 + .3j would require another zero at .7 - .3j</a:t>
            </a:r>
          </a:p>
          <a:p>
            <a:pPr marL="742950" lvl="1" indent="-285750" eaLnBrk="1" hangingPunct="1"/>
            <a:r>
              <a:rPr lang="en-US" sz="2200" dirty="0"/>
              <a:t>Poles amplify signals, Zeros attenuate them</a:t>
            </a:r>
          </a:p>
          <a:p>
            <a:pPr marL="1143000" lvl="2" indent="-228600" eaLnBrk="1" hangingPunct="1"/>
            <a:r>
              <a:rPr lang="en-US" sz="2100" dirty="0"/>
              <a:t>So the closer a frequency is to a </a:t>
            </a:r>
            <a:r>
              <a:rPr lang="en-US" sz="2100" dirty="0" err="1"/>
              <a:t>pole,the</a:t>
            </a:r>
            <a:r>
              <a:rPr lang="en-US" sz="2100" dirty="0"/>
              <a:t> more it will be amplified. Opposite is true for zeros</a:t>
            </a:r>
          </a:p>
          <a:p>
            <a:pPr marL="742950" lvl="1" indent="-285750" eaLnBrk="1" hangingPunct="1"/>
            <a:r>
              <a:rPr lang="en-US" dirty="0">
                <a:hlinkClick r:id="rId2"/>
              </a:rPr>
              <a:t>http://www.nst.ing.tu-bs.de/schaukasten/polezero/en_idx.html</a:t>
            </a:r>
            <a:r>
              <a:rPr lang="en-US" dirty="0"/>
              <a:t> </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dirty="0"/>
              <a:t>Poles and Zeros</a:t>
            </a:r>
          </a:p>
        </p:txBody>
      </p:sp>
      <p:sp>
        <p:nvSpPr>
          <p:cNvPr id="49154" name="Rectangle 3"/>
          <p:cNvSpPr>
            <a:spLocks noGrp="1" noChangeArrowheads="1"/>
          </p:cNvSpPr>
          <p:nvPr>
            <p:ph type="body" sz="half" idx="1"/>
          </p:nvPr>
        </p:nvSpPr>
        <p:spPr>
          <a:xfrm>
            <a:off x="457200" y="1719263"/>
            <a:ext cx="7924800" cy="4411662"/>
          </a:xfrm>
        </p:spPr>
        <p:txBody>
          <a:bodyPr/>
          <a:lstStyle/>
          <a:p>
            <a:pPr eaLnBrk="1" hangingPunct="1"/>
            <a:r>
              <a:rPr lang="en-US" sz="2600" dirty="0"/>
              <a:t>Place poles and zeros to design a filter</a:t>
            </a:r>
          </a:p>
          <a:p>
            <a:pPr marL="742950" lvl="1" indent="-285750" eaLnBrk="1" hangingPunct="1"/>
            <a:r>
              <a:rPr lang="en-US" sz="2200" dirty="0"/>
              <a:t>For example, a simple </a:t>
            </a:r>
            <a:r>
              <a:rPr lang="en-US" sz="2200" dirty="0" err="1"/>
              <a:t>bandpass</a:t>
            </a:r>
            <a:r>
              <a:rPr lang="en-US" sz="2200" dirty="0"/>
              <a:t> filter could consist of a pair of conjugate poles, the frequency that is effected by the pole is the one at the same angle as the pole </a:t>
            </a:r>
          </a:p>
          <a:p>
            <a:pPr marL="742950" lvl="1" indent="-285750" eaLnBrk="1" hangingPunct="1"/>
            <a:r>
              <a:rPr lang="en-US" sz="2200" dirty="0"/>
              <a:t>Filter coefficients can then be calculated from the standard H(z) transfer function</a:t>
            </a:r>
          </a:p>
          <a:p>
            <a:pPr marL="742950" lvl="1" indent="-285750" eaLnBrk="1" hangingPunct="1"/>
            <a:endParaRPr lang="en-US" sz="22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dirty="0"/>
              <a:t>Poles and Zeros</a:t>
            </a:r>
          </a:p>
        </p:txBody>
      </p:sp>
      <p:sp>
        <p:nvSpPr>
          <p:cNvPr id="50178" name="Rectangle 3"/>
          <p:cNvSpPr>
            <a:spLocks noGrp="1" noChangeArrowheads="1"/>
          </p:cNvSpPr>
          <p:nvPr>
            <p:ph type="body" sz="half" idx="1"/>
          </p:nvPr>
        </p:nvSpPr>
        <p:spPr>
          <a:xfrm>
            <a:off x="457200" y="1719263"/>
            <a:ext cx="7924800" cy="2471737"/>
          </a:xfrm>
        </p:spPr>
        <p:txBody>
          <a:bodyPr/>
          <a:lstStyle/>
          <a:p>
            <a:pPr eaLnBrk="1" hangingPunct="1"/>
            <a:r>
              <a:rPr lang="en-US" sz="2200" dirty="0"/>
              <a:t>Place poles and zeros to design a filter</a:t>
            </a:r>
          </a:p>
          <a:p>
            <a:pPr marL="742950" lvl="1" indent="-285750" eaLnBrk="1" hangingPunct="1"/>
            <a:r>
              <a:rPr lang="en-US" sz="2000" dirty="0"/>
              <a:t>The magnitude of the pole determines the pass band width and the magnitude. </a:t>
            </a:r>
          </a:p>
          <a:p>
            <a:pPr marL="1143000" lvl="2" indent="-228600" eaLnBrk="1" hangingPunct="1"/>
            <a:r>
              <a:rPr lang="en-US" sz="2100" dirty="0"/>
              <a:t>The closer the pole is to the radius of 1 the narrower the pass band and the greater the amplification</a:t>
            </a:r>
          </a:p>
          <a:p>
            <a:pPr marL="1143000" lvl="2" indent="-228600" eaLnBrk="1" hangingPunct="1"/>
            <a:r>
              <a:rPr lang="en-US" sz="2100" dirty="0"/>
              <a:t>Conjugate also has effect</a:t>
            </a:r>
          </a:p>
          <a:p>
            <a:pPr marL="742950" lvl="1" indent="-285750" eaLnBrk="1" hangingPunct="1">
              <a:buFont typeface="Wingdings" charset="0"/>
              <a:buNone/>
            </a:pPr>
            <a:endParaRPr lang="en-US" sz="2000" dirty="0">
              <a:latin typeface="Arial" charset="0"/>
            </a:endParaRPr>
          </a:p>
        </p:txBody>
      </p:sp>
      <p:pic>
        <p:nvPicPr>
          <p:cNvPr id="50179" name="Picture 4" descr="pol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866900" y="4191000"/>
            <a:ext cx="4914900" cy="2322513"/>
          </a:xfrm>
          <a:noFill/>
        </p:spPr>
      </p:pic>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dirty="0"/>
              <a:t>Poles and Zeros</a:t>
            </a:r>
          </a:p>
        </p:txBody>
      </p:sp>
      <p:sp>
        <p:nvSpPr>
          <p:cNvPr id="51202" name="Rectangle 3"/>
          <p:cNvSpPr>
            <a:spLocks noGrp="1" noChangeArrowheads="1"/>
          </p:cNvSpPr>
          <p:nvPr>
            <p:ph sz="quarter" idx="1"/>
          </p:nvPr>
        </p:nvSpPr>
        <p:spPr/>
        <p:txBody>
          <a:bodyPr/>
          <a:lstStyle/>
          <a:p>
            <a:pPr eaLnBrk="1" hangingPunct="1">
              <a:lnSpc>
                <a:spcPct val="90000"/>
              </a:lnSpc>
              <a:buFont typeface="Wingdings" charset="0"/>
              <a:buNone/>
            </a:pPr>
            <a:r>
              <a:rPr lang="en-US" dirty="0">
                <a:latin typeface="Arial Unicode MS" charset="0"/>
              </a:rPr>
              <a:t>               a0 (z-z1) (z-z2) (z-z3) (z-z4) ... </a:t>
            </a:r>
          </a:p>
          <a:p>
            <a:pPr eaLnBrk="1" hangingPunct="1">
              <a:lnSpc>
                <a:spcPct val="90000"/>
              </a:lnSpc>
            </a:pPr>
            <a:r>
              <a:rPr lang="en-US" dirty="0">
                <a:latin typeface="Arial Unicode MS" charset="0"/>
              </a:rPr>
              <a:t>H(z) = </a:t>
            </a:r>
            <a:r>
              <a:rPr lang="en-US" dirty="0" smtClean="0">
                <a:latin typeface="Arial Unicode MS" charset="0"/>
              </a:rPr>
              <a:t> --</a:t>
            </a:r>
            <a:r>
              <a:rPr lang="en-US" dirty="0">
                <a:latin typeface="Arial Unicode MS" charset="0"/>
              </a:rPr>
              <a:t>---------------------------------</a:t>
            </a:r>
            <a:r>
              <a:rPr lang="en-US" dirty="0" smtClean="0">
                <a:latin typeface="Arial Unicode MS" charset="0"/>
              </a:rPr>
              <a:t>---</a:t>
            </a:r>
            <a:endParaRPr lang="en-US" dirty="0">
              <a:latin typeface="Arial Unicode MS" charset="0"/>
            </a:endParaRPr>
          </a:p>
          <a:p>
            <a:pPr eaLnBrk="1" hangingPunct="1">
              <a:lnSpc>
                <a:spcPct val="90000"/>
              </a:lnSpc>
              <a:buFont typeface="Wingdings" charset="0"/>
              <a:buNone/>
            </a:pPr>
            <a:r>
              <a:rPr lang="en-US" dirty="0">
                <a:latin typeface="Arial Unicode MS" charset="0"/>
              </a:rPr>
              <a:t>                (z-p1) (z-p2) (z-p3) (z-p4) ... </a:t>
            </a:r>
          </a:p>
          <a:p>
            <a:pPr eaLnBrk="1" hangingPunct="1">
              <a:lnSpc>
                <a:spcPct val="90000"/>
              </a:lnSpc>
              <a:buFont typeface="Wingdings" charset="0"/>
              <a:buNone/>
            </a:pPr>
            <a:endParaRPr lang="en-US" dirty="0">
              <a:latin typeface="Arial Unicode MS" charset="0"/>
            </a:endParaRPr>
          </a:p>
          <a:p>
            <a:pPr eaLnBrk="1" hangingPunct="1">
              <a:lnSpc>
                <a:spcPct val="90000"/>
              </a:lnSpc>
              <a:buFont typeface="Wingdings" charset="0"/>
              <a:buNone/>
            </a:pPr>
            <a:r>
              <a:rPr lang="en-US" dirty="0" smtClean="0"/>
              <a:t>	Z </a:t>
            </a:r>
            <a:r>
              <a:rPr lang="en-US" dirty="0"/>
              <a:t>is the frequency in complex form, Ps are the positions of the poles and #</a:t>
            </a:r>
            <a:r>
              <a:rPr lang="en-US" dirty="0" err="1"/>
              <a:t>Zs</a:t>
            </a:r>
            <a:r>
              <a:rPr lang="en-US" dirty="0"/>
              <a:t> are the positions of the zeros in complex form. A0 is the first input coefficient.</a:t>
            </a:r>
          </a:p>
          <a:p>
            <a:pPr eaLnBrk="1" hangingPunct="1">
              <a:lnSpc>
                <a:spcPct val="90000"/>
              </a:lnSpc>
              <a:buFont typeface="Wingdings" charset="0"/>
              <a:buNone/>
            </a:pPr>
            <a:endParaRPr lang="en-US" dirty="0">
              <a:latin typeface="Arial Unicode MS" charset="0"/>
            </a:endParaRP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dirty="0"/>
              <a:t>Poles and Zeros</a:t>
            </a:r>
          </a:p>
        </p:txBody>
      </p:sp>
      <p:sp>
        <p:nvSpPr>
          <p:cNvPr id="52226" name="Rectangle 3"/>
          <p:cNvSpPr>
            <a:spLocks noGrp="1" noChangeArrowheads="1"/>
          </p:cNvSpPr>
          <p:nvPr>
            <p:ph sz="quarter" idx="1"/>
          </p:nvPr>
        </p:nvSpPr>
        <p:spPr>
          <a:xfrm>
            <a:off x="609600" y="1752600"/>
            <a:ext cx="8077200" cy="4724400"/>
          </a:xfrm>
        </p:spPr>
        <p:txBody>
          <a:bodyPr/>
          <a:lstStyle/>
          <a:p>
            <a:pPr eaLnBrk="1" hangingPunct="1">
              <a:lnSpc>
                <a:spcPct val="90000"/>
              </a:lnSpc>
            </a:pPr>
            <a:r>
              <a:rPr lang="en-US" sz="2600" dirty="0"/>
              <a:t>For our </a:t>
            </a:r>
            <a:r>
              <a:rPr lang="en-US" sz="2600" dirty="0" err="1"/>
              <a:t>bandpass</a:t>
            </a:r>
            <a:r>
              <a:rPr lang="en-US" sz="2600" dirty="0"/>
              <a:t> filter this simplifies to </a:t>
            </a:r>
          </a:p>
          <a:p>
            <a:pPr marL="742950" lvl="1" indent="-285750" eaLnBrk="1" hangingPunct="1">
              <a:lnSpc>
                <a:spcPct val="90000"/>
              </a:lnSpc>
            </a:pPr>
            <a:r>
              <a:rPr lang="en-US" sz="2200" dirty="0"/>
              <a:t>H(z) = a0 / (z-p1)(z-p2), since we only have two poles and no zeros</a:t>
            </a:r>
          </a:p>
          <a:p>
            <a:pPr marL="742950" lvl="1" indent="-285750" eaLnBrk="1" hangingPunct="1">
              <a:lnSpc>
                <a:spcPct val="90000"/>
              </a:lnSpc>
            </a:pPr>
            <a:r>
              <a:rPr lang="en-US" sz="2200" dirty="0"/>
              <a:t>For your Ps substitute in the positions</a:t>
            </a:r>
          </a:p>
          <a:p>
            <a:pPr marL="1143000" lvl="2" indent="-228600" eaLnBrk="1" hangingPunct="1">
              <a:lnSpc>
                <a:spcPct val="90000"/>
              </a:lnSpc>
            </a:pPr>
            <a:r>
              <a:rPr lang="en-US" sz="2100" dirty="0"/>
              <a:t>p1 = (</a:t>
            </a:r>
            <a:r>
              <a:rPr lang="en-US" sz="2100" dirty="0" err="1"/>
              <a:t>px</a:t>
            </a:r>
            <a:r>
              <a:rPr lang="en-US" sz="2100" dirty="0"/>
              <a:t>, </a:t>
            </a:r>
            <a:r>
              <a:rPr lang="en-US" sz="2100" dirty="0" err="1"/>
              <a:t>py</a:t>
            </a:r>
            <a:r>
              <a:rPr lang="en-US" sz="2100" dirty="0"/>
              <a:t>) = </a:t>
            </a:r>
            <a:r>
              <a:rPr lang="en-US" sz="2100" dirty="0" err="1"/>
              <a:t>px</a:t>
            </a:r>
            <a:r>
              <a:rPr lang="en-US" sz="2100" dirty="0"/>
              <a:t> + </a:t>
            </a:r>
            <a:r>
              <a:rPr lang="en-US" sz="2100" dirty="0" err="1"/>
              <a:t>ipy</a:t>
            </a:r>
            <a:r>
              <a:rPr lang="en-US" sz="2100" dirty="0"/>
              <a:t>, p2 = (</a:t>
            </a:r>
            <a:r>
              <a:rPr lang="en-US" sz="2100" dirty="0" err="1"/>
              <a:t>px</a:t>
            </a:r>
            <a:r>
              <a:rPr lang="en-US" sz="2100" dirty="0"/>
              <a:t>,-</a:t>
            </a:r>
            <a:r>
              <a:rPr lang="en-US" sz="2100" dirty="0" err="1"/>
              <a:t>py</a:t>
            </a:r>
            <a:r>
              <a:rPr lang="en-US" sz="2100" dirty="0"/>
              <a:t>) = </a:t>
            </a:r>
            <a:r>
              <a:rPr lang="en-US" sz="2100" dirty="0" err="1"/>
              <a:t>px</a:t>
            </a:r>
            <a:r>
              <a:rPr lang="en-US" sz="2100" dirty="0"/>
              <a:t> - </a:t>
            </a:r>
            <a:r>
              <a:rPr lang="en-US" sz="2100" dirty="0" err="1"/>
              <a:t>ipy</a:t>
            </a:r>
            <a:r>
              <a:rPr lang="en-US" sz="2100" dirty="0"/>
              <a:t> </a:t>
            </a:r>
          </a:p>
          <a:p>
            <a:pPr marL="742950" lvl="1" indent="-285750" eaLnBrk="1" hangingPunct="1">
              <a:lnSpc>
                <a:spcPct val="90000"/>
              </a:lnSpc>
            </a:pPr>
            <a:r>
              <a:rPr lang="en-US" sz="2200" dirty="0"/>
              <a:t>Result is </a:t>
            </a:r>
            <a:r>
              <a:rPr lang="en-US" sz="2200" dirty="0" smtClean="0"/>
              <a:t>z</a:t>
            </a:r>
            <a:r>
              <a:rPr lang="en-US" sz="2200" baseline="30000" dirty="0" smtClean="0"/>
              <a:t>0</a:t>
            </a:r>
            <a:r>
              <a:rPr lang="en-US" sz="2200" dirty="0" smtClean="0"/>
              <a:t> </a:t>
            </a:r>
            <a:r>
              <a:rPr lang="en-US" sz="2200" dirty="0"/>
              <a:t>= -(-2px)</a:t>
            </a:r>
            <a:r>
              <a:rPr lang="en-US" sz="2200" dirty="0" smtClean="0"/>
              <a:t>z </a:t>
            </a:r>
            <a:r>
              <a:rPr lang="en-US" sz="2200" baseline="30000" dirty="0" smtClean="0"/>
              <a:t>(</a:t>
            </a:r>
            <a:r>
              <a:rPr lang="en-US" sz="2200" baseline="30000" dirty="0"/>
              <a:t>-1)</a:t>
            </a:r>
            <a:r>
              <a:rPr lang="en-US" sz="2200" dirty="0"/>
              <a:t> - (</a:t>
            </a:r>
            <a:r>
              <a:rPr lang="en-US" sz="2200" dirty="0" smtClean="0"/>
              <a:t>px</a:t>
            </a:r>
            <a:r>
              <a:rPr lang="en-US" sz="2200" baseline="30000" dirty="0" smtClean="0"/>
              <a:t>2</a:t>
            </a:r>
            <a:r>
              <a:rPr lang="en-US" sz="2200" dirty="0" smtClean="0"/>
              <a:t> </a:t>
            </a:r>
            <a:r>
              <a:rPr lang="en-US" sz="2200" dirty="0"/>
              <a:t>+ </a:t>
            </a:r>
            <a:r>
              <a:rPr lang="en-US" sz="2200" dirty="0" smtClean="0"/>
              <a:t>py</a:t>
            </a:r>
            <a:r>
              <a:rPr lang="en-US" sz="2200" baseline="30000" dirty="0" smtClean="0"/>
              <a:t>2</a:t>
            </a:r>
            <a:r>
              <a:rPr lang="en-US" sz="2200" dirty="0"/>
              <a:t>)</a:t>
            </a:r>
            <a:r>
              <a:rPr lang="en-US" sz="2200" dirty="0" smtClean="0"/>
              <a:t>z</a:t>
            </a:r>
            <a:r>
              <a:rPr lang="en-US" sz="2200" baseline="30000" dirty="0" smtClean="0"/>
              <a:t>(</a:t>
            </a:r>
            <a:r>
              <a:rPr lang="en-US" sz="2200" baseline="30000" dirty="0"/>
              <a:t>-2) </a:t>
            </a:r>
          </a:p>
          <a:p>
            <a:pPr marL="742950" lvl="1" indent="-285750" eaLnBrk="1" hangingPunct="1">
              <a:lnSpc>
                <a:spcPct val="90000"/>
              </a:lnSpc>
            </a:pPr>
            <a:r>
              <a:rPr lang="en-US" sz="2200" dirty="0"/>
              <a:t>And now we have arrived at the z transform version, so we can look at the equation as</a:t>
            </a:r>
          </a:p>
          <a:p>
            <a:pPr marL="1143000" lvl="2" indent="-228600" eaLnBrk="1" hangingPunct="1">
              <a:lnSpc>
                <a:spcPct val="90000"/>
              </a:lnSpc>
            </a:pPr>
            <a:r>
              <a:rPr lang="en-US" sz="2100" dirty="0"/>
              <a:t>output(t+0) = a0 input(t) -(-2px)output(t-1) - (</a:t>
            </a:r>
            <a:r>
              <a:rPr lang="en-US" sz="2100" dirty="0" smtClean="0"/>
              <a:t>px</a:t>
            </a:r>
            <a:r>
              <a:rPr lang="en-US" sz="2100" baseline="30000" dirty="0" smtClean="0"/>
              <a:t>2</a:t>
            </a:r>
            <a:r>
              <a:rPr lang="en-US" sz="2100" dirty="0" smtClean="0"/>
              <a:t> </a:t>
            </a:r>
            <a:r>
              <a:rPr lang="en-US" sz="2100" dirty="0"/>
              <a:t>+ </a:t>
            </a:r>
            <a:r>
              <a:rPr lang="en-US" sz="2100" dirty="0" smtClean="0"/>
              <a:t>py</a:t>
            </a:r>
            <a:r>
              <a:rPr lang="en-US" sz="2100" baseline="30000" dirty="0" smtClean="0"/>
              <a:t>2</a:t>
            </a:r>
            <a:r>
              <a:rPr lang="en-US" sz="2100" dirty="0"/>
              <a:t>)output(t-2) </a:t>
            </a:r>
          </a:p>
          <a:p>
            <a:pPr marL="1143000" lvl="2" indent="-228600" eaLnBrk="1" hangingPunct="1">
              <a:lnSpc>
                <a:spcPct val="90000"/>
              </a:lnSpc>
            </a:pPr>
            <a:r>
              <a:rPr lang="en-US" sz="2100" dirty="0"/>
              <a:t>So we can determine our coefficients</a:t>
            </a:r>
          </a:p>
          <a:p>
            <a:pPr marL="1143000" lvl="2" indent="-228600" eaLnBrk="1" hangingPunct="1">
              <a:lnSpc>
                <a:spcPct val="90000"/>
              </a:lnSpc>
            </a:pPr>
            <a:r>
              <a:rPr lang="en-US" sz="2100" dirty="0"/>
              <a:t>We can also calculate the different parameter formulas</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dirty="0"/>
              <a:t>Poles and Zeros</a:t>
            </a:r>
          </a:p>
        </p:txBody>
      </p:sp>
      <p:sp>
        <p:nvSpPr>
          <p:cNvPr id="53250" name="Rectangle 3"/>
          <p:cNvSpPr>
            <a:spLocks noGrp="1" noChangeArrowheads="1"/>
          </p:cNvSpPr>
          <p:nvPr>
            <p:ph sz="quarter" idx="1"/>
          </p:nvPr>
        </p:nvSpPr>
        <p:spPr/>
        <p:txBody>
          <a:bodyPr/>
          <a:lstStyle/>
          <a:p>
            <a:pPr eaLnBrk="1" hangingPunct="1">
              <a:lnSpc>
                <a:spcPct val="90000"/>
              </a:lnSpc>
            </a:pPr>
            <a:r>
              <a:rPr lang="en-US" sz="2200" dirty="0"/>
              <a:t>Working through the substitutions will yield</a:t>
            </a:r>
          </a:p>
          <a:p>
            <a:pPr eaLnBrk="1" hangingPunct="1">
              <a:lnSpc>
                <a:spcPct val="90000"/>
              </a:lnSpc>
            </a:pPr>
            <a:r>
              <a:rPr lang="en-US" sz="1900" dirty="0"/>
              <a:t>SR = sampling frequency </a:t>
            </a:r>
          </a:p>
          <a:p>
            <a:pPr eaLnBrk="1" hangingPunct="1">
              <a:lnSpc>
                <a:spcPct val="90000"/>
              </a:lnSpc>
            </a:pPr>
            <a:r>
              <a:rPr lang="en-US" sz="1900" dirty="0"/>
              <a:t>f = </a:t>
            </a:r>
            <a:r>
              <a:rPr lang="en-US" sz="1900" dirty="0" err="1"/>
              <a:t>passband</a:t>
            </a:r>
            <a:r>
              <a:rPr lang="en-US" sz="1900" dirty="0"/>
              <a:t> center frequency </a:t>
            </a:r>
          </a:p>
          <a:p>
            <a:pPr eaLnBrk="1" hangingPunct="1">
              <a:lnSpc>
                <a:spcPct val="90000"/>
              </a:lnSpc>
            </a:pPr>
            <a:r>
              <a:rPr lang="en-US" sz="1900" dirty="0"/>
              <a:t>r = [0,1) </a:t>
            </a:r>
          </a:p>
          <a:p>
            <a:pPr eaLnBrk="1" hangingPunct="1">
              <a:lnSpc>
                <a:spcPct val="90000"/>
              </a:lnSpc>
            </a:pPr>
            <a:r>
              <a:rPr lang="en-US" sz="1900" dirty="0" err="1"/>
              <a:t>phx</a:t>
            </a:r>
            <a:r>
              <a:rPr lang="en-US" sz="1900" dirty="0"/>
              <a:t> = </a:t>
            </a:r>
            <a:r>
              <a:rPr lang="en-US" sz="1900" dirty="0" err="1"/>
              <a:t>cos</a:t>
            </a:r>
            <a:r>
              <a:rPr lang="en-US" sz="1900" dirty="0"/>
              <a:t>(</a:t>
            </a:r>
            <a:r>
              <a:rPr lang="en-US" sz="1900" dirty="0" smtClean="0"/>
              <a:t>2pi f</a:t>
            </a:r>
            <a:r>
              <a:rPr lang="en-US" sz="1900" dirty="0"/>
              <a:t>/SR), </a:t>
            </a:r>
            <a:r>
              <a:rPr lang="en-US" sz="1900" dirty="0" err="1"/>
              <a:t>phy</a:t>
            </a:r>
            <a:r>
              <a:rPr lang="en-US" sz="1900" dirty="0"/>
              <a:t> = sin(2pi f/SR) </a:t>
            </a:r>
          </a:p>
          <a:p>
            <a:pPr eaLnBrk="1" hangingPunct="1">
              <a:lnSpc>
                <a:spcPct val="90000"/>
              </a:lnSpc>
            </a:pPr>
            <a:r>
              <a:rPr lang="en-US" sz="1900" dirty="0"/>
              <a:t>a0 = (1-r) * </a:t>
            </a:r>
            <a:r>
              <a:rPr lang="en-US" sz="1900" dirty="0" err="1"/>
              <a:t>sqrt</a:t>
            </a:r>
            <a:r>
              <a:rPr lang="en-US" sz="1900" dirty="0"/>
              <a:t>(r*(r-4*phx+2)+1) </a:t>
            </a:r>
          </a:p>
          <a:p>
            <a:pPr eaLnBrk="1" hangingPunct="1">
              <a:lnSpc>
                <a:spcPct val="90000"/>
              </a:lnSpc>
            </a:pPr>
            <a:r>
              <a:rPr lang="en-US" sz="1900" dirty="0"/>
              <a:t>b1 = 2*r*</a:t>
            </a:r>
            <a:r>
              <a:rPr lang="en-US" sz="1900" dirty="0" err="1"/>
              <a:t>phx</a:t>
            </a:r>
            <a:r>
              <a:rPr lang="en-US" sz="1900" dirty="0"/>
              <a:t> </a:t>
            </a:r>
          </a:p>
          <a:p>
            <a:pPr eaLnBrk="1" hangingPunct="1">
              <a:lnSpc>
                <a:spcPct val="90000"/>
              </a:lnSpc>
            </a:pPr>
            <a:r>
              <a:rPr lang="en-US" sz="1900" dirty="0"/>
              <a:t>b2 = -</a:t>
            </a:r>
            <a:r>
              <a:rPr lang="en-US" sz="1900" dirty="0" smtClean="0"/>
              <a:t>r</a:t>
            </a:r>
            <a:r>
              <a:rPr lang="en-US" sz="1900" baseline="30000" dirty="0" smtClean="0"/>
              <a:t>2</a:t>
            </a:r>
            <a:r>
              <a:rPr lang="en-US" sz="1900" dirty="0" smtClean="0"/>
              <a:t> </a:t>
            </a:r>
            <a:endParaRPr lang="en-US" sz="1900" dirty="0"/>
          </a:p>
          <a:p>
            <a:pPr eaLnBrk="1" hangingPunct="1">
              <a:lnSpc>
                <a:spcPct val="90000"/>
              </a:lnSpc>
            </a:pPr>
            <a:r>
              <a:rPr lang="en-US" sz="1900" dirty="0"/>
              <a:t>output(t) = a0 * input(t) + b1 * output(t-1) + b2 * output(t-2)</a:t>
            </a:r>
          </a:p>
          <a:p>
            <a:pPr eaLnBrk="1" hangingPunct="1">
              <a:lnSpc>
                <a:spcPct val="90000"/>
              </a:lnSpc>
            </a:pPr>
            <a:r>
              <a:rPr lang="en-US" sz="1900" dirty="0"/>
              <a:t>For more information </a:t>
            </a:r>
            <a:endParaRPr lang="en-US" sz="1900" dirty="0" smtClean="0"/>
          </a:p>
          <a:p>
            <a:pPr lvl="1">
              <a:lnSpc>
                <a:spcPct val="90000"/>
              </a:lnSpc>
            </a:pPr>
            <a:r>
              <a:rPr lang="en-US" sz="1600" dirty="0" smtClean="0">
                <a:hlinkClick r:id="rId2"/>
              </a:rPr>
              <a:t>http</a:t>
            </a:r>
            <a:r>
              <a:rPr lang="en-US" sz="1600" dirty="0">
                <a:hlinkClick r:id="rId2"/>
              </a:rPr>
              <a:t>://</a:t>
            </a:r>
            <a:r>
              <a:rPr lang="en-US" sz="1600" dirty="0" err="1">
                <a:hlinkClick r:id="rId2"/>
              </a:rPr>
              <a:t>yehar.com</a:t>
            </a:r>
            <a:r>
              <a:rPr lang="en-US" sz="1600" dirty="0">
                <a:hlinkClick r:id="rId2"/>
              </a:rPr>
              <a:t>/blog/?p=121</a:t>
            </a:r>
            <a:endParaRPr lang="en-US" sz="1600" dirty="0"/>
          </a:p>
          <a:p>
            <a:pPr eaLnBrk="1" hangingPunct="1">
              <a:lnSpc>
                <a:spcPct val="90000"/>
              </a:lnSpc>
            </a:pPr>
            <a:endParaRPr lang="en-US" sz="26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a:t>Poles and Zeros</a:t>
            </a:r>
          </a:p>
        </p:txBody>
      </p:sp>
      <p:sp>
        <p:nvSpPr>
          <p:cNvPr id="54274" name="Rectangle 3"/>
          <p:cNvSpPr>
            <a:spLocks noGrp="1" noChangeArrowheads="1"/>
          </p:cNvSpPr>
          <p:nvPr>
            <p:ph sz="quarter" idx="1"/>
          </p:nvPr>
        </p:nvSpPr>
        <p:spPr/>
        <p:txBody>
          <a:bodyPr/>
          <a:lstStyle/>
          <a:p>
            <a:pPr eaLnBrk="1" hangingPunct="1"/>
            <a:r>
              <a:rPr lang="en-US" sz="2600" dirty="0"/>
              <a:t>Adding a zero between the conjugate poles would reduce the effect of the conjugate pole</a:t>
            </a:r>
          </a:p>
          <a:p>
            <a:pPr marL="742950" lvl="1" indent="-285750" eaLnBrk="1" hangingPunct="1"/>
            <a:r>
              <a:rPr lang="en-US" sz="2200" dirty="0"/>
              <a:t>If we don</a:t>
            </a:r>
            <a:r>
              <a:rPr lang="ja-JP" altLang="en-US" sz="2200" dirty="0"/>
              <a:t>’</a:t>
            </a:r>
            <a:r>
              <a:rPr lang="en-US" altLang="ja-JP" sz="2200" dirty="0"/>
              <a:t>t use conjugate poles the coefficients are complex numbers and the resulting signal is complex</a:t>
            </a:r>
          </a:p>
          <a:p>
            <a:pPr eaLnBrk="1" hangingPunct="1"/>
            <a:r>
              <a:rPr lang="en-US" sz="2600" dirty="0"/>
              <a:t>A filter with only zeros is an FIR filter.</a:t>
            </a:r>
          </a:p>
          <a:p>
            <a:pPr eaLnBrk="1" hangingPunct="1"/>
            <a:r>
              <a:rPr lang="en-US" sz="2600" dirty="0"/>
              <a:t>Phase response is also a factor in filter design</a:t>
            </a:r>
          </a:p>
          <a:p>
            <a:pPr eaLnBrk="1" hangingPunct="1"/>
            <a:r>
              <a:rPr lang="en-US" sz="2600" dirty="0"/>
              <a:t>Filter design is an art </a:t>
            </a:r>
          </a:p>
          <a:p>
            <a:pPr marL="742950" lvl="1" indent="-285750" eaLnBrk="1" hangingPunct="1"/>
            <a:r>
              <a:rPr lang="en-US" sz="2200" dirty="0"/>
              <a:t>Calculating filter coefficients from the desired frequency response is still open problem</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dirty="0"/>
              <a:t>Transforms</a:t>
            </a:r>
          </a:p>
        </p:txBody>
      </p:sp>
      <p:sp>
        <p:nvSpPr>
          <p:cNvPr id="56322" name="Rectangle 3"/>
          <p:cNvSpPr>
            <a:spLocks noGrp="1" noChangeArrowheads="1"/>
          </p:cNvSpPr>
          <p:nvPr>
            <p:ph sz="quarter" idx="1"/>
          </p:nvPr>
        </p:nvSpPr>
        <p:spPr/>
        <p:txBody>
          <a:bodyPr/>
          <a:lstStyle/>
          <a:p>
            <a:pPr eaLnBrk="1" hangingPunct="1">
              <a:lnSpc>
                <a:spcPct val="90000"/>
              </a:lnSpc>
            </a:pPr>
            <a:r>
              <a:rPr lang="en-US" sz="2600" dirty="0"/>
              <a:t>A transform is a mathematical tool used to move between the time and frequency domains.</a:t>
            </a:r>
          </a:p>
          <a:p>
            <a:pPr eaLnBrk="1" hangingPunct="1">
              <a:lnSpc>
                <a:spcPct val="90000"/>
              </a:lnSpc>
            </a:pPr>
            <a:r>
              <a:rPr lang="en-US" sz="2600" dirty="0"/>
              <a:t>Convolution in the time domain equals multiplication in the frequency domain</a:t>
            </a:r>
          </a:p>
          <a:p>
            <a:pPr marL="742950" lvl="1" indent="-285750" eaLnBrk="1" hangingPunct="1">
              <a:lnSpc>
                <a:spcPct val="90000"/>
              </a:lnSpc>
            </a:pPr>
            <a:r>
              <a:rPr lang="en-US" sz="2200" dirty="0"/>
              <a:t>Convolution although easy conceptually is computationally intensive</a:t>
            </a:r>
          </a:p>
          <a:p>
            <a:pPr marL="742950" lvl="1" indent="-285750" eaLnBrk="1" hangingPunct="1">
              <a:lnSpc>
                <a:spcPct val="90000"/>
              </a:lnSpc>
            </a:pPr>
            <a:r>
              <a:rPr lang="en-US" sz="2200" dirty="0"/>
              <a:t>Therefore it is often preferable to transform into the frequency domain, multiply and then transform back</a:t>
            </a:r>
          </a:p>
          <a:p>
            <a:pPr marL="742950" lvl="1" indent="-285750" eaLnBrk="1" hangingPunct="1">
              <a:lnSpc>
                <a:spcPct val="90000"/>
              </a:lnSpc>
            </a:pPr>
            <a:r>
              <a:rPr lang="en-US" sz="2200" dirty="0"/>
              <a:t>It is also useful to transform a signal or filter in order to understand its spectral characteristics</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dirty="0"/>
              <a:t>Why Digital is Preferred</a:t>
            </a:r>
          </a:p>
        </p:txBody>
      </p:sp>
      <p:sp>
        <p:nvSpPr>
          <p:cNvPr id="19458" name="Rectangle 3"/>
          <p:cNvSpPr>
            <a:spLocks noGrp="1" noChangeArrowheads="1"/>
          </p:cNvSpPr>
          <p:nvPr>
            <p:ph sz="quarter" idx="1"/>
          </p:nvPr>
        </p:nvSpPr>
        <p:spPr/>
        <p:txBody>
          <a:bodyPr/>
          <a:lstStyle/>
          <a:p>
            <a:pPr eaLnBrk="1" hangingPunct="1">
              <a:lnSpc>
                <a:spcPct val="90000"/>
              </a:lnSpc>
            </a:pPr>
            <a:r>
              <a:rPr lang="en-US" dirty="0"/>
              <a:t>Digital often means RAM and a generic processor, which is very powerful</a:t>
            </a:r>
          </a:p>
          <a:p>
            <a:pPr marL="742950" lvl="1" indent="-285750" eaLnBrk="1" hangingPunct="1">
              <a:lnSpc>
                <a:spcPct val="90000"/>
              </a:lnSpc>
            </a:pPr>
            <a:r>
              <a:rPr lang="en-US" dirty="0"/>
              <a:t>Digital pros as compared to Analog</a:t>
            </a:r>
          </a:p>
          <a:p>
            <a:pPr marL="1143000" lvl="2" indent="-228600" eaLnBrk="1" hangingPunct="1">
              <a:lnSpc>
                <a:spcPct val="90000"/>
              </a:lnSpc>
            </a:pPr>
            <a:r>
              <a:rPr lang="en-US" dirty="0"/>
              <a:t>Programmable</a:t>
            </a:r>
          </a:p>
          <a:p>
            <a:pPr marL="1143000" lvl="2" indent="-228600" eaLnBrk="1" hangingPunct="1">
              <a:lnSpc>
                <a:spcPct val="90000"/>
              </a:lnSpc>
            </a:pPr>
            <a:r>
              <a:rPr lang="en-US" dirty="0"/>
              <a:t>Dynamic range, low distortion, filter tuning, </a:t>
            </a:r>
            <a:r>
              <a:rPr lang="en-US" dirty="0" err="1"/>
              <a:t>delays,random</a:t>
            </a:r>
            <a:r>
              <a:rPr lang="en-US" dirty="0"/>
              <a:t> signal access, </a:t>
            </a:r>
            <a:r>
              <a:rPr lang="en-US" dirty="0" err="1"/>
              <a:t>reconfiguration,presets,chainability</a:t>
            </a:r>
            <a:r>
              <a:rPr lang="en-US" dirty="0"/>
              <a:t>, hardware design cost is low</a:t>
            </a:r>
          </a:p>
          <a:p>
            <a:pPr marL="742950" lvl="1" indent="-285750" eaLnBrk="1" hangingPunct="1">
              <a:lnSpc>
                <a:spcPct val="90000"/>
              </a:lnSpc>
            </a:pPr>
            <a:r>
              <a:rPr lang="en-US" dirty="0"/>
              <a:t>Analog pros as compared to Digital</a:t>
            </a:r>
          </a:p>
          <a:p>
            <a:pPr marL="1143000" lvl="2" indent="-228600" eaLnBrk="1" hangingPunct="1">
              <a:lnSpc>
                <a:spcPct val="90000"/>
              </a:lnSpc>
            </a:pPr>
            <a:r>
              <a:rPr lang="en-US" dirty="0"/>
              <a:t>Frequency range, low power consumption, no software design cost</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a:t>Fourier Transform</a:t>
            </a:r>
          </a:p>
        </p:txBody>
      </p:sp>
      <p:sp>
        <p:nvSpPr>
          <p:cNvPr id="57346" name="Rectangle 3"/>
          <p:cNvSpPr>
            <a:spLocks noGrp="1" noChangeArrowheads="1"/>
          </p:cNvSpPr>
          <p:nvPr>
            <p:ph type="body" sz="half" idx="1"/>
          </p:nvPr>
        </p:nvSpPr>
        <p:spPr>
          <a:xfrm>
            <a:off x="457200" y="1719263"/>
            <a:ext cx="4191000" cy="4411662"/>
          </a:xfrm>
        </p:spPr>
        <p:txBody>
          <a:bodyPr/>
          <a:lstStyle/>
          <a:p>
            <a:pPr eaLnBrk="1" hangingPunct="1"/>
            <a:r>
              <a:rPr lang="en-US" sz="2200" dirty="0"/>
              <a:t>Is intended for generating a continuous spectrum from a continuous infinite signal.</a:t>
            </a:r>
          </a:p>
          <a:p>
            <a:pPr eaLnBrk="1" hangingPunct="1"/>
            <a:r>
              <a:rPr lang="en-US" sz="2200" dirty="0"/>
              <a:t>Therefore, for your digital audio purposes we use the Discrete Fourier Transform (DFT) which converts a discrete signal into a discrete </a:t>
            </a:r>
            <a:r>
              <a:rPr lang="en-US" sz="2200" dirty="0" smtClean="0"/>
              <a:t>spectrum</a:t>
            </a:r>
            <a:endParaRPr lang="en-US" sz="2200" dirty="0"/>
          </a:p>
        </p:txBody>
      </p:sp>
      <p:pic>
        <p:nvPicPr>
          <p:cNvPr id="57347" name="Picture 4" descr="fftexampl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7529" r="7529"/>
          <a:stretch>
            <a:fillRect/>
          </a:stretch>
        </p:blipFill>
        <p:spPr>
          <a:noFill/>
        </p:spPr>
      </p:pic>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dirty="0"/>
              <a:t>Fourier Transform</a:t>
            </a:r>
          </a:p>
        </p:txBody>
      </p:sp>
      <p:sp>
        <p:nvSpPr>
          <p:cNvPr id="58370" name="Rectangle 3"/>
          <p:cNvSpPr>
            <a:spLocks noGrp="1" noChangeArrowheads="1"/>
          </p:cNvSpPr>
          <p:nvPr>
            <p:ph sz="quarter" idx="1"/>
          </p:nvPr>
        </p:nvSpPr>
        <p:spPr>
          <a:xfrm>
            <a:off x="457200" y="1719263"/>
            <a:ext cx="8458200" cy="4411662"/>
          </a:xfrm>
        </p:spPr>
        <p:txBody>
          <a:bodyPr/>
          <a:lstStyle/>
          <a:p>
            <a:pPr eaLnBrk="1" hangingPunct="1">
              <a:lnSpc>
                <a:spcPct val="90000"/>
              </a:lnSpc>
            </a:pPr>
            <a:r>
              <a:rPr lang="en-US" sz="2600" dirty="0"/>
              <a:t>DFT is computationally intensive, so the Fast Fourier Transform(FFT) is used</a:t>
            </a:r>
          </a:p>
          <a:p>
            <a:pPr marL="742950" lvl="1" indent="-285750" eaLnBrk="1" hangingPunct="1">
              <a:lnSpc>
                <a:spcPct val="90000"/>
              </a:lnSpc>
            </a:pPr>
            <a:r>
              <a:rPr lang="en-US" sz="2200" dirty="0"/>
              <a:t>O(</a:t>
            </a:r>
            <a:r>
              <a:rPr lang="en-US" sz="2200" dirty="0" smtClean="0"/>
              <a:t>N</a:t>
            </a:r>
            <a:r>
              <a:rPr lang="en-US" sz="2200" baseline="30000" dirty="0" smtClean="0"/>
              <a:t>2</a:t>
            </a:r>
            <a:r>
              <a:rPr lang="en-US" sz="2200" dirty="0"/>
              <a:t>) vs. O(N(log(N))</a:t>
            </a:r>
          </a:p>
          <a:p>
            <a:pPr marL="742950" lvl="1" indent="-285750" eaLnBrk="1" hangingPunct="1">
              <a:lnSpc>
                <a:spcPct val="90000"/>
              </a:lnSpc>
            </a:pPr>
            <a:r>
              <a:rPr lang="en-US" sz="2400" dirty="0"/>
              <a:t>FFT takes advantage of redundancy and symmetry</a:t>
            </a:r>
          </a:p>
          <a:p>
            <a:pPr marL="1143000" lvl="2" indent="-228600" eaLnBrk="1" hangingPunct="1">
              <a:lnSpc>
                <a:spcPct val="90000"/>
              </a:lnSpc>
            </a:pPr>
            <a:r>
              <a:rPr lang="en-US" sz="2100" dirty="0"/>
              <a:t>Just an efficient method of doing DFT</a:t>
            </a:r>
          </a:p>
          <a:p>
            <a:pPr marL="1143000" lvl="2" indent="-228600" eaLnBrk="1" hangingPunct="1">
              <a:lnSpc>
                <a:spcPct val="90000"/>
              </a:lnSpc>
            </a:pPr>
            <a:r>
              <a:rPr lang="en-US" sz="2100" dirty="0"/>
              <a:t>Decomposes data into sets then those sets are broken into smaller sets (e.g. 32 -&gt; 2 sets of 16 -&gt; 4 sets of 8 etc.) </a:t>
            </a:r>
          </a:p>
          <a:p>
            <a:pPr marL="1143000" lvl="2" indent="-228600" eaLnBrk="1" hangingPunct="1">
              <a:lnSpc>
                <a:spcPct val="90000"/>
              </a:lnSpc>
            </a:pPr>
            <a:r>
              <a:rPr lang="en-US" sz="2100" dirty="0"/>
              <a:t>Usually requires that the number of inputs is an integral power of 2</a:t>
            </a:r>
          </a:p>
          <a:p>
            <a:pPr marL="1143000" lvl="2" indent="-228600" eaLnBrk="1" hangingPunct="1">
              <a:lnSpc>
                <a:spcPct val="90000"/>
              </a:lnSpc>
            </a:pPr>
            <a:r>
              <a:rPr lang="en-US" sz="2100" dirty="0"/>
              <a:t>Result is the real and imaginary parts of the signal or filter (magnitude and phase)</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dirty="0"/>
              <a:t>Fourier Transform</a:t>
            </a:r>
          </a:p>
        </p:txBody>
      </p:sp>
      <p:sp>
        <p:nvSpPr>
          <p:cNvPr id="59394" name="Rectangle 3"/>
          <p:cNvSpPr>
            <a:spLocks noGrp="1" noChangeArrowheads="1"/>
          </p:cNvSpPr>
          <p:nvPr>
            <p:ph sz="quarter" idx="1"/>
          </p:nvPr>
        </p:nvSpPr>
        <p:spPr/>
        <p:txBody>
          <a:bodyPr/>
          <a:lstStyle/>
          <a:p>
            <a:pPr eaLnBrk="1" hangingPunct="1"/>
            <a:r>
              <a:rPr lang="en-US" sz="2600" dirty="0"/>
              <a:t>Theoretically, we can move back and forth between the time and frequency domain without losing any information</a:t>
            </a:r>
          </a:p>
          <a:p>
            <a:pPr marL="742950" lvl="1" indent="-285750" eaLnBrk="1" hangingPunct="1"/>
            <a:r>
              <a:rPr lang="en-US" sz="2200" dirty="0"/>
              <a:t>In practice this is not true</a:t>
            </a:r>
          </a:p>
          <a:p>
            <a:pPr marL="742950" lvl="1" indent="-285750" eaLnBrk="1" hangingPunct="1"/>
            <a:r>
              <a:rPr lang="en-US" sz="2200" dirty="0"/>
              <a:t>But we use the two domains because some signals are easier to visualize or contain less information in one of the domains</a:t>
            </a:r>
          </a:p>
          <a:p>
            <a:pPr marL="1143000" lvl="2" indent="-228600" eaLnBrk="1" hangingPunct="1"/>
            <a:r>
              <a:rPr lang="en-US" sz="2100" dirty="0"/>
              <a:t>For example, a sin wave consists of a lot of data in the time domain but just </a:t>
            </a:r>
            <a:r>
              <a:rPr lang="en-US" sz="2100" dirty="0" err="1"/>
              <a:t>freq</a:t>
            </a:r>
            <a:r>
              <a:rPr lang="en-US" sz="2100" dirty="0"/>
              <a:t>, magnitude and phase in the frequency domain</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pPr eaLnBrk="1" hangingPunct="1"/>
            <a:r>
              <a:rPr lang="en-US" dirty="0"/>
              <a:t>Fourier Transform</a:t>
            </a:r>
          </a:p>
        </p:txBody>
      </p:sp>
      <p:sp>
        <p:nvSpPr>
          <p:cNvPr id="60418" name="Rectangle 3"/>
          <p:cNvSpPr>
            <a:spLocks noGrp="1" noChangeArrowheads="1"/>
          </p:cNvSpPr>
          <p:nvPr>
            <p:ph sz="quarter" idx="1"/>
          </p:nvPr>
        </p:nvSpPr>
        <p:spPr/>
        <p:txBody>
          <a:bodyPr/>
          <a:lstStyle/>
          <a:p>
            <a:pPr eaLnBrk="1" hangingPunct="1">
              <a:lnSpc>
                <a:spcPct val="90000"/>
              </a:lnSpc>
            </a:pPr>
            <a:r>
              <a:rPr lang="en-US" sz="1900" dirty="0"/>
              <a:t>The FFT assumes your signal is periodic and infinite</a:t>
            </a:r>
          </a:p>
          <a:p>
            <a:pPr marL="742950" lvl="1" indent="-285750" eaLnBrk="1" hangingPunct="1">
              <a:lnSpc>
                <a:spcPct val="90000"/>
              </a:lnSpc>
            </a:pPr>
            <a:r>
              <a:rPr lang="en-US" sz="2000" dirty="0"/>
              <a:t>There is no concept of time</a:t>
            </a:r>
          </a:p>
          <a:p>
            <a:pPr marL="742950" lvl="1" indent="-285750" eaLnBrk="1" hangingPunct="1">
              <a:lnSpc>
                <a:spcPct val="90000"/>
              </a:lnSpc>
            </a:pPr>
            <a:r>
              <a:rPr lang="en-US" sz="2000" dirty="0"/>
              <a:t>But your sampled data is finite</a:t>
            </a:r>
          </a:p>
          <a:p>
            <a:pPr eaLnBrk="1" hangingPunct="1">
              <a:lnSpc>
                <a:spcPct val="90000"/>
              </a:lnSpc>
            </a:pPr>
            <a:r>
              <a:rPr lang="en-US" sz="1900" dirty="0"/>
              <a:t>When you feed in a signal to the FFT it will assume that that signal is periodic for all time</a:t>
            </a:r>
          </a:p>
          <a:p>
            <a:pPr marL="742950" lvl="1" indent="-285750" eaLnBrk="1" hangingPunct="1">
              <a:lnSpc>
                <a:spcPct val="90000"/>
              </a:lnSpc>
            </a:pPr>
            <a:r>
              <a:rPr lang="en-US" sz="2000" dirty="0"/>
              <a:t>The result is correct if the signal segment is periodic and is appropriately sized so that an integral number of periods fit into the window.</a:t>
            </a:r>
          </a:p>
          <a:p>
            <a:pPr marL="742950" lvl="1" indent="-285750" eaLnBrk="1" hangingPunct="1">
              <a:lnSpc>
                <a:spcPct val="90000"/>
              </a:lnSpc>
            </a:pPr>
            <a:r>
              <a:rPr lang="en-US" sz="2000" dirty="0"/>
              <a:t>However, this will not often happen and spectral leakage occurs</a:t>
            </a:r>
          </a:p>
          <a:p>
            <a:pPr marL="1143000" lvl="2" indent="-228600" eaLnBrk="1" hangingPunct="1">
              <a:lnSpc>
                <a:spcPct val="90000"/>
              </a:lnSpc>
            </a:pPr>
            <a:r>
              <a:rPr lang="en-US" sz="2100" dirty="0"/>
              <a:t>The frequency spectrum of that signal is broadened</a:t>
            </a:r>
          </a:p>
          <a:p>
            <a:pPr marL="1143000" lvl="2" indent="-228600" eaLnBrk="1" hangingPunct="1">
              <a:lnSpc>
                <a:spcPct val="90000"/>
              </a:lnSpc>
            </a:pPr>
            <a:r>
              <a:rPr lang="en-US" sz="2100" dirty="0"/>
              <a:t>This effects the frequency resolution. The amount of space required between two frequencies for them to be seen as distinct</a:t>
            </a:r>
          </a:p>
          <a:p>
            <a:pPr eaLnBrk="1" hangingPunct="1">
              <a:lnSpc>
                <a:spcPct val="90000"/>
              </a:lnSpc>
            </a:pPr>
            <a:endParaRPr lang="en-US" sz="1900" dirty="0"/>
          </a:p>
          <a:p>
            <a:pPr eaLnBrk="1" hangingPunct="1">
              <a:lnSpc>
                <a:spcPct val="90000"/>
              </a:lnSpc>
            </a:pPr>
            <a:endParaRPr lang="en-US" sz="19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p:txBody>
          <a:bodyPr/>
          <a:lstStyle/>
          <a:p>
            <a:pPr eaLnBrk="1" hangingPunct="1"/>
            <a:r>
              <a:rPr lang="en-US" dirty="0"/>
              <a:t>Fourier Transform</a:t>
            </a:r>
          </a:p>
        </p:txBody>
      </p:sp>
      <p:sp>
        <p:nvSpPr>
          <p:cNvPr id="62466" name="Rectangle 3"/>
          <p:cNvSpPr>
            <a:spLocks noGrp="1" noChangeArrowheads="1"/>
          </p:cNvSpPr>
          <p:nvPr>
            <p:ph sz="quarter" idx="1"/>
          </p:nvPr>
        </p:nvSpPr>
        <p:spPr/>
        <p:txBody>
          <a:bodyPr/>
          <a:lstStyle/>
          <a:p>
            <a:pPr eaLnBrk="1" hangingPunct="1"/>
            <a:r>
              <a:rPr lang="en-US" dirty="0"/>
              <a:t>The way to lessen these leakage effects are to use </a:t>
            </a:r>
            <a:r>
              <a:rPr lang="ja-JP" altLang="en-US" dirty="0"/>
              <a:t>“</a:t>
            </a:r>
            <a:r>
              <a:rPr lang="en-US" altLang="ja-JP" dirty="0"/>
              <a:t>windowing</a:t>
            </a:r>
            <a:r>
              <a:rPr lang="ja-JP" altLang="en-US" dirty="0"/>
              <a:t>”</a:t>
            </a:r>
            <a:endParaRPr lang="en-US" altLang="ja-JP" dirty="0"/>
          </a:p>
          <a:p>
            <a:pPr marL="742950" lvl="1" indent="-285750" eaLnBrk="1" hangingPunct="1"/>
            <a:r>
              <a:rPr lang="en-US" dirty="0"/>
              <a:t>Windowing means the ends of the signal are shaped so that they match</a:t>
            </a:r>
          </a:p>
          <a:p>
            <a:pPr marL="1143000" lvl="2" indent="-228600" eaLnBrk="1" hangingPunct="1"/>
            <a:r>
              <a:rPr lang="en-US" dirty="0"/>
              <a:t>Best way to do this is to make the value and the derivatives at the ends of the signal 0. Then they will always match up nicely</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dirty="0"/>
              <a:t>Fourier Transform</a:t>
            </a:r>
          </a:p>
        </p:txBody>
      </p:sp>
      <p:sp>
        <p:nvSpPr>
          <p:cNvPr id="64514" name="Rectangle 3"/>
          <p:cNvSpPr>
            <a:spLocks noGrp="1" noChangeArrowheads="1"/>
          </p:cNvSpPr>
          <p:nvPr>
            <p:ph sz="quarter" idx="1"/>
          </p:nvPr>
        </p:nvSpPr>
        <p:spPr/>
        <p:txBody>
          <a:bodyPr/>
          <a:lstStyle/>
          <a:p>
            <a:pPr eaLnBrk="1" hangingPunct="1">
              <a:lnSpc>
                <a:spcPct val="90000"/>
              </a:lnSpc>
            </a:pPr>
            <a:r>
              <a:rPr lang="en-US" sz="2600" dirty="0"/>
              <a:t>However, windowing is distorting the signal</a:t>
            </a:r>
          </a:p>
          <a:p>
            <a:pPr eaLnBrk="1" hangingPunct="1">
              <a:lnSpc>
                <a:spcPct val="90000"/>
              </a:lnSpc>
            </a:pPr>
            <a:endParaRPr lang="en-US" sz="2600" dirty="0"/>
          </a:p>
          <a:p>
            <a:pPr eaLnBrk="1" hangingPunct="1">
              <a:lnSpc>
                <a:spcPct val="90000"/>
              </a:lnSpc>
            </a:pPr>
            <a:endParaRPr lang="en-US" sz="2600" dirty="0"/>
          </a:p>
          <a:p>
            <a:pPr eaLnBrk="1" hangingPunct="1">
              <a:lnSpc>
                <a:spcPct val="90000"/>
              </a:lnSpc>
            </a:pPr>
            <a:endParaRPr lang="en-US" sz="2600" dirty="0"/>
          </a:p>
          <a:p>
            <a:pPr eaLnBrk="1" hangingPunct="1">
              <a:lnSpc>
                <a:spcPct val="90000"/>
              </a:lnSpc>
            </a:pPr>
            <a:endParaRPr lang="en-US" sz="2600" dirty="0"/>
          </a:p>
          <a:p>
            <a:pPr eaLnBrk="1" hangingPunct="1">
              <a:lnSpc>
                <a:spcPct val="90000"/>
              </a:lnSpc>
              <a:buFont typeface="Wingdings" charset="0"/>
              <a:buNone/>
            </a:pPr>
            <a:endParaRPr lang="en-US" sz="2600" dirty="0"/>
          </a:p>
          <a:p>
            <a:pPr eaLnBrk="1" hangingPunct="1">
              <a:lnSpc>
                <a:spcPct val="90000"/>
              </a:lnSpc>
              <a:buFont typeface="Wingdings" charset="0"/>
              <a:buNone/>
            </a:pPr>
            <a:endParaRPr lang="en-US" sz="2600" dirty="0"/>
          </a:p>
          <a:p>
            <a:pPr eaLnBrk="1" hangingPunct="1">
              <a:lnSpc>
                <a:spcPct val="90000"/>
              </a:lnSpc>
              <a:buFont typeface="Wingdings" charset="0"/>
              <a:buNone/>
            </a:pPr>
            <a:endParaRPr lang="en-US" sz="2600" dirty="0"/>
          </a:p>
          <a:p>
            <a:pPr eaLnBrk="1" hangingPunct="1">
              <a:lnSpc>
                <a:spcPct val="90000"/>
              </a:lnSpc>
              <a:buFont typeface="Wingdings" charset="0"/>
              <a:buNone/>
            </a:pPr>
            <a:endParaRPr lang="en-US" sz="2600" dirty="0"/>
          </a:p>
          <a:p>
            <a:pPr eaLnBrk="1" hangingPunct="1">
              <a:lnSpc>
                <a:spcPct val="90000"/>
              </a:lnSpc>
            </a:pPr>
            <a:r>
              <a:rPr lang="en-US" sz="2600" dirty="0"/>
              <a:t>Frequencies are distorted and signal attenuated</a:t>
            </a:r>
          </a:p>
        </p:txBody>
      </p:sp>
      <p:pic>
        <p:nvPicPr>
          <p:cNvPr id="64515" name="Picture 4" descr="windowing_ef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49815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t>Fourier Transform</a:t>
            </a:r>
          </a:p>
        </p:txBody>
      </p:sp>
      <p:sp>
        <p:nvSpPr>
          <p:cNvPr id="65538" name="Rectangle 3"/>
          <p:cNvSpPr>
            <a:spLocks noGrp="1" noChangeArrowheads="1"/>
          </p:cNvSpPr>
          <p:nvPr>
            <p:ph sz="quarter" idx="1"/>
          </p:nvPr>
        </p:nvSpPr>
        <p:spPr/>
        <p:txBody>
          <a:bodyPr/>
          <a:lstStyle/>
          <a:p>
            <a:pPr eaLnBrk="1" hangingPunct="1"/>
            <a:r>
              <a:rPr lang="en-US" dirty="0"/>
              <a:t>There are many windowing functions to choose from that allow a tradeoff in frequency resolution versus distortion and increase in signal to noise ratio</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dirty="0"/>
              <a:t>Fast Fourier Transform</a:t>
            </a:r>
          </a:p>
        </p:txBody>
      </p:sp>
      <p:sp>
        <p:nvSpPr>
          <p:cNvPr id="67586" name="Rectangle 3"/>
          <p:cNvSpPr>
            <a:spLocks noGrp="1" noChangeArrowheads="1"/>
          </p:cNvSpPr>
          <p:nvPr>
            <p:ph sz="quarter" idx="1"/>
          </p:nvPr>
        </p:nvSpPr>
        <p:spPr/>
        <p:txBody>
          <a:bodyPr/>
          <a:lstStyle/>
          <a:p>
            <a:pPr eaLnBrk="1" hangingPunct="1"/>
            <a:r>
              <a:rPr lang="en-US" sz="2600" dirty="0"/>
              <a:t>Practical considerations</a:t>
            </a:r>
          </a:p>
          <a:p>
            <a:pPr marL="742950" lvl="1" indent="-285750" eaLnBrk="1" hangingPunct="1"/>
            <a:r>
              <a:rPr lang="en-US" sz="2200" dirty="0"/>
              <a:t>Number of points to take an FFT on</a:t>
            </a:r>
          </a:p>
          <a:p>
            <a:pPr marL="1143000" lvl="2" indent="-228600" eaLnBrk="1" hangingPunct="1"/>
            <a:r>
              <a:rPr lang="en-US" sz="2100" dirty="0"/>
              <a:t>Smaller allows you to capture the frequency changes with time, but will make it impossible to detect lower frequencies</a:t>
            </a:r>
          </a:p>
          <a:p>
            <a:pPr marL="1143000" lvl="2" indent="-228600" eaLnBrk="1" hangingPunct="1"/>
            <a:r>
              <a:rPr lang="en-US" sz="2100" dirty="0"/>
              <a:t>Larger allows you to detect those low frequencies but the changes will be lost</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dirty="0"/>
              <a:t>Fast Fourier Transform</a:t>
            </a:r>
          </a:p>
        </p:txBody>
      </p:sp>
      <p:sp>
        <p:nvSpPr>
          <p:cNvPr id="68610" name="Rectangle 3"/>
          <p:cNvSpPr>
            <a:spLocks noGrp="1" noChangeArrowheads="1"/>
          </p:cNvSpPr>
          <p:nvPr>
            <p:ph sz="quarter" idx="1"/>
          </p:nvPr>
        </p:nvSpPr>
        <p:spPr/>
        <p:txBody>
          <a:bodyPr/>
          <a:lstStyle/>
          <a:p>
            <a:pPr eaLnBrk="1" hangingPunct="1"/>
            <a:r>
              <a:rPr lang="en-US" sz="2600" dirty="0"/>
              <a:t>Practical considerations</a:t>
            </a:r>
            <a:endParaRPr lang="en-US" sz="2700" dirty="0"/>
          </a:p>
          <a:p>
            <a:pPr marL="742950" lvl="1" indent="-285750" eaLnBrk="1" hangingPunct="1"/>
            <a:r>
              <a:rPr lang="en-US" sz="2200" dirty="0"/>
              <a:t>Bins</a:t>
            </a:r>
          </a:p>
          <a:p>
            <a:pPr marL="1143000" lvl="2" indent="-228600" eaLnBrk="1" hangingPunct="1"/>
            <a:r>
              <a:rPr lang="en-US" sz="1500" dirty="0"/>
              <a:t>The DFT (and thus the FFT) have a finite frequency resolution. You have a finite number of frequencies you can resolve or bins you can fill. Each bin will have the energy for the frequencies in the signal that are covered by that bin</a:t>
            </a:r>
            <a:endParaRPr lang="en-US" sz="2100" dirty="0"/>
          </a:p>
        </p:txBody>
      </p:sp>
      <p:pic>
        <p:nvPicPr>
          <p:cNvPr id="686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429000"/>
            <a:ext cx="2971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Rectangle 1"/>
          <p:cNvSpPr>
            <a:spLocks noChangeArrowheads="1"/>
          </p:cNvSpPr>
          <p:nvPr/>
        </p:nvSpPr>
        <p:spPr bwMode="auto">
          <a:xfrm>
            <a:off x="304800" y="62484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98475" indent="-228600"/>
            <a:r>
              <a:rPr lang="en-US" dirty="0">
                <a:latin typeface="+mn-lt"/>
                <a:hlinkClick r:id="rId3"/>
              </a:rPr>
              <a:t>http://web.mit.edu/newsoffice/2012/faster-fourier-transforms-0118.html</a:t>
            </a:r>
            <a:r>
              <a:rPr lang="en-US" dirty="0">
                <a:latin typeface="+mn-lt"/>
              </a:rPr>
              <a:t> </a:t>
            </a: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dirty="0"/>
              <a:t>References</a:t>
            </a:r>
          </a:p>
        </p:txBody>
      </p:sp>
      <p:sp>
        <p:nvSpPr>
          <p:cNvPr id="69634" name="Rectangle 3"/>
          <p:cNvSpPr>
            <a:spLocks noGrp="1" noChangeArrowheads="1"/>
          </p:cNvSpPr>
          <p:nvPr>
            <p:ph sz="quarter" idx="1"/>
          </p:nvPr>
        </p:nvSpPr>
        <p:spPr/>
        <p:txBody>
          <a:bodyPr/>
          <a:lstStyle/>
          <a:p>
            <a:pPr eaLnBrk="1" hangingPunct="1">
              <a:lnSpc>
                <a:spcPct val="90000"/>
              </a:lnSpc>
            </a:pPr>
            <a:r>
              <a:rPr lang="en-US" sz="2600" dirty="0"/>
              <a:t>Digital Audio Processing, Doug Coulter</a:t>
            </a:r>
          </a:p>
          <a:p>
            <a:pPr eaLnBrk="1" hangingPunct="1">
              <a:lnSpc>
                <a:spcPct val="90000"/>
              </a:lnSpc>
            </a:pPr>
            <a:r>
              <a:rPr lang="en-US" sz="2600" dirty="0"/>
              <a:t>Principles of Digital Audio, Ken </a:t>
            </a:r>
            <a:r>
              <a:rPr lang="en-US" sz="2600" dirty="0" err="1"/>
              <a:t>Pohlmann</a:t>
            </a:r>
            <a:endParaRPr lang="en-US" sz="2600" dirty="0"/>
          </a:p>
          <a:p>
            <a:pPr eaLnBrk="1" hangingPunct="1">
              <a:lnSpc>
                <a:spcPct val="90000"/>
              </a:lnSpc>
            </a:pPr>
            <a:r>
              <a:rPr lang="en-US" sz="2600" dirty="0"/>
              <a:t>Discrete-Time Signal Processing, Oppenheim, Schafer</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dirty="0"/>
              <a:t>What is DSP?</a:t>
            </a:r>
          </a:p>
        </p:txBody>
      </p:sp>
      <p:sp>
        <p:nvSpPr>
          <p:cNvPr id="21506" name="Rectangle 3"/>
          <p:cNvSpPr>
            <a:spLocks noGrp="1" noChangeArrowheads="1"/>
          </p:cNvSpPr>
          <p:nvPr>
            <p:ph sz="quarter" idx="1"/>
          </p:nvPr>
        </p:nvSpPr>
        <p:spPr/>
        <p:txBody>
          <a:bodyPr>
            <a:normAutofit lnSpcReduction="10000"/>
          </a:bodyPr>
          <a:lstStyle/>
          <a:p>
            <a:pPr eaLnBrk="1" hangingPunct="1">
              <a:lnSpc>
                <a:spcPct val="90000"/>
              </a:lnSpc>
            </a:pPr>
            <a:r>
              <a:rPr lang="en-US" sz="2600" dirty="0"/>
              <a:t>When talking about audio processing there are three main types</a:t>
            </a:r>
          </a:p>
          <a:p>
            <a:pPr marL="742950" lvl="1" indent="-285750" eaLnBrk="1" hangingPunct="1">
              <a:lnSpc>
                <a:spcPct val="90000"/>
              </a:lnSpc>
            </a:pPr>
            <a:r>
              <a:rPr lang="en-US" sz="2200" dirty="0"/>
              <a:t>Filtering. Processor alters the amplitude and possibly phase of a signal versus frequency</a:t>
            </a:r>
          </a:p>
          <a:p>
            <a:pPr marL="1143000" lvl="2" indent="-228600" eaLnBrk="1" hangingPunct="1">
              <a:lnSpc>
                <a:spcPct val="90000"/>
              </a:lnSpc>
            </a:pPr>
            <a:r>
              <a:rPr lang="en-US" sz="2100" dirty="0"/>
              <a:t>Low Pass, High Pass, </a:t>
            </a:r>
            <a:r>
              <a:rPr lang="en-US" sz="2100" dirty="0" err="1"/>
              <a:t>BandPass</a:t>
            </a:r>
            <a:r>
              <a:rPr lang="en-US" sz="2100" dirty="0"/>
              <a:t> etc.</a:t>
            </a:r>
          </a:p>
          <a:p>
            <a:pPr marL="1600200" lvl="3" indent="-228600" eaLnBrk="1" hangingPunct="1">
              <a:lnSpc>
                <a:spcPct val="90000"/>
              </a:lnSpc>
            </a:pPr>
            <a:r>
              <a:rPr lang="en-US" sz="1800" dirty="0"/>
              <a:t>Lots of equipment functions as filters</a:t>
            </a:r>
          </a:p>
          <a:p>
            <a:pPr marL="2057400" lvl="4" indent="-228600" eaLnBrk="1" hangingPunct="1">
              <a:lnSpc>
                <a:spcPct val="90000"/>
              </a:lnSpc>
            </a:pPr>
            <a:r>
              <a:rPr lang="en-US" sz="1800" dirty="0"/>
              <a:t>speakers, amplifiers, mixers</a:t>
            </a:r>
          </a:p>
          <a:p>
            <a:pPr marL="742950" lvl="1" indent="-285750" eaLnBrk="1" hangingPunct="1">
              <a:lnSpc>
                <a:spcPct val="90000"/>
              </a:lnSpc>
            </a:pPr>
            <a:r>
              <a:rPr lang="en-US" sz="2200" dirty="0"/>
              <a:t>Delay</a:t>
            </a:r>
          </a:p>
          <a:p>
            <a:pPr marL="1600200" lvl="3" indent="-228600" eaLnBrk="1" hangingPunct="1">
              <a:lnSpc>
                <a:spcPct val="90000"/>
              </a:lnSpc>
            </a:pPr>
            <a:r>
              <a:rPr lang="en-US" sz="1800" dirty="0"/>
              <a:t>Long delay results in echo, flanging if delay is short, reverb if delayed versions are filtered. Filtering also occurs due to cancellation and reinforcement</a:t>
            </a:r>
          </a:p>
          <a:p>
            <a:pPr marL="742950" lvl="1" indent="-285750" eaLnBrk="1" hangingPunct="1">
              <a:lnSpc>
                <a:spcPct val="90000"/>
              </a:lnSpc>
            </a:pPr>
            <a:r>
              <a:rPr lang="en-US" sz="2200" dirty="0"/>
              <a:t>Nonlinear changes</a:t>
            </a:r>
          </a:p>
          <a:p>
            <a:pPr marL="1600200" lvl="3" indent="-228600" eaLnBrk="1" hangingPunct="1">
              <a:lnSpc>
                <a:spcPct val="90000"/>
              </a:lnSpc>
            </a:pPr>
            <a:r>
              <a:rPr lang="en-US" sz="1800" dirty="0"/>
              <a:t>Distortion, modulation, introducing new frequencies to signal</a:t>
            </a:r>
          </a:p>
          <a:p>
            <a:pPr eaLnBrk="1" hangingPunct="1">
              <a:lnSpc>
                <a:spcPct val="90000"/>
              </a:lnSpc>
            </a:pPr>
            <a:r>
              <a:rPr lang="en-US" sz="2600" dirty="0"/>
              <a:t>These can be used in various combinations </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dirty="0"/>
              <a:t>Basics of a Digital Filter</a:t>
            </a:r>
          </a:p>
        </p:txBody>
      </p:sp>
      <p:sp>
        <p:nvSpPr>
          <p:cNvPr id="22530" name="Rectangle 3"/>
          <p:cNvSpPr>
            <a:spLocks noGrp="1" noChangeArrowheads="1"/>
          </p:cNvSpPr>
          <p:nvPr>
            <p:ph sz="quarter" idx="1"/>
          </p:nvPr>
        </p:nvSpPr>
        <p:spPr/>
        <p:txBody>
          <a:bodyPr/>
          <a:lstStyle/>
          <a:p>
            <a:pPr eaLnBrk="1" hangingPunct="1">
              <a:lnSpc>
                <a:spcPct val="90000"/>
              </a:lnSpc>
            </a:pPr>
            <a:r>
              <a:rPr lang="en-US" dirty="0"/>
              <a:t>Signal starts out as analog, V= x(t);</a:t>
            </a:r>
          </a:p>
          <a:p>
            <a:pPr eaLnBrk="1" hangingPunct="1">
              <a:lnSpc>
                <a:spcPct val="90000"/>
              </a:lnSpc>
            </a:pPr>
            <a:r>
              <a:rPr lang="en-US" dirty="0"/>
              <a:t>Signal is sampled at some interval (p), result are values taken from T = 0,p,2p,3p etc. x(</a:t>
            </a:r>
            <a:r>
              <a:rPr lang="en-US" dirty="0" err="1"/>
              <a:t>np</a:t>
            </a:r>
            <a:r>
              <a:rPr lang="en-US" dirty="0"/>
              <a:t>)</a:t>
            </a:r>
          </a:p>
          <a:p>
            <a:pPr marL="742950" lvl="1" indent="-285750" eaLnBrk="1" hangingPunct="1">
              <a:lnSpc>
                <a:spcPct val="90000"/>
              </a:lnSpc>
            </a:pPr>
            <a:r>
              <a:rPr lang="en-US" dirty="0"/>
              <a:t>List of samples x0,x1,x2,x3,x4…</a:t>
            </a:r>
            <a:r>
              <a:rPr lang="en-US" dirty="0" err="1"/>
              <a:t>xn</a:t>
            </a:r>
            <a:endParaRPr lang="en-US" dirty="0"/>
          </a:p>
          <a:p>
            <a:pPr eaLnBrk="1" hangingPunct="1">
              <a:lnSpc>
                <a:spcPct val="90000"/>
              </a:lnSpc>
            </a:pPr>
            <a:r>
              <a:rPr lang="en-US" dirty="0"/>
              <a:t>The filter output values are calculated from this list of samples</a:t>
            </a:r>
          </a:p>
          <a:p>
            <a:pPr marL="742950" lvl="1" indent="-285750" eaLnBrk="1" hangingPunct="1">
              <a:lnSpc>
                <a:spcPct val="90000"/>
              </a:lnSpc>
            </a:pPr>
            <a:r>
              <a:rPr lang="en-US" dirty="0"/>
              <a:t>List of output samples y0,y1…</a:t>
            </a:r>
            <a:r>
              <a:rPr lang="en-US" dirty="0" err="1"/>
              <a:t>yn</a:t>
            </a:r>
            <a:endParaRPr lang="en-US" dirty="0"/>
          </a:p>
          <a:p>
            <a:pPr eaLnBrk="1" hangingPunct="1">
              <a:lnSpc>
                <a:spcPct val="90000"/>
              </a:lnSpc>
            </a:pP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dirty="0"/>
              <a:t>Simple Filters</a:t>
            </a:r>
          </a:p>
        </p:txBody>
      </p:sp>
      <p:sp>
        <p:nvSpPr>
          <p:cNvPr id="23554" name="Rectangle 3"/>
          <p:cNvSpPr>
            <a:spLocks noGrp="1" noChangeArrowheads="1"/>
          </p:cNvSpPr>
          <p:nvPr>
            <p:ph sz="quarter" idx="1"/>
          </p:nvPr>
        </p:nvSpPr>
        <p:spPr/>
        <p:txBody>
          <a:bodyPr/>
          <a:lstStyle/>
          <a:p>
            <a:pPr eaLnBrk="1" hangingPunct="1">
              <a:lnSpc>
                <a:spcPct val="90000"/>
              </a:lnSpc>
            </a:pPr>
            <a:r>
              <a:rPr lang="en-US" sz="2600" dirty="0"/>
              <a:t>Unity Gain, y(n) = x(n), no effect</a:t>
            </a:r>
          </a:p>
          <a:p>
            <a:pPr eaLnBrk="1" hangingPunct="1">
              <a:lnSpc>
                <a:spcPct val="90000"/>
              </a:lnSpc>
            </a:pPr>
            <a:r>
              <a:rPr lang="en-US" sz="2600" dirty="0"/>
              <a:t>Simple Gain, y(n) = </a:t>
            </a:r>
            <a:r>
              <a:rPr lang="en-US" sz="2600" dirty="0" smtClean="0"/>
              <a:t>K * x</a:t>
            </a:r>
            <a:r>
              <a:rPr lang="en-US" sz="2600" dirty="0"/>
              <a:t>(n), amplify, attenuate, or invert</a:t>
            </a:r>
          </a:p>
          <a:p>
            <a:pPr eaLnBrk="1" hangingPunct="1">
              <a:lnSpc>
                <a:spcPct val="90000"/>
              </a:lnSpc>
            </a:pPr>
            <a:r>
              <a:rPr lang="en-US" sz="2600" dirty="0"/>
              <a:t>Pure Delay, y(n) = x(n-1), delayed by sampling interval</a:t>
            </a:r>
          </a:p>
          <a:p>
            <a:pPr eaLnBrk="1" hangingPunct="1">
              <a:lnSpc>
                <a:spcPct val="90000"/>
              </a:lnSpc>
            </a:pPr>
            <a:r>
              <a:rPr lang="en-US" sz="2600" dirty="0"/>
              <a:t>Two-Term Difference, y(n)= x(n) – x(n-1)</a:t>
            </a:r>
          </a:p>
          <a:p>
            <a:pPr eaLnBrk="1" hangingPunct="1">
              <a:lnSpc>
                <a:spcPct val="90000"/>
              </a:lnSpc>
            </a:pPr>
            <a:r>
              <a:rPr lang="en-US" sz="2600" dirty="0"/>
              <a:t>Two-Term Average, y(n) = (x(n) + x(n-1)) /2</a:t>
            </a:r>
          </a:p>
          <a:p>
            <a:pPr marL="742950" lvl="1" indent="-285750" eaLnBrk="1" hangingPunct="1">
              <a:lnSpc>
                <a:spcPct val="90000"/>
              </a:lnSpc>
            </a:pPr>
            <a:r>
              <a:rPr lang="en-US" sz="2200" dirty="0"/>
              <a:t>Simplistic low pass, smoothing</a:t>
            </a:r>
          </a:p>
          <a:p>
            <a:pPr marL="742950" lvl="1" indent="-285750" eaLnBrk="1" hangingPunct="1">
              <a:lnSpc>
                <a:spcPct val="90000"/>
              </a:lnSpc>
            </a:pPr>
            <a:r>
              <a:rPr lang="en-US" sz="2200" dirty="0"/>
              <a:t>Can average with any number of terms</a:t>
            </a:r>
          </a:p>
          <a:p>
            <a:pPr eaLnBrk="1" hangingPunct="1">
              <a:lnSpc>
                <a:spcPct val="90000"/>
              </a:lnSpc>
            </a:pPr>
            <a:r>
              <a:rPr lang="en-US" sz="2600" dirty="0"/>
              <a:t>In the discrete domain it is easy to create </a:t>
            </a:r>
            <a:r>
              <a:rPr lang="ja-JP" altLang="en-US" sz="2600" dirty="0"/>
              <a:t>“</a:t>
            </a:r>
            <a:r>
              <a:rPr lang="en-US" altLang="ja-JP" sz="2600" dirty="0"/>
              <a:t>filters</a:t>
            </a:r>
            <a:r>
              <a:rPr lang="ja-JP" altLang="en-US" sz="2600" dirty="0" smtClean="0"/>
              <a:t>”</a:t>
            </a:r>
            <a:endParaRPr lang="en-US" altLang="ja-JP" sz="2600"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dirty="0"/>
              <a:t>Simple Filters</a:t>
            </a:r>
          </a:p>
        </p:txBody>
      </p:sp>
      <p:sp>
        <p:nvSpPr>
          <p:cNvPr id="24578" name="Rectangle 3"/>
          <p:cNvSpPr>
            <a:spLocks noGrp="1" noChangeArrowheads="1"/>
          </p:cNvSpPr>
          <p:nvPr>
            <p:ph sz="quarter" idx="1"/>
          </p:nvPr>
        </p:nvSpPr>
        <p:spPr/>
        <p:txBody>
          <a:bodyPr/>
          <a:lstStyle/>
          <a:p>
            <a:pPr>
              <a:lnSpc>
                <a:spcPct val="90000"/>
              </a:lnSpc>
            </a:pPr>
            <a:r>
              <a:rPr lang="en-US" dirty="0"/>
              <a:t>The </a:t>
            </a:r>
            <a:r>
              <a:rPr lang="ja-JP" altLang="en-US" dirty="0"/>
              <a:t>“</a:t>
            </a:r>
            <a:r>
              <a:rPr lang="en-US" altLang="ja-JP" dirty="0"/>
              <a:t>order</a:t>
            </a:r>
            <a:r>
              <a:rPr lang="ja-JP" altLang="en-US" dirty="0"/>
              <a:t>”</a:t>
            </a:r>
            <a:r>
              <a:rPr lang="en-US" altLang="ja-JP" dirty="0"/>
              <a:t> of a filter is the number of previous inputs required</a:t>
            </a:r>
          </a:p>
          <a:p>
            <a:pPr marL="742950" lvl="1" indent="-285750">
              <a:lnSpc>
                <a:spcPct val="90000"/>
              </a:lnSpc>
            </a:pPr>
            <a:r>
              <a:rPr lang="en-US" dirty="0"/>
              <a:t>Zero Order, </a:t>
            </a:r>
          </a:p>
          <a:p>
            <a:pPr marL="1143000" lvl="2">
              <a:lnSpc>
                <a:spcPct val="90000"/>
              </a:lnSpc>
            </a:pPr>
            <a:r>
              <a:rPr lang="en-US" dirty="0"/>
              <a:t>y(n) = 2x(n)</a:t>
            </a:r>
          </a:p>
          <a:p>
            <a:pPr marL="742950" lvl="1" indent="-285750">
              <a:lnSpc>
                <a:spcPct val="90000"/>
              </a:lnSpc>
            </a:pPr>
            <a:r>
              <a:rPr lang="en-US" dirty="0"/>
              <a:t>First Order, </a:t>
            </a:r>
          </a:p>
          <a:p>
            <a:pPr marL="1143000" lvl="2">
              <a:lnSpc>
                <a:spcPct val="90000"/>
              </a:lnSpc>
            </a:pPr>
            <a:r>
              <a:rPr lang="en-US" dirty="0"/>
              <a:t>y(n) = x(n-1) </a:t>
            </a:r>
          </a:p>
          <a:p>
            <a:pPr marL="1143000" lvl="2">
              <a:lnSpc>
                <a:spcPct val="90000"/>
              </a:lnSpc>
            </a:pPr>
            <a:r>
              <a:rPr lang="en-US" dirty="0"/>
              <a:t>y(n) = 2x(n)+x(n-1)</a:t>
            </a:r>
          </a:p>
          <a:p>
            <a:pPr marL="742950" lvl="1" indent="-285750">
              <a:lnSpc>
                <a:spcPct val="90000"/>
              </a:lnSpc>
            </a:pPr>
            <a:r>
              <a:rPr lang="en-US" dirty="0"/>
              <a:t>Second Order, </a:t>
            </a:r>
          </a:p>
          <a:p>
            <a:pPr marL="1143000" lvl="2">
              <a:lnSpc>
                <a:spcPct val="90000"/>
              </a:lnSpc>
            </a:pPr>
            <a:r>
              <a:rPr lang="en-US" dirty="0"/>
              <a:t>y(n) = x(n-1) - x(n-2</a:t>
            </a:r>
            <a:r>
              <a:rPr lang="en-US" dirty="0" smtClean="0"/>
              <a:t>)</a:t>
            </a:r>
            <a:endParaRPr lang="en-US" dirty="0"/>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dirty="0"/>
              <a:t>Simple Filters</a:t>
            </a:r>
          </a:p>
        </p:txBody>
      </p:sp>
      <p:sp>
        <p:nvSpPr>
          <p:cNvPr id="26626" name="Rectangle 3"/>
          <p:cNvSpPr>
            <a:spLocks noGrp="1" noChangeArrowheads="1"/>
          </p:cNvSpPr>
          <p:nvPr>
            <p:ph sz="quarter" idx="1"/>
          </p:nvPr>
        </p:nvSpPr>
        <p:spPr/>
        <p:txBody>
          <a:bodyPr>
            <a:normAutofit lnSpcReduction="10000"/>
          </a:bodyPr>
          <a:lstStyle/>
          <a:p>
            <a:pPr eaLnBrk="1" hangingPunct="1">
              <a:lnSpc>
                <a:spcPct val="90000"/>
              </a:lnSpc>
            </a:pPr>
            <a:r>
              <a:rPr lang="en-US" sz="2600" dirty="0"/>
              <a:t>Linear Time Invariant(LTI) systems</a:t>
            </a:r>
          </a:p>
          <a:p>
            <a:pPr marL="742950" lvl="1" indent="-285750" eaLnBrk="1" hangingPunct="1">
              <a:lnSpc>
                <a:spcPct val="90000"/>
              </a:lnSpc>
            </a:pPr>
            <a:r>
              <a:rPr lang="en-US" sz="2200" dirty="0"/>
              <a:t>No new frequencies are added to signal</a:t>
            </a:r>
          </a:p>
          <a:p>
            <a:pPr marL="742950" lvl="1" indent="-285750" eaLnBrk="1" hangingPunct="1">
              <a:lnSpc>
                <a:spcPct val="90000"/>
              </a:lnSpc>
            </a:pPr>
            <a:r>
              <a:rPr lang="en-US" sz="2200" dirty="0"/>
              <a:t>Test for linearity</a:t>
            </a:r>
          </a:p>
          <a:p>
            <a:pPr marL="1143000" lvl="2" indent="-228600" eaLnBrk="1" hangingPunct="1">
              <a:lnSpc>
                <a:spcPct val="90000"/>
              </a:lnSpc>
            </a:pPr>
            <a:r>
              <a:rPr lang="en-US" sz="2100" dirty="0"/>
              <a:t>Superposition</a:t>
            </a:r>
          </a:p>
          <a:p>
            <a:pPr marL="1600200" lvl="3" indent="-228600" eaLnBrk="1" hangingPunct="1">
              <a:lnSpc>
                <a:spcPct val="90000"/>
              </a:lnSpc>
            </a:pPr>
            <a:r>
              <a:rPr lang="en-US" sz="1800" dirty="0"/>
              <a:t>The response to a sum of the signals is the same as the sum of the responses to the individual signals,</a:t>
            </a:r>
          </a:p>
          <a:p>
            <a:pPr marL="2057400" lvl="4" indent="-228600" eaLnBrk="1" hangingPunct="1">
              <a:lnSpc>
                <a:spcPct val="90000"/>
              </a:lnSpc>
            </a:pPr>
            <a:r>
              <a:rPr lang="en-US" sz="1800" dirty="0"/>
              <a:t>X1(n) + X2(n) results in Y1(n) + Y2(n)</a:t>
            </a:r>
          </a:p>
          <a:p>
            <a:pPr marL="1143000" lvl="2" indent="-228600" eaLnBrk="1" hangingPunct="1">
              <a:lnSpc>
                <a:spcPct val="90000"/>
              </a:lnSpc>
            </a:pPr>
            <a:r>
              <a:rPr lang="en-US" sz="2100" dirty="0"/>
              <a:t>Homogeneity</a:t>
            </a:r>
          </a:p>
          <a:p>
            <a:pPr marL="1600200" lvl="3" indent="-228600" eaLnBrk="1" hangingPunct="1">
              <a:lnSpc>
                <a:spcPct val="90000"/>
              </a:lnSpc>
            </a:pPr>
            <a:r>
              <a:rPr lang="en-US" sz="1800" dirty="0"/>
              <a:t>Amplitude of output is proportional to input so multiplying input by k would multiply output by </a:t>
            </a:r>
            <a:r>
              <a:rPr lang="en-US" sz="1800" dirty="0" smtClean="0"/>
              <a:t>k, </a:t>
            </a:r>
            <a:r>
              <a:rPr lang="en-US" sz="1800" dirty="0" err="1" smtClean="0"/>
              <a:t>kx</a:t>
            </a:r>
            <a:r>
              <a:rPr lang="en-US" sz="1800" dirty="0"/>
              <a:t>(n) =  </a:t>
            </a:r>
            <a:r>
              <a:rPr lang="en-US" sz="1800" dirty="0" err="1"/>
              <a:t>ky</a:t>
            </a:r>
            <a:r>
              <a:rPr lang="en-US" sz="1800" dirty="0"/>
              <a:t>(n)</a:t>
            </a:r>
          </a:p>
          <a:p>
            <a:pPr marL="742950" lvl="1" indent="-285750" eaLnBrk="1" hangingPunct="1">
              <a:lnSpc>
                <a:spcPct val="90000"/>
              </a:lnSpc>
            </a:pPr>
            <a:r>
              <a:rPr lang="en-US" sz="2200" dirty="0"/>
              <a:t>Test for Time Invariance</a:t>
            </a:r>
          </a:p>
          <a:p>
            <a:pPr marL="1143000" lvl="2" indent="-228600" eaLnBrk="1" hangingPunct="1">
              <a:lnSpc>
                <a:spcPct val="90000"/>
              </a:lnSpc>
            </a:pPr>
            <a:r>
              <a:rPr lang="en-US" sz="2100" dirty="0"/>
              <a:t>The system behaves the same all the time. Delaying input by k will result in an output delayed by k</a:t>
            </a:r>
          </a:p>
          <a:p>
            <a:pPr eaLnBrk="1" hangingPunct="1">
              <a:lnSpc>
                <a:spcPct val="90000"/>
              </a:lnSpc>
            </a:pPr>
            <a:r>
              <a:rPr lang="en-US" sz="2600" dirty="0"/>
              <a:t>Causal, does not rely on future inputs</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dirty="0"/>
              <a:t>Simple Filters</a:t>
            </a:r>
          </a:p>
        </p:txBody>
      </p:sp>
      <p:sp>
        <p:nvSpPr>
          <p:cNvPr id="28674" name="Rectangle 3"/>
          <p:cNvSpPr>
            <a:spLocks noGrp="1" noChangeArrowheads="1"/>
          </p:cNvSpPr>
          <p:nvPr>
            <p:ph sz="quarter" idx="1"/>
          </p:nvPr>
        </p:nvSpPr>
        <p:spPr/>
        <p:txBody>
          <a:bodyPr/>
          <a:lstStyle/>
          <a:p>
            <a:pPr eaLnBrk="1" hangingPunct="1">
              <a:lnSpc>
                <a:spcPct val="90000"/>
              </a:lnSpc>
            </a:pPr>
            <a:r>
              <a:rPr lang="en-US" sz="2600" dirty="0"/>
              <a:t>Impulse Response</a:t>
            </a:r>
          </a:p>
          <a:p>
            <a:pPr marL="742950" lvl="1" indent="-285750" eaLnBrk="1" hangingPunct="1">
              <a:lnSpc>
                <a:spcPct val="90000"/>
              </a:lnSpc>
            </a:pPr>
            <a:r>
              <a:rPr lang="en-US" sz="2200" dirty="0"/>
              <a:t>Describes the behavior of an LTI system</a:t>
            </a:r>
          </a:p>
          <a:p>
            <a:pPr marL="742950" lvl="1" indent="-285750" eaLnBrk="1" hangingPunct="1">
              <a:lnSpc>
                <a:spcPct val="90000"/>
              </a:lnSpc>
            </a:pPr>
            <a:r>
              <a:rPr lang="en-US" sz="2200" dirty="0"/>
              <a:t>When an impulse response is input, output is impulse response. H(n)</a:t>
            </a:r>
          </a:p>
          <a:p>
            <a:pPr marL="1143000" lvl="2" indent="-228600" eaLnBrk="1" hangingPunct="1">
              <a:lnSpc>
                <a:spcPct val="90000"/>
              </a:lnSpc>
            </a:pPr>
            <a:r>
              <a:rPr lang="en-US" sz="2100" dirty="0"/>
              <a:t>Can characterize all filters, used to determine how rooms effect sounds</a:t>
            </a:r>
          </a:p>
          <a:p>
            <a:pPr marL="742950" lvl="1" indent="-285750" eaLnBrk="1" hangingPunct="1">
              <a:lnSpc>
                <a:spcPct val="90000"/>
              </a:lnSpc>
            </a:pPr>
            <a:r>
              <a:rPr lang="en-US" sz="2200" dirty="0"/>
              <a:t>Since discrete signals are just a collection of impulses you can filter them by multiplying each sample by each value of the impulse response and then adding these scaled impulses together </a:t>
            </a:r>
          </a:p>
          <a:p>
            <a:pPr marL="1143000" lvl="2" indent="-228600" eaLnBrk="1" hangingPunct="1">
              <a:lnSpc>
                <a:spcPct val="90000"/>
              </a:lnSpc>
            </a:pPr>
            <a:r>
              <a:rPr lang="en-US" sz="2100" dirty="0"/>
              <a:t>This is called convolution</a:t>
            </a:r>
          </a:p>
        </p:txBody>
      </p:sp>
      <p:sp>
        <p:nvSpPr>
          <p:cNvPr id="2" name="Footer Placeholder 1"/>
          <p:cNvSpPr>
            <a:spLocks noGrp="1"/>
          </p:cNvSpPr>
          <p:nvPr>
            <p:ph type="ftr" sz="quarter" idx="11"/>
          </p:nvPr>
        </p:nvSpPr>
        <p:spPr/>
        <p:txBody>
          <a:bodyPr/>
          <a:lstStyle/>
          <a:p>
            <a:pPr>
              <a:defRPr/>
            </a:pPr>
            <a:r>
              <a:rPr lang="en-US" altLang="en-US" smtClean="0"/>
              <a:t>CS4590: Computer Audio - Spring 2015</a:t>
            </a:r>
            <a:endParaRPr lang="en-US" altLang="en-US"/>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GTTheme">
  <a:themeElements>
    <a:clrScheme name="GT Colors Shades">
      <a:dk1>
        <a:sysClr val="windowText" lastClr="000000"/>
      </a:dk1>
      <a:lt1>
        <a:sysClr val="window" lastClr="FFFFFF"/>
      </a:lt1>
      <a:dk2>
        <a:srgbClr val="00254C"/>
      </a:dk2>
      <a:lt2>
        <a:srgbClr val="FFFFFF"/>
      </a:lt2>
      <a:accent1>
        <a:srgbClr val="EEB211"/>
      </a:accent1>
      <a:accent2>
        <a:srgbClr val="7F5F09"/>
      </a:accent2>
      <a:accent3>
        <a:srgbClr val="FFBF12"/>
      </a:accent3>
      <a:accent4>
        <a:srgbClr val="403005"/>
      </a:accent4>
      <a:accent5>
        <a:srgbClr val="E5AC10"/>
      </a:accent5>
      <a:accent6>
        <a:srgbClr val="968C8C"/>
      </a:accent6>
      <a:hlink>
        <a:srgbClr val="C59353"/>
      </a:hlink>
      <a:folHlink>
        <a:srgbClr val="EEB211"/>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GTTheme.thmx</Template>
  <TotalTime>15168</TotalTime>
  <Words>4028</Words>
  <Application>Microsoft Macintosh PowerPoint</Application>
  <PresentationFormat>On-screen Show (4:3)</PresentationFormat>
  <Paragraphs>392</Paragraphs>
  <Slides>39</Slides>
  <Notes>16</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GTTheme</vt:lpstr>
      <vt:lpstr>Digital Signal Processing</vt:lpstr>
      <vt:lpstr>What is DSP?</vt:lpstr>
      <vt:lpstr>Why Digital is Preferred</vt:lpstr>
      <vt:lpstr>What is DSP?</vt:lpstr>
      <vt:lpstr>Basics of a Digital Filter</vt:lpstr>
      <vt:lpstr>Simple Filters</vt:lpstr>
      <vt:lpstr>Simple Filters</vt:lpstr>
      <vt:lpstr>Simple Filters</vt:lpstr>
      <vt:lpstr>Simple Filters</vt:lpstr>
      <vt:lpstr>Convolution</vt:lpstr>
      <vt:lpstr>Filter Coefficients</vt:lpstr>
      <vt:lpstr>FIR and IIR filters</vt:lpstr>
      <vt:lpstr>FIR and IIR filters</vt:lpstr>
      <vt:lpstr>IIR filters</vt:lpstr>
      <vt:lpstr>Coefficients of IIR filters</vt:lpstr>
      <vt:lpstr>The Z transform</vt:lpstr>
      <vt:lpstr>Transfer Function</vt:lpstr>
      <vt:lpstr>Filter Coefficients</vt:lpstr>
      <vt:lpstr>Filter Coefficients</vt:lpstr>
      <vt:lpstr>IIR Filter Design</vt:lpstr>
      <vt:lpstr>Poles and Zeros</vt:lpstr>
      <vt:lpstr>Poles and Zeros</vt:lpstr>
      <vt:lpstr>Poles and Zeros</vt:lpstr>
      <vt:lpstr>Poles and Zeros</vt:lpstr>
      <vt:lpstr>Poles and Zeros</vt:lpstr>
      <vt:lpstr>Poles and Zeros</vt:lpstr>
      <vt:lpstr>Poles and Zeros</vt:lpstr>
      <vt:lpstr>Poles and Zeros</vt:lpstr>
      <vt:lpstr>Transforms</vt:lpstr>
      <vt:lpstr>Fourier Transform</vt:lpstr>
      <vt:lpstr>Fourier Transform</vt:lpstr>
      <vt:lpstr>Fourier Transform</vt:lpstr>
      <vt:lpstr>Fourier Transform</vt:lpstr>
      <vt:lpstr>Fourier Transform</vt:lpstr>
      <vt:lpstr>Fourier Transform</vt:lpstr>
      <vt:lpstr>Fourier Transform</vt:lpstr>
      <vt:lpstr>Fast Fourier Transform</vt:lpstr>
      <vt:lpstr>Fast Fourier Transform</vt:lpstr>
      <vt:lpstr>References</vt:lpstr>
    </vt:vector>
  </TitlesOfParts>
  <Company>Georgia Tech, IMTC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Audio</dc:title>
  <dc:creator>Maribeth Gandy</dc:creator>
  <cp:lastModifiedBy>Rob Solomon</cp:lastModifiedBy>
  <cp:revision>95</cp:revision>
  <cp:lastPrinted>2009-04-22T19:24:48Z</cp:lastPrinted>
  <dcterms:created xsi:type="dcterms:W3CDTF">2002-01-04T17:24:24Z</dcterms:created>
  <dcterms:modified xsi:type="dcterms:W3CDTF">2015-01-22T19:49:44Z</dcterms:modified>
</cp:coreProperties>
</file>