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0"/>
  </p:notesMasterIdLst>
  <p:handoutMasterIdLst>
    <p:handoutMasterId r:id="rId31"/>
  </p:handoutMasterIdLst>
  <p:sldIdLst>
    <p:sldId id="302" r:id="rId2"/>
    <p:sldId id="303" r:id="rId3"/>
    <p:sldId id="304" r:id="rId4"/>
    <p:sldId id="305" r:id="rId5"/>
    <p:sldId id="306" r:id="rId6"/>
    <p:sldId id="307" r:id="rId7"/>
    <p:sldId id="308" r:id="rId8"/>
    <p:sldId id="309" r:id="rId9"/>
    <p:sldId id="310" r:id="rId10"/>
    <p:sldId id="311" r:id="rId11"/>
    <p:sldId id="328" r:id="rId12"/>
    <p:sldId id="313" r:id="rId13"/>
    <p:sldId id="314" r:id="rId14"/>
    <p:sldId id="315" r:id="rId15"/>
    <p:sldId id="316" r:id="rId16"/>
    <p:sldId id="329" r:id="rId17"/>
    <p:sldId id="312" r:id="rId18"/>
    <p:sldId id="317" r:id="rId19"/>
    <p:sldId id="318" r:id="rId20"/>
    <p:sldId id="319" r:id="rId21"/>
    <p:sldId id="320" r:id="rId22"/>
    <p:sldId id="321" r:id="rId23"/>
    <p:sldId id="322" r:id="rId24"/>
    <p:sldId id="323" r:id="rId25"/>
    <p:sldId id="324" r:id="rId26"/>
    <p:sldId id="325" r:id="rId27"/>
    <p:sldId id="326" r:id="rId28"/>
    <p:sldId id="327"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BD3"/>
    <a:srgbClr val="E6E3D0"/>
    <a:srgbClr val="E1DEC5"/>
    <a:srgbClr val="8F6D58"/>
    <a:srgbClr val="906D58"/>
    <a:srgbClr val="EDE7E3"/>
    <a:srgbClr val="EAE3DE"/>
    <a:srgbClr val="E2D7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4650"/>
  </p:normalViewPr>
  <p:slideViewPr>
    <p:cSldViewPr>
      <p:cViewPr varScale="1">
        <p:scale>
          <a:sx n="172" d="100"/>
          <a:sy n="172" d="100"/>
        </p:scale>
        <p:origin x="1032" y="20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6.xml"/><Relationship Id="rId18" Type="http://schemas.openxmlformats.org/officeDocument/2006/relationships/slide" Target="slides/slide21.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24" Type="http://schemas.openxmlformats.org/officeDocument/2006/relationships/slide" Target="slides/slide27.xml"/><Relationship Id="rId5" Type="http://schemas.openxmlformats.org/officeDocument/2006/relationships/slide" Target="slides/slide7.xml"/><Relationship Id="rId15" Type="http://schemas.openxmlformats.org/officeDocument/2006/relationships/slide" Target="slides/slide18.xml"/><Relationship Id="rId23" Type="http://schemas.openxmlformats.org/officeDocument/2006/relationships/slide" Target="slides/slide26.xml"/><Relationship Id="rId10" Type="http://schemas.openxmlformats.org/officeDocument/2006/relationships/slide" Target="slides/slide13.xml"/><Relationship Id="rId19" Type="http://schemas.openxmlformats.org/officeDocument/2006/relationships/slide" Target="slides/slide22.xml"/><Relationship Id="rId4" Type="http://schemas.openxmlformats.org/officeDocument/2006/relationships/slide" Target="slides/slide6.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890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ea typeface="+mn-ea"/>
                <a:cs typeface="+mn-cs"/>
              </a:defRPr>
            </a:lvl1pPr>
          </a:lstStyle>
          <a:p>
            <a:pPr>
              <a:defRPr/>
            </a:pPr>
            <a:endParaRPr lang="en-US"/>
          </a:p>
        </p:txBody>
      </p:sp>
      <p:sp>
        <p:nvSpPr>
          <p:cNvPr id="890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890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48EDA821-3DE3-994F-8E7A-49B86A11D01F}" type="slidenum">
              <a:rPr lang="en-US"/>
              <a:pPr>
                <a:defRPr/>
              </a:pPr>
              <a:t>‹#›</a:t>
            </a:fld>
            <a:endParaRPr lang="en-US"/>
          </a:p>
        </p:txBody>
      </p:sp>
    </p:spTree>
    <p:extLst>
      <p:ext uri="{BB962C8B-B14F-4D97-AF65-F5344CB8AC3E}">
        <p14:creationId xmlns:p14="http://schemas.microsoft.com/office/powerpoint/2010/main" val="864558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296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7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 charset="0"/>
                <a:ea typeface="+mn-ea"/>
                <a:cs typeface="+mn-cs"/>
              </a:defRPr>
            </a:lvl1pPr>
          </a:lstStyle>
          <a:p>
            <a:pPr>
              <a:defRPr/>
            </a:pPr>
            <a:endParaRPr lang="en-US"/>
          </a:p>
        </p:txBody>
      </p:sp>
      <p:sp>
        <p:nvSpPr>
          <p:cNvPr id="297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charset="0"/>
                <a:cs typeface="+mn-cs"/>
              </a:defRPr>
            </a:lvl1pPr>
          </a:lstStyle>
          <a:p>
            <a:pPr>
              <a:defRPr/>
            </a:pPr>
            <a:fld id="{AC08338F-4C65-674C-ACF5-5A46D52A67CD}" type="slidenum">
              <a:rPr lang="en-US"/>
              <a:pPr>
                <a:defRPr/>
              </a:pPr>
              <a:t>‹#›</a:t>
            </a:fld>
            <a:endParaRPr lang="en-US"/>
          </a:p>
        </p:txBody>
      </p:sp>
    </p:spTree>
    <p:extLst>
      <p:ext uri="{BB962C8B-B14F-4D97-AF65-F5344CB8AC3E}">
        <p14:creationId xmlns:p14="http://schemas.microsoft.com/office/powerpoint/2010/main" val="511556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earlevel.com/Digital%20Audio/Phase.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38E87B1-B6AD-594C-91F2-32C416B80571}" type="slidenum">
              <a:rPr lang="en-US" sz="1200">
                <a:latin typeface="Times New Roman" charset="0"/>
              </a:rPr>
              <a:pPr eaLnBrk="1" hangingPunct="1"/>
              <a:t>1</a:t>
            </a:fld>
            <a:endParaRPr lang="en-US" sz="1200">
              <a:latin typeface="Times New Roman"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Principles of Dig Audio, Pohlmann</a:t>
            </a:r>
          </a:p>
          <a:p>
            <a:endParaRPr lang="en-US">
              <a:latin typeface="Times New Roman" charset="0"/>
            </a:endParaRPr>
          </a:p>
          <a:p>
            <a:r>
              <a:rPr lang="en-US">
                <a:latin typeface="Times New Roman" charset="0"/>
              </a:rPr>
              <a:t>http://www.tc.umn.edu/~erick205/Papers/paper.html</a:t>
            </a:r>
          </a:p>
          <a:p>
            <a:endParaRPr lang="en-US">
              <a:latin typeface="Times New Roman" charset="0"/>
            </a:endParaRPr>
          </a:p>
          <a:p>
            <a:r>
              <a:rPr lang="en-US">
                <a:latin typeface="Times New Roman" charset="0"/>
              </a:rPr>
              <a:t>http://www.earlevel.com/Digital%20Audio/index.html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9768D1-7B27-404D-A7CF-33770A505CDF}" type="slidenum">
              <a:rPr lang="en-US" sz="1200">
                <a:latin typeface="Times New Roman" charset="0"/>
              </a:rPr>
              <a:pPr eaLnBrk="1" hangingPunct="1"/>
              <a:t>10</a:t>
            </a:fld>
            <a:endParaRPr lang="en-US" sz="1200">
              <a:latin typeface="Times New Roman"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Remember random error is white noise which is okay</a:t>
            </a:r>
          </a:p>
          <a:p>
            <a:endParaRPr lang="en-US">
              <a:latin typeface="Times New Roman" charset="0"/>
            </a:endParaRPr>
          </a:p>
          <a:p>
            <a:r>
              <a:rPr lang="en-US">
                <a:latin typeface="Times New Roman" charset="0"/>
              </a:rPr>
              <a:t>finger examples</a:t>
            </a:r>
          </a:p>
          <a:p>
            <a:endParaRPr lang="en-US">
              <a:latin typeface="Times New Roman" charset="0"/>
            </a:endParaRPr>
          </a:p>
          <a:p>
            <a:r>
              <a:rPr lang="en-US">
                <a:latin typeface="Times New Roman" charset="0"/>
              </a:rPr>
              <a:t>Example is waveform with eamplitude of 1 quantization interval, square wave results</a:t>
            </a:r>
          </a:p>
          <a:p>
            <a:endParaRPr lang="en-US">
              <a:latin typeface="Times New Roman" charset="0"/>
            </a:endParaRPr>
          </a:p>
          <a:p>
            <a:endParaRPr lang="en-US">
              <a:latin typeface="Times New Roman" charset="0"/>
            </a:endParaRPr>
          </a:p>
          <a:p>
            <a:r>
              <a:rPr lang="en-US">
                <a:latin typeface="Times New Roman" charset="0"/>
              </a:rPr>
              <a:t>Example of WWII bombers with mechanical computer that worked better when flying because of vibrations…first example of dithering..they put vibrating motors into machines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76B9711-D153-7A47-885B-C50B60888322}" type="slidenum">
              <a:rPr lang="en-US" sz="1200">
                <a:latin typeface="Times New Roman" charset="0"/>
              </a:rPr>
              <a:pPr eaLnBrk="1" hangingPunct="1"/>
              <a:t>11</a:t>
            </a:fld>
            <a:endParaRPr lang="en-US" sz="1200">
              <a:latin typeface="Times New Roman"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Remember random error is white noise which is okay</a:t>
            </a:r>
          </a:p>
          <a:p>
            <a:endParaRPr lang="en-US">
              <a:latin typeface="Times New Roman" charset="0"/>
            </a:endParaRPr>
          </a:p>
          <a:p>
            <a:r>
              <a:rPr lang="en-US">
                <a:latin typeface="Times New Roman" charset="0"/>
              </a:rPr>
              <a:t>finger examples</a:t>
            </a:r>
          </a:p>
          <a:p>
            <a:endParaRPr lang="en-US">
              <a:latin typeface="Times New Roman" charset="0"/>
            </a:endParaRPr>
          </a:p>
          <a:p>
            <a:r>
              <a:rPr lang="en-US">
                <a:latin typeface="Times New Roman" charset="0"/>
              </a:rPr>
              <a:t>Example is waveform with eamplitude of 1 quantization interval, square wave results</a:t>
            </a:r>
          </a:p>
          <a:p>
            <a:endParaRPr lang="en-US">
              <a:latin typeface="Times New Roman" charset="0"/>
            </a:endParaRPr>
          </a:p>
          <a:p>
            <a:endParaRPr lang="en-US">
              <a:latin typeface="Times New Roman" charset="0"/>
            </a:endParaRPr>
          </a:p>
          <a:p>
            <a:r>
              <a:rPr lang="en-US">
                <a:latin typeface="Times New Roman" charset="0"/>
              </a:rPr>
              <a:t>Example of WWII bombers with mechanical computer that worked better when flying because of vibrations…first example of dithering..they put vibrating motors into machines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0E14F88-520F-C345-B20C-7CE6AECB0B98}" type="slidenum">
              <a:rPr lang="en-US" sz="1200">
                <a:latin typeface="Times New Roman" charset="0"/>
              </a:rPr>
              <a:pPr eaLnBrk="1" hangingPunct="1"/>
              <a:t>12</a:t>
            </a:fld>
            <a:endParaRPr lang="en-US" sz="1200">
              <a:latin typeface="Times New Roman"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Of course you can hear phase shifting done on purpose, done for effects</a:t>
            </a:r>
          </a:p>
          <a:p>
            <a:endParaRPr lang="en-US">
              <a:latin typeface="Times New Roman" charset="0"/>
            </a:endParaRPr>
          </a:p>
          <a:p>
            <a:r>
              <a:rPr lang="en-US">
                <a:latin typeface="Times New Roman" charset="0"/>
              </a:rPr>
              <a:t>Depends on music, the frequencies, amount of phase error</a:t>
            </a:r>
          </a:p>
          <a:p>
            <a:endParaRPr lang="en-US">
              <a:latin typeface="Times New Roman" charset="0"/>
            </a:endParaRPr>
          </a:p>
          <a:p>
            <a:r>
              <a:rPr lang="en-US">
                <a:latin typeface="Times New Roman" charset="0"/>
              </a:rPr>
              <a:t>http://en.wikipedia.org/wiki/Phaser_(effect)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21408C4-2D3F-4047-A5EF-8B8A443112C8}" type="slidenum">
              <a:rPr lang="en-US" sz="1200">
                <a:latin typeface="Times New Roman" charset="0"/>
              </a:rPr>
              <a:pPr eaLnBrk="1" hangingPunct="1"/>
              <a:t>13</a:t>
            </a:fld>
            <a:endParaRPr lang="en-US" sz="1200">
              <a:latin typeface="Times New Roman"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Draw graph of oversampling</a:t>
            </a:r>
          </a:p>
          <a:p>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sz="1100">
                <a:latin typeface="Times New Roman" charset="0"/>
              </a:rPr>
              <a:t>One problem with this is that, ideally, we want to block everything above the Nyquist rate (22.05 KHz), but let everything below it pass unaffected. Filters aren't perfect, though. They have a finite slope as they begin attenuating frequencies, so we have to compromise. If we can't keep 22 KHz while blocking everything above it, we'd certainly like to shoot for 20 KHz. That means the low-pass filter's cutoff must go from about 0 dB attenuation at 20 KHz to something like 90 dB at 22 KHz—a very steep slope. </a:t>
            </a:r>
          </a:p>
          <a:p>
            <a:pPr>
              <a:lnSpc>
                <a:spcPct val="90000"/>
              </a:lnSpc>
            </a:pPr>
            <a:r>
              <a:rPr lang="en-US" sz="1100">
                <a:latin typeface="Times New Roman" charset="0"/>
              </a:rPr>
              <a:t>While we can do this in an analog filter, it's not easy. Filter components must be very precise. Even so, a filter this steep has a great deal of </a:t>
            </a:r>
            <a:r>
              <a:rPr lang="en-US" sz="1100">
                <a:latin typeface="Times New Roman" charset="0"/>
                <a:hlinkClick r:id="rId3"/>
              </a:rPr>
              <a:t>phase shift</a:t>
            </a:r>
            <a:r>
              <a:rPr lang="en-US" sz="1100">
                <a:latin typeface="Times New Roman" charset="0"/>
              </a:rPr>
              <a:t> as it nears the cut-off point. Besides the expense of the filter, many people agree that the phase distortion of the upper audio frequencies is not a good thing. </a:t>
            </a:r>
          </a:p>
          <a:p>
            <a:pPr>
              <a:lnSpc>
                <a:spcPct val="90000"/>
              </a:lnSpc>
            </a:pPr>
            <a:r>
              <a:rPr lang="en-US" sz="1100">
                <a:latin typeface="Times New Roman" charset="0"/>
              </a:rPr>
              <a:t>Now, what if we had sampled at a higher rate to begin with? That would let us get away with a cheaper and more gentle output filter. Why? Since the reflections are wrapped at the sampling frequency and its multiples, moving the sampling frequency that far up moves the reflected image far from the audio portion we want to preserve. We don't need to record higher frequencies—the low-pass filter will get rid of them anyway—but simply having more samples of our audio signal would be a big help. </a:t>
            </a:r>
          </a:p>
          <a:p>
            <a:pPr>
              <a:lnSpc>
                <a:spcPct val="90000"/>
              </a:lnSpc>
            </a:pPr>
            <a:r>
              <a:rPr lang="en-US" sz="1100">
                <a:latin typeface="Times New Roman" charset="0"/>
              </a:rPr>
              <a:t>This is where interpolation comes in. We calculate what it would look like if we </a:t>
            </a:r>
            <a:r>
              <a:rPr lang="en-US" sz="1100" i="1">
                <a:latin typeface="Times New Roman" charset="0"/>
              </a:rPr>
              <a:t>had</a:t>
            </a:r>
            <a:r>
              <a:rPr lang="en-US" sz="1100">
                <a:latin typeface="Times New Roman" charset="0"/>
              </a:rPr>
              <a:t> sampled with more points to begin with. If we could have, for instance, eight times as many sample points running at eight times the rate ("8X oversampling"), we could use a very gentle filter, because instead of 2 KHz of room to get the job done, we'd have 158 KHz. </a:t>
            </a:r>
          </a:p>
          <a:p>
            <a:pPr>
              <a:lnSpc>
                <a:spcPct val="90000"/>
              </a:lnSpc>
            </a:pPr>
            <a:r>
              <a:rPr lang="en-US" sz="1100">
                <a:latin typeface="Times New Roman" charset="0"/>
              </a:rPr>
              <a:t>In practice, we do exactly this, following it with a phase linear digital "FIR" (finite-impulse response) filter, and a gentle and simple (and cheap) analog low-pass filter.</a:t>
            </a:r>
          </a:p>
          <a:p>
            <a:pPr>
              <a:lnSpc>
                <a:spcPct val="90000"/>
              </a:lnSpc>
            </a:pPr>
            <a:endParaRPr lang="en-US" sz="1100">
              <a:latin typeface="Times New Roman" charset="0"/>
            </a:endParaRPr>
          </a:p>
        </p:txBody>
      </p:sp>
      <p:sp>
        <p:nvSpPr>
          <p:cNvPr id="44035"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14CCD5-B4E9-B74B-BDEC-490C41983776}" type="slidenum">
              <a:rPr lang="en-US" sz="1200">
                <a:latin typeface="Times New Roman" charset="0"/>
              </a:rPr>
              <a:pPr eaLnBrk="1" hangingPunct="1"/>
              <a:t>14</a:t>
            </a:fld>
            <a:endParaRPr lang="en-US" sz="1200">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6F6E7E-12D4-2D4D-99B5-1E01D772D067}" type="slidenum">
              <a:rPr lang="en-US" sz="1200">
                <a:latin typeface="Times New Roman" charset="0"/>
              </a:rPr>
              <a:pPr eaLnBrk="1" hangingPunct="1"/>
              <a:t>15</a:t>
            </a:fld>
            <a:endParaRPr lang="en-US" sz="1200">
              <a:latin typeface="Times New Roman"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Example of cycling the light in a room to get intermediate values</a:t>
            </a:r>
          </a:p>
          <a:p>
            <a:endParaRPr lang="en-US">
              <a:latin typeface="Times New Roman" charset="0"/>
            </a:endParaRPr>
          </a:p>
          <a:p>
            <a:r>
              <a:rPr lang="en-US">
                <a:latin typeface="Times New Roman" charset="0"/>
              </a:rPr>
              <a:t>1 bit at 11 MHz</a:t>
            </a:r>
          </a:p>
          <a:p>
            <a:endParaRPr lang="en-US">
              <a:latin typeface="Times New Roman" charset="0"/>
            </a:endParaRPr>
          </a:p>
          <a:p>
            <a:r>
              <a:rPr lang="en-US">
                <a:latin typeface="Times New Roman" charset="0"/>
              </a:rPr>
              <a:t>Puts quantization noise out of the audible band.</a:t>
            </a:r>
          </a:p>
          <a:p>
            <a:endParaRPr lang="en-US">
              <a:latin typeface="Times New Roman" charset="0"/>
            </a:endParaRPr>
          </a:p>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241E63C-35A6-CF43-9210-654E916498D8}" type="slidenum">
              <a:rPr lang="en-US" sz="1200">
                <a:latin typeface="Times New Roman" charset="0"/>
              </a:rPr>
              <a:pPr eaLnBrk="1" hangingPunct="1"/>
              <a:t>16</a:t>
            </a:fld>
            <a:endParaRPr lang="en-US" sz="1200">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Example of cycling the light in a room to get intermediate values</a:t>
            </a:r>
          </a:p>
          <a:p>
            <a:endParaRPr lang="en-US">
              <a:latin typeface="Times New Roman" charset="0"/>
            </a:endParaRPr>
          </a:p>
          <a:p>
            <a:r>
              <a:rPr lang="en-US">
                <a:latin typeface="Times New Roman" charset="0"/>
              </a:rPr>
              <a:t>1 bit at 11 MHz</a:t>
            </a:r>
          </a:p>
          <a:p>
            <a:endParaRPr lang="en-US">
              <a:latin typeface="Times New Roman" charset="0"/>
            </a:endParaRPr>
          </a:p>
          <a:p>
            <a:r>
              <a:rPr lang="en-US">
                <a:latin typeface="Times New Roman" charset="0"/>
              </a:rPr>
              <a:t>Puts quantization noise out of the audible band.</a:t>
            </a:r>
          </a:p>
          <a:p>
            <a:endParaRPr lang="en-US">
              <a:latin typeface="Times New Roman" charset="0"/>
            </a:endParaRPr>
          </a:p>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333FFAB-E469-4F49-9570-50BDC8F2C786}" type="slidenum">
              <a:rPr lang="en-US" sz="1200">
                <a:latin typeface="Times New Roman" charset="0"/>
              </a:rPr>
              <a:pPr eaLnBrk="1" hangingPunct="1"/>
              <a:t>17</a:t>
            </a:fld>
            <a:endParaRPr lang="en-US" sz="1200">
              <a:latin typeface="Times New Roman"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a:ln/>
        </p:spPr>
      </p:sp>
      <p:sp>
        <p:nvSpPr>
          <p:cNvPr id="542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0A46F5-BF32-F748-A517-4EA8CD0E296D}" type="slidenum">
              <a:rPr lang="en-US" sz="1200">
                <a:latin typeface="Times New Roman" charset="0"/>
              </a:rPr>
              <a:pPr eaLnBrk="1" hangingPunct="1"/>
              <a:t>2</a:t>
            </a:fld>
            <a:endParaRPr lang="en-US" sz="1200">
              <a:latin typeface="Times New Roman"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noChangeArrowheads="1" noTextEdit="1"/>
          </p:cNvSpPr>
          <p:nvPr>
            <p:ph type="sldImg"/>
          </p:nvPr>
        </p:nvSpPr>
        <p:spPr>
          <a:ln/>
        </p:spPr>
      </p:sp>
      <p:sp>
        <p:nvSpPr>
          <p:cNvPr id="5837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Rot="1" noChangeAspect="1" noChangeArrowheads="1" noTextEdit="1"/>
          </p:cNvSpPr>
          <p:nvPr>
            <p:ph type="sldImg"/>
          </p:nvPr>
        </p:nvSpPr>
        <p:spPr>
          <a:ln/>
        </p:spPr>
      </p:sp>
      <p:sp>
        <p:nvSpPr>
          <p:cNvPr id="6041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ChangeArrowheads="1" noTextEdit="1"/>
          </p:cNvSpPr>
          <p:nvPr>
            <p:ph type="sldImg"/>
          </p:nvPr>
        </p:nvSpPr>
        <p:spPr>
          <a:ln/>
        </p:spPr>
      </p:sp>
      <p:sp>
        <p:nvSpPr>
          <p:cNvPr id="6246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9AD826-1847-734D-9194-B3A687B1C3A5}" type="slidenum">
              <a:rPr lang="en-US" sz="1200">
                <a:latin typeface="Times New Roman" charset="0"/>
              </a:rPr>
              <a:pPr eaLnBrk="1" hangingPunct="1"/>
              <a:t>24</a:t>
            </a:fld>
            <a:endParaRPr lang="en-US" sz="1200">
              <a:latin typeface="Times New Roman"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1011011010 = 6 0110</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ln/>
        </p:spPr>
      </p:sp>
      <p:sp>
        <p:nvSpPr>
          <p:cNvPr id="6656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67660C-0231-5242-8A52-1511284030EC}" type="slidenum">
              <a:rPr lang="en-US" sz="1200">
                <a:latin typeface="Times New Roman" charset="0"/>
              </a:rPr>
              <a:pPr eaLnBrk="1" hangingPunct="1"/>
              <a:t>3</a:t>
            </a:fld>
            <a:endParaRPr lang="en-US" sz="1200">
              <a:latin typeface="Times New Roman"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a:p>
            <a:endParaRPr lang="en-US">
              <a:latin typeface="Times New Roman" charset="0"/>
            </a:endParaRPr>
          </a:p>
          <a:p>
            <a:r>
              <a:rPr lang="en-US">
                <a:latin typeface="Times New Roman" charset="0"/>
              </a:rPr>
              <a:t>http://www2.egr.uh.edu/~glover/applets/Sampling/Sampling.html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0FE1FC-6341-704F-8EA7-546C7F11F4DD}" type="slidenum">
              <a:rPr lang="en-US" sz="1200">
                <a:latin typeface="Times New Roman" charset="0"/>
              </a:rPr>
              <a:pPr eaLnBrk="1" hangingPunct="1"/>
              <a:t>4</a:t>
            </a:fld>
            <a:endParaRPr lang="en-US" sz="1200">
              <a:latin typeface="Times New Roman"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K is for where F is much larger than Fs, F of 70, Fs of 44, K = 3 to satisfy inequality</a:t>
            </a:r>
          </a:p>
          <a:p>
            <a:endParaRPr lang="en-US">
              <a:latin typeface="Times New Roman" charset="0"/>
            </a:endParaRPr>
          </a:p>
          <a:p>
            <a:r>
              <a:rPr lang="en-US">
                <a:latin typeface="Times New Roman" charset="0"/>
              </a:rPr>
              <a:t>http://www.cems.uvm.edu/~mirchand/classes/EE171/Mitra/media/demos/demos.htm#D1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DF0465-2D11-C248-BE70-CC08B8E9EC84}" type="slidenum">
              <a:rPr lang="en-US" sz="1200">
                <a:latin typeface="Times New Roman" charset="0"/>
              </a:rPr>
              <a:pPr eaLnBrk="1" hangingPunct="1"/>
              <a:t>5</a:t>
            </a:fld>
            <a:endParaRPr lang="en-US" sz="1200">
              <a:latin typeface="Times New Roman"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05C84A-3032-0449-BCD0-2D7529D44446}" type="slidenum">
              <a:rPr lang="en-US" sz="1200">
                <a:latin typeface="Times New Roman" charset="0"/>
              </a:rPr>
              <a:pPr eaLnBrk="1" hangingPunct="1"/>
              <a:t>6</a:t>
            </a:fld>
            <a:endParaRPr lang="en-US" sz="1200">
              <a:latin typeface="Times New Roman"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New Roman" charset="0"/>
            </a:endParaRPr>
          </a:p>
          <a:p>
            <a:r>
              <a:rPr lang="en-US">
                <a:latin typeface="Times New Roman" charset="0"/>
              </a:rPr>
              <a:t>http://www.nt.e-technik.uni-erlangen.de/~rabe/SYSTOOL/SYSTOOL2.02/HTTP/sampl.htm</a:t>
            </a:r>
          </a:p>
          <a:p>
            <a:endParaRPr lang="en-US">
              <a:latin typeface="Times New Roman" charset="0"/>
            </a:endParaRPr>
          </a:p>
          <a:p>
            <a:r>
              <a:rPr lang="en-US">
                <a:latin typeface="Times New Roman" charset="0"/>
              </a:rPr>
              <a:t>Diagrams from Pohlmann book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C433FF-0CF1-A546-8B44-A77E48CBD3B6}" type="slidenum">
              <a:rPr lang="en-US" sz="1200">
                <a:latin typeface="Times New Roman" charset="0"/>
              </a:rPr>
              <a:pPr eaLnBrk="1" hangingPunct="1"/>
              <a:t>7</a:t>
            </a:fld>
            <a:endParaRPr lang="en-US" sz="120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The measuring error can not be avoided</a:t>
            </a:r>
          </a:p>
          <a:p>
            <a:endParaRPr lang="en-US">
              <a:latin typeface="Times New Roman" charset="0"/>
            </a:endParaRPr>
          </a:p>
          <a:p>
            <a:r>
              <a:rPr lang="en-US">
                <a:latin typeface="Times New Roman" charset="0"/>
              </a:rPr>
              <a:t>Speech can barely be intelligible with 1 bit</a:t>
            </a:r>
          </a:p>
          <a:p>
            <a:endParaRPr lang="en-US">
              <a:latin typeface="Times New Roman" charset="0"/>
            </a:endParaRPr>
          </a:p>
          <a:p>
            <a:r>
              <a:rPr lang="en-US">
                <a:latin typeface="Times New Roman" charset="0"/>
              </a:rPr>
              <a:t>So adding a bit doubles the number of levels</a:t>
            </a:r>
          </a:p>
          <a:p>
            <a:endParaRPr lang="en-US">
              <a:latin typeface="Times New Roman" charset="0"/>
            </a:endParaRPr>
          </a:p>
          <a:p>
            <a:r>
              <a:rPr lang="en-US">
                <a:latin typeface="Times New Roman" charset="0"/>
              </a:rPr>
              <a:t>24 bit accuracy of distance between NY and LA…accurate to 9 inches</a:t>
            </a:r>
          </a:p>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E7D10BE-EE44-A44F-B87E-F238048C5AC7}" type="slidenum">
              <a:rPr lang="en-US" sz="1200">
                <a:latin typeface="Times New Roman" charset="0"/>
              </a:rPr>
              <a:pPr eaLnBrk="1" hangingPunct="1"/>
              <a:t>8</a:t>
            </a:fld>
            <a:endParaRPr lang="en-US" sz="1200">
              <a:latin typeface="Times New Roman"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As statistical correlation increases the noise becomes less benign…in high band, the successive values are random…this is not true for low amp or narrow bandwidth.</a:t>
            </a:r>
          </a:p>
          <a:p>
            <a:endParaRPr lang="en-US">
              <a:latin typeface="Times New Roman" charset="0"/>
            </a:endParaRPr>
          </a:p>
          <a:p>
            <a:r>
              <a:rPr lang="en-US">
                <a:latin typeface="Times New Roman" charset="0"/>
              </a:rPr>
              <a:t>Although linear is normally used..this changed with perceptual coding like MP3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524887E-7DD2-1649-9718-522B56AD719B}" type="slidenum">
              <a:rPr lang="en-US" sz="1200">
                <a:latin typeface="Times New Roman" charset="0"/>
              </a:rPr>
              <a:pPr eaLnBrk="1" hangingPunct="1"/>
              <a:t>9</a:t>
            </a:fld>
            <a:endParaRPr lang="en-US" sz="1200">
              <a:latin typeface="Times New Roman"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Times New Roman" charset="0"/>
              </a:rPr>
              <a:t>44-16   </a:t>
            </a:r>
          </a:p>
          <a:p>
            <a:r>
              <a:rPr lang="en-US">
                <a:latin typeface="Times New Roman" charset="0"/>
              </a:rPr>
              <a:t>44-8</a:t>
            </a:r>
          </a:p>
          <a:p>
            <a:r>
              <a:rPr lang="en-US">
                <a:latin typeface="Times New Roman" charset="0"/>
              </a:rPr>
              <a:t>22-16</a:t>
            </a:r>
          </a:p>
          <a:p>
            <a:r>
              <a:rPr lang="en-US">
                <a:latin typeface="Times New Roman" charset="0"/>
              </a:rPr>
              <a:t>22-8</a:t>
            </a:r>
          </a:p>
          <a:p>
            <a:r>
              <a:rPr lang="en-US">
                <a:latin typeface="Times New Roman" charset="0"/>
              </a:rPr>
              <a:t>11-16</a:t>
            </a:r>
          </a:p>
          <a:p>
            <a:r>
              <a:rPr lang="en-US">
                <a:latin typeface="Times New Roman" charset="0"/>
              </a:rPr>
              <a:t>11-8</a:t>
            </a:r>
          </a:p>
          <a:p>
            <a:r>
              <a:rPr lang="en-US">
                <a:latin typeface="Times New Roman" charset="0"/>
              </a:rPr>
              <a:t>8-16</a:t>
            </a:r>
          </a:p>
          <a:p>
            <a:r>
              <a:rPr lang="en-US">
                <a:latin typeface="Times New Roman" charset="0"/>
              </a:rPr>
              <a:t>8-8</a:t>
            </a:r>
          </a:p>
          <a:p>
            <a:r>
              <a:rPr lang="en-US">
                <a:latin typeface="Times New Roman" charset="0"/>
              </a:rPr>
              <a:t>2-16</a:t>
            </a:r>
          </a:p>
          <a:p>
            <a:r>
              <a:rPr lang="en-US">
                <a:latin typeface="Times New Roman" charset="0"/>
              </a:rPr>
              <a:t>2-8</a:t>
            </a:r>
          </a:p>
          <a:p>
            <a:endParaRPr lang="en-US">
              <a:latin typeface="Times New Roman" charset="0"/>
            </a:endParaRPr>
          </a:p>
          <a:p>
            <a:endParaRPr lang="en-US">
              <a:latin typeface="Times New Roman" charset="0"/>
            </a:endParaRPr>
          </a:p>
          <a:p>
            <a:endParaRPr lang="en-US">
              <a:latin typeface="Times New Roman" charset="0"/>
            </a:endParaRPr>
          </a:p>
          <a:p>
            <a:endParaRPr lang="en-US">
              <a:latin typeface="Times New Roman" charset="0"/>
            </a:endParaRPr>
          </a:p>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9267" name="Rectangle 3"/>
          <p:cNvSpPr>
            <a:spLocks noGrp="1" noChangeArrowheads="1"/>
          </p:cNvSpPr>
          <p:nvPr>
            <p:ph type="ctrTitle"/>
          </p:nvPr>
        </p:nvSpPr>
        <p:spPr>
          <a:xfrm>
            <a:off x="315913" y="466725"/>
            <a:ext cx="6781800" cy="2133600"/>
          </a:xfrm>
        </p:spPr>
        <p:txBody>
          <a:bodyPr/>
          <a:lstStyle>
            <a:lvl1pPr algn="r">
              <a:defRPr sz="4800"/>
            </a:lvl1pPr>
          </a:lstStyle>
          <a:p>
            <a:r>
              <a:rPr lang="en-US"/>
              <a:t>Click to edit Master title style</a:t>
            </a:r>
          </a:p>
        </p:txBody>
      </p:sp>
      <p:sp>
        <p:nvSpPr>
          <p:cNvPr id="139268" name="Rectangle 4"/>
          <p:cNvSpPr>
            <a:spLocks noGrp="1" noChangeArrowheads="1"/>
          </p:cNvSpPr>
          <p:nvPr>
            <p:ph type="subTitle" idx="1"/>
          </p:nvPr>
        </p:nvSpPr>
        <p:spPr>
          <a:xfrm>
            <a:off x="849313" y="3049588"/>
            <a:ext cx="6248400" cy="2362200"/>
          </a:xfrm>
        </p:spPr>
        <p:txBody>
          <a:bodyPr/>
          <a:lstStyle>
            <a:lvl1pPr marL="0" indent="0" algn="r">
              <a:buFont typeface="Wingdings" pitchFamily="1" charset="2"/>
              <a:buNone/>
              <a:defRPr sz="3200"/>
            </a:lvl1pPr>
          </a:lstStyle>
          <a:p>
            <a:r>
              <a:rPr 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p>
        </p:txBody>
      </p:sp>
      <p:sp>
        <p:nvSpPr>
          <p:cNvPr id="39" name="Rectangle 6"/>
          <p:cNvSpPr>
            <a:spLocks noGrp="1" noChangeArrowheads="1"/>
          </p:cNvSpPr>
          <p:nvPr>
            <p:ph type="ftr" sz="quarter" idx="11"/>
          </p:nvPr>
        </p:nvSpPr>
        <p:spPr/>
        <p:txBody>
          <a:bodyPr/>
          <a:lstStyle>
            <a:lvl1pPr>
              <a:defRPr/>
            </a:lvl1pPr>
          </a:lstStyle>
          <a:p>
            <a:pPr>
              <a:defRPr/>
            </a:pPr>
            <a:endParaRPr lang="en-US"/>
          </a:p>
        </p:txBody>
      </p:sp>
      <p:sp>
        <p:nvSpPr>
          <p:cNvPr id="40" name="Rectangle 7"/>
          <p:cNvSpPr>
            <a:spLocks noGrp="1" noChangeArrowheads="1"/>
          </p:cNvSpPr>
          <p:nvPr>
            <p:ph type="sldNum" sz="quarter" idx="12"/>
          </p:nvPr>
        </p:nvSpPr>
        <p:spPr/>
        <p:txBody>
          <a:bodyPr/>
          <a:lstStyle>
            <a:lvl1pPr>
              <a:defRPr/>
            </a:lvl1pPr>
          </a:lstStyle>
          <a:p>
            <a:pPr>
              <a:defRPr/>
            </a:pPr>
            <a:fld id="{E7A10BAB-8C89-A145-8DBF-00547EF4A3B4}" type="slidenum">
              <a:rPr lang="en-US"/>
              <a:pPr>
                <a:defRPr/>
              </a:pPr>
              <a:t>‹#›</a:t>
            </a:fld>
            <a:endParaRPr lang="en-US"/>
          </a:p>
        </p:txBody>
      </p:sp>
    </p:spTree>
    <p:extLst>
      <p:ext uri="{BB962C8B-B14F-4D97-AF65-F5344CB8AC3E}">
        <p14:creationId xmlns:p14="http://schemas.microsoft.com/office/powerpoint/2010/main" val="115030804"/>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1B530A3-7A5A-754B-AB59-62DC76A9EF1C}" type="slidenum">
              <a:rPr lang="en-US"/>
              <a:pPr>
                <a:defRPr/>
              </a:pPr>
              <a:t>‹#›</a:t>
            </a:fld>
            <a:endParaRPr lang="en-US"/>
          </a:p>
        </p:txBody>
      </p:sp>
    </p:spTree>
    <p:extLst>
      <p:ext uri="{BB962C8B-B14F-4D97-AF65-F5344CB8AC3E}">
        <p14:creationId xmlns:p14="http://schemas.microsoft.com/office/powerpoint/2010/main" val="3508573656"/>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6F33A428-C420-2A41-A751-9234CE50D9BB}" type="slidenum">
              <a:rPr lang="en-US"/>
              <a:pPr>
                <a:defRPr/>
              </a:pPr>
              <a:t>‹#›</a:t>
            </a:fld>
            <a:endParaRPr lang="en-US"/>
          </a:p>
        </p:txBody>
      </p:sp>
    </p:spTree>
    <p:extLst>
      <p:ext uri="{BB962C8B-B14F-4D97-AF65-F5344CB8AC3E}">
        <p14:creationId xmlns:p14="http://schemas.microsoft.com/office/powerpoint/2010/main" val="3799511468"/>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endParaRPr 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p>
        </p:txBody>
      </p:sp>
      <p:sp>
        <p:nvSpPr>
          <p:cNvPr id="8" name="Rectangle 7"/>
          <p:cNvSpPr>
            <a:spLocks noGrp="1" noChangeArrowheads="1"/>
          </p:cNvSpPr>
          <p:nvPr>
            <p:ph type="sldNum" sz="quarter" idx="12"/>
          </p:nvPr>
        </p:nvSpPr>
        <p:spPr>
          <a:ln/>
        </p:spPr>
        <p:txBody>
          <a:bodyPr/>
          <a:lstStyle>
            <a:lvl1pPr>
              <a:defRPr/>
            </a:lvl1pPr>
          </a:lstStyle>
          <a:p>
            <a:pPr>
              <a:defRPr/>
            </a:pPr>
            <a:fld id="{6E39D2BB-C69D-0042-AEA3-33520C649951}" type="slidenum">
              <a:rPr lang="en-US"/>
              <a:pPr>
                <a:defRPr/>
              </a:pPr>
              <a:t>‹#›</a:t>
            </a:fld>
            <a:endParaRPr lang="en-US"/>
          </a:p>
        </p:txBody>
      </p:sp>
    </p:spTree>
    <p:extLst>
      <p:ext uri="{BB962C8B-B14F-4D97-AF65-F5344CB8AC3E}">
        <p14:creationId xmlns:p14="http://schemas.microsoft.com/office/powerpoint/2010/main" val="33271971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720420DC-B9DE-2045-9A26-B1F83B2ECE38}" type="slidenum">
              <a:rPr lang="en-US"/>
              <a:pPr>
                <a:defRPr/>
              </a:pPr>
              <a:t>‹#›</a:t>
            </a:fld>
            <a:endParaRPr lang="en-US"/>
          </a:p>
        </p:txBody>
      </p:sp>
    </p:spTree>
    <p:extLst>
      <p:ext uri="{BB962C8B-B14F-4D97-AF65-F5344CB8AC3E}">
        <p14:creationId xmlns:p14="http://schemas.microsoft.com/office/powerpoint/2010/main" val="1874325626"/>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36333E3D-921B-6843-AC2B-D25D66634139}" type="slidenum">
              <a:rPr lang="en-US"/>
              <a:pPr>
                <a:defRPr/>
              </a:pPr>
              <a:t>‹#›</a:t>
            </a:fld>
            <a:endParaRPr lang="en-US"/>
          </a:p>
        </p:txBody>
      </p:sp>
    </p:spTree>
    <p:extLst>
      <p:ext uri="{BB962C8B-B14F-4D97-AF65-F5344CB8AC3E}">
        <p14:creationId xmlns:p14="http://schemas.microsoft.com/office/powerpoint/2010/main" val="1318281470"/>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129ADC82-F851-BC44-A259-EF07FFC5CBD1}" type="slidenum">
              <a:rPr lang="en-US"/>
              <a:pPr>
                <a:defRPr/>
              </a:pPr>
              <a:t>‹#›</a:t>
            </a:fld>
            <a:endParaRPr lang="en-US"/>
          </a:p>
        </p:txBody>
      </p:sp>
    </p:spTree>
    <p:extLst>
      <p:ext uri="{BB962C8B-B14F-4D97-AF65-F5344CB8AC3E}">
        <p14:creationId xmlns:p14="http://schemas.microsoft.com/office/powerpoint/2010/main" val="315854288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pPr>
              <a:defRPr/>
            </a:pPr>
            <a:fld id="{CB2D85AF-3189-0B4D-9C95-0C9B3F4C19F4}" type="slidenum">
              <a:rPr lang="en-US"/>
              <a:pPr>
                <a:defRPr/>
              </a:pPr>
              <a:t>‹#›</a:t>
            </a:fld>
            <a:endParaRPr lang="en-US"/>
          </a:p>
        </p:txBody>
      </p:sp>
    </p:spTree>
    <p:extLst>
      <p:ext uri="{BB962C8B-B14F-4D97-AF65-F5344CB8AC3E}">
        <p14:creationId xmlns:p14="http://schemas.microsoft.com/office/powerpoint/2010/main" val="793550875"/>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95ED47C2-7F23-1445-9061-050445C30DD3}" type="slidenum">
              <a:rPr lang="en-US"/>
              <a:pPr>
                <a:defRPr/>
              </a:pPr>
              <a:t>‹#›</a:t>
            </a:fld>
            <a:endParaRPr lang="en-US"/>
          </a:p>
        </p:txBody>
      </p:sp>
    </p:spTree>
    <p:extLst>
      <p:ext uri="{BB962C8B-B14F-4D97-AF65-F5344CB8AC3E}">
        <p14:creationId xmlns:p14="http://schemas.microsoft.com/office/powerpoint/2010/main" val="3137539368"/>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082C553E-2202-BD47-B515-192D5F11A444}" type="slidenum">
              <a:rPr lang="en-US"/>
              <a:pPr>
                <a:defRPr/>
              </a:pPr>
              <a:t>‹#›</a:t>
            </a:fld>
            <a:endParaRPr lang="en-US"/>
          </a:p>
        </p:txBody>
      </p:sp>
    </p:spTree>
    <p:extLst>
      <p:ext uri="{BB962C8B-B14F-4D97-AF65-F5344CB8AC3E}">
        <p14:creationId xmlns:p14="http://schemas.microsoft.com/office/powerpoint/2010/main" val="2118955543"/>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32C0C435-3764-324C-BCCC-5E1527CD0BF2}" type="slidenum">
              <a:rPr lang="en-US"/>
              <a:pPr>
                <a:defRPr/>
              </a:pPr>
              <a:t>‹#›</a:t>
            </a:fld>
            <a:endParaRPr lang="en-US"/>
          </a:p>
        </p:txBody>
      </p:sp>
    </p:spTree>
    <p:extLst>
      <p:ext uri="{BB962C8B-B14F-4D97-AF65-F5344CB8AC3E}">
        <p14:creationId xmlns:p14="http://schemas.microsoft.com/office/powerpoint/2010/main" val="388857897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EB6642DA-A6F2-754D-B7F9-CA9C2AE4D5E9}" type="slidenum">
              <a:rPr lang="en-US"/>
              <a:pPr>
                <a:defRPr/>
              </a:pPr>
              <a:t>‹#›</a:t>
            </a:fld>
            <a:endParaRPr lang="en-US"/>
          </a:p>
        </p:txBody>
      </p:sp>
    </p:spTree>
    <p:extLst>
      <p:ext uri="{BB962C8B-B14F-4D97-AF65-F5344CB8AC3E}">
        <p14:creationId xmlns:p14="http://schemas.microsoft.com/office/powerpoint/2010/main" val="1477912730"/>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824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mn-ea"/>
                <a:cs typeface="+mn-cs"/>
              </a:defRPr>
            </a:lvl1pPr>
          </a:lstStyle>
          <a:p>
            <a:pPr>
              <a:defRPr/>
            </a:pPr>
            <a:endParaRPr lang="en-US"/>
          </a:p>
        </p:txBody>
      </p:sp>
      <p:sp>
        <p:nvSpPr>
          <p:cNvPr id="13824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mn-ea"/>
                <a:cs typeface="+mn-cs"/>
              </a:defRPr>
            </a:lvl1pPr>
          </a:lstStyle>
          <a:p>
            <a:pPr>
              <a:defRPr/>
            </a:pPr>
            <a:endParaRPr lang="en-US"/>
          </a:p>
        </p:txBody>
      </p:sp>
      <p:sp>
        <p:nvSpPr>
          <p:cNvPr id="13824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cs typeface="+mn-cs"/>
              </a:defRPr>
            </a:lvl1pPr>
          </a:lstStyle>
          <a:p>
            <a:pPr>
              <a:defRPr/>
            </a:pPr>
            <a:fld id="{4FFA1966-99CF-4047-B6AD-80504882EE6D}" type="slidenum">
              <a:rPr lang="en-US"/>
              <a:pPr>
                <a:defRPr/>
              </a:pPr>
              <a:t>‹#›</a:t>
            </a:fld>
            <a:endParaRPr 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5" name="Oval 11"/>
            <p:cNvSpPr>
              <a:spLocks noChangeArrowheads="1"/>
            </p:cNvSpPr>
            <p:nvPr/>
          </p:nvSpPr>
          <p:spPr bwMode="auto">
            <a:xfrm>
              <a:off x="5360" y="960"/>
              <a:ext cx="78"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6" name="Oval 12"/>
            <p:cNvSpPr>
              <a:spLocks noChangeArrowheads="1"/>
            </p:cNvSpPr>
            <p:nvPr/>
          </p:nvSpPr>
          <p:spPr bwMode="auto">
            <a:xfrm>
              <a:off x="5136" y="1072"/>
              <a:ext cx="80" cy="7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7" name="Oval 13"/>
            <p:cNvSpPr>
              <a:spLocks noChangeArrowheads="1"/>
            </p:cNvSpPr>
            <p:nvPr/>
          </p:nvSpPr>
          <p:spPr bwMode="auto">
            <a:xfrm>
              <a:off x="5248" y="1072"/>
              <a:ext cx="79" cy="7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8" name="Oval 14"/>
            <p:cNvSpPr>
              <a:spLocks noChangeArrowheads="1"/>
            </p:cNvSpPr>
            <p:nvPr/>
          </p:nvSpPr>
          <p:spPr bwMode="auto">
            <a:xfrm>
              <a:off x="5360" y="1072"/>
              <a:ext cx="78" cy="7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39" name="Oval 15"/>
            <p:cNvSpPr>
              <a:spLocks noChangeArrowheads="1"/>
            </p:cNvSpPr>
            <p:nvPr/>
          </p:nvSpPr>
          <p:spPr bwMode="auto">
            <a:xfrm>
              <a:off x="5472" y="1072"/>
              <a:ext cx="78" cy="7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0" name="Oval 16"/>
            <p:cNvSpPr>
              <a:spLocks noChangeArrowheads="1"/>
            </p:cNvSpPr>
            <p:nvPr/>
          </p:nvSpPr>
          <p:spPr bwMode="auto">
            <a:xfrm>
              <a:off x="5136" y="1184"/>
              <a:ext cx="80" cy="7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1" name="Oval 17"/>
            <p:cNvSpPr>
              <a:spLocks noChangeArrowheads="1"/>
            </p:cNvSpPr>
            <p:nvPr/>
          </p:nvSpPr>
          <p:spPr bwMode="auto">
            <a:xfrm>
              <a:off x="5248" y="1184"/>
              <a:ext cx="79" cy="78"/>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2" name="Oval 18"/>
            <p:cNvSpPr>
              <a:spLocks noChangeArrowheads="1"/>
            </p:cNvSpPr>
            <p:nvPr/>
          </p:nvSpPr>
          <p:spPr bwMode="auto">
            <a:xfrm>
              <a:off x="5360" y="1184"/>
              <a:ext cx="78" cy="7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3" name="Oval 19"/>
            <p:cNvSpPr>
              <a:spLocks noChangeArrowheads="1"/>
            </p:cNvSpPr>
            <p:nvPr/>
          </p:nvSpPr>
          <p:spPr bwMode="auto">
            <a:xfrm>
              <a:off x="5472" y="1184"/>
              <a:ext cx="78" cy="78"/>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4" name="Oval 20"/>
            <p:cNvSpPr>
              <a:spLocks noChangeArrowheads="1"/>
            </p:cNvSpPr>
            <p:nvPr/>
          </p:nvSpPr>
          <p:spPr bwMode="auto">
            <a:xfrm>
              <a:off x="5584" y="1184"/>
              <a:ext cx="80" cy="7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7" name="Oval 23"/>
            <p:cNvSpPr>
              <a:spLocks noChangeArrowheads="1"/>
            </p:cNvSpPr>
            <p:nvPr/>
          </p:nvSpPr>
          <p:spPr bwMode="auto">
            <a:xfrm>
              <a:off x="5360" y="1296"/>
              <a:ext cx="78"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8" name="Oval 24"/>
            <p:cNvSpPr>
              <a:spLocks noChangeArrowheads="1"/>
            </p:cNvSpPr>
            <p:nvPr/>
          </p:nvSpPr>
          <p:spPr bwMode="auto">
            <a:xfrm>
              <a:off x="5472" y="1296"/>
              <a:ext cx="78" cy="8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1" name="Oval 27"/>
            <p:cNvSpPr>
              <a:spLocks noChangeArrowheads="1"/>
            </p:cNvSpPr>
            <p:nvPr/>
          </p:nvSpPr>
          <p:spPr bwMode="auto">
            <a:xfrm>
              <a:off x="5360" y="1408"/>
              <a:ext cx="78" cy="8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2" name="Oval 28"/>
            <p:cNvSpPr>
              <a:spLocks noChangeArrowheads="1"/>
            </p:cNvSpPr>
            <p:nvPr/>
          </p:nvSpPr>
          <p:spPr bwMode="auto">
            <a:xfrm>
              <a:off x="5472" y="1408"/>
              <a:ext cx="78" cy="8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6" name="Oval 32"/>
            <p:cNvSpPr>
              <a:spLocks noChangeArrowheads="1"/>
            </p:cNvSpPr>
            <p:nvPr/>
          </p:nvSpPr>
          <p:spPr bwMode="auto">
            <a:xfrm>
              <a:off x="5360" y="1520"/>
              <a:ext cx="78" cy="79"/>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7" name="Oval 33"/>
            <p:cNvSpPr>
              <a:spLocks noChangeArrowheads="1"/>
            </p:cNvSpPr>
            <p:nvPr/>
          </p:nvSpPr>
          <p:spPr bwMode="auto">
            <a:xfrm>
              <a:off x="5472" y="1520"/>
              <a:ext cx="78" cy="79"/>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8" name="Oval 34"/>
            <p:cNvSpPr>
              <a:spLocks noChangeArrowheads="1"/>
            </p:cNvSpPr>
            <p:nvPr/>
          </p:nvSpPr>
          <p:spPr bwMode="auto">
            <a:xfrm>
              <a:off x="5136" y="1632"/>
              <a:ext cx="80" cy="7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59" name="Oval 35"/>
            <p:cNvSpPr>
              <a:spLocks noChangeArrowheads="1"/>
            </p:cNvSpPr>
            <p:nvPr/>
          </p:nvSpPr>
          <p:spPr bwMode="auto">
            <a:xfrm>
              <a:off x="5248" y="1632"/>
              <a:ext cx="79" cy="78"/>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60" name="Oval 36"/>
            <p:cNvSpPr>
              <a:spLocks noChangeArrowheads="1"/>
            </p:cNvSpPr>
            <p:nvPr/>
          </p:nvSpPr>
          <p:spPr bwMode="auto">
            <a:xfrm>
              <a:off x="5360" y="1632"/>
              <a:ext cx="78" cy="78"/>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61" name="Oval 37"/>
            <p:cNvSpPr>
              <a:spLocks noChangeArrowheads="1"/>
            </p:cNvSpPr>
            <p:nvPr/>
          </p:nvSpPr>
          <p:spPr bwMode="auto">
            <a:xfrm>
              <a:off x="5472" y="1632"/>
              <a:ext cx="78" cy="78"/>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063" name="Oval 39"/>
            <p:cNvSpPr>
              <a:spLocks noChangeArrowheads="1"/>
            </p:cNvSpPr>
            <p:nvPr/>
          </p:nvSpPr>
          <p:spPr bwMode="auto">
            <a:xfrm>
              <a:off x="5472" y="1744"/>
              <a:ext cx="78" cy="80"/>
            </a:xfrm>
            <a:prstGeom prst="ellipse">
              <a:avLst/>
            </a:prstGeom>
            <a:solidFill>
              <a:schemeClr val="folHlink"/>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41"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ransition>
    <p:fade thruBlk="1"/>
  </p:transition>
  <p:txStyles>
    <p:titleStyle>
      <a:lvl1pPr algn="l" rtl="0" eaLnBrk="0" fontAlgn="base" hangingPunct="0">
        <a:spcBef>
          <a:spcPct val="0"/>
        </a:spcBef>
        <a:spcAft>
          <a:spcPct val="0"/>
        </a:spcAft>
        <a:defRPr sz="3900" b="1">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2pPr>
      <a:lvl3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3pPr>
      <a:lvl4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4pPr>
      <a:lvl5pPr algn="l" rtl="0" eaLnBrk="0" fontAlgn="base" hangingPunct="0">
        <a:spcBef>
          <a:spcPct val="0"/>
        </a:spcBef>
        <a:spcAft>
          <a:spcPct val="0"/>
        </a:spcAft>
        <a:defRPr sz="3900" b="1">
          <a:solidFill>
            <a:schemeClr val="tx2"/>
          </a:solidFill>
          <a:latin typeface="Arial" charset="0"/>
          <a:ea typeface="ＭＳ Ｐゴシック" charset="0"/>
          <a:cs typeface="ＭＳ Ｐゴシック"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0"/>
        <a:buChar char="l"/>
        <a:defRPr sz="3000">
          <a:solidFill>
            <a:schemeClr val="tx1"/>
          </a:solidFill>
          <a:latin typeface="+mn-lt"/>
          <a:ea typeface="ＭＳ Ｐゴシック" charset="0"/>
          <a:cs typeface="ＭＳ Ｐゴシック" charset="0"/>
        </a:defRPr>
      </a:lvl1pPr>
      <a:lvl2pPr marL="692150" indent="-347663" algn="l" rtl="0" eaLnBrk="0" fontAlgn="base" hangingPunct="0">
        <a:spcBef>
          <a:spcPct val="20000"/>
        </a:spcBef>
        <a:spcAft>
          <a:spcPct val="0"/>
        </a:spcAft>
        <a:buClr>
          <a:schemeClr val="accent2"/>
        </a:buClr>
        <a:buSzPct val="70000"/>
        <a:buFont typeface="Wingdings" charset="0"/>
        <a:buChar char="l"/>
        <a:defRPr sz="2600">
          <a:solidFill>
            <a:schemeClr val="tx1"/>
          </a:solidFill>
          <a:latin typeface="+mn-lt"/>
          <a:ea typeface="ＭＳ Ｐゴシック" charset="0"/>
        </a:defRPr>
      </a:lvl2pPr>
      <a:lvl3pPr marL="987425" indent="-293688" algn="l" rtl="0" eaLnBrk="0" fontAlgn="base" hangingPunct="0">
        <a:spcBef>
          <a:spcPct val="20000"/>
        </a:spcBef>
        <a:spcAft>
          <a:spcPct val="0"/>
        </a:spcAft>
        <a:buClr>
          <a:schemeClr val="accent1"/>
        </a:buClr>
        <a:buSzPct val="70000"/>
        <a:buFont typeface="Wingdings" charset="0"/>
        <a:buChar char="l"/>
        <a:defRPr sz="2300">
          <a:solidFill>
            <a:schemeClr val="tx1"/>
          </a:solidFill>
          <a:latin typeface="+mn-lt"/>
          <a:ea typeface="ＭＳ Ｐゴシック" charset="0"/>
        </a:defRPr>
      </a:lvl3pPr>
      <a:lvl4pPr marL="1281113" indent="-292100" algn="l" rtl="0" eaLnBrk="0" fontAlgn="base" hangingPunct="0">
        <a:spcBef>
          <a:spcPct val="20000"/>
        </a:spcBef>
        <a:spcAft>
          <a:spcPct val="0"/>
        </a:spcAft>
        <a:buClr>
          <a:schemeClr val="tx2"/>
        </a:buClr>
        <a:buSzPct val="75000"/>
        <a:buFont typeface="Wingdings" charset="0"/>
        <a:buChar char="§"/>
        <a:defRPr sz="2000">
          <a:solidFill>
            <a:schemeClr val="tx1"/>
          </a:solidFill>
          <a:latin typeface="+mn-lt"/>
          <a:ea typeface="ＭＳ Ｐゴシック" charset="0"/>
        </a:defRPr>
      </a:lvl4pPr>
      <a:lvl5pPr marL="1598613" indent="-315913" algn="l" rtl="0" eaLnBrk="0" fontAlgn="base" hangingPunct="0">
        <a:spcBef>
          <a:spcPct val="20000"/>
        </a:spcBef>
        <a:spcAft>
          <a:spcPct val="0"/>
        </a:spcAft>
        <a:buClr>
          <a:schemeClr val="folHlink"/>
        </a:buClr>
        <a:buSzPct val="80000"/>
        <a:buFont typeface="Wingdings" charset="0"/>
        <a:buChar char="§"/>
        <a:defRPr sz="2000">
          <a:solidFill>
            <a:schemeClr val="tx1"/>
          </a:solidFill>
          <a:latin typeface="+mn-lt"/>
          <a:ea typeface="ＭＳ Ｐゴシック" charset="0"/>
        </a:defRPr>
      </a:lvl5pPr>
      <a:lvl6pPr marL="20558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1"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earlevel.com/main/2010/11/07/the-sound-of-dither/"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file://localhost/Users/rob/Dropbox/cs4590/2012/lectures/Digital%20Audio/flange_voice.wav" TargetMode="External"/><Relationship Id="rId1" Type="http://schemas.microsoft.com/office/2007/relationships/media" Target="file://localhost/Users/rob/Dropbox/cs4590/2012/lectures/Digital%20Audio/flange_voice.wav" TargetMode="External"/><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repository.upenn.edu/cgi/viewcontent.cgi?article=1144&amp;context=ese_paper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arlevel.com/main/category/digital-aud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YpMtanpsVe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youtube.com/watch?v=gzSYnGEqof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ems.uvm.edu/~mirchand/classes/EE171/Mitra/media/demos/demos.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2.egr.uh.edu/~glover/applets/Sampling/Samplin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jhu.edu/~signals/sampling/index.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microsoft.com/office/2007/relationships/media" Target="file://localhost/Users/rob/Dropbox/cs4590/2012/lectures/Digital%20Audio/Chance8-8-1.wav" TargetMode="External"/><Relationship Id="rId18" Type="http://schemas.openxmlformats.org/officeDocument/2006/relationships/audio" Target="file://localhost/Users/rob/Dropbox/cs4590/2012/lectures/Digital%20Audio/Mozart44-8-1.wav" TargetMode="External"/><Relationship Id="rId26" Type="http://schemas.openxmlformats.org/officeDocument/2006/relationships/audio" Target="file://localhost/Users/rob/Dropbox/cs4590/2012/lectures/Digital%20Audio/Mozart11-8-1.wav" TargetMode="External"/><Relationship Id="rId39" Type="http://schemas.openxmlformats.org/officeDocument/2006/relationships/image" Target="../media/image5.png"/><Relationship Id="rId21" Type="http://schemas.microsoft.com/office/2007/relationships/media" Target="file://localhost/Users/rob/Dropbox/cs4590/2012/lectures/Digital%20Audio/Mozart22-8-1.wav" TargetMode="External"/><Relationship Id="rId34" Type="http://schemas.openxmlformats.org/officeDocument/2006/relationships/notesSlide" Target="../notesSlides/notesSlide9.xml"/><Relationship Id="rId7" Type="http://schemas.microsoft.com/office/2007/relationships/media" Target="file://localhost/Users/rob/Dropbox/cs4590/2012/lectures/Digital%20Audio/Chance22-8-1.wav" TargetMode="External"/><Relationship Id="rId12" Type="http://schemas.openxmlformats.org/officeDocument/2006/relationships/audio" Target="file://localhost/Users/rob/Dropbox/cs4590/2012/lectures/Digital%20Audio/Chance8-16-2.wav" TargetMode="External"/><Relationship Id="rId17" Type="http://schemas.microsoft.com/office/2007/relationships/media" Target="file://localhost/Users/rob/Dropbox/cs4590/2012/lectures/Digital%20Audio/Mozart44-8-1.wav" TargetMode="External"/><Relationship Id="rId25" Type="http://schemas.microsoft.com/office/2007/relationships/media" Target="file://localhost/Users/rob/Dropbox/cs4590/2012/lectures/Digital%20Audio/Mozart11-8-1.wav" TargetMode="External"/><Relationship Id="rId33" Type="http://schemas.openxmlformats.org/officeDocument/2006/relationships/slideLayout" Target="../slideLayouts/slideLayout12.xml"/><Relationship Id="rId38" Type="http://schemas.openxmlformats.org/officeDocument/2006/relationships/image" Target="../media/image4.png"/><Relationship Id="rId2" Type="http://schemas.openxmlformats.org/officeDocument/2006/relationships/audio" Target="file://localhost/Users/rob/Dropbox/cs4590/2012/lectures/Digital%20Audio/Chance44-16-2.wav" TargetMode="External"/><Relationship Id="rId16" Type="http://schemas.openxmlformats.org/officeDocument/2006/relationships/audio" Target="file://localhost/Users/rob/Dropbox/cs4590/2012/lectures/Digital%20Audio/Mozart44-16-2.wav" TargetMode="External"/><Relationship Id="rId20" Type="http://schemas.openxmlformats.org/officeDocument/2006/relationships/audio" Target="file://localhost/Users/rob/Dropbox/cs4590/2012/lectures/Digital%20Audio/Mozart22-16-2.wav" TargetMode="External"/><Relationship Id="rId29" Type="http://schemas.microsoft.com/office/2007/relationships/media" Target="file://localhost/Users/rob/Dropbox/cs4590/2012/lectures/Digital%20Audio/Mozart8-8-1wav.wav" TargetMode="External"/><Relationship Id="rId1" Type="http://schemas.microsoft.com/office/2007/relationships/media" Target="file://localhost/Users/rob/Dropbox/cs4590/2012/lectures/Digital%20Audio/Chance44-16-2.wav" TargetMode="External"/><Relationship Id="rId6" Type="http://schemas.openxmlformats.org/officeDocument/2006/relationships/audio" Target="file://localhost/Users/rob/Dropbox/cs4590/2012/lectures/Digital%20Audio/Chance22-16-2.wav" TargetMode="External"/><Relationship Id="rId11" Type="http://schemas.microsoft.com/office/2007/relationships/media" Target="file://localhost/Users/rob/Dropbox/cs4590/2012/lectures/Digital%20Audio/Chance8-16-2.wav" TargetMode="External"/><Relationship Id="rId24" Type="http://schemas.openxmlformats.org/officeDocument/2006/relationships/audio" Target="file://localhost/Users/rob/Dropbox/cs4590/2012/lectures/Digital%20Audio/Mozart11-16-2.wav" TargetMode="External"/><Relationship Id="rId32" Type="http://schemas.openxmlformats.org/officeDocument/2006/relationships/audio" Target="file://localhost/Users/rob/Dropbox/cs4590/2012/lectures/Digital%20Audio/Mozart2-16-2.wav" TargetMode="External"/><Relationship Id="rId37" Type="http://schemas.openxmlformats.org/officeDocument/2006/relationships/image" Target="../media/image3.png"/><Relationship Id="rId5" Type="http://schemas.microsoft.com/office/2007/relationships/media" Target="file://localhost/Users/rob/Dropbox/cs4590/2012/lectures/Digital%20Audio/Chance22-16-2.wav" TargetMode="External"/><Relationship Id="rId15" Type="http://schemas.microsoft.com/office/2007/relationships/media" Target="file://localhost/Users/rob/Dropbox/cs4590/2012/lectures/Digital%20Audio/Mozart44-16-2.wav" TargetMode="External"/><Relationship Id="rId23" Type="http://schemas.microsoft.com/office/2007/relationships/media" Target="file://localhost/Users/rob/Dropbox/cs4590/2012/lectures/Digital%20Audio/Mozart11-16-2.wav" TargetMode="External"/><Relationship Id="rId28" Type="http://schemas.openxmlformats.org/officeDocument/2006/relationships/audio" Target="file://localhost/Users/rob/Dropbox/cs4590/2012/lectures/Digital%20Audio/Mozart8-16-2.wav" TargetMode="External"/><Relationship Id="rId36" Type="http://schemas.openxmlformats.org/officeDocument/2006/relationships/image" Target="../media/image2.png"/><Relationship Id="rId10" Type="http://schemas.openxmlformats.org/officeDocument/2006/relationships/audio" Target="file://localhost/Users/rob/Dropbox/cs4590/2012/lectures/Digital%20Audio/Chance11-16-2.wav" TargetMode="External"/><Relationship Id="rId19" Type="http://schemas.microsoft.com/office/2007/relationships/media" Target="file://localhost/Users/rob/Dropbox/cs4590/2012/lectures/Digital%20Audio/Mozart22-16-2.wav" TargetMode="External"/><Relationship Id="rId31" Type="http://schemas.microsoft.com/office/2007/relationships/media" Target="file://localhost/Users/rob/Dropbox/cs4590/2012/lectures/Digital%20Audio/Mozart2-16-2.wav" TargetMode="External"/><Relationship Id="rId4" Type="http://schemas.openxmlformats.org/officeDocument/2006/relationships/audio" Target="file://localhost/Users/rob/Dropbox/cs4590/2012/lectures/Digital%20Audio/Chance44-8-1.wav" TargetMode="External"/><Relationship Id="rId9" Type="http://schemas.microsoft.com/office/2007/relationships/media" Target="file://localhost/Users/rob/Dropbox/cs4590/2012/lectures/Digital%20Audio/Chance11-16-2.wav" TargetMode="External"/><Relationship Id="rId14" Type="http://schemas.openxmlformats.org/officeDocument/2006/relationships/audio" Target="file://localhost/Users/rob/Dropbox/cs4590/2012/lectures/Digital%20Audio/Chance8-8-1.wav" TargetMode="External"/><Relationship Id="rId22" Type="http://schemas.openxmlformats.org/officeDocument/2006/relationships/audio" Target="file://localhost/Users/rob/Dropbox/cs4590/2012/lectures/Digital%20Audio/Mozart22-8-1.wav" TargetMode="External"/><Relationship Id="rId27" Type="http://schemas.microsoft.com/office/2007/relationships/media" Target="file://localhost/Users/rob/Dropbox/cs4590/2012/lectures/Digital%20Audio/Mozart8-16-2.wav" TargetMode="External"/><Relationship Id="rId30" Type="http://schemas.openxmlformats.org/officeDocument/2006/relationships/audio" Target="file://localhost/Users/rob/Dropbox/cs4590/2012/lectures/Digital%20Audio/Mozart8-8-1wav.wav" TargetMode="External"/><Relationship Id="rId35" Type="http://schemas.openxmlformats.org/officeDocument/2006/relationships/image" Target="../media/image1.jpeg"/><Relationship Id="rId8" Type="http://schemas.openxmlformats.org/officeDocument/2006/relationships/audio" Target="file://localhost/Users/rob/Dropbox/cs4590/2012/lectures/Digital%20Audio/Chance22-8-1.wav" TargetMode="External"/><Relationship Id="rId3" Type="http://schemas.microsoft.com/office/2007/relationships/media" Target="file://localhost/Users/rob/Dropbox/cs4590/2012/lectures/Digital%20Audio/Chance44-8-1.wa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p:txBody>
          <a:bodyPr/>
          <a:lstStyle/>
          <a:p>
            <a:pPr eaLnBrk="1" hangingPunct="1"/>
            <a:r>
              <a:rPr lang="en-US">
                <a:latin typeface="Arial" charset="0"/>
              </a:rPr>
              <a:t>Digital Audio</a:t>
            </a:r>
          </a:p>
        </p:txBody>
      </p:sp>
      <p:sp>
        <p:nvSpPr>
          <p:cNvPr id="16386" name="Rectangle 3"/>
          <p:cNvSpPr>
            <a:spLocks noGrp="1" noChangeArrowheads="1"/>
          </p:cNvSpPr>
          <p:nvPr>
            <p:ph type="subTitle" idx="1"/>
          </p:nvPr>
        </p:nvSpPr>
        <p:spPr/>
        <p:txBody>
          <a:bodyPr/>
          <a:lstStyle/>
          <a:p>
            <a:pPr eaLnBrk="1" hangingPunct="1">
              <a:buFont typeface="Wingdings" charset="0"/>
              <a:buNone/>
            </a:pPr>
            <a:r>
              <a:rPr lang="en-US">
                <a:latin typeface="Arial" charset="0"/>
              </a:rPr>
              <a:t>Maribeth Gandy</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atin typeface="Arial" charset="0"/>
              </a:rPr>
              <a:t>Dithering</a:t>
            </a:r>
          </a:p>
        </p:txBody>
      </p:sp>
      <p:sp>
        <p:nvSpPr>
          <p:cNvPr id="288771" name="Rectangle 3"/>
          <p:cNvSpPr>
            <a:spLocks noGrp="1" noChangeArrowheads="1"/>
          </p:cNvSpPr>
          <p:nvPr>
            <p:ph type="body" idx="1"/>
          </p:nvPr>
        </p:nvSpPr>
        <p:spPr/>
        <p:txBody>
          <a:bodyPr/>
          <a:lstStyle/>
          <a:p>
            <a:pPr eaLnBrk="1" hangingPunct="1">
              <a:lnSpc>
                <a:spcPct val="90000"/>
              </a:lnSpc>
              <a:buFont typeface="Wingdings" pitchFamily="1" charset="2"/>
              <a:buChar char="l"/>
              <a:defRPr/>
            </a:pPr>
            <a:r>
              <a:rPr lang="en-US" sz="2600" dirty="0">
                <a:ea typeface="+mn-ea"/>
                <a:cs typeface="+mn-cs"/>
              </a:rPr>
              <a:t>Could add more bits to reduce error, but low level signal will always have distortion</a:t>
            </a:r>
          </a:p>
          <a:p>
            <a:pPr eaLnBrk="1" hangingPunct="1">
              <a:lnSpc>
                <a:spcPct val="90000"/>
              </a:lnSpc>
              <a:buFont typeface="Wingdings" pitchFamily="1" charset="2"/>
              <a:buChar char="l"/>
              <a:defRPr/>
            </a:pPr>
            <a:r>
              <a:rPr lang="en-US" sz="2600" dirty="0">
                <a:ea typeface="+mn-ea"/>
                <a:cs typeface="+mn-cs"/>
              </a:rPr>
              <a:t>Dithering is a more efficient technique</a:t>
            </a:r>
          </a:p>
          <a:p>
            <a:pPr marL="742950" lvl="1" indent="-285750" eaLnBrk="1" hangingPunct="1">
              <a:lnSpc>
                <a:spcPct val="90000"/>
              </a:lnSpc>
              <a:buFont typeface="Wingdings" pitchFamily="1" charset="2"/>
              <a:buChar char="l"/>
              <a:defRPr/>
            </a:pPr>
            <a:r>
              <a:rPr lang="en-US" sz="2200" dirty="0"/>
              <a:t>Dithering is adding low level white noise to the signal</a:t>
            </a:r>
          </a:p>
          <a:p>
            <a:pPr marL="1143000" lvl="2" indent="-228600" eaLnBrk="1" hangingPunct="1">
              <a:lnSpc>
                <a:spcPct val="90000"/>
              </a:lnSpc>
              <a:buFont typeface="Wingdings" pitchFamily="1" charset="2"/>
              <a:buChar char="l"/>
              <a:defRPr/>
            </a:pPr>
            <a:r>
              <a:rPr lang="en-US" sz="2100" dirty="0"/>
              <a:t>Finger example</a:t>
            </a:r>
          </a:p>
          <a:p>
            <a:pPr marL="1143000" lvl="2" indent="-228600" eaLnBrk="1" hangingPunct="1">
              <a:lnSpc>
                <a:spcPct val="90000"/>
              </a:lnSpc>
              <a:buFont typeface="Wingdings" pitchFamily="1" charset="2"/>
              <a:buChar char="l"/>
              <a:defRPr/>
            </a:pPr>
            <a:r>
              <a:rPr lang="en-US" sz="2100" dirty="0"/>
              <a:t>Lets us hear components below the level of our least-significant bit </a:t>
            </a:r>
          </a:p>
          <a:p>
            <a:pPr marL="1143000" lvl="2" indent="-228600" eaLnBrk="1" hangingPunct="1">
              <a:lnSpc>
                <a:spcPct val="90000"/>
              </a:lnSpc>
              <a:buFont typeface="Wingdings" pitchFamily="1" charset="2"/>
              <a:buChar char="l"/>
              <a:defRPr/>
            </a:pPr>
            <a:r>
              <a:rPr lang="en-US" sz="2100" dirty="0"/>
              <a:t>WWII bombers vibrating the mechanical computer</a:t>
            </a:r>
          </a:p>
          <a:p>
            <a:pPr marL="742950" lvl="1" indent="-285750" eaLnBrk="1" hangingPunct="1">
              <a:lnSpc>
                <a:spcPct val="90000"/>
              </a:lnSpc>
              <a:buFont typeface="Wingdings" pitchFamily="1" charset="2"/>
              <a:buChar char="l"/>
              <a:defRPr/>
            </a:pPr>
            <a:r>
              <a:rPr lang="en-US" sz="2200" dirty="0"/>
              <a:t>De-correlates noise from input signal</a:t>
            </a:r>
          </a:p>
          <a:p>
            <a:pPr marL="1143000" lvl="2" indent="-228600" eaLnBrk="1" hangingPunct="1">
              <a:lnSpc>
                <a:spcPct val="90000"/>
              </a:lnSpc>
              <a:buFont typeface="Wingdings" pitchFamily="1" charset="2"/>
              <a:buChar char="l"/>
              <a:defRPr/>
            </a:pPr>
            <a:r>
              <a:rPr lang="en-US" sz="2100" dirty="0"/>
              <a:t>Tradeoff of hiss for distortion</a:t>
            </a:r>
          </a:p>
          <a:p>
            <a:pPr marL="742950" lvl="1" indent="-285750" eaLnBrk="1" hangingPunct="1">
              <a:lnSpc>
                <a:spcPct val="90000"/>
              </a:lnSpc>
              <a:buFont typeface="Wingdings" pitchFamily="1" charset="2"/>
              <a:buChar char="l"/>
              <a:defRPr/>
            </a:pPr>
            <a:r>
              <a:rPr lang="en-US" sz="2200" dirty="0"/>
              <a:t>Various dither functions used</a:t>
            </a:r>
          </a:p>
          <a:p>
            <a:pPr marL="1143000" lvl="2" indent="-228600" eaLnBrk="1" hangingPunct="1">
              <a:lnSpc>
                <a:spcPct val="90000"/>
              </a:lnSpc>
              <a:buFont typeface="Wingdings" pitchFamily="1" charset="2"/>
              <a:buChar char="l"/>
              <a:defRPr/>
            </a:pPr>
            <a:r>
              <a:rPr lang="en-US" sz="2100" dirty="0"/>
              <a:t>Rectangle, triangular, Gaussian</a:t>
            </a:r>
          </a:p>
          <a:p>
            <a:pPr marL="498475" indent="-228600" eaLnBrk="1" hangingPunct="1">
              <a:lnSpc>
                <a:spcPct val="90000"/>
              </a:lnSpc>
              <a:buFont typeface="Wingdings" pitchFamily="1" charset="2"/>
              <a:buChar char="l"/>
              <a:defRPr/>
            </a:pPr>
            <a:r>
              <a:rPr lang="en-US" sz="2800" dirty="0">
                <a:ea typeface="+mn-ea"/>
                <a:cs typeface="+mn-cs"/>
              </a:rPr>
              <a:t>Less bits = more dithering required</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a:latin typeface="Arial" charset="0"/>
              </a:rPr>
              <a:t>Dithering</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81200"/>
            <a:ext cx="238125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981200"/>
            <a:ext cx="238125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419600"/>
            <a:ext cx="238125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9" name="Rectangle 1"/>
          <p:cNvSpPr>
            <a:spLocks noChangeArrowheads="1"/>
          </p:cNvSpPr>
          <p:nvPr/>
        </p:nvSpPr>
        <p:spPr bwMode="auto">
          <a:xfrm>
            <a:off x="228600" y="6488113"/>
            <a:ext cx="77724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hlinkClick r:id="rId6"/>
              </a:rPr>
              <a:t>http://www.earlevel.com/main/2010/11/07/the-sound-of-dither/</a:t>
            </a:r>
            <a:r>
              <a:rPr lang="en-US"/>
              <a:t> </a:t>
            </a:r>
          </a:p>
        </p:txBody>
      </p:sp>
      <p:pic>
        <p:nvPicPr>
          <p:cNvPr id="6" name="7bit_no_dither.mp3">
            <a:hlinkClick r:id="" action="ppaction://media"/>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191000"/>
            <a:ext cx="8128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7bit_dithered.mp3">
            <a:hlinkClick r:id="" action="ppaction://media"/>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5181600"/>
            <a:ext cx="8128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7bit_sweep_no_dither.mp3">
            <a:hlinkClick r:id="" action="ppaction://media"/>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191000"/>
            <a:ext cx="8128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7bit_sweep_dithered.mp3">
            <a:hlinkClick r:id="" action="ppaction://media"/>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5257800"/>
            <a:ext cx="812800" cy="81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a:latin typeface="Arial" charset="0"/>
              </a:rPr>
              <a:t>Phase Distortion</a:t>
            </a:r>
          </a:p>
        </p:txBody>
      </p:sp>
      <p:sp>
        <p:nvSpPr>
          <p:cNvPr id="38914" name="Rectangle 3"/>
          <p:cNvSpPr>
            <a:spLocks noGrp="1" noChangeArrowheads="1"/>
          </p:cNvSpPr>
          <p:nvPr>
            <p:ph type="body" idx="1"/>
          </p:nvPr>
        </p:nvSpPr>
        <p:spPr>
          <a:xfrm>
            <a:off x="1066800" y="1752600"/>
            <a:ext cx="7620000" cy="4495800"/>
          </a:xfrm>
        </p:spPr>
        <p:txBody>
          <a:bodyPr/>
          <a:lstStyle/>
          <a:p>
            <a:pPr eaLnBrk="1" hangingPunct="1">
              <a:lnSpc>
                <a:spcPct val="90000"/>
              </a:lnSpc>
            </a:pPr>
            <a:r>
              <a:rPr lang="en-US">
                <a:latin typeface="Arial" charset="0"/>
              </a:rPr>
              <a:t>Phase distortion can occur from sources such as analog equalization and DAC filters</a:t>
            </a:r>
          </a:p>
          <a:p>
            <a:pPr marL="742950" lvl="1" indent="-285750" eaLnBrk="1" hangingPunct="1">
              <a:lnSpc>
                <a:spcPct val="90000"/>
              </a:lnSpc>
            </a:pPr>
            <a:r>
              <a:rPr lang="en-US">
                <a:latin typeface="Arial" charset="0"/>
              </a:rPr>
              <a:t>Error is constant and effects a group of frequencies</a:t>
            </a:r>
          </a:p>
          <a:p>
            <a:pPr eaLnBrk="1" hangingPunct="1">
              <a:lnSpc>
                <a:spcPct val="90000"/>
              </a:lnSpc>
            </a:pPr>
            <a:r>
              <a:rPr lang="en-US">
                <a:latin typeface="Arial" charset="0"/>
              </a:rPr>
              <a:t>Humans can</a:t>
            </a:r>
            <a:r>
              <a:rPr lang="ja-JP" altLang="en-US">
                <a:latin typeface="Arial" charset="0"/>
              </a:rPr>
              <a:t>’</a:t>
            </a:r>
            <a:r>
              <a:rPr lang="en-US" altLang="ja-JP">
                <a:latin typeface="Arial" charset="0"/>
              </a:rPr>
              <a:t>t hear relative phase shift of static waveform</a:t>
            </a:r>
          </a:p>
          <a:p>
            <a:pPr eaLnBrk="1" hangingPunct="1">
              <a:lnSpc>
                <a:spcPct val="90000"/>
              </a:lnSpc>
            </a:pPr>
            <a:r>
              <a:rPr lang="en-US">
                <a:latin typeface="Arial" charset="0"/>
              </a:rPr>
              <a:t>Human</a:t>
            </a:r>
            <a:r>
              <a:rPr lang="ja-JP" altLang="en-US">
                <a:latin typeface="Arial" charset="0"/>
              </a:rPr>
              <a:t>’</a:t>
            </a:r>
            <a:r>
              <a:rPr lang="en-US" altLang="ja-JP">
                <a:latin typeface="Arial" charset="0"/>
              </a:rPr>
              <a:t>s can hear phase shift in dynamic waveforms, transients</a:t>
            </a:r>
            <a:endParaRPr lang="en-US">
              <a:latin typeface="Arial" charset="0"/>
            </a:endParaRPr>
          </a:p>
        </p:txBody>
      </p:sp>
      <p:sp>
        <p:nvSpPr>
          <p:cNvPr id="38915" name="Text Box 5"/>
          <p:cNvSpPr txBox="1">
            <a:spLocks noChangeArrowheads="1"/>
          </p:cNvSpPr>
          <p:nvPr/>
        </p:nvSpPr>
        <p:spPr bwMode="auto">
          <a:xfrm>
            <a:off x="3505200" y="5791200"/>
            <a:ext cx="2971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Voice with phaser effect</a:t>
            </a:r>
          </a:p>
        </p:txBody>
      </p:sp>
      <p:pic>
        <p:nvPicPr>
          <p:cNvPr id="14342" name="flange_voice.wav">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4495800" y="6172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14342"/>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5000" fill="hold"/>
                                        <p:tgtEl>
                                          <p:spTgt spid="14342"/>
                                        </p:tgtEl>
                                      </p:cBhvr>
                                    </p:cmd>
                                  </p:childTnLst>
                                </p:cTn>
                              </p:par>
                            </p:childTnLst>
                          </p:cTn>
                        </p:par>
                      </p:childTnLst>
                    </p:cTn>
                  </p:par>
                </p:childTnLst>
              </p:cTn>
              <p:nextCondLst>
                <p:cond evt="onClick" delay="0">
                  <p:tgtEl>
                    <p:spTgt spid="14342"/>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434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atin typeface="Arial" charset="0"/>
              </a:rPr>
              <a:t>Oversampling</a:t>
            </a:r>
          </a:p>
        </p:txBody>
      </p:sp>
      <p:sp>
        <p:nvSpPr>
          <p:cNvPr id="40962" name="Rectangle 3"/>
          <p:cNvSpPr>
            <a:spLocks noGrp="1" noChangeArrowheads="1"/>
          </p:cNvSpPr>
          <p:nvPr>
            <p:ph type="body" idx="1"/>
          </p:nvPr>
        </p:nvSpPr>
        <p:spPr/>
        <p:txBody>
          <a:bodyPr/>
          <a:lstStyle/>
          <a:p>
            <a:pPr eaLnBrk="1" hangingPunct="1">
              <a:lnSpc>
                <a:spcPct val="90000"/>
              </a:lnSpc>
            </a:pPr>
            <a:r>
              <a:rPr lang="en-US">
                <a:latin typeface="Arial" charset="0"/>
              </a:rPr>
              <a:t>Oversampling is exceeding the Nyquist frequency</a:t>
            </a:r>
          </a:p>
          <a:p>
            <a:pPr marL="742950" lvl="1" indent="-285750" eaLnBrk="1" hangingPunct="1">
              <a:lnSpc>
                <a:spcPct val="90000"/>
              </a:lnSpc>
            </a:pPr>
            <a:r>
              <a:rPr lang="en-US">
                <a:latin typeface="Arial" charset="0"/>
              </a:rPr>
              <a:t>Can relax demands such as </a:t>
            </a:r>
            <a:r>
              <a:rPr lang="ja-JP" altLang="en-US">
                <a:latin typeface="Arial" charset="0"/>
              </a:rPr>
              <a:t>“</a:t>
            </a:r>
            <a:r>
              <a:rPr lang="en-US" altLang="ja-JP">
                <a:latin typeface="Arial" charset="0"/>
              </a:rPr>
              <a:t>brickwall</a:t>
            </a:r>
            <a:r>
              <a:rPr lang="ja-JP" altLang="en-US">
                <a:latin typeface="Arial" charset="0"/>
              </a:rPr>
              <a:t>”</a:t>
            </a:r>
            <a:r>
              <a:rPr lang="en-US" altLang="ja-JP">
                <a:latin typeface="Arial" charset="0"/>
              </a:rPr>
              <a:t> filter</a:t>
            </a:r>
          </a:p>
          <a:p>
            <a:pPr marL="742950" lvl="1" indent="-285750" eaLnBrk="1" hangingPunct="1">
              <a:lnSpc>
                <a:spcPct val="90000"/>
              </a:lnSpc>
            </a:pPr>
            <a:r>
              <a:rPr lang="en-US">
                <a:latin typeface="Arial" charset="0"/>
              </a:rPr>
              <a:t>Signal to Noise ratio is boosted</a:t>
            </a:r>
          </a:p>
          <a:p>
            <a:pPr marL="742950" lvl="1" indent="-285750" eaLnBrk="1" hangingPunct="1">
              <a:lnSpc>
                <a:spcPct val="90000"/>
              </a:lnSpc>
            </a:pPr>
            <a:r>
              <a:rPr lang="en-US">
                <a:latin typeface="Arial" charset="0"/>
              </a:rPr>
              <a:t>Quantization noise is reduced in audible band</a:t>
            </a:r>
          </a:p>
          <a:p>
            <a:pPr marL="742950" lvl="1" indent="-285750" eaLnBrk="1" hangingPunct="1">
              <a:lnSpc>
                <a:spcPct val="90000"/>
              </a:lnSpc>
            </a:pPr>
            <a:r>
              <a:rPr lang="en-US">
                <a:latin typeface="Arial" charset="0"/>
              </a:rPr>
              <a:t>Same as increasing bit depth</a:t>
            </a:r>
          </a:p>
          <a:p>
            <a:pPr eaLnBrk="1" hangingPunct="1">
              <a:lnSpc>
                <a:spcPct val="90000"/>
              </a:lnSpc>
            </a:pPr>
            <a:r>
              <a:rPr lang="en-US">
                <a:latin typeface="Arial" charset="0"/>
              </a:rPr>
              <a:t>When used during analog to digital conversion, data is sampled at high frequency and then decimated.</a:t>
            </a:r>
          </a:p>
          <a:p>
            <a:pPr marL="1143000" lvl="2" indent="-228600" eaLnBrk="1" hangingPunct="1">
              <a:lnSpc>
                <a:spcPct val="90000"/>
              </a:lnSpc>
              <a:buFont typeface="Wingdings" charset="0"/>
              <a:buNone/>
            </a:pPr>
            <a:endParaRPr lang="en-US">
              <a:latin typeface="Arial" charset="0"/>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Arial" charset="0"/>
              </a:rPr>
              <a:t>Oversampling</a:t>
            </a:r>
          </a:p>
        </p:txBody>
      </p:sp>
      <p:sp>
        <p:nvSpPr>
          <p:cNvPr id="43010" name="Rectangle 3"/>
          <p:cNvSpPr>
            <a:spLocks noGrp="1" noChangeArrowheads="1"/>
          </p:cNvSpPr>
          <p:nvPr>
            <p:ph type="body" idx="1"/>
          </p:nvPr>
        </p:nvSpPr>
        <p:spPr/>
        <p:txBody>
          <a:bodyPr/>
          <a:lstStyle/>
          <a:p>
            <a:pPr eaLnBrk="1" hangingPunct="1"/>
            <a:r>
              <a:rPr lang="en-US" sz="2600">
                <a:latin typeface="Arial" charset="0"/>
              </a:rPr>
              <a:t>When used in DAC</a:t>
            </a:r>
          </a:p>
          <a:p>
            <a:pPr lvl="1" eaLnBrk="1" hangingPunct="1"/>
            <a:r>
              <a:rPr lang="en-US" sz="2200">
                <a:latin typeface="Arial" charset="0"/>
              </a:rPr>
              <a:t>Not sampling at higher rate</a:t>
            </a:r>
          </a:p>
          <a:p>
            <a:pPr lvl="1" eaLnBrk="1" hangingPunct="1"/>
            <a:r>
              <a:rPr lang="en-US" sz="2200">
                <a:latin typeface="Arial" charset="0"/>
              </a:rPr>
              <a:t>Samples are introduced between samples and set to zero. Then their values are created via interpolation.</a:t>
            </a:r>
          </a:p>
          <a:p>
            <a:pPr marL="1038225" lvl="2" indent="-285750" eaLnBrk="1" hangingPunct="1"/>
            <a:r>
              <a:rPr lang="en-US" sz="1900">
                <a:latin typeface="Arial" charset="0"/>
              </a:rPr>
              <a:t>Moves the location of the </a:t>
            </a:r>
            <a:r>
              <a:rPr lang="ja-JP" altLang="en-US" sz="1900">
                <a:latin typeface="Arial" charset="0"/>
              </a:rPr>
              <a:t>“</a:t>
            </a:r>
            <a:r>
              <a:rPr lang="en-US" altLang="ja-JP" sz="1900">
                <a:latin typeface="Arial" charset="0"/>
              </a:rPr>
              <a:t>folding</a:t>
            </a:r>
            <a:r>
              <a:rPr lang="ja-JP" altLang="en-US" sz="1900">
                <a:latin typeface="Arial" charset="0"/>
              </a:rPr>
              <a:t>”</a:t>
            </a:r>
            <a:r>
              <a:rPr lang="en-US" altLang="ja-JP" sz="1900">
                <a:latin typeface="Arial" charset="0"/>
              </a:rPr>
              <a:t> point FS/2 so you can use a LPF with a gradual slope</a:t>
            </a:r>
          </a:p>
          <a:p>
            <a:pPr marL="1038225" lvl="2" indent="-285750" eaLnBrk="1" hangingPunct="1"/>
            <a:r>
              <a:rPr lang="en-US" sz="2100">
                <a:latin typeface="Arial" charset="0"/>
              </a:rPr>
              <a:t>Quantization noise is now spread over wider band and power density is reduced</a:t>
            </a:r>
          </a:p>
          <a:p>
            <a:pPr lvl="1" eaLnBrk="1" hangingPunct="1"/>
            <a:r>
              <a:rPr lang="en-US" sz="2200">
                <a:latin typeface="Arial" charset="0"/>
              </a:rPr>
              <a:t>Noise Shaper is applied (combined with dithering)</a:t>
            </a:r>
          </a:p>
          <a:p>
            <a:pPr marL="1038225" lvl="2" indent="-285750" eaLnBrk="1" hangingPunct="1"/>
            <a:r>
              <a:rPr lang="en-US" sz="1800">
                <a:latin typeface="Arial" charset="0"/>
              </a:rPr>
              <a:t>Alters the frequency spectrum of the error signals so as to move most of the quantization error out of the audible frequency range</a:t>
            </a:r>
          </a:p>
          <a:p>
            <a:pPr marL="1038225" lvl="2" indent="-285750" eaLnBrk="1" hangingPunct="1"/>
            <a:r>
              <a:rPr lang="en-US" sz="1800">
                <a:latin typeface="Arial" charset="0"/>
              </a:rPr>
              <a:t>Shapes the quantization noise instead of leaving it as white noise</a:t>
            </a:r>
          </a:p>
          <a:p>
            <a:pPr lvl="1" eaLnBrk="1" hangingPunct="1"/>
            <a:endParaRPr lang="en-US" sz="2000">
              <a:latin typeface="Arial" charset="0"/>
            </a:endParaRPr>
          </a:p>
          <a:p>
            <a:pPr eaLnBrk="1" hangingPunct="1"/>
            <a:endParaRPr lang="en-US" sz="2600">
              <a:latin typeface="Arial" charset="0"/>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a:latin typeface="Arial" charset="0"/>
              </a:rPr>
              <a:t>Digital to Analog Conversion</a:t>
            </a:r>
          </a:p>
        </p:txBody>
      </p:sp>
      <p:sp>
        <p:nvSpPr>
          <p:cNvPr id="45058" name="Rectangle 3"/>
          <p:cNvSpPr>
            <a:spLocks noGrp="1" noChangeArrowheads="1"/>
          </p:cNvSpPr>
          <p:nvPr>
            <p:ph type="body" idx="1"/>
          </p:nvPr>
        </p:nvSpPr>
        <p:spPr>
          <a:xfrm>
            <a:off x="381000" y="1676400"/>
            <a:ext cx="4495800" cy="795338"/>
          </a:xfrm>
        </p:spPr>
        <p:txBody>
          <a:bodyPr/>
          <a:lstStyle/>
          <a:p>
            <a:pPr eaLnBrk="1" hangingPunct="1">
              <a:lnSpc>
                <a:spcPct val="90000"/>
              </a:lnSpc>
            </a:pPr>
            <a:r>
              <a:rPr lang="en-US" sz="1900">
                <a:latin typeface="Arial" charset="0"/>
              </a:rPr>
              <a:t>Ideal DAC impulses passed through reconstruction filter</a:t>
            </a:r>
          </a:p>
          <a:p>
            <a:pPr eaLnBrk="1" hangingPunct="1">
              <a:lnSpc>
                <a:spcPct val="90000"/>
              </a:lnSpc>
              <a:buFont typeface="Wingdings" charset="0"/>
              <a:buNone/>
            </a:pPr>
            <a:endParaRPr lang="en-US" sz="2600">
              <a:latin typeface="Arial" charset="0"/>
            </a:endParaRPr>
          </a:p>
        </p:txBody>
      </p:sp>
      <p:pic>
        <p:nvPicPr>
          <p:cNvPr id="450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752600"/>
            <a:ext cx="3573463" cy="472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Arial" charset="0"/>
              </a:rPr>
              <a:t>Digital to Analog Conversion</a:t>
            </a:r>
          </a:p>
        </p:txBody>
      </p:sp>
      <p:sp>
        <p:nvSpPr>
          <p:cNvPr id="297987" name="Rectangle 3"/>
          <p:cNvSpPr>
            <a:spLocks noGrp="1" noChangeArrowheads="1"/>
          </p:cNvSpPr>
          <p:nvPr>
            <p:ph type="body" idx="1"/>
          </p:nvPr>
        </p:nvSpPr>
        <p:spPr/>
        <p:txBody>
          <a:bodyPr>
            <a:normAutofit fontScale="92500"/>
          </a:bodyPr>
          <a:lstStyle/>
          <a:p>
            <a:pPr eaLnBrk="1" hangingPunct="1">
              <a:lnSpc>
                <a:spcPct val="90000"/>
              </a:lnSpc>
              <a:buFont typeface="Wingdings" pitchFamily="1" charset="2"/>
              <a:buChar char="l"/>
              <a:defRPr/>
            </a:pPr>
            <a:r>
              <a:rPr lang="en-US" sz="2600" dirty="0">
                <a:ea typeface="+mn-ea"/>
                <a:cs typeface="+mn-cs"/>
              </a:rPr>
              <a:t>1bit ADC/DAC with oversampling is superior</a:t>
            </a:r>
          </a:p>
          <a:p>
            <a:pPr marL="742950" lvl="1" indent="-285750" eaLnBrk="1" hangingPunct="1">
              <a:lnSpc>
                <a:spcPct val="90000"/>
              </a:lnSpc>
              <a:buFont typeface="Wingdings" pitchFamily="1" charset="2"/>
              <a:buChar char="l"/>
              <a:defRPr/>
            </a:pPr>
            <a:r>
              <a:rPr lang="en-US" sz="2200" dirty="0"/>
              <a:t>Sampling with smaller word size, but at much higher frequency</a:t>
            </a:r>
          </a:p>
          <a:p>
            <a:pPr marL="1038225" lvl="2" indent="-285750" eaLnBrk="1" hangingPunct="1">
              <a:lnSpc>
                <a:spcPct val="90000"/>
              </a:lnSpc>
              <a:buFont typeface="Wingdings" pitchFamily="1" charset="2"/>
              <a:buChar char="l"/>
              <a:defRPr/>
            </a:pPr>
            <a:r>
              <a:rPr lang="en-US" sz="1900" dirty="0"/>
              <a:t>Low cost (1 bit DAC common in consumer electronics)</a:t>
            </a:r>
          </a:p>
          <a:p>
            <a:pPr marL="1143000" lvl="2" indent="-228600" eaLnBrk="1" hangingPunct="1">
              <a:lnSpc>
                <a:spcPct val="90000"/>
              </a:lnSpc>
              <a:buFont typeface="Wingdings" pitchFamily="1" charset="2"/>
              <a:buChar char="l"/>
              <a:defRPr/>
            </a:pPr>
            <a:r>
              <a:rPr lang="en-US" sz="2100" dirty="0"/>
              <a:t>Distortions and non-</a:t>
            </a:r>
            <a:r>
              <a:rPr lang="en-US" sz="2100" dirty="0" err="1"/>
              <a:t>linearities</a:t>
            </a:r>
            <a:r>
              <a:rPr lang="en-US" sz="2100" dirty="0"/>
              <a:t> reduced</a:t>
            </a:r>
          </a:p>
          <a:p>
            <a:pPr marL="1600200" lvl="3" indent="-228600" eaLnBrk="1" hangingPunct="1">
              <a:lnSpc>
                <a:spcPct val="90000"/>
              </a:lnSpc>
              <a:buFont typeface="Wingdings" pitchFamily="1" charset="2"/>
              <a:buChar char="§"/>
              <a:defRPr/>
            </a:pPr>
            <a:r>
              <a:rPr lang="en-US" sz="1800" dirty="0"/>
              <a:t>Quantization noise now out of the audible band</a:t>
            </a:r>
          </a:p>
          <a:p>
            <a:pPr marL="1600200" lvl="3" indent="-228600" eaLnBrk="1" hangingPunct="1">
              <a:lnSpc>
                <a:spcPct val="90000"/>
              </a:lnSpc>
              <a:buFont typeface="Wingdings" pitchFamily="1" charset="2"/>
              <a:buChar char="§"/>
              <a:defRPr/>
            </a:pPr>
            <a:r>
              <a:rPr lang="en-US" sz="1800" dirty="0"/>
              <a:t>Phase distortion reduced</a:t>
            </a:r>
          </a:p>
          <a:p>
            <a:pPr marL="1011237" lvl="1" indent="-228600" eaLnBrk="1" hangingPunct="1">
              <a:lnSpc>
                <a:spcPct val="90000"/>
              </a:lnSpc>
              <a:buFont typeface="Wingdings" pitchFamily="1" charset="2"/>
              <a:buChar char="l"/>
              <a:defRPr/>
            </a:pPr>
            <a:r>
              <a:rPr lang="en-US" sz="1800" dirty="0">
                <a:hlinkClick r:id="rId3"/>
              </a:rPr>
              <a:t>http://repository.upenn.edu/cgi/viewcontent.cgi?article=1144&amp;context=ese_papers</a:t>
            </a:r>
            <a:r>
              <a:rPr lang="en-US" sz="1800" dirty="0"/>
              <a:t> </a:t>
            </a:r>
          </a:p>
          <a:p>
            <a:pPr eaLnBrk="1" hangingPunct="1">
              <a:lnSpc>
                <a:spcPct val="90000"/>
              </a:lnSpc>
              <a:buFont typeface="Wingdings" pitchFamily="1" charset="2"/>
              <a:buChar char="l"/>
              <a:defRPr/>
            </a:pPr>
            <a:r>
              <a:rPr lang="en-US" sz="2600" dirty="0">
                <a:ea typeface="+mn-ea"/>
                <a:cs typeface="+mn-cs"/>
              </a:rPr>
              <a:t>DACs important because they are at the beginning of the chain</a:t>
            </a:r>
          </a:p>
          <a:p>
            <a:pPr marL="742950" lvl="1" indent="-285750" eaLnBrk="1" hangingPunct="1">
              <a:lnSpc>
                <a:spcPct val="90000"/>
              </a:lnSpc>
              <a:buFont typeface="Wingdings" pitchFamily="1" charset="2"/>
              <a:buChar char="l"/>
              <a:defRPr/>
            </a:pPr>
            <a:r>
              <a:rPr lang="en-US" sz="2200" dirty="0"/>
              <a:t>Total Harmonic Distortion THD</a:t>
            </a:r>
          </a:p>
          <a:p>
            <a:pPr marL="742950" lvl="1" indent="-285750" eaLnBrk="1" hangingPunct="1">
              <a:lnSpc>
                <a:spcPct val="90000"/>
              </a:lnSpc>
              <a:buFont typeface="Wingdings" pitchFamily="1" charset="2"/>
              <a:buChar char="l"/>
              <a:defRPr/>
            </a:pPr>
            <a:r>
              <a:rPr lang="en-US" sz="2200" dirty="0"/>
              <a:t>Dynamic Range</a:t>
            </a:r>
          </a:p>
          <a:p>
            <a:pPr eaLnBrk="1" hangingPunct="1">
              <a:lnSpc>
                <a:spcPct val="90000"/>
              </a:lnSpc>
              <a:buFont typeface="Wingdings" pitchFamily="1" charset="2"/>
              <a:buChar char="l"/>
              <a:defRPr/>
            </a:pPr>
            <a:r>
              <a:rPr lang="en-US" sz="2600" dirty="0">
                <a:ea typeface="+mn-ea"/>
                <a:cs typeface="+mn-cs"/>
              </a:rPr>
              <a:t>High end systems may have external DAC</a:t>
            </a:r>
          </a:p>
          <a:p>
            <a:pPr eaLnBrk="1" hangingPunct="1">
              <a:lnSpc>
                <a:spcPct val="90000"/>
              </a:lnSpc>
              <a:buFont typeface="Wingdings" pitchFamily="1" charset="2"/>
              <a:buChar char="l"/>
              <a:defRPr/>
            </a:pPr>
            <a:endParaRPr lang="en-US" sz="2600" dirty="0">
              <a:ea typeface="+mn-ea"/>
              <a:cs typeface="+mn-cs"/>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atin typeface="Arial" charset="0"/>
              </a:rPr>
              <a:t>Jitter</a:t>
            </a:r>
          </a:p>
        </p:txBody>
      </p:sp>
      <p:sp>
        <p:nvSpPr>
          <p:cNvPr id="49154" name="Rectangle 3"/>
          <p:cNvSpPr>
            <a:spLocks noGrp="1" noChangeArrowheads="1"/>
          </p:cNvSpPr>
          <p:nvPr>
            <p:ph type="body" idx="1"/>
          </p:nvPr>
        </p:nvSpPr>
        <p:spPr>
          <a:xfrm>
            <a:off x="457200" y="1524000"/>
            <a:ext cx="8229600" cy="4411663"/>
          </a:xfrm>
        </p:spPr>
        <p:txBody>
          <a:bodyPr/>
          <a:lstStyle/>
          <a:p>
            <a:pPr eaLnBrk="1" hangingPunct="1">
              <a:lnSpc>
                <a:spcPct val="90000"/>
              </a:lnSpc>
            </a:pPr>
            <a:r>
              <a:rPr lang="en-US" sz="2600">
                <a:latin typeface="Arial" charset="0"/>
              </a:rPr>
              <a:t>Jitter is a time instability during sampling or playback</a:t>
            </a:r>
          </a:p>
          <a:p>
            <a:pPr eaLnBrk="1" hangingPunct="1">
              <a:lnSpc>
                <a:spcPct val="90000"/>
              </a:lnSpc>
            </a:pPr>
            <a:r>
              <a:rPr lang="en-US" sz="2600">
                <a:latin typeface="Arial" charset="0"/>
              </a:rPr>
              <a:t>Anti-jitter circuits, buffering, and jitter correction in software</a:t>
            </a:r>
          </a:p>
          <a:p>
            <a:pPr marL="742950" lvl="1" indent="-285750" eaLnBrk="1" hangingPunct="1">
              <a:lnSpc>
                <a:spcPct val="90000"/>
              </a:lnSpc>
            </a:pPr>
            <a:r>
              <a:rPr lang="en-US" sz="2200">
                <a:latin typeface="Arial" charset="0"/>
              </a:rPr>
              <a:t>Timebase correction (analog recordings on mechanical media)</a:t>
            </a:r>
          </a:p>
          <a:p>
            <a:pPr marL="742950" lvl="1" indent="-285750" eaLnBrk="1" hangingPunct="1">
              <a:lnSpc>
                <a:spcPct val="90000"/>
              </a:lnSpc>
            </a:pPr>
            <a:r>
              <a:rPr lang="en-US" sz="2200">
                <a:latin typeface="Arial" charset="0"/>
              </a:rPr>
              <a:t>products sold to reduce jitter and other errors</a:t>
            </a:r>
          </a:p>
          <a:p>
            <a:pPr marL="1143000" lvl="2" indent="-228600" eaLnBrk="1" hangingPunct="1">
              <a:lnSpc>
                <a:spcPct val="90000"/>
              </a:lnSpc>
              <a:buFont typeface="Wingdings" charset="0"/>
              <a:buNone/>
            </a:pPr>
            <a:endParaRPr lang="en-US" sz="2100">
              <a:latin typeface="Arial" charset="0"/>
            </a:endParaRPr>
          </a:p>
          <a:p>
            <a:pPr eaLnBrk="1" hangingPunct="1">
              <a:lnSpc>
                <a:spcPct val="90000"/>
              </a:lnSpc>
            </a:pPr>
            <a:endParaRPr lang="en-US" sz="2600">
              <a:latin typeface="Arial"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pPr eaLnBrk="1" hangingPunct="1"/>
            <a:r>
              <a:rPr lang="en-US">
                <a:latin typeface="Arial" charset="0"/>
              </a:rPr>
              <a:t>Why digital is better</a:t>
            </a:r>
          </a:p>
        </p:txBody>
      </p:sp>
      <p:sp>
        <p:nvSpPr>
          <p:cNvPr id="51202" name="Rectangle 3"/>
          <p:cNvSpPr>
            <a:spLocks noGrp="1" noChangeArrowheads="1"/>
          </p:cNvSpPr>
          <p:nvPr>
            <p:ph type="body" idx="1"/>
          </p:nvPr>
        </p:nvSpPr>
        <p:spPr/>
        <p:txBody>
          <a:bodyPr/>
          <a:lstStyle/>
          <a:p>
            <a:pPr eaLnBrk="1" hangingPunct="1"/>
            <a:r>
              <a:rPr lang="en-US">
                <a:latin typeface="Arial" charset="0"/>
              </a:rPr>
              <a:t>Why do we choose digital over analog?</a:t>
            </a:r>
          </a:p>
          <a:p>
            <a:pPr marL="742950" lvl="1" indent="-285750" eaLnBrk="1" hangingPunct="1"/>
            <a:r>
              <a:rPr lang="en-US">
                <a:latin typeface="Arial" charset="0"/>
              </a:rPr>
              <a:t>Ideally analog should be better, no information is lost.</a:t>
            </a: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US">
                <a:latin typeface="Arial" charset="0"/>
              </a:rPr>
              <a:t>Why digital is better</a:t>
            </a:r>
          </a:p>
        </p:txBody>
      </p:sp>
      <p:sp>
        <p:nvSpPr>
          <p:cNvPr id="53250" name="Rectangle 3"/>
          <p:cNvSpPr>
            <a:spLocks noGrp="1" noChangeArrowheads="1"/>
          </p:cNvSpPr>
          <p:nvPr>
            <p:ph type="body" idx="1"/>
          </p:nvPr>
        </p:nvSpPr>
        <p:spPr/>
        <p:txBody>
          <a:bodyPr/>
          <a:lstStyle/>
          <a:p>
            <a:pPr eaLnBrk="1" hangingPunct="1">
              <a:lnSpc>
                <a:spcPct val="90000"/>
              </a:lnSpc>
            </a:pPr>
            <a:r>
              <a:rPr lang="en-US" sz="2600">
                <a:latin typeface="Arial" charset="0"/>
              </a:rPr>
              <a:t>Digital circuits are complex, but precision not needed for digital (1 or 0)</a:t>
            </a:r>
          </a:p>
          <a:p>
            <a:pPr eaLnBrk="1" hangingPunct="1">
              <a:lnSpc>
                <a:spcPct val="90000"/>
              </a:lnSpc>
            </a:pPr>
            <a:r>
              <a:rPr lang="en-US" sz="2600">
                <a:latin typeface="Arial" charset="0"/>
              </a:rPr>
              <a:t>Performance can be improved simply by increasing word size or sample rate. Cheaper</a:t>
            </a:r>
          </a:p>
          <a:p>
            <a:pPr eaLnBrk="1" hangingPunct="1">
              <a:lnSpc>
                <a:spcPct val="90000"/>
              </a:lnSpc>
            </a:pPr>
            <a:r>
              <a:rPr lang="en-US" sz="2600">
                <a:latin typeface="Arial" charset="0"/>
              </a:rPr>
              <a:t>Less maintenance. Analog circuits change over time</a:t>
            </a:r>
          </a:p>
          <a:p>
            <a:pPr eaLnBrk="1" hangingPunct="1">
              <a:lnSpc>
                <a:spcPct val="90000"/>
              </a:lnSpc>
            </a:pPr>
            <a:r>
              <a:rPr lang="en-US" sz="2600">
                <a:latin typeface="Arial" charset="0"/>
              </a:rPr>
              <a:t>Digital information is more durable. Easier to correct errors (in media, from transmission etc.)</a:t>
            </a:r>
          </a:p>
          <a:p>
            <a:pPr eaLnBrk="1" hangingPunct="1">
              <a:lnSpc>
                <a:spcPct val="90000"/>
              </a:lnSpc>
            </a:pPr>
            <a:r>
              <a:rPr lang="en-US" sz="2600">
                <a:latin typeface="Arial" charset="0"/>
              </a:rPr>
              <a:t>Can create new sounds purely from numbers, and can control them precisely.</a:t>
            </a:r>
          </a:p>
          <a:p>
            <a:pPr eaLnBrk="1" hangingPunct="1">
              <a:lnSpc>
                <a:spcPct val="90000"/>
              </a:lnSpc>
            </a:pPr>
            <a:r>
              <a:rPr lang="en-US" sz="2600">
                <a:latin typeface="Arial" charset="0"/>
              </a:rPr>
              <a:t>Every analog copy introduces more noise</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atin typeface="Arial" charset="0"/>
              </a:rPr>
              <a:t>Analog to Digital Conversion</a:t>
            </a:r>
          </a:p>
        </p:txBody>
      </p:sp>
      <p:sp>
        <p:nvSpPr>
          <p:cNvPr id="18434" name="Rectangle 3"/>
          <p:cNvSpPr>
            <a:spLocks noGrp="1" noChangeArrowheads="1"/>
          </p:cNvSpPr>
          <p:nvPr>
            <p:ph type="body" idx="1"/>
          </p:nvPr>
        </p:nvSpPr>
        <p:spPr/>
        <p:txBody>
          <a:bodyPr/>
          <a:lstStyle/>
          <a:p>
            <a:pPr eaLnBrk="1" hangingPunct="1">
              <a:lnSpc>
                <a:spcPct val="90000"/>
              </a:lnSpc>
            </a:pPr>
            <a:r>
              <a:rPr lang="en-US">
                <a:latin typeface="Arial" charset="0"/>
              </a:rPr>
              <a:t>Analog = Continuous</a:t>
            </a:r>
          </a:p>
          <a:p>
            <a:pPr eaLnBrk="1" hangingPunct="1">
              <a:lnSpc>
                <a:spcPct val="90000"/>
              </a:lnSpc>
            </a:pPr>
            <a:r>
              <a:rPr lang="en-US">
                <a:latin typeface="Arial" charset="0"/>
              </a:rPr>
              <a:t>Digital = Discrete</a:t>
            </a:r>
          </a:p>
          <a:p>
            <a:pPr eaLnBrk="1" hangingPunct="1">
              <a:lnSpc>
                <a:spcPct val="90000"/>
              </a:lnSpc>
            </a:pPr>
            <a:r>
              <a:rPr lang="en-US">
                <a:latin typeface="Arial" charset="0"/>
              </a:rPr>
              <a:t>Analog becomes Digital via sampling</a:t>
            </a:r>
          </a:p>
          <a:p>
            <a:pPr eaLnBrk="1" hangingPunct="1">
              <a:lnSpc>
                <a:spcPct val="90000"/>
              </a:lnSpc>
            </a:pPr>
            <a:r>
              <a:rPr lang="en-US">
                <a:latin typeface="Arial" charset="0"/>
              </a:rPr>
              <a:t>Is information lost? No</a:t>
            </a:r>
          </a:p>
          <a:p>
            <a:pPr marL="742950" lvl="1" indent="-285750" eaLnBrk="1" hangingPunct="1">
              <a:lnSpc>
                <a:spcPct val="90000"/>
              </a:lnSpc>
            </a:pPr>
            <a:r>
              <a:rPr lang="en-US">
                <a:latin typeface="Arial" charset="0"/>
              </a:rPr>
              <a:t>A continuous signal can be reproduced from discrete samples</a:t>
            </a:r>
          </a:p>
          <a:p>
            <a:pPr marL="1143000" lvl="2" indent="-228600" eaLnBrk="1" hangingPunct="1">
              <a:lnSpc>
                <a:spcPct val="90000"/>
              </a:lnSpc>
            </a:pPr>
            <a:r>
              <a:rPr lang="en-US">
                <a:latin typeface="Arial" charset="0"/>
              </a:rPr>
              <a:t>An analogy is a movie where our brain fills in missing information. With digital signals the missing information comes from interpolation</a:t>
            </a:r>
          </a:p>
          <a:p>
            <a:pPr eaLnBrk="1" hangingPunct="1">
              <a:lnSpc>
                <a:spcPct val="90000"/>
              </a:lnSpc>
            </a:pPr>
            <a:r>
              <a:rPr lang="en-US">
                <a:latin typeface="Arial" charset="0"/>
                <a:hlinkClick r:id="rId3"/>
              </a:rPr>
              <a:t>http://www.earlevel.com/main/category/digital-audio/</a:t>
            </a:r>
            <a:r>
              <a:rPr lang="en-US">
                <a:latin typeface="Arial" charset="0"/>
              </a:rPr>
              <a:t> </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US">
                <a:latin typeface="Arial" charset="0"/>
              </a:rPr>
              <a:t>Why digital is better</a:t>
            </a:r>
          </a:p>
        </p:txBody>
      </p:sp>
      <p:sp>
        <p:nvSpPr>
          <p:cNvPr id="55298" name="Rectangle 3"/>
          <p:cNvSpPr>
            <a:spLocks noGrp="1" noChangeArrowheads="1"/>
          </p:cNvSpPr>
          <p:nvPr>
            <p:ph type="body" idx="1"/>
          </p:nvPr>
        </p:nvSpPr>
        <p:spPr/>
        <p:txBody>
          <a:bodyPr/>
          <a:lstStyle/>
          <a:p>
            <a:pPr eaLnBrk="1" hangingPunct="1"/>
            <a:r>
              <a:rPr lang="en-US">
                <a:latin typeface="Arial" charset="0"/>
              </a:rPr>
              <a:t>With analog media, oftentimes the mechanism has to touch the media</a:t>
            </a:r>
          </a:p>
          <a:p>
            <a:pPr eaLnBrk="1" hangingPunct="1"/>
            <a:r>
              <a:rPr lang="en-US">
                <a:latin typeface="Arial" charset="0"/>
              </a:rPr>
              <a:t>With analog system the total noise is the summation of all distortion and noise from each component in signal path.</a:t>
            </a:r>
          </a:p>
          <a:p>
            <a:pPr eaLnBrk="1" hangingPunct="1"/>
            <a:r>
              <a:rPr lang="en-US">
                <a:latin typeface="Arial" charset="0"/>
              </a:rPr>
              <a:t>Analog equipment often have uneven frequency response, lower dynamic range.</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atin typeface="Arial" charset="0"/>
              </a:rPr>
              <a:t>Error Correction</a:t>
            </a:r>
          </a:p>
        </p:txBody>
      </p:sp>
      <p:sp>
        <p:nvSpPr>
          <p:cNvPr id="57346" name="Rectangle 3"/>
          <p:cNvSpPr>
            <a:spLocks noGrp="1" noChangeArrowheads="1"/>
          </p:cNvSpPr>
          <p:nvPr>
            <p:ph type="body" idx="1"/>
          </p:nvPr>
        </p:nvSpPr>
        <p:spPr/>
        <p:txBody>
          <a:bodyPr/>
          <a:lstStyle/>
          <a:p>
            <a:pPr eaLnBrk="1" hangingPunct="1">
              <a:lnSpc>
                <a:spcPct val="90000"/>
              </a:lnSpc>
            </a:pPr>
            <a:r>
              <a:rPr lang="en-US" sz="2600">
                <a:latin typeface="Arial" charset="0"/>
              </a:rPr>
              <a:t>With analog audio there is no way to do error correction</a:t>
            </a:r>
          </a:p>
          <a:p>
            <a:pPr eaLnBrk="1" hangingPunct="1">
              <a:lnSpc>
                <a:spcPct val="90000"/>
              </a:lnSpc>
            </a:pPr>
            <a:r>
              <a:rPr lang="en-US" sz="2600">
                <a:latin typeface="Arial" charset="0"/>
              </a:rPr>
              <a:t>With digital error detection and correction is both possible and necessary.</a:t>
            </a:r>
          </a:p>
          <a:p>
            <a:pPr marL="742950" lvl="1" indent="-285750" eaLnBrk="1" hangingPunct="1">
              <a:lnSpc>
                <a:spcPct val="90000"/>
              </a:lnSpc>
            </a:pPr>
            <a:r>
              <a:rPr lang="en-US" sz="2200">
                <a:latin typeface="Arial" charset="0"/>
              </a:rPr>
              <a:t>Data can be encoded or redundant</a:t>
            </a:r>
          </a:p>
          <a:p>
            <a:pPr marL="742950" lvl="1" indent="-285750" eaLnBrk="1" hangingPunct="1">
              <a:lnSpc>
                <a:spcPct val="90000"/>
              </a:lnSpc>
            </a:pPr>
            <a:r>
              <a:rPr lang="en-US" sz="2200">
                <a:latin typeface="Arial" charset="0"/>
              </a:rPr>
              <a:t>Upon detection the error can be corrected, or concealed</a:t>
            </a:r>
          </a:p>
          <a:p>
            <a:pPr marL="742950" lvl="1" indent="-285750" eaLnBrk="1" hangingPunct="1">
              <a:lnSpc>
                <a:spcPct val="90000"/>
              </a:lnSpc>
            </a:pPr>
            <a:r>
              <a:rPr lang="en-US" sz="2200">
                <a:latin typeface="Arial" charset="0"/>
              </a:rPr>
              <a:t>Necessary due to defects in media and harsh environments</a:t>
            </a:r>
          </a:p>
          <a:p>
            <a:pPr marL="742950" lvl="1" indent="-285750" eaLnBrk="1" hangingPunct="1">
              <a:lnSpc>
                <a:spcPct val="90000"/>
              </a:lnSpc>
            </a:pPr>
            <a:r>
              <a:rPr lang="en-US" sz="2200">
                <a:latin typeface="Arial" charset="0"/>
              </a:rPr>
              <a:t>CD and DVD systems approach the computer industry standard of an error rate of 1 uncorrectable error in 1 trillion bits</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a:latin typeface="Arial" charset="0"/>
              </a:rPr>
              <a:t>Sources of Errors</a:t>
            </a:r>
          </a:p>
        </p:txBody>
      </p:sp>
      <p:sp>
        <p:nvSpPr>
          <p:cNvPr id="59394" name="Rectangle 3"/>
          <p:cNvSpPr>
            <a:spLocks noGrp="1" noChangeArrowheads="1"/>
          </p:cNvSpPr>
          <p:nvPr>
            <p:ph type="body" idx="1"/>
          </p:nvPr>
        </p:nvSpPr>
        <p:spPr/>
        <p:txBody>
          <a:bodyPr/>
          <a:lstStyle/>
          <a:p>
            <a:pPr eaLnBrk="1" hangingPunct="1">
              <a:lnSpc>
                <a:spcPct val="90000"/>
              </a:lnSpc>
            </a:pPr>
            <a:r>
              <a:rPr lang="en-US" sz="2600">
                <a:latin typeface="Arial" charset="0"/>
              </a:rPr>
              <a:t>Error correction mainly focused on stored and transmitted data</a:t>
            </a:r>
          </a:p>
          <a:p>
            <a:pPr marL="742950" lvl="1" indent="-285750" eaLnBrk="1" hangingPunct="1">
              <a:lnSpc>
                <a:spcPct val="90000"/>
              </a:lnSpc>
            </a:pPr>
            <a:r>
              <a:rPr lang="en-US" sz="2000">
                <a:latin typeface="Arial" charset="0"/>
              </a:rPr>
              <a:t>Media can become damaged or can contain defects</a:t>
            </a:r>
          </a:p>
          <a:p>
            <a:pPr marL="742950" lvl="1" indent="-285750" eaLnBrk="1" hangingPunct="1">
              <a:lnSpc>
                <a:spcPct val="90000"/>
              </a:lnSpc>
            </a:pPr>
            <a:r>
              <a:rPr lang="en-US" sz="2000">
                <a:latin typeface="Arial" charset="0"/>
              </a:rPr>
              <a:t>Transmission can become corrupted do to many types of interference</a:t>
            </a:r>
          </a:p>
          <a:p>
            <a:pPr marL="1143000" lvl="2" indent="-228600" eaLnBrk="1" hangingPunct="1">
              <a:lnSpc>
                <a:spcPct val="90000"/>
              </a:lnSpc>
            </a:pPr>
            <a:r>
              <a:rPr lang="en-US" sz="1800">
                <a:latin typeface="Arial" charset="0"/>
              </a:rPr>
              <a:t>Noise, attenuation, limited bandwidth, reflection, ringing</a:t>
            </a:r>
          </a:p>
          <a:p>
            <a:pPr eaLnBrk="1" hangingPunct="1">
              <a:lnSpc>
                <a:spcPct val="90000"/>
              </a:lnSpc>
            </a:pPr>
            <a:r>
              <a:rPr lang="en-US" sz="2600">
                <a:latin typeface="Arial" charset="0"/>
              </a:rPr>
              <a:t>Types of errors</a:t>
            </a:r>
          </a:p>
          <a:p>
            <a:pPr marL="742950" lvl="1" indent="-285750" eaLnBrk="1" hangingPunct="1">
              <a:lnSpc>
                <a:spcPct val="90000"/>
              </a:lnSpc>
            </a:pPr>
            <a:r>
              <a:rPr lang="en-US" sz="2200">
                <a:latin typeface="Arial" charset="0"/>
              </a:rPr>
              <a:t>Random-bit errors</a:t>
            </a:r>
          </a:p>
          <a:p>
            <a:pPr marL="1143000" lvl="2" indent="-228600" eaLnBrk="1" hangingPunct="1">
              <a:lnSpc>
                <a:spcPct val="90000"/>
              </a:lnSpc>
            </a:pPr>
            <a:r>
              <a:rPr lang="en-US" sz="1800">
                <a:latin typeface="Arial" charset="0"/>
              </a:rPr>
              <a:t>Occur singly, easy to correct</a:t>
            </a:r>
          </a:p>
          <a:p>
            <a:pPr marL="742950" lvl="1" indent="-285750" eaLnBrk="1" hangingPunct="1">
              <a:lnSpc>
                <a:spcPct val="90000"/>
              </a:lnSpc>
            </a:pPr>
            <a:r>
              <a:rPr lang="en-US" sz="2200">
                <a:latin typeface="Arial" charset="0"/>
              </a:rPr>
              <a:t>Burst error</a:t>
            </a:r>
          </a:p>
          <a:p>
            <a:pPr marL="1143000" lvl="2" indent="-228600" eaLnBrk="1" hangingPunct="1">
              <a:lnSpc>
                <a:spcPct val="90000"/>
              </a:lnSpc>
            </a:pPr>
            <a:r>
              <a:rPr lang="en-US" sz="1800">
                <a:latin typeface="Arial" charset="0"/>
              </a:rPr>
              <a:t>Large error that may effect many bits</a:t>
            </a:r>
          </a:p>
          <a:p>
            <a:pPr marL="1143000" lvl="2" indent="-228600" eaLnBrk="1" hangingPunct="1">
              <a:lnSpc>
                <a:spcPct val="90000"/>
              </a:lnSpc>
            </a:pPr>
            <a:r>
              <a:rPr lang="en-US" sz="1800">
                <a:latin typeface="Arial" charset="0"/>
              </a:rPr>
              <a:t>One property of a correction system is therefore, burst length, or how many erroneous bits in a row can be corrected.</a:t>
            </a:r>
          </a:p>
          <a:p>
            <a:pPr marL="1143000" lvl="2" indent="-228600" eaLnBrk="1" hangingPunct="1">
              <a:lnSpc>
                <a:spcPct val="90000"/>
              </a:lnSpc>
            </a:pPr>
            <a:r>
              <a:rPr lang="en-US" sz="1800">
                <a:latin typeface="Arial" charset="0"/>
              </a:rPr>
              <a:t>That is why a scratch in a CD perpendicular to the track is easier to correct than one along a track</a:t>
            </a:r>
          </a:p>
          <a:p>
            <a:pPr marL="1143000" lvl="2" indent="-228600" eaLnBrk="1" hangingPunct="1">
              <a:lnSpc>
                <a:spcPct val="90000"/>
              </a:lnSpc>
            </a:pPr>
            <a:endParaRPr lang="en-US" sz="1800">
              <a:latin typeface="Arial" charset="0"/>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a:latin typeface="Arial" charset="0"/>
              </a:rPr>
              <a:t>Error Correction</a:t>
            </a:r>
          </a:p>
        </p:txBody>
      </p:sp>
      <p:sp>
        <p:nvSpPr>
          <p:cNvPr id="61442" name="Rectangle 3"/>
          <p:cNvSpPr>
            <a:spLocks noGrp="1" noChangeArrowheads="1"/>
          </p:cNvSpPr>
          <p:nvPr>
            <p:ph type="body" idx="1"/>
          </p:nvPr>
        </p:nvSpPr>
        <p:spPr/>
        <p:txBody>
          <a:bodyPr/>
          <a:lstStyle/>
          <a:p>
            <a:pPr eaLnBrk="1" hangingPunct="1">
              <a:lnSpc>
                <a:spcPct val="90000"/>
              </a:lnSpc>
            </a:pPr>
            <a:r>
              <a:rPr lang="en-US" sz="2600">
                <a:latin typeface="Arial" charset="0"/>
              </a:rPr>
              <a:t>There will always be errors, therefore redundancy is necessary</a:t>
            </a:r>
          </a:p>
          <a:p>
            <a:pPr eaLnBrk="1" hangingPunct="1">
              <a:lnSpc>
                <a:spcPct val="90000"/>
              </a:lnSpc>
            </a:pPr>
            <a:r>
              <a:rPr lang="en-US" sz="2600">
                <a:latin typeface="Arial" charset="0"/>
              </a:rPr>
              <a:t>But redundancy must be minimized to reduce data size</a:t>
            </a:r>
          </a:p>
          <a:p>
            <a:pPr eaLnBrk="1" hangingPunct="1">
              <a:lnSpc>
                <a:spcPct val="90000"/>
              </a:lnSpc>
            </a:pPr>
            <a:r>
              <a:rPr lang="en-US" sz="2600">
                <a:latin typeface="Arial" charset="0"/>
              </a:rPr>
              <a:t>The steps in an error-correction system</a:t>
            </a:r>
          </a:p>
          <a:p>
            <a:pPr marL="742950" lvl="1" indent="-285750" eaLnBrk="1" hangingPunct="1">
              <a:lnSpc>
                <a:spcPct val="90000"/>
              </a:lnSpc>
            </a:pPr>
            <a:r>
              <a:rPr lang="en-US" sz="2200">
                <a:latin typeface="Arial" charset="0"/>
              </a:rPr>
              <a:t>Error detection, check the data for validity</a:t>
            </a:r>
          </a:p>
          <a:p>
            <a:pPr marL="742950" lvl="1" indent="-285750" eaLnBrk="1" hangingPunct="1">
              <a:lnSpc>
                <a:spcPct val="90000"/>
              </a:lnSpc>
            </a:pPr>
            <a:r>
              <a:rPr lang="en-US" sz="2200">
                <a:latin typeface="Arial" charset="0"/>
              </a:rPr>
              <a:t>Error correction replaces error with new valid data</a:t>
            </a:r>
          </a:p>
          <a:p>
            <a:pPr marL="742950" lvl="1" indent="-285750" eaLnBrk="1" hangingPunct="1">
              <a:lnSpc>
                <a:spcPct val="90000"/>
              </a:lnSpc>
            </a:pPr>
            <a:r>
              <a:rPr lang="en-US" sz="2200">
                <a:latin typeface="Arial" charset="0"/>
              </a:rPr>
              <a:t>If error can</a:t>
            </a:r>
            <a:r>
              <a:rPr lang="ja-JP" altLang="en-US" sz="2200">
                <a:latin typeface="Arial" charset="0"/>
              </a:rPr>
              <a:t>’</a:t>
            </a:r>
            <a:r>
              <a:rPr lang="en-US" altLang="ja-JP" sz="2200">
                <a:latin typeface="Arial" charset="0"/>
              </a:rPr>
              <a:t>t be fixed, conceal with approximately correct data</a:t>
            </a:r>
          </a:p>
          <a:p>
            <a:pPr marL="742950" lvl="1" indent="-285750" eaLnBrk="1" hangingPunct="1">
              <a:lnSpc>
                <a:spcPct val="90000"/>
              </a:lnSpc>
            </a:pPr>
            <a:r>
              <a:rPr lang="en-US" sz="2200">
                <a:latin typeface="Arial" charset="0"/>
              </a:rPr>
              <a:t>If all else fails mute the signal for severely erroneous data</a:t>
            </a: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a:latin typeface="Arial" charset="0"/>
              </a:rPr>
              <a:t>Error Detection</a:t>
            </a:r>
          </a:p>
        </p:txBody>
      </p:sp>
      <p:sp>
        <p:nvSpPr>
          <p:cNvPr id="63490" name="Rectangle 3"/>
          <p:cNvSpPr>
            <a:spLocks noGrp="1" noChangeArrowheads="1"/>
          </p:cNvSpPr>
          <p:nvPr>
            <p:ph type="body" idx="1"/>
          </p:nvPr>
        </p:nvSpPr>
        <p:spPr/>
        <p:txBody>
          <a:bodyPr/>
          <a:lstStyle/>
          <a:p>
            <a:pPr eaLnBrk="1" hangingPunct="1">
              <a:lnSpc>
                <a:spcPct val="90000"/>
              </a:lnSpc>
            </a:pPr>
            <a:r>
              <a:rPr lang="en-US" sz="2600">
                <a:latin typeface="Arial" charset="0"/>
              </a:rPr>
              <a:t>Just having multiple copies of data is not enough. Which copy do you believe?</a:t>
            </a:r>
          </a:p>
          <a:p>
            <a:pPr eaLnBrk="1" hangingPunct="1">
              <a:lnSpc>
                <a:spcPct val="90000"/>
              </a:lnSpc>
            </a:pPr>
            <a:r>
              <a:rPr lang="en-US" sz="2600">
                <a:latin typeface="Arial" charset="0"/>
              </a:rPr>
              <a:t>Single- bit parity	</a:t>
            </a:r>
          </a:p>
          <a:p>
            <a:pPr marL="742950" lvl="1" indent="-285750" eaLnBrk="1" hangingPunct="1">
              <a:lnSpc>
                <a:spcPct val="90000"/>
              </a:lnSpc>
            </a:pPr>
            <a:r>
              <a:rPr lang="en-US" sz="2200">
                <a:latin typeface="Arial" charset="0"/>
              </a:rPr>
              <a:t>Extra bit indicates whether there was an even or odd number of 1s in number</a:t>
            </a:r>
          </a:p>
          <a:p>
            <a:pPr marL="1143000" lvl="2" indent="-228600" eaLnBrk="1" hangingPunct="1">
              <a:lnSpc>
                <a:spcPct val="90000"/>
              </a:lnSpc>
            </a:pPr>
            <a:r>
              <a:rPr lang="en-US" sz="2100">
                <a:latin typeface="Arial" charset="0"/>
              </a:rPr>
              <a:t>Detects odd numbers of errors, okay for random-bit errors</a:t>
            </a:r>
          </a:p>
          <a:p>
            <a:pPr eaLnBrk="1" hangingPunct="1">
              <a:lnSpc>
                <a:spcPct val="90000"/>
              </a:lnSpc>
            </a:pPr>
            <a:r>
              <a:rPr lang="en-US" sz="2600">
                <a:latin typeface="Arial" charset="0"/>
              </a:rPr>
              <a:t>Cyclic Redundancy Check Code (CRCC)</a:t>
            </a:r>
          </a:p>
          <a:p>
            <a:pPr marL="742950" lvl="1" indent="-285750" eaLnBrk="1" hangingPunct="1">
              <a:lnSpc>
                <a:spcPct val="90000"/>
              </a:lnSpc>
            </a:pPr>
            <a:r>
              <a:rPr lang="en-US" sz="2200">
                <a:latin typeface="Arial" charset="0"/>
              </a:rPr>
              <a:t>Parity word formed </a:t>
            </a:r>
          </a:p>
          <a:p>
            <a:pPr marL="1143000" lvl="2" indent="-228600" eaLnBrk="1" hangingPunct="1">
              <a:lnSpc>
                <a:spcPct val="90000"/>
              </a:lnSpc>
            </a:pPr>
            <a:r>
              <a:rPr lang="en-US" sz="2100">
                <a:latin typeface="Arial" charset="0"/>
              </a:rPr>
              <a:t>Could be from sum of bits in data</a:t>
            </a:r>
          </a:p>
          <a:p>
            <a:pPr marL="1143000" lvl="2" indent="-228600" eaLnBrk="1" hangingPunct="1">
              <a:lnSpc>
                <a:spcPct val="90000"/>
              </a:lnSpc>
            </a:pPr>
            <a:r>
              <a:rPr lang="en-US" sz="2100">
                <a:latin typeface="Arial" charset="0"/>
              </a:rPr>
              <a:t>In reality uses more complex division of data and remainder is appended to data. Upon reception the data is divided to check for errors</a:t>
            </a:r>
          </a:p>
          <a:p>
            <a:pPr marL="1600200" lvl="3" indent="-228600" eaLnBrk="1" hangingPunct="1">
              <a:lnSpc>
                <a:spcPct val="90000"/>
              </a:lnSpc>
            </a:pPr>
            <a:r>
              <a:rPr lang="en-US" sz="1800">
                <a:latin typeface="Arial" charset="0"/>
              </a:rPr>
              <a:t>Some errors can then be corrected with this technique as well</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a:latin typeface="Arial" charset="0"/>
              </a:rPr>
              <a:t>Error Correction</a:t>
            </a:r>
          </a:p>
        </p:txBody>
      </p:sp>
      <p:sp>
        <p:nvSpPr>
          <p:cNvPr id="308227" name="Rectangle 3"/>
          <p:cNvSpPr>
            <a:spLocks noGrp="1" noChangeArrowheads="1"/>
          </p:cNvSpPr>
          <p:nvPr>
            <p:ph type="body" idx="1"/>
          </p:nvPr>
        </p:nvSpPr>
        <p:spPr/>
        <p:txBody>
          <a:bodyPr/>
          <a:lstStyle/>
          <a:p>
            <a:pPr eaLnBrk="1" hangingPunct="1">
              <a:lnSpc>
                <a:spcPct val="90000"/>
              </a:lnSpc>
              <a:buFont typeface="Wingdings" pitchFamily="1" charset="2"/>
              <a:buChar char="l"/>
              <a:defRPr/>
            </a:pPr>
            <a:r>
              <a:rPr lang="en-US" sz="2600" dirty="0">
                <a:ea typeface="+mn-ea"/>
                <a:cs typeface="+mn-cs"/>
              </a:rPr>
              <a:t>Simplest solution is to detect error then go to redundant track for correction.</a:t>
            </a:r>
          </a:p>
          <a:p>
            <a:pPr eaLnBrk="1" hangingPunct="1">
              <a:lnSpc>
                <a:spcPct val="90000"/>
              </a:lnSpc>
              <a:buFont typeface="Wingdings" pitchFamily="1" charset="2"/>
              <a:buChar char="l"/>
              <a:defRPr/>
            </a:pPr>
            <a:r>
              <a:rPr lang="en-US" sz="2600" dirty="0">
                <a:ea typeface="+mn-ea"/>
                <a:cs typeface="+mn-cs"/>
              </a:rPr>
              <a:t>Redundant samples should be separated so as to reduce chance of it be corrupt too.</a:t>
            </a:r>
          </a:p>
          <a:p>
            <a:pPr eaLnBrk="1" hangingPunct="1">
              <a:lnSpc>
                <a:spcPct val="90000"/>
              </a:lnSpc>
              <a:buFont typeface="Wingdings" pitchFamily="1" charset="2"/>
              <a:buChar char="l"/>
              <a:defRPr/>
            </a:pPr>
            <a:r>
              <a:rPr lang="en-US" sz="2600" dirty="0">
                <a:ea typeface="+mn-ea"/>
                <a:cs typeface="+mn-cs"/>
              </a:rPr>
              <a:t>Channel Coding</a:t>
            </a:r>
          </a:p>
          <a:p>
            <a:pPr marL="742950" lvl="1" indent="-285750" eaLnBrk="1" hangingPunct="1">
              <a:lnSpc>
                <a:spcPct val="90000"/>
              </a:lnSpc>
              <a:buFont typeface="Wingdings" pitchFamily="1" charset="2"/>
              <a:buChar char="l"/>
              <a:defRPr/>
            </a:pPr>
            <a:r>
              <a:rPr lang="en-US" sz="2200" dirty="0"/>
              <a:t>CD uses 20 bits to encode the 2^16 different values so as to avoid difficult to read sequences like 0000000100000000.</a:t>
            </a:r>
          </a:p>
          <a:p>
            <a:pPr marL="742950" lvl="1" indent="-285750" eaLnBrk="1" hangingPunct="1">
              <a:lnSpc>
                <a:spcPct val="90000"/>
              </a:lnSpc>
              <a:buFont typeface="Wingdings" pitchFamily="1" charset="2"/>
              <a:buChar char="l"/>
              <a:defRPr/>
            </a:pPr>
            <a:r>
              <a:rPr lang="en-US" sz="2200" dirty="0"/>
              <a:t>Errors can also be detected with this method, and data can be changed to </a:t>
            </a:r>
            <a:r>
              <a:rPr lang="en-US" sz="2200"/>
              <a:t>the closest </a:t>
            </a:r>
            <a:r>
              <a:rPr lang="en-US" sz="2200" dirty="0"/>
              <a:t>allowed value.</a:t>
            </a:r>
          </a:p>
          <a:p>
            <a:pPr marL="393700" indent="-285750" eaLnBrk="1" hangingPunct="1">
              <a:lnSpc>
                <a:spcPct val="90000"/>
              </a:lnSpc>
              <a:buFont typeface="Wingdings" pitchFamily="1" charset="2"/>
              <a:buChar char="l"/>
              <a:defRPr/>
            </a:pPr>
            <a:r>
              <a:rPr lang="en-US" dirty="0">
                <a:ea typeface="+mn-ea"/>
                <a:cs typeface="+mn-cs"/>
              </a:rPr>
              <a:t>Interleaving used on CDs</a:t>
            </a:r>
          </a:p>
          <a:p>
            <a:pPr marL="742950" lvl="1" indent="-285750" eaLnBrk="1" hangingPunct="1">
              <a:lnSpc>
                <a:spcPct val="90000"/>
              </a:lnSpc>
              <a:buFont typeface="Wingdings" pitchFamily="1" charset="2"/>
              <a:buChar char="l"/>
              <a:defRPr/>
            </a:pPr>
            <a:r>
              <a:rPr lang="en-US" dirty="0"/>
              <a:t>Data stored non-sequentially around a circuit</a:t>
            </a: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a:latin typeface="Arial" charset="0"/>
              </a:rPr>
              <a:t>Error Correction</a:t>
            </a:r>
          </a:p>
        </p:txBody>
      </p:sp>
      <p:sp>
        <p:nvSpPr>
          <p:cNvPr id="67586" name="Rectangle 3"/>
          <p:cNvSpPr>
            <a:spLocks noGrp="1" noChangeArrowheads="1"/>
          </p:cNvSpPr>
          <p:nvPr>
            <p:ph type="body" idx="1"/>
          </p:nvPr>
        </p:nvSpPr>
        <p:spPr/>
        <p:txBody>
          <a:bodyPr/>
          <a:lstStyle/>
          <a:p>
            <a:pPr eaLnBrk="1" hangingPunct="1"/>
            <a:r>
              <a:rPr lang="en-US">
                <a:latin typeface="Arial" charset="0"/>
              </a:rPr>
              <a:t>Many more sophisticated techniques are also used</a:t>
            </a:r>
          </a:p>
          <a:p>
            <a:pPr marL="742950" lvl="1" indent="-285750" eaLnBrk="1" hangingPunct="1"/>
            <a:r>
              <a:rPr lang="en-US">
                <a:latin typeface="Arial" charset="0"/>
              </a:rPr>
              <a:t>Block Codes</a:t>
            </a:r>
          </a:p>
          <a:p>
            <a:pPr marL="1143000" lvl="2" indent="-228600" eaLnBrk="1" hangingPunct="1"/>
            <a:r>
              <a:rPr lang="en-US">
                <a:latin typeface="Arial" charset="0"/>
              </a:rPr>
              <a:t>Parity words from blocks of data</a:t>
            </a:r>
          </a:p>
          <a:p>
            <a:pPr marL="742950" lvl="1" indent="-285750" eaLnBrk="1" hangingPunct="1"/>
            <a:r>
              <a:rPr lang="en-US">
                <a:latin typeface="Arial" charset="0"/>
              </a:rPr>
              <a:t>Hamming Codes</a:t>
            </a:r>
          </a:p>
          <a:p>
            <a:pPr marL="1143000" lvl="2" indent="-228600" eaLnBrk="1" hangingPunct="1"/>
            <a:r>
              <a:rPr lang="en-US">
                <a:latin typeface="Arial" charset="0"/>
              </a:rPr>
              <a:t>Can pinpoint location of error</a:t>
            </a:r>
          </a:p>
          <a:p>
            <a:pPr marL="742950" lvl="1" indent="-285750" eaLnBrk="1" hangingPunct="1"/>
            <a:r>
              <a:rPr lang="en-US">
                <a:latin typeface="Arial" charset="0"/>
              </a:rPr>
              <a:t>Convolution Codes</a:t>
            </a:r>
          </a:p>
          <a:p>
            <a:pPr marL="1143000" lvl="2" indent="-228600" eaLnBrk="1" hangingPunct="1"/>
            <a:endParaRPr lang="en-US">
              <a:latin typeface="Arial" charset="0"/>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a:latin typeface="Arial" charset="0"/>
              </a:rPr>
              <a:t>Error Concealment</a:t>
            </a:r>
          </a:p>
        </p:txBody>
      </p:sp>
      <p:sp>
        <p:nvSpPr>
          <p:cNvPr id="69634" name="Rectangle 3"/>
          <p:cNvSpPr>
            <a:spLocks noGrp="1" noChangeArrowheads="1"/>
          </p:cNvSpPr>
          <p:nvPr>
            <p:ph type="body" idx="1"/>
          </p:nvPr>
        </p:nvSpPr>
        <p:spPr/>
        <p:txBody>
          <a:bodyPr/>
          <a:lstStyle/>
          <a:p>
            <a:pPr eaLnBrk="1" hangingPunct="1">
              <a:lnSpc>
                <a:spcPct val="90000"/>
              </a:lnSpc>
            </a:pPr>
            <a:r>
              <a:rPr lang="en-US" sz="2600">
                <a:latin typeface="Arial" charset="0"/>
              </a:rPr>
              <a:t>Errors may not be detected</a:t>
            </a:r>
          </a:p>
          <a:p>
            <a:pPr marL="742950" lvl="1" indent="-285750" eaLnBrk="1" hangingPunct="1">
              <a:lnSpc>
                <a:spcPct val="90000"/>
              </a:lnSpc>
            </a:pPr>
            <a:r>
              <a:rPr lang="en-US" sz="2200">
                <a:latin typeface="Arial" charset="0"/>
              </a:rPr>
              <a:t>These can not be concealed</a:t>
            </a:r>
          </a:p>
          <a:p>
            <a:pPr eaLnBrk="1" hangingPunct="1">
              <a:lnSpc>
                <a:spcPct val="90000"/>
              </a:lnSpc>
            </a:pPr>
            <a:r>
              <a:rPr lang="en-US" sz="2600">
                <a:latin typeface="Arial" charset="0"/>
              </a:rPr>
              <a:t>Errors may be detected but not corrected</a:t>
            </a:r>
          </a:p>
          <a:p>
            <a:pPr marL="742950" lvl="1" indent="-285750" eaLnBrk="1" hangingPunct="1">
              <a:lnSpc>
                <a:spcPct val="90000"/>
              </a:lnSpc>
            </a:pPr>
            <a:r>
              <a:rPr lang="en-US" sz="2200">
                <a:latin typeface="Arial" charset="0"/>
              </a:rPr>
              <a:t>These can be concealed</a:t>
            </a:r>
          </a:p>
          <a:p>
            <a:pPr marL="1143000" lvl="2" indent="-228600" eaLnBrk="1" hangingPunct="1">
              <a:lnSpc>
                <a:spcPct val="90000"/>
              </a:lnSpc>
            </a:pPr>
            <a:r>
              <a:rPr lang="en-US" sz="2100">
                <a:latin typeface="Arial" charset="0"/>
              </a:rPr>
              <a:t>Interpolation</a:t>
            </a:r>
          </a:p>
          <a:p>
            <a:pPr marL="1600200" lvl="3" indent="-228600" eaLnBrk="1" hangingPunct="1">
              <a:lnSpc>
                <a:spcPct val="90000"/>
              </a:lnSpc>
            </a:pPr>
            <a:r>
              <a:rPr lang="en-US" sz="1800">
                <a:latin typeface="Arial" charset="0"/>
              </a:rPr>
              <a:t>Use surrounding data to generate new data</a:t>
            </a:r>
          </a:p>
          <a:p>
            <a:pPr marL="1143000" lvl="2" indent="-228600" eaLnBrk="1" hangingPunct="1">
              <a:lnSpc>
                <a:spcPct val="90000"/>
              </a:lnSpc>
            </a:pPr>
            <a:r>
              <a:rPr lang="en-US" sz="2100">
                <a:latin typeface="Arial" charset="0"/>
              </a:rPr>
              <a:t>Muting</a:t>
            </a:r>
          </a:p>
          <a:p>
            <a:pPr marL="1600200" lvl="3" indent="-228600" eaLnBrk="1" hangingPunct="1">
              <a:lnSpc>
                <a:spcPct val="90000"/>
              </a:lnSpc>
            </a:pPr>
            <a:r>
              <a:rPr lang="en-US" sz="1800">
                <a:latin typeface="Arial" charset="0"/>
              </a:rPr>
              <a:t>Silence is better than a click</a:t>
            </a:r>
          </a:p>
          <a:p>
            <a:pPr marL="2057400" lvl="4" indent="-228600" eaLnBrk="1" hangingPunct="1">
              <a:lnSpc>
                <a:spcPct val="90000"/>
              </a:lnSpc>
            </a:pPr>
            <a:r>
              <a:rPr lang="en-US" sz="1800">
                <a:latin typeface="Arial" charset="0"/>
              </a:rPr>
              <a:t>Sample is just set to zero</a:t>
            </a:r>
          </a:p>
          <a:p>
            <a:pPr marL="2057400" lvl="4" indent="-228600" eaLnBrk="1" hangingPunct="1">
              <a:lnSpc>
                <a:spcPct val="90000"/>
              </a:lnSpc>
            </a:pPr>
            <a:r>
              <a:rPr lang="en-US" sz="1800">
                <a:latin typeface="Arial" charset="0"/>
              </a:rPr>
              <a:t>May fade out and back in to conceal mute</a:t>
            </a:r>
          </a:p>
          <a:p>
            <a:pPr eaLnBrk="1" hangingPunct="1">
              <a:lnSpc>
                <a:spcPct val="90000"/>
              </a:lnSpc>
            </a:pPr>
            <a:r>
              <a:rPr lang="en-US" sz="2600">
                <a:latin typeface="Arial" charset="0"/>
              </a:rPr>
              <a:t>Error concealment will cause errors in duplication</a:t>
            </a: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a:latin typeface="Arial" charset="0"/>
              </a:rPr>
              <a:t>References</a:t>
            </a:r>
          </a:p>
        </p:txBody>
      </p:sp>
      <p:sp>
        <p:nvSpPr>
          <p:cNvPr id="71682" name="Rectangle 3"/>
          <p:cNvSpPr>
            <a:spLocks noGrp="1" noChangeArrowheads="1"/>
          </p:cNvSpPr>
          <p:nvPr>
            <p:ph type="body" idx="1"/>
          </p:nvPr>
        </p:nvSpPr>
        <p:spPr/>
        <p:txBody>
          <a:bodyPr/>
          <a:lstStyle/>
          <a:p>
            <a:pPr eaLnBrk="1" hangingPunct="1"/>
            <a:r>
              <a:rPr lang="en-US">
                <a:latin typeface="Arial" charset="0"/>
              </a:rPr>
              <a:t>Principles of Digital Audio: fourth edition, Ken Pohlmann,2000</a:t>
            </a:r>
          </a:p>
          <a:p>
            <a:pPr eaLnBrk="1" hangingPunct="1"/>
            <a:endParaRPr lang="en-US">
              <a:latin typeface="Arial"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atin typeface="Arial" charset="0"/>
              </a:rPr>
              <a:t>Sampling Frequency</a:t>
            </a:r>
          </a:p>
        </p:txBody>
      </p:sp>
      <p:sp>
        <p:nvSpPr>
          <p:cNvPr id="274435" name="Rectangle 3"/>
          <p:cNvSpPr>
            <a:spLocks noGrp="1" noChangeArrowheads="1"/>
          </p:cNvSpPr>
          <p:nvPr>
            <p:ph type="body" idx="1"/>
          </p:nvPr>
        </p:nvSpPr>
        <p:spPr>
          <a:xfrm>
            <a:off x="1066800" y="1752600"/>
            <a:ext cx="7620000" cy="4724400"/>
          </a:xfrm>
        </p:spPr>
        <p:txBody>
          <a:bodyPr>
            <a:normAutofit fontScale="92500"/>
          </a:bodyPr>
          <a:lstStyle/>
          <a:p>
            <a:pPr eaLnBrk="1" hangingPunct="1">
              <a:buFont typeface="Wingdings" pitchFamily="1" charset="2"/>
              <a:buChar char="l"/>
              <a:defRPr/>
            </a:pPr>
            <a:r>
              <a:rPr lang="en-US" dirty="0">
                <a:ea typeface="+mn-ea"/>
                <a:cs typeface="+mn-cs"/>
              </a:rPr>
              <a:t>How fast should we take samples?</a:t>
            </a:r>
          </a:p>
          <a:p>
            <a:pPr marL="742950" lvl="1" indent="-285750" eaLnBrk="1" hangingPunct="1">
              <a:buFont typeface="Wingdings" pitchFamily="1" charset="2"/>
              <a:buChar char="l"/>
              <a:defRPr/>
            </a:pPr>
            <a:r>
              <a:rPr lang="en-US" dirty="0"/>
              <a:t>Sampling theorem</a:t>
            </a:r>
          </a:p>
          <a:p>
            <a:pPr marL="1143000" lvl="2" indent="-228600" eaLnBrk="1" hangingPunct="1">
              <a:buFont typeface="Wingdings" pitchFamily="1" charset="2"/>
              <a:buChar char="l"/>
              <a:defRPr/>
            </a:pPr>
            <a:r>
              <a:rPr lang="en-US" sz="2000" dirty="0"/>
              <a:t>A continuous band-limited signal can be replaced by a discrete sequence of samples without any loss of information. </a:t>
            </a:r>
          </a:p>
          <a:p>
            <a:pPr marL="1143000" lvl="2" indent="-228600" eaLnBrk="1" hangingPunct="1">
              <a:buFont typeface="Wingdings" pitchFamily="1" charset="2"/>
              <a:buChar char="l"/>
              <a:defRPr/>
            </a:pPr>
            <a:r>
              <a:rPr lang="en-US" sz="2000" dirty="0"/>
              <a:t>the sampling frequency must be greater than or equal to twice the highest frequency in the original analog signal</a:t>
            </a:r>
          </a:p>
          <a:p>
            <a:pPr marL="1143000" lvl="2" indent="-228600" eaLnBrk="1" hangingPunct="1">
              <a:buFont typeface="Wingdings" pitchFamily="1" charset="2"/>
              <a:buChar char="l"/>
              <a:defRPr/>
            </a:pPr>
            <a:r>
              <a:rPr lang="en-US" dirty="0" err="1"/>
              <a:t>Nyquist</a:t>
            </a:r>
            <a:r>
              <a:rPr lang="en-US" dirty="0"/>
              <a:t> frequency, FS &lt; 2F</a:t>
            </a:r>
          </a:p>
          <a:p>
            <a:pPr marL="1600200" lvl="3" indent="-228600" eaLnBrk="1" hangingPunct="1">
              <a:buFont typeface="Wingdings" pitchFamily="1" charset="2"/>
              <a:buChar char="§"/>
              <a:defRPr/>
            </a:pPr>
            <a:r>
              <a:rPr lang="en-US" dirty="0"/>
              <a:t>Aliasing</a:t>
            </a:r>
          </a:p>
          <a:p>
            <a:pPr marL="2057400" lvl="4" indent="-228600" eaLnBrk="1" hangingPunct="1">
              <a:buFont typeface="Wingdings" pitchFamily="1" charset="2"/>
              <a:buChar char="§"/>
              <a:defRPr/>
            </a:pPr>
            <a:r>
              <a:rPr lang="en-US" dirty="0"/>
              <a:t>Wagon wheel effect </a:t>
            </a:r>
            <a:r>
              <a:rPr lang="en-US" dirty="0">
                <a:hlinkClick r:id="rId3"/>
              </a:rPr>
              <a:t>http://www.youtube.com/watch?v=YpMtanpsVeE</a:t>
            </a:r>
            <a:r>
              <a:rPr lang="en-US" dirty="0"/>
              <a:t> </a:t>
            </a:r>
            <a:r>
              <a:rPr lang="en-US" dirty="0">
                <a:hlinkClick r:id="rId4"/>
              </a:rPr>
              <a:t>http://www.youtube.com/watch?v=gzSYnGEqof8</a:t>
            </a:r>
            <a:r>
              <a:rPr lang="en-US" dirty="0"/>
              <a:t> </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Arial" charset="0"/>
              </a:rPr>
              <a:t>Sampling Frequency</a:t>
            </a:r>
          </a:p>
        </p:txBody>
      </p:sp>
      <p:sp>
        <p:nvSpPr>
          <p:cNvPr id="22530" name="Rectangle 3"/>
          <p:cNvSpPr>
            <a:spLocks noGrp="1" noChangeArrowheads="1"/>
          </p:cNvSpPr>
          <p:nvPr>
            <p:ph type="body" idx="1"/>
          </p:nvPr>
        </p:nvSpPr>
        <p:spPr>
          <a:xfrm>
            <a:off x="457200" y="1719263"/>
            <a:ext cx="8229600" cy="3462337"/>
          </a:xfrm>
        </p:spPr>
        <p:txBody>
          <a:bodyPr/>
          <a:lstStyle/>
          <a:p>
            <a:pPr eaLnBrk="1" hangingPunct="1">
              <a:lnSpc>
                <a:spcPct val="80000"/>
              </a:lnSpc>
            </a:pPr>
            <a:r>
              <a:rPr lang="en-US" sz="2800">
                <a:latin typeface="Arial" charset="0"/>
              </a:rPr>
              <a:t>When aliasing occurs the result is folding</a:t>
            </a:r>
          </a:p>
          <a:p>
            <a:pPr marL="742950" lvl="1" indent="-285750" eaLnBrk="1" hangingPunct="1">
              <a:lnSpc>
                <a:spcPct val="80000"/>
              </a:lnSpc>
            </a:pPr>
            <a:r>
              <a:rPr lang="en-US" sz="2400">
                <a:latin typeface="Arial" charset="0"/>
              </a:rPr>
              <a:t>FA = | F – ((K + 1)FS)/2| where K*FS/2&lt;=F&lt;=(K+2)FS/2, K is odd integer that satisfies the inequality</a:t>
            </a:r>
          </a:p>
          <a:p>
            <a:pPr marL="742950" lvl="1" indent="-285750" eaLnBrk="1" hangingPunct="1">
              <a:lnSpc>
                <a:spcPct val="80000"/>
              </a:lnSpc>
            </a:pPr>
            <a:r>
              <a:rPr lang="en-US" sz="2400">
                <a:latin typeface="Arial" charset="0"/>
              </a:rPr>
              <a:t>the audible frequency is half the sampling frequency minus the amount the frequency exceeded half the sampling frequency</a:t>
            </a:r>
          </a:p>
          <a:p>
            <a:pPr marL="1143000" lvl="2" indent="-228600" eaLnBrk="1" hangingPunct="1">
              <a:lnSpc>
                <a:spcPct val="80000"/>
              </a:lnSpc>
            </a:pPr>
            <a:r>
              <a:rPr lang="en-US" sz="2100">
                <a:latin typeface="Arial" charset="0"/>
              </a:rPr>
              <a:t>44 KHz , 27KHZ is sampled, resulting audio is 17 KHz</a:t>
            </a:r>
          </a:p>
          <a:p>
            <a:pPr marL="1143000" lvl="2" indent="-228600" eaLnBrk="1" hangingPunct="1">
              <a:lnSpc>
                <a:spcPct val="80000"/>
              </a:lnSpc>
            </a:pPr>
            <a:r>
              <a:rPr lang="en-US" sz="2100">
                <a:latin typeface="Arial" charset="0"/>
                <a:hlinkClick r:id="rId3"/>
              </a:rPr>
              <a:t>http://www.cems.uvm.edu/~mirchand/classes/EE171/Mitra/media/demos/demos.htm</a:t>
            </a:r>
            <a:r>
              <a:rPr lang="en-US" sz="2100">
                <a:latin typeface="Arial" charset="0"/>
              </a:rPr>
              <a:t> </a:t>
            </a:r>
          </a:p>
          <a:p>
            <a:pPr marL="1143000" lvl="2" indent="-228600" eaLnBrk="1" hangingPunct="1">
              <a:lnSpc>
                <a:spcPct val="80000"/>
              </a:lnSpc>
            </a:pPr>
            <a:endParaRPr lang="en-US" sz="2100">
              <a:latin typeface="Arial" charset="0"/>
            </a:endParaRPr>
          </a:p>
          <a:p>
            <a:pPr marL="742950" lvl="1" indent="-285750" eaLnBrk="1" hangingPunct="1">
              <a:lnSpc>
                <a:spcPct val="80000"/>
              </a:lnSpc>
              <a:buFont typeface="Wingdings" charset="0"/>
              <a:buNone/>
            </a:pPr>
            <a:endParaRPr lang="en-US" sz="2400">
              <a:latin typeface="Arial"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atin typeface="Arial" charset="0"/>
              </a:rPr>
              <a:t>Sampling Frequency</a:t>
            </a:r>
          </a:p>
        </p:txBody>
      </p:sp>
      <p:sp>
        <p:nvSpPr>
          <p:cNvPr id="24578" name="Rectangle 3"/>
          <p:cNvSpPr>
            <a:spLocks noGrp="1" noChangeArrowheads="1"/>
          </p:cNvSpPr>
          <p:nvPr>
            <p:ph type="body" idx="1"/>
          </p:nvPr>
        </p:nvSpPr>
        <p:spPr/>
        <p:txBody>
          <a:bodyPr/>
          <a:lstStyle/>
          <a:p>
            <a:pPr eaLnBrk="1" hangingPunct="1"/>
            <a:r>
              <a:rPr lang="en-US">
                <a:latin typeface="Arial" charset="0"/>
              </a:rPr>
              <a:t>Higher sampling freq will not improve reconstruction of freq within the FS/2 range.</a:t>
            </a:r>
          </a:p>
          <a:p>
            <a:pPr marL="742950" lvl="1" indent="-285750" eaLnBrk="1" hangingPunct="1"/>
            <a:r>
              <a:rPr lang="en-US">
                <a:latin typeface="Arial" charset="0"/>
              </a:rPr>
              <a:t>Higher sampling freq requires faster circuitry, more storage space, CD-&gt;DVD Audio-&gt;Super Audio CD</a:t>
            </a:r>
          </a:p>
          <a:p>
            <a:pPr marL="742950" lvl="1" indent="-285750" eaLnBrk="1" hangingPunct="1"/>
            <a:r>
              <a:rPr lang="en-US">
                <a:latin typeface="Arial" charset="0"/>
              </a:rPr>
              <a:t>Supposedly, human hearing range stops around 20KHz</a:t>
            </a:r>
          </a:p>
          <a:p>
            <a:pPr eaLnBrk="1" hangingPunct="1"/>
            <a:endParaRPr lang="en-US">
              <a:latin typeface="Arial" charset="0"/>
            </a:endParaRPr>
          </a:p>
          <a:p>
            <a:pPr marL="1143000" lvl="2" indent="-228600" eaLnBrk="1" hangingPunct="1"/>
            <a:endParaRPr lang="en-US">
              <a:latin typeface="Arial" charset="0"/>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atin typeface="Arial" charset="0"/>
              </a:rPr>
              <a:t>Sampling Frequency</a:t>
            </a:r>
          </a:p>
        </p:txBody>
      </p:sp>
      <p:sp>
        <p:nvSpPr>
          <p:cNvPr id="26626" name="Rectangle 3"/>
          <p:cNvSpPr>
            <a:spLocks noGrp="1" noChangeArrowheads="1"/>
          </p:cNvSpPr>
          <p:nvPr>
            <p:ph type="body" idx="1"/>
          </p:nvPr>
        </p:nvSpPr>
        <p:spPr/>
        <p:txBody>
          <a:bodyPr/>
          <a:lstStyle/>
          <a:p>
            <a:pPr eaLnBrk="1" hangingPunct="1">
              <a:lnSpc>
                <a:spcPct val="90000"/>
              </a:lnSpc>
            </a:pPr>
            <a:r>
              <a:rPr lang="en-US" sz="2100">
                <a:latin typeface="Arial" charset="0"/>
              </a:rPr>
              <a:t>Steps in Analog to Digital(ADC) and Digital to Analog Conversion(DAC)</a:t>
            </a:r>
          </a:p>
          <a:p>
            <a:pPr marL="742950" lvl="1" indent="-285750" eaLnBrk="1" hangingPunct="1">
              <a:lnSpc>
                <a:spcPct val="90000"/>
              </a:lnSpc>
            </a:pPr>
            <a:r>
              <a:rPr lang="en-US" sz="2000">
                <a:latin typeface="Arial" charset="0"/>
              </a:rPr>
              <a:t>To avoid aliasing, filter signal before sampling</a:t>
            </a:r>
          </a:p>
          <a:p>
            <a:pPr marL="1143000" lvl="2" indent="-228600" eaLnBrk="1" hangingPunct="1">
              <a:lnSpc>
                <a:spcPct val="90000"/>
              </a:lnSpc>
            </a:pPr>
            <a:r>
              <a:rPr lang="ja-JP" altLang="en-US" sz="1800">
                <a:latin typeface="Arial" charset="0"/>
              </a:rPr>
              <a:t>“</a:t>
            </a:r>
            <a:r>
              <a:rPr lang="en-US" altLang="ja-JP" sz="1800">
                <a:latin typeface="Arial" charset="0"/>
              </a:rPr>
              <a:t>Brickwall</a:t>
            </a:r>
            <a:r>
              <a:rPr lang="ja-JP" altLang="en-US" sz="1800">
                <a:latin typeface="Arial" charset="0"/>
              </a:rPr>
              <a:t>”</a:t>
            </a:r>
            <a:r>
              <a:rPr lang="en-US" altLang="ja-JP" sz="1800">
                <a:latin typeface="Arial" charset="0"/>
              </a:rPr>
              <a:t> Low Pass Filter, Filter not perfect so </a:t>
            </a:r>
            <a:r>
              <a:rPr lang="ja-JP" altLang="en-US" sz="1800">
                <a:latin typeface="Arial" charset="0"/>
              </a:rPr>
              <a:t>“</a:t>
            </a:r>
            <a:r>
              <a:rPr lang="en-US" altLang="ja-JP" sz="1800">
                <a:latin typeface="Arial" charset="0"/>
              </a:rPr>
              <a:t>guard band</a:t>
            </a:r>
            <a:r>
              <a:rPr lang="ja-JP" altLang="en-US" sz="1800">
                <a:latin typeface="Arial" charset="0"/>
              </a:rPr>
              <a:t>”</a:t>
            </a:r>
            <a:r>
              <a:rPr lang="en-US" altLang="ja-JP" sz="1800">
                <a:latin typeface="Arial" charset="0"/>
              </a:rPr>
              <a:t> is used</a:t>
            </a:r>
          </a:p>
          <a:p>
            <a:pPr marL="1143000" lvl="2" indent="-228600" eaLnBrk="1" hangingPunct="1">
              <a:lnSpc>
                <a:spcPct val="90000"/>
              </a:lnSpc>
            </a:pPr>
            <a:r>
              <a:rPr lang="en-US" sz="1800">
                <a:latin typeface="Arial" charset="0"/>
              </a:rPr>
              <a:t>Sample input waveform</a:t>
            </a:r>
          </a:p>
          <a:p>
            <a:pPr marL="1600200" lvl="3" indent="-228600" eaLnBrk="1" hangingPunct="1">
              <a:lnSpc>
                <a:spcPct val="90000"/>
              </a:lnSpc>
            </a:pPr>
            <a:r>
              <a:rPr lang="en-US" sz="1600">
                <a:latin typeface="Arial" charset="0"/>
              </a:rPr>
              <a:t>Result in frequency domain contains images of the original spectrum centered at multiples of the sampling frequency</a:t>
            </a:r>
          </a:p>
          <a:p>
            <a:pPr marL="1143000" lvl="2" indent="-228600" eaLnBrk="1" hangingPunct="1">
              <a:lnSpc>
                <a:spcPct val="90000"/>
              </a:lnSpc>
            </a:pPr>
            <a:r>
              <a:rPr lang="en-US" sz="1800">
                <a:latin typeface="Arial" charset="0"/>
              </a:rPr>
              <a:t>Another Low Pass Filter with the same characteristics as the first. </a:t>
            </a:r>
            <a:r>
              <a:rPr lang="ja-JP" altLang="en-US" sz="1800">
                <a:latin typeface="Arial" charset="0"/>
              </a:rPr>
              <a:t>“</a:t>
            </a:r>
            <a:r>
              <a:rPr lang="en-US" altLang="ja-JP" sz="1800">
                <a:latin typeface="Arial" charset="0"/>
              </a:rPr>
              <a:t> reconstruction filter</a:t>
            </a:r>
            <a:r>
              <a:rPr lang="ja-JP" altLang="en-US" sz="1800">
                <a:latin typeface="Arial" charset="0"/>
              </a:rPr>
              <a:t>”</a:t>
            </a:r>
            <a:endParaRPr lang="en-US" altLang="ja-JP" sz="1800">
              <a:latin typeface="Arial" charset="0"/>
            </a:endParaRPr>
          </a:p>
          <a:p>
            <a:pPr marL="1143000" lvl="2" indent="-228600" eaLnBrk="1" hangingPunct="1">
              <a:lnSpc>
                <a:spcPct val="90000"/>
              </a:lnSpc>
            </a:pPr>
            <a:r>
              <a:rPr lang="en-US" sz="1800">
                <a:latin typeface="Arial" charset="0"/>
                <a:hlinkClick r:id="rId3"/>
              </a:rPr>
              <a:t>http://www2.egr.uh.edu/~glover/applets/Sampling/Sampling.html</a:t>
            </a:r>
            <a:r>
              <a:rPr lang="en-US" sz="1800">
                <a:latin typeface="Arial" charset="0"/>
              </a:rPr>
              <a:t> </a:t>
            </a:r>
          </a:p>
          <a:p>
            <a:pPr marL="1143000" lvl="2" indent="-228600" eaLnBrk="1" hangingPunct="1">
              <a:lnSpc>
                <a:spcPct val="90000"/>
              </a:lnSpc>
            </a:pPr>
            <a:r>
              <a:rPr lang="en-US" sz="1800">
                <a:latin typeface="Arial" charset="0"/>
                <a:hlinkClick r:id="rId4"/>
              </a:rPr>
              <a:t>http://www.jhu.edu/~signals/sampling/index.html</a:t>
            </a:r>
            <a:r>
              <a:rPr lang="en-US" sz="1800">
                <a:latin typeface="Arial" charset="0"/>
              </a:rPr>
              <a:t> </a:t>
            </a:r>
          </a:p>
          <a:p>
            <a:pPr eaLnBrk="1" hangingPunct="1">
              <a:lnSpc>
                <a:spcPct val="90000"/>
              </a:lnSpc>
            </a:pPr>
            <a:r>
              <a:rPr lang="en-US" sz="2100">
                <a:latin typeface="Arial" charset="0"/>
              </a:rPr>
              <a:t>Aliasing must be prevented, because once it has happened it can</a:t>
            </a:r>
            <a:r>
              <a:rPr lang="ja-JP" altLang="en-US" sz="2100">
                <a:latin typeface="Arial" charset="0"/>
              </a:rPr>
              <a:t>’</a:t>
            </a:r>
            <a:r>
              <a:rPr lang="en-US" altLang="ja-JP" sz="2100">
                <a:latin typeface="Arial" charset="0"/>
              </a:rPr>
              <a:t>t be undone</a:t>
            </a:r>
            <a:endParaRPr lang="en-US" sz="2100">
              <a:latin typeface="Arial" charset="0"/>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atin typeface="Arial" charset="0"/>
              </a:rPr>
              <a:t>Quantization</a:t>
            </a:r>
          </a:p>
        </p:txBody>
      </p:sp>
      <p:sp>
        <p:nvSpPr>
          <p:cNvPr id="28674" name="Rectangle 3"/>
          <p:cNvSpPr>
            <a:spLocks noGrp="1" noChangeArrowheads="1"/>
          </p:cNvSpPr>
          <p:nvPr>
            <p:ph type="body" idx="1"/>
          </p:nvPr>
        </p:nvSpPr>
        <p:spPr/>
        <p:txBody>
          <a:bodyPr/>
          <a:lstStyle/>
          <a:p>
            <a:pPr eaLnBrk="1" hangingPunct="1">
              <a:lnSpc>
                <a:spcPct val="90000"/>
              </a:lnSpc>
            </a:pPr>
            <a:r>
              <a:rPr lang="en-US" sz="2600">
                <a:latin typeface="Arial" charset="0"/>
              </a:rPr>
              <a:t>A sample will represent the amplitude of the signal at that point in time</a:t>
            </a:r>
          </a:p>
          <a:p>
            <a:pPr marL="742950" lvl="1" indent="-285750" eaLnBrk="1" hangingPunct="1">
              <a:lnSpc>
                <a:spcPct val="90000"/>
              </a:lnSpc>
            </a:pPr>
            <a:r>
              <a:rPr lang="en-US" sz="2200">
                <a:latin typeface="Arial" charset="0"/>
              </a:rPr>
              <a:t>The analog value of the amplitude will be converted to a discrete value</a:t>
            </a:r>
          </a:p>
          <a:p>
            <a:pPr marL="1143000" lvl="2" indent="-228600" eaLnBrk="1" hangingPunct="1">
              <a:lnSpc>
                <a:spcPct val="90000"/>
              </a:lnSpc>
            </a:pPr>
            <a:r>
              <a:rPr lang="en-US" sz="2100">
                <a:latin typeface="Arial" charset="0"/>
              </a:rPr>
              <a:t>Quantization</a:t>
            </a:r>
          </a:p>
          <a:p>
            <a:pPr marL="1143000" lvl="2" indent="-228600" eaLnBrk="1" hangingPunct="1">
              <a:lnSpc>
                <a:spcPct val="90000"/>
              </a:lnSpc>
            </a:pPr>
            <a:r>
              <a:rPr lang="en-US" sz="2100">
                <a:latin typeface="Arial" charset="0"/>
              </a:rPr>
              <a:t>Sampling = Time, Quantization = Value, together they characterize an acoustic event</a:t>
            </a:r>
          </a:p>
          <a:p>
            <a:pPr marL="742950" lvl="1" indent="-285750" eaLnBrk="1" hangingPunct="1">
              <a:lnSpc>
                <a:spcPct val="90000"/>
              </a:lnSpc>
            </a:pPr>
            <a:r>
              <a:rPr lang="en-US" sz="2200">
                <a:latin typeface="Arial" charset="0"/>
              </a:rPr>
              <a:t>Therefore the bit resolution is very important</a:t>
            </a:r>
          </a:p>
          <a:p>
            <a:pPr marL="1143000" lvl="2" indent="-228600" eaLnBrk="1" hangingPunct="1">
              <a:lnSpc>
                <a:spcPct val="90000"/>
              </a:lnSpc>
            </a:pPr>
            <a:r>
              <a:rPr lang="en-US" sz="2100">
                <a:latin typeface="Arial" charset="0"/>
              </a:rPr>
              <a:t>Finite word length means measuring error introduced</a:t>
            </a:r>
          </a:p>
          <a:p>
            <a:pPr marL="1143000" lvl="2" indent="-228600" eaLnBrk="1" hangingPunct="1">
              <a:lnSpc>
                <a:spcPct val="90000"/>
              </a:lnSpc>
            </a:pPr>
            <a:r>
              <a:rPr lang="en-US" sz="2100">
                <a:latin typeface="Arial" charset="0"/>
              </a:rPr>
              <a:t>Sampling is lossless, but quantization is not</a:t>
            </a:r>
          </a:p>
          <a:p>
            <a:pPr marL="1143000" lvl="2" indent="-228600" eaLnBrk="1" hangingPunct="1">
              <a:lnSpc>
                <a:spcPct val="90000"/>
              </a:lnSpc>
            </a:pPr>
            <a:r>
              <a:rPr lang="en-US" sz="2100">
                <a:latin typeface="Arial" charset="0"/>
              </a:rPr>
              <a:t>16 bit = 65,536 different levels, 2^n is number of levels</a:t>
            </a:r>
          </a:p>
          <a:p>
            <a:pPr marL="1143000" lvl="2" indent="-228600" eaLnBrk="1" hangingPunct="1">
              <a:lnSpc>
                <a:spcPct val="90000"/>
              </a:lnSpc>
            </a:pPr>
            <a:r>
              <a:rPr lang="en-US" sz="2100">
                <a:latin typeface="Arial" charset="0"/>
              </a:rPr>
              <a:t>Error will not exceed ½ of the interval</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atin typeface="Arial" charset="0"/>
              </a:rPr>
              <a:t>Quantization</a:t>
            </a:r>
          </a:p>
        </p:txBody>
      </p:sp>
      <p:sp>
        <p:nvSpPr>
          <p:cNvPr id="284675" name="Rectangle 3"/>
          <p:cNvSpPr>
            <a:spLocks noGrp="1" noChangeArrowheads="1"/>
          </p:cNvSpPr>
          <p:nvPr>
            <p:ph type="body" idx="1"/>
          </p:nvPr>
        </p:nvSpPr>
        <p:spPr/>
        <p:txBody>
          <a:bodyPr/>
          <a:lstStyle/>
          <a:p>
            <a:pPr eaLnBrk="1" hangingPunct="1">
              <a:lnSpc>
                <a:spcPct val="80000"/>
              </a:lnSpc>
              <a:buFont typeface="Wingdings" pitchFamily="1" charset="2"/>
              <a:buChar char="l"/>
              <a:defRPr/>
            </a:pPr>
            <a:r>
              <a:rPr lang="en-US" sz="3100" dirty="0">
                <a:ea typeface="+mn-ea"/>
                <a:cs typeface="+mn-cs"/>
              </a:rPr>
              <a:t>Signal-to-error ratio</a:t>
            </a:r>
          </a:p>
          <a:p>
            <a:pPr marL="742950" lvl="1" indent="-285750" eaLnBrk="1" hangingPunct="1">
              <a:lnSpc>
                <a:spcPct val="80000"/>
              </a:lnSpc>
              <a:buFont typeface="Wingdings" pitchFamily="1" charset="2"/>
              <a:buChar char="l"/>
              <a:defRPr/>
            </a:pPr>
            <a:r>
              <a:rPr lang="en-US" sz="1900" dirty="0"/>
              <a:t>S/E(dB) = 6.02n + 1.76, where n is number is the number of bits</a:t>
            </a:r>
          </a:p>
          <a:p>
            <a:pPr marL="1143000" lvl="2" indent="-228600" eaLnBrk="1" hangingPunct="1">
              <a:lnSpc>
                <a:spcPct val="80000"/>
              </a:lnSpc>
              <a:buFont typeface="Wingdings" pitchFamily="1" charset="2"/>
              <a:buChar char="l"/>
              <a:defRPr/>
            </a:pPr>
            <a:r>
              <a:rPr lang="en-US" sz="2200" dirty="0"/>
              <a:t>16 bits = 98 dB, 15 bits = 92 dB</a:t>
            </a:r>
          </a:p>
          <a:p>
            <a:pPr marL="1600200" lvl="3" indent="-228600" eaLnBrk="1" hangingPunct="1">
              <a:lnSpc>
                <a:spcPct val="80000"/>
              </a:lnSpc>
              <a:buFont typeface="Wingdings" pitchFamily="1" charset="2"/>
              <a:buChar char="§"/>
              <a:defRPr/>
            </a:pPr>
            <a:r>
              <a:rPr lang="en-US" dirty="0"/>
              <a:t>An additional bit will increase the ratio by 6 dB</a:t>
            </a:r>
          </a:p>
          <a:p>
            <a:pPr eaLnBrk="1" hangingPunct="1">
              <a:lnSpc>
                <a:spcPct val="80000"/>
              </a:lnSpc>
              <a:buFont typeface="Wingdings" pitchFamily="1" charset="2"/>
              <a:buChar char="l"/>
              <a:defRPr/>
            </a:pPr>
            <a:r>
              <a:rPr lang="en-US" sz="3100" dirty="0">
                <a:ea typeface="+mn-ea"/>
                <a:cs typeface="+mn-cs"/>
              </a:rPr>
              <a:t> Distortion introduced to signal</a:t>
            </a:r>
          </a:p>
          <a:p>
            <a:pPr marL="742950" lvl="1" indent="-285750" eaLnBrk="1" hangingPunct="1">
              <a:lnSpc>
                <a:spcPct val="80000"/>
              </a:lnSpc>
              <a:buFont typeface="Wingdings" pitchFamily="1" charset="2"/>
              <a:buChar char="l"/>
              <a:defRPr/>
            </a:pPr>
            <a:r>
              <a:rPr lang="en-US" sz="1900" dirty="0"/>
              <a:t>As the signal level decreases the percentage of distortion increases</a:t>
            </a:r>
          </a:p>
          <a:p>
            <a:pPr marL="1143000" lvl="2" indent="-228600" eaLnBrk="1" hangingPunct="1">
              <a:lnSpc>
                <a:spcPct val="80000"/>
              </a:lnSpc>
              <a:buFont typeface="Wingdings" pitchFamily="1" charset="2"/>
              <a:buChar char="l"/>
              <a:defRPr/>
            </a:pPr>
            <a:r>
              <a:rPr lang="en-US" sz="2200" dirty="0"/>
              <a:t>16 bit, but half amplitude signal, value never exceeds 32,768. Therefore , it is quantized with 15 bit resolution</a:t>
            </a:r>
          </a:p>
          <a:p>
            <a:pPr marL="742950" lvl="1" indent="-285750" eaLnBrk="1" hangingPunct="1">
              <a:lnSpc>
                <a:spcPct val="80000"/>
              </a:lnSpc>
              <a:buFont typeface="Wingdings" pitchFamily="1" charset="2"/>
              <a:buChar char="l"/>
              <a:defRPr/>
            </a:pPr>
            <a:r>
              <a:rPr lang="en-US" sz="1900" dirty="0"/>
              <a:t>Heard as white noise in high amplitude broadband signals</a:t>
            </a:r>
          </a:p>
          <a:p>
            <a:pPr marL="742950" lvl="1" indent="-285750" eaLnBrk="1" hangingPunct="1">
              <a:lnSpc>
                <a:spcPct val="80000"/>
              </a:lnSpc>
              <a:buFont typeface="Wingdings" pitchFamily="1" charset="2"/>
              <a:buChar char="l"/>
              <a:defRPr/>
            </a:pPr>
            <a:r>
              <a:rPr lang="en-US" sz="1900" dirty="0"/>
              <a:t>For low amplitude or narrow bandwidth signals distortion is more evident</a:t>
            </a:r>
          </a:p>
          <a:p>
            <a:pPr marL="1143000" lvl="2" indent="-228600" eaLnBrk="1" hangingPunct="1">
              <a:lnSpc>
                <a:spcPct val="80000"/>
              </a:lnSpc>
              <a:buFont typeface="Wingdings" pitchFamily="1" charset="2"/>
              <a:buChar char="l"/>
              <a:defRPr/>
            </a:pPr>
            <a:r>
              <a:rPr lang="en-US" sz="1800" dirty="0"/>
              <a:t>Aliasing can occur, because the distortion creates freq components above the </a:t>
            </a:r>
            <a:r>
              <a:rPr lang="en-US" sz="1800" dirty="0" err="1"/>
              <a:t>Nyquist</a:t>
            </a:r>
            <a:r>
              <a:rPr lang="en-US" sz="1800" dirty="0"/>
              <a:t> frequency</a:t>
            </a:r>
          </a:p>
          <a:p>
            <a:pPr marL="742950" lvl="1" indent="-285750" eaLnBrk="1" hangingPunct="1">
              <a:lnSpc>
                <a:spcPct val="80000"/>
              </a:lnSpc>
              <a:buFont typeface="Wingdings" pitchFamily="1" charset="2"/>
              <a:buChar char="l"/>
              <a:defRPr/>
            </a:pPr>
            <a:r>
              <a:rPr lang="en-US" sz="1900" dirty="0"/>
              <a:t>How the quantization values are assigned is also important</a:t>
            </a:r>
          </a:p>
          <a:p>
            <a:pPr marL="1038225" lvl="2" indent="-285750" eaLnBrk="1" hangingPunct="1">
              <a:lnSpc>
                <a:spcPct val="80000"/>
              </a:lnSpc>
              <a:buFont typeface="Wingdings" pitchFamily="1" charset="2"/>
              <a:buChar char="l"/>
              <a:defRPr/>
            </a:pPr>
            <a:r>
              <a:rPr lang="en-US" sz="1600" dirty="0"/>
              <a:t>MP3 coding not linear</a:t>
            </a:r>
          </a:p>
          <a:p>
            <a:pPr marL="742950" lvl="1" indent="-285750" eaLnBrk="1" hangingPunct="1">
              <a:lnSpc>
                <a:spcPct val="80000"/>
              </a:lnSpc>
              <a:buFont typeface="Wingdings" pitchFamily="1" charset="2"/>
              <a:buNone/>
              <a:defRPr/>
            </a:pPr>
            <a:endParaRPr lang="en-US" sz="2700"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atin typeface="Arial" charset="0"/>
              </a:rPr>
              <a:t>Sampling and Quantization</a:t>
            </a:r>
          </a:p>
        </p:txBody>
      </p:sp>
      <p:sp>
        <p:nvSpPr>
          <p:cNvPr id="32770" name="Rectangle 3"/>
          <p:cNvSpPr>
            <a:spLocks noGrp="1" noChangeArrowheads="1"/>
          </p:cNvSpPr>
          <p:nvPr>
            <p:ph type="body" sz="half" idx="1"/>
          </p:nvPr>
        </p:nvSpPr>
        <p:spPr>
          <a:xfrm>
            <a:off x="457200" y="1719263"/>
            <a:ext cx="8147050" cy="4411662"/>
          </a:xfrm>
        </p:spPr>
        <p:txBody>
          <a:bodyPr/>
          <a:lstStyle/>
          <a:p>
            <a:pPr eaLnBrk="1" hangingPunct="1">
              <a:buFont typeface="Wingdings" charset="0"/>
              <a:buNone/>
            </a:pPr>
            <a:r>
              <a:rPr lang="en-US" sz="2600">
                <a:latin typeface="Arial" charset="0"/>
              </a:rPr>
              <a:t>          Mozart 	         versus                 ABBA</a:t>
            </a:r>
          </a:p>
        </p:txBody>
      </p:sp>
      <p:pic>
        <p:nvPicPr>
          <p:cNvPr id="32771" name="Picture 4" descr="ABBA"/>
          <p:cNvPicPr>
            <a:picLocks noGrp="1" noChangeAspect="1" noChangeArrowheads="1"/>
          </p:cNvPicPr>
          <p:nvPr>
            <p:ph sz="quarter" idx="2"/>
          </p:nvPr>
        </p:nvPicPr>
        <p:blipFill>
          <a:blip r:embed="rId35">
            <a:extLst>
              <a:ext uri="{28A0092B-C50C-407E-A947-70E740481C1C}">
                <a14:useLocalDpi xmlns:a14="http://schemas.microsoft.com/office/drawing/2010/main" val="0"/>
              </a:ext>
            </a:extLst>
          </a:blip>
          <a:srcRect/>
          <a:stretch>
            <a:fillRect/>
          </a:stretch>
        </p:blipFill>
        <p:spPr>
          <a:xfrm>
            <a:off x="5715000" y="2286000"/>
            <a:ext cx="2590800" cy="3886200"/>
          </a:xfrm>
          <a:noFill/>
        </p:spPr>
      </p:pic>
      <p:pic>
        <p:nvPicPr>
          <p:cNvPr id="32772" name="Picture 23" descr="mozart"/>
          <p:cNvPicPr>
            <a:picLocks noGrp="1" noChangeAspect="1" noChangeArrowheads="1"/>
          </p:cNvPicPr>
          <p:nvPr>
            <p:ph sz="quarter" idx="3"/>
          </p:nvPr>
        </p:nvPicPr>
        <p:blipFill>
          <a:blip r:embed="rId36">
            <a:extLst>
              <a:ext uri="{28A0092B-C50C-407E-A947-70E740481C1C}">
                <a14:useLocalDpi xmlns:a14="http://schemas.microsoft.com/office/drawing/2010/main" val="0"/>
              </a:ext>
            </a:extLst>
          </a:blip>
          <a:srcRect/>
          <a:stretch>
            <a:fillRect/>
          </a:stretch>
        </p:blipFill>
        <p:spPr>
          <a:xfrm>
            <a:off x="1828800" y="2667000"/>
            <a:ext cx="2606675" cy="3186113"/>
          </a:xfrm>
          <a:noFill/>
        </p:spPr>
      </p:pic>
      <p:sp>
        <p:nvSpPr>
          <p:cNvPr id="32773" name="Text Box 24"/>
          <p:cNvSpPr txBox="1">
            <a:spLocks noChangeArrowheads="1"/>
          </p:cNvSpPr>
          <p:nvPr/>
        </p:nvSpPr>
        <p:spPr bwMode="auto">
          <a:xfrm>
            <a:off x="914400" y="2376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44, 16</a:t>
            </a:r>
          </a:p>
        </p:txBody>
      </p:sp>
      <p:sp>
        <p:nvSpPr>
          <p:cNvPr id="32774" name="Text Box 25"/>
          <p:cNvSpPr txBox="1">
            <a:spLocks noChangeArrowheads="1"/>
          </p:cNvSpPr>
          <p:nvPr/>
        </p:nvSpPr>
        <p:spPr bwMode="auto">
          <a:xfrm>
            <a:off x="4876800" y="23622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44, 16</a:t>
            </a:r>
          </a:p>
        </p:txBody>
      </p:sp>
      <p:sp>
        <p:nvSpPr>
          <p:cNvPr id="32775" name="Text Box 26"/>
          <p:cNvSpPr txBox="1">
            <a:spLocks noChangeArrowheads="1"/>
          </p:cNvSpPr>
          <p:nvPr/>
        </p:nvSpPr>
        <p:spPr bwMode="auto">
          <a:xfrm>
            <a:off x="914400" y="2757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44, 8</a:t>
            </a:r>
          </a:p>
        </p:txBody>
      </p:sp>
      <p:sp>
        <p:nvSpPr>
          <p:cNvPr id="32776" name="Text Box 27"/>
          <p:cNvSpPr txBox="1">
            <a:spLocks noChangeArrowheads="1"/>
          </p:cNvSpPr>
          <p:nvPr/>
        </p:nvSpPr>
        <p:spPr bwMode="auto">
          <a:xfrm>
            <a:off x="4876800" y="2757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44, 8</a:t>
            </a:r>
          </a:p>
        </p:txBody>
      </p:sp>
      <p:sp>
        <p:nvSpPr>
          <p:cNvPr id="32777" name="Text Box 28"/>
          <p:cNvSpPr txBox="1">
            <a:spLocks noChangeArrowheads="1"/>
          </p:cNvSpPr>
          <p:nvPr/>
        </p:nvSpPr>
        <p:spPr bwMode="auto">
          <a:xfrm>
            <a:off x="914400" y="3138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22, 16</a:t>
            </a:r>
          </a:p>
        </p:txBody>
      </p:sp>
      <p:sp>
        <p:nvSpPr>
          <p:cNvPr id="32778" name="Text Box 29"/>
          <p:cNvSpPr txBox="1">
            <a:spLocks noChangeArrowheads="1"/>
          </p:cNvSpPr>
          <p:nvPr/>
        </p:nvSpPr>
        <p:spPr bwMode="auto">
          <a:xfrm>
            <a:off x="4876800" y="3138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22, 16</a:t>
            </a:r>
          </a:p>
        </p:txBody>
      </p:sp>
      <p:sp>
        <p:nvSpPr>
          <p:cNvPr id="32779" name="Text Box 30"/>
          <p:cNvSpPr txBox="1">
            <a:spLocks noChangeArrowheads="1"/>
          </p:cNvSpPr>
          <p:nvPr/>
        </p:nvSpPr>
        <p:spPr bwMode="auto">
          <a:xfrm>
            <a:off x="914400" y="3900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11, 16</a:t>
            </a:r>
          </a:p>
        </p:txBody>
      </p:sp>
      <p:sp>
        <p:nvSpPr>
          <p:cNvPr id="32780" name="Text Box 31"/>
          <p:cNvSpPr txBox="1">
            <a:spLocks noChangeArrowheads="1"/>
          </p:cNvSpPr>
          <p:nvPr/>
        </p:nvSpPr>
        <p:spPr bwMode="auto">
          <a:xfrm>
            <a:off x="4876800" y="3900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11, 16</a:t>
            </a:r>
          </a:p>
        </p:txBody>
      </p:sp>
      <p:sp>
        <p:nvSpPr>
          <p:cNvPr id="32781" name="Text Box 32"/>
          <p:cNvSpPr txBox="1">
            <a:spLocks noChangeArrowheads="1"/>
          </p:cNvSpPr>
          <p:nvPr/>
        </p:nvSpPr>
        <p:spPr bwMode="auto">
          <a:xfrm>
            <a:off x="914400" y="4281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11, 8</a:t>
            </a:r>
          </a:p>
        </p:txBody>
      </p:sp>
      <p:sp>
        <p:nvSpPr>
          <p:cNvPr id="32782" name="Text Box 34"/>
          <p:cNvSpPr txBox="1">
            <a:spLocks noChangeArrowheads="1"/>
          </p:cNvSpPr>
          <p:nvPr/>
        </p:nvSpPr>
        <p:spPr bwMode="auto">
          <a:xfrm>
            <a:off x="914400" y="4662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8, 16</a:t>
            </a:r>
          </a:p>
        </p:txBody>
      </p:sp>
      <p:sp>
        <p:nvSpPr>
          <p:cNvPr id="32783" name="Text Box 35"/>
          <p:cNvSpPr txBox="1">
            <a:spLocks noChangeArrowheads="1"/>
          </p:cNvSpPr>
          <p:nvPr/>
        </p:nvSpPr>
        <p:spPr bwMode="auto">
          <a:xfrm>
            <a:off x="914400" y="5043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8, 8</a:t>
            </a:r>
          </a:p>
        </p:txBody>
      </p:sp>
      <p:sp>
        <p:nvSpPr>
          <p:cNvPr id="32784" name="Text Box 36"/>
          <p:cNvSpPr txBox="1">
            <a:spLocks noChangeArrowheads="1"/>
          </p:cNvSpPr>
          <p:nvPr/>
        </p:nvSpPr>
        <p:spPr bwMode="auto">
          <a:xfrm>
            <a:off x="914400" y="3519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22, 8</a:t>
            </a:r>
          </a:p>
        </p:txBody>
      </p:sp>
      <p:sp>
        <p:nvSpPr>
          <p:cNvPr id="32785" name="Text Box 37"/>
          <p:cNvSpPr txBox="1">
            <a:spLocks noChangeArrowheads="1"/>
          </p:cNvSpPr>
          <p:nvPr/>
        </p:nvSpPr>
        <p:spPr bwMode="auto">
          <a:xfrm>
            <a:off x="4876800" y="3519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22, 8</a:t>
            </a:r>
          </a:p>
        </p:txBody>
      </p:sp>
      <p:sp>
        <p:nvSpPr>
          <p:cNvPr id="32786" name="Text Box 38"/>
          <p:cNvSpPr txBox="1">
            <a:spLocks noChangeArrowheads="1"/>
          </p:cNvSpPr>
          <p:nvPr/>
        </p:nvSpPr>
        <p:spPr bwMode="auto">
          <a:xfrm>
            <a:off x="4876800" y="46482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8, 16</a:t>
            </a:r>
          </a:p>
        </p:txBody>
      </p:sp>
      <p:sp>
        <p:nvSpPr>
          <p:cNvPr id="32787" name="Text Box 39"/>
          <p:cNvSpPr txBox="1">
            <a:spLocks noChangeArrowheads="1"/>
          </p:cNvSpPr>
          <p:nvPr/>
        </p:nvSpPr>
        <p:spPr bwMode="auto">
          <a:xfrm>
            <a:off x="4876800" y="5043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8, 8</a:t>
            </a:r>
          </a:p>
        </p:txBody>
      </p:sp>
      <p:sp>
        <p:nvSpPr>
          <p:cNvPr id="32788" name="Text Box 40"/>
          <p:cNvSpPr txBox="1">
            <a:spLocks noChangeArrowheads="1"/>
          </p:cNvSpPr>
          <p:nvPr/>
        </p:nvSpPr>
        <p:spPr bwMode="auto">
          <a:xfrm>
            <a:off x="914400" y="5424488"/>
            <a:ext cx="838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2, 16</a:t>
            </a:r>
          </a:p>
        </p:txBody>
      </p:sp>
      <p:sp>
        <p:nvSpPr>
          <p:cNvPr id="32789" name="Text Box 41"/>
          <p:cNvSpPr txBox="1">
            <a:spLocks noChangeArrowheads="1"/>
          </p:cNvSpPr>
          <p:nvPr/>
        </p:nvSpPr>
        <p:spPr bwMode="auto">
          <a:xfrm>
            <a:off x="914400" y="57912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2, 8</a:t>
            </a:r>
          </a:p>
        </p:txBody>
      </p:sp>
      <p:sp>
        <p:nvSpPr>
          <p:cNvPr id="32790" name="Text Box 42"/>
          <p:cNvSpPr txBox="1">
            <a:spLocks noChangeArrowheads="1"/>
          </p:cNvSpPr>
          <p:nvPr/>
        </p:nvSpPr>
        <p:spPr bwMode="auto">
          <a:xfrm>
            <a:off x="4876800" y="57912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a:t>  2, 8</a:t>
            </a:r>
          </a:p>
        </p:txBody>
      </p:sp>
      <p:pic>
        <p:nvPicPr>
          <p:cNvPr id="11306" name="Chance44-16-2.wav">
            <a:hlinkClick r:id="" action="ppaction://media"/>
          </p:cNvPr>
          <p:cNvPicPr>
            <a:picLocks noRot="1" noChangeAspect="1" noChangeArrowheads="1"/>
          </p:cNvPicPr>
          <p:nvPr>
            <a:audioFile r:link="rId2"/>
            <p:extLst>
              <p:ext uri="{DAA4B4D4-6D71-4841-9C94-3DE7FCFB9230}">
                <p14:media xmlns:p14="http://schemas.microsoft.com/office/powerpoint/2010/main" r:link="rId1"/>
              </p:ext>
            </p:extLst>
          </p:nvPr>
        </p:nvPicPr>
        <p:blipFill>
          <a:blip r:embed="rId37">
            <a:extLst>
              <a:ext uri="{28A0092B-C50C-407E-A947-70E740481C1C}">
                <a14:useLocalDpi xmlns:a14="http://schemas.microsoft.com/office/drawing/2010/main" val="0"/>
              </a:ext>
            </a:extLst>
          </a:blip>
          <a:srcRect/>
          <a:stretch>
            <a:fillRect/>
          </a:stretch>
        </p:blipFill>
        <p:spPr bwMode="auto">
          <a:xfrm>
            <a:off x="4495800" y="22860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07" name="Chance44-8-1.wav">
            <a:hlinkClick r:id="" action="ppaction://media"/>
          </p:cNvPr>
          <p:cNvPicPr>
            <a:picLocks noRot="1" noChangeAspect="1" noChangeArrowheads="1"/>
          </p:cNvPicPr>
          <p:nvPr>
            <a:audioFile r:link="rId4"/>
            <p:extLst>
              <p:ext uri="{DAA4B4D4-6D71-4841-9C94-3DE7FCFB9230}">
                <p14:media xmlns:p14="http://schemas.microsoft.com/office/powerpoint/2010/main" r:link="rId3"/>
              </p:ext>
            </p:extLst>
          </p:nvPr>
        </p:nvPicPr>
        <p:blipFill>
          <a:blip r:embed="rId37">
            <a:extLst>
              <a:ext uri="{28A0092B-C50C-407E-A947-70E740481C1C}">
                <a14:useLocalDpi xmlns:a14="http://schemas.microsoft.com/office/drawing/2010/main" val="0"/>
              </a:ext>
            </a:extLst>
          </a:blip>
          <a:srcRect/>
          <a:stretch>
            <a:fillRect/>
          </a:stretch>
        </p:blipFill>
        <p:spPr bwMode="auto">
          <a:xfrm>
            <a:off x="4495800" y="26670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08" name="Chance22-16-2.wav">
            <a:hlinkClick r:id="" action="ppaction://media"/>
          </p:cNvPr>
          <p:cNvPicPr>
            <a:picLocks noRot="1" noChangeAspect="1" noChangeArrowheads="1"/>
          </p:cNvPicPr>
          <p:nvPr>
            <a:audioFile r:link="rId6"/>
            <p:extLst>
              <p:ext uri="{DAA4B4D4-6D71-4841-9C94-3DE7FCFB9230}">
                <p14:media xmlns:p14="http://schemas.microsoft.com/office/powerpoint/2010/main" r:link="rId5"/>
              </p:ext>
            </p:extLst>
          </p:nvPr>
        </p:nvPicPr>
        <p:blipFill>
          <a:blip r:embed="rId37">
            <a:extLst>
              <a:ext uri="{28A0092B-C50C-407E-A947-70E740481C1C}">
                <a14:useLocalDpi xmlns:a14="http://schemas.microsoft.com/office/drawing/2010/main" val="0"/>
              </a:ext>
            </a:extLst>
          </a:blip>
          <a:srcRect/>
          <a:stretch>
            <a:fillRect/>
          </a:stretch>
        </p:blipFill>
        <p:spPr bwMode="auto">
          <a:xfrm>
            <a:off x="4495800" y="30480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09" name="Chance22-8-1.wav">
            <a:hlinkClick r:id="" action="ppaction://media"/>
          </p:cNvPr>
          <p:cNvPicPr>
            <a:picLocks noRot="1" noChangeAspect="1" noChangeArrowheads="1"/>
          </p:cNvPicPr>
          <p:nvPr>
            <a:audioFile r:link="rId8"/>
            <p:extLst>
              <p:ext uri="{DAA4B4D4-6D71-4841-9C94-3DE7FCFB9230}">
                <p14:media xmlns:p14="http://schemas.microsoft.com/office/powerpoint/2010/main" r:link="rId7"/>
              </p:ext>
            </p:extLst>
          </p:nvPr>
        </p:nvPicPr>
        <p:blipFill>
          <a:blip r:embed="rId38">
            <a:extLst>
              <a:ext uri="{28A0092B-C50C-407E-A947-70E740481C1C}">
                <a14:useLocalDpi xmlns:a14="http://schemas.microsoft.com/office/drawing/2010/main" val="0"/>
              </a:ext>
            </a:extLst>
          </a:blip>
          <a:srcRect/>
          <a:stretch>
            <a:fillRect/>
          </a:stretch>
        </p:blipFill>
        <p:spPr bwMode="auto">
          <a:xfrm>
            <a:off x="4495800" y="3505200"/>
            <a:ext cx="406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0" name="Chance11-16-2.wav">
            <a:hlinkClick r:id="" action="ppaction://media"/>
          </p:cNvPr>
          <p:cNvPicPr>
            <a:picLocks noRot="1" noChangeAspect="1" noChangeArrowheads="1"/>
          </p:cNvPicPr>
          <p:nvPr>
            <a:audioFile r:link="rId10"/>
            <p:extLst>
              <p:ext uri="{DAA4B4D4-6D71-4841-9C94-3DE7FCFB9230}">
                <p14:media xmlns:p14="http://schemas.microsoft.com/office/powerpoint/2010/main" r:link="rId9"/>
              </p:ext>
            </p:extLst>
          </p:nvPr>
        </p:nvPicPr>
        <p:blipFill>
          <a:blip r:embed="rId37">
            <a:extLst>
              <a:ext uri="{28A0092B-C50C-407E-A947-70E740481C1C}">
                <a14:useLocalDpi xmlns:a14="http://schemas.microsoft.com/office/drawing/2010/main" val="0"/>
              </a:ext>
            </a:extLst>
          </a:blip>
          <a:srcRect/>
          <a:stretch>
            <a:fillRect/>
          </a:stretch>
        </p:blipFill>
        <p:spPr bwMode="auto">
          <a:xfrm>
            <a:off x="4495800" y="3886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1" name="Chance8-16-2.wav">
            <a:hlinkClick r:id="" action="ppaction://media"/>
          </p:cNvPr>
          <p:cNvPicPr>
            <a:picLocks noRot="1" noChangeAspect="1" noChangeArrowheads="1"/>
          </p:cNvPicPr>
          <p:nvPr>
            <a:audioFile r:link="rId12"/>
            <p:extLst>
              <p:ext uri="{DAA4B4D4-6D71-4841-9C94-3DE7FCFB9230}">
                <p14:media xmlns:p14="http://schemas.microsoft.com/office/powerpoint/2010/main" r:link="rId11"/>
              </p:ext>
            </p:extLst>
          </p:nvPr>
        </p:nvPicPr>
        <p:blipFill>
          <a:blip r:embed="rId37">
            <a:extLst>
              <a:ext uri="{28A0092B-C50C-407E-A947-70E740481C1C}">
                <a14:useLocalDpi xmlns:a14="http://schemas.microsoft.com/office/drawing/2010/main" val="0"/>
              </a:ext>
            </a:extLst>
          </a:blip>
          <a:srcRect/>
          <a:stretch>
            <a:fillRect/>
          </a:stretch>
        </p:blipFill>
        <p:spPr bwMode="auto">
          <a:xfrm>
            <a:off x="4495800" y="4648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2" name="Chance8-8-1.wav">
            <a:hlinkClick r:id="" action="ppaction://media"/>
          </p:cNvPr>
          <p:cNvPicPr>
            <a:picLocks noRot="1" noChangeAspect="1" noChangeArrowheads="1"/>
          </p:cNvPicPr>
          <p:nvPr>
            <a:audioFile r:link="rId14"/>
            <p:extLst>
              <p:ext uri="{DAA4B4D4-6D71-4841-9C94-3DE7FCFB9230}">
                <p14:media xmlns:p14="http://schemas.microsoft.com/office/powerpoint/2010/main" r:link="rId13"/>
              </p:ext>
            </p:extLst>
          </p:nvPr>
        </p:nvPicPr>
        <p:blipFill>
          <a:blip r:embed="rId37">
            <a:extLst>
              <a:ext uri="{28A0092B-C50C-407E-A947-70E740481C1C}">
                <a14:useLocalDpi xmlns:a14="http://schemas.microsoft.com/office/drawing/2010/main" val="0"/>
              </a:ext>
            </a:extLst>
          </a:blip>
          <a:srcRect/>
          <a:stretch>
            <a:fillRect/>
          </a:stretch>
        </p:blipFill>
        <p:spPr bwMode="auto">
          <a:xfrm>
            <a:off x="4495800" y="5029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4" name="Mozart44-16-2.wav">
            <a:hlinkClick r:id="" action="ppaction://media"/>
          </p:cNvPr>
          <p:cNvPicPr>
            <a:picLocks noRot="1" noChangeAspect="1" noChangeArrowheads="1"/>
          </p:cNvPicPr>
          <p:nvPr>
            <a:audioFile r:link="rId16"/>
            <p:extLst>
              <p:ext uri="{DAA4B4D4-6D71-4841-9C94-3DE7FCFB9230}">
                <p14:media xmlns:p14="http://schemas.microsoft.com/office/powerpoint/2010/main" r:link="rId15"/>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2362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5" name="Mozart44-8-1.wav">
            <a:hlinkClick r:id="" action="ppaction://media"/>
          </p:cNvPr>
          <p:cNvPicPr>
            <a:picLocks noRot="1" noChangeAspect="1" noChangeArrowheads="1"/>
          </p:cNvPicPr>
          <p:nvPr>
            <a:audioFile r:link="rId18"/>
            <p:extLst>
              <p:ext uri="{DAA4B4D4-6D71-4841-9C94-3DE7FCFB9230}">
                <p14:media xmlns:p14="http://schemas.microsoft.com/office/powerpoint/2010/main" r:link="rId17"/>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2743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6" name="Mozart22-16-2.wav">
            <a:hlinkClick r:id="" action="ppaction://media"/>
          </p:cNvPr>
          <p:cNvPicPr>
            <a:picLocks noRot="1" noChangeAspect="1" noChangeArrowheads="1"/>
          </p:cNvPicPr>
          <p:nvPr>
            <a:audioFile r:link="rId20"/>
            <p:extLst>
              <p:ext uri="{DAA4B4D4-6D71-4841-9C94-3DE7FCFB9230}">
                <p14:media xmlns:p14="http://schemas.microsoft.com/office/powerpoint/2010/main" r:link="rId19"/>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3124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7" name="Mozart22-8-1.wav">
            <a:hlinkClick r:id="" action="ppaction://media"/>
          </p:cNvPr>
          <p:cNvPicPr>
            <a:picLocks noRot="1" noChangeAspect="1" noChangeArrowheads="1"/>
          </p:cNvPicPr>
          <p:nvPr>
            <a:audioFile r:link="rId22"/>
            <p:extLst>
              <p:ext uri="{DAA4B4D4-6D71-4841-9C94-3DE7FCFB9230}">
                <p14:media xmlns:p14="http://schemas.microsoft.com/office/powerpoint/2010/main" r:link="rId21"/>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3505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8" name="Mozart11-16-2.wav">
            <a:hlinkClick r:id="" action="ppaction://media"/>
          </p:cNvPr>
          <p:cNvPicPr>
            <a:picLocks noRot="1" noChangeAspect="1" noChangeArrowheads="1"/>
          </p:cNvPicPr>
          <p:nvPr>
            <a:audioFile r:link="rId24"/>
            <p:extLst>
              <p:ext uri="{DAA4B4D4-6D71-4841-9C94-3DE7FCFB9230}">
                <p14:media xmlns:p14="http://schemas.microsoft.com/office/powerpoint/2010/main" r:link="rId23"/>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3886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19" name="Mozart11-8-1.wav">
            <a:hlinkClick r:id="" action="ppaction://media"/>
          </p:cNvPr>
          <p:cNvPicPr>
            <a:picLocks noRot="1" noChangeAspect="1" noChangeArrowheads="1"/>
          </p:cNvPicPr>
          <p:nvPr>
            <a:audioFile r:link="rId26"/>
            <p:extLst>
              <p:ext uri="{DAA4B4D4-6D71-4841-9C94-3DE7FCFB9230}">
                <p14:media xmlns:p14="http://schemas.microsoft.com/office/powerpoint/2010/main" r:link="rId25"/>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4267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20" name="Mozart8-16-2.wav">
            <a:hlinkClick r:id="" action="ppaction://media"/>
          </p:cNvPr>
          <p:cNvPicPr>
            <a:picLocks noRot="1" noChangeAspect="1" noChangeArrowheads="1"/>
          </p:cNvPicPr>
          <p:nvPr>
            <a:audioFile r:link="rId28"/>
            <p:extLst>
              <p:ext uri="{DAA4B4D4-6D71-4841-9C94-3DE7FCFB9230}">
                <p14:media xmlns:p14="http://schemas.microsoft.com/office/powerpoint/2010/main" r:link="rId27"/>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4648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21" name="Mozart8-8-1wav.wav">
            <a:hlinkClick r:id="" action="ppaction://media"/>
          </p:cNvPr>
          <p:cNvPicPr>
            <a:picLocks noRot="1" noChangeAspect="1" noChangeArrowheads="1"/>
          </p:cNvPicPr>
          <p:nvPr>
            <a:audioFile r:link="rId30"/>
            <p:extLst>
              <p:ext uri="{DAA4B4D4-6D71-4841-9C94-3DE7FCFB9230}">
                <p14:media xmlns:p14="http://schemas.microsoft.com/office/powerpoint/2010/main" r:link="rId29"/>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5029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22" name="Mozart2-16-2.wav">
            <a:hlinkClick r:id="" action="ppaction://media"/>
          </p:cNvPr>
          <p:cNvPicPr>
            <a:picLocks noRot="1" noChangeAspect="1" noChangeArrowheads="1"/>
          </p:cNvPicPr>
          <p:nvPr>
            <a:audioFile r:link="rId32"/>
            <p:extLst>
              <p:ext uri="{DAA4B4D4-6D71-4841-9C94-3DE7FCFB9230}">
                <p14:media xmlns:p14="http://schemas.microsoft.com/office/powerpoint/2010/main" r:link="rId31"/>
              </p:ext>
            </p:extLst>
          </p:nvPr>
        </p:nvPicPr>
        <p:blipFill>
          <a:blip r:embed="rId37">
            <a:extLst>
              <a:ext uri="{28A0092B-C50C-407E-A947-70E740481C1C}">
                <a14:useLocalDpi xmlns:a14="http://schemas.microsoft.com/office/drawing/2010/main" val="0"/>
              </a:ext>
            </a:extLst>
          </a:blip>
          <a:srcRect/>
          <a:stretch>
            <a:fillRect/>
          </a:stretch>
        </p:blipFill>
        <p:spPr bwMode="auto">
          <a:xfrm>
            <a:off x="533400" y="5410200"/>
            <a:ext cx="406400" cy="40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Mozart2-8-1.wav">
            <a:hlinkClick r:id="" action="ppaction://media"/>
          </p:cNvPr>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533400" y="5867400"/>
            <a:ext cx="381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Chance2-8-1.wav">
            <a:hlinkClick r:id="" action="ppaction://media"/>
          </p:cNvPr>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4495800" y="5791200"/>
            <a:ext cx="4826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11306"/>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39520" fill="hold"/>
                                        <p:tgtEl>
                                          <p:spTgt spid="11306"/>
                                        </p:tgtEl>
                                      </p:cBhvr>
                                    </p:cmd>
                                  </p:childTnLst>
                                </p:cTn>
                              </p:par>
                            </p:childTnLst>
                          </p:cTn>
                        </p:par>
                      </p:childTnLst>
                    </p:cTn>
                  </p:par>
                </p:childTnLst>
              </p:cTn>
              <p:nextCondLst>
                <p:cond evt="onClick" delay="0">
                  <p:tgtEl>
                    <p:spTgt spid="11306"/>
                  </p:tgtEl>
                </p:cond>
              </p:nextCondLst>
            </p:seq>
            <p:audio>
              <p:cMediaNode vol="80000">
                <p:cTn id="7" fill="hold" display="0">
                  <p:stCondLst>
                    <p:cond delay="indefinite"/>
                  </p:stCondLst>
                  <p:endCondLst>
                    <p:cond evt="onStopAudio" delay="0">
                      <p:tgtEl>
                        <p:sldTgt/>
                      </p:tgtEl>
                    </p:cond>
                  </p:endCondLst>
                </p:cTn>
                <p:tgtEl>
                  <p:spTgt spid="11306"/>
                </p:tgtEl>
              </p:cMediaNode>
            </p:audio>
            <p:seq concurrent="1" nextAc="seek">
              <p:cTn id="8" restart="whenNotActive" fill="hold" evtFilter="cancelBubble" nodeType="interactiveSeq">
                <p:stCondLst>
                  <p:cond evt="onClick" delay="0">
                    <p:tgtEl>
                      <p:spTgt spid="11307"/>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1" presetClass="mediacall" presetSubtype="0" fill="hold" nodeType="clickEffect">
                                  <p:stCondLst>
                                    <p:cond delay="0"/>
                                  </p:stCondLst>
                                  <p:childTnLst>
                                    <p:cmd type="call" cmd="playFrom(0.0)">
                                      <p:cBhvr>
                                        <p:cTn id="12" dur="39520" fill="hold"/>
                                        <p:tgtEl>
                                          <p:spTgt spid="11307"/>
                                        </p:tgtEl>
                                      </p:cBhvr>
                                    </p:cmd>
                                  </p:childTnLst>
                                </p:cTn>
                              </p:par>
                            </p:childTnLst>
                          </p:cTn>
                        </p:par>
                      </p:childTnLst>
                    </p:cTn>
                  </p:par>
                </p:childTnLst>
              </p:cTn>
              <p:nextCondLst>
                <p:cond evt="onClick" delay="0">
                  <p:tgtEl>
                    <p:spTgt spid="11307"/>
                  </p:tgtEl>
                </p:cond>
              </p:nextCondLst>
            </p:seq>
            <p:audio>
              <p:cMediaNode vol="80000">
                <p:cTn id="13" fill="hold" display="0">
                  <p:stCondLst>
                    <p:cond delay="indefinite"/>
                  </p:stCondLst>
                  <p:endCondLst>
                    <p:cond evt="onStopAudio" delay="0">
                      <p:tgtEl>
                        <p:sldTgt/>
                      </p:tgtEl>
                    </p:cond>
                  </p:endCondLst>
                </p:cTn>
                <p:tgtEl>
                  <p:spTgt spid="11307"/>
                </p:tgtEl>
              </p:cMediaNode>
            </p:audio>
            <p:seq concurrent="1" nextAc="seek">
              <p:cTn id="14" restart="whenNotActive" fill="hold" evtFilter="cancelBubble" nodeType="interactiveSeq">
                <p:stCondLst>
                  <p:cond evt="onClick" delay="0">
                    <p:tgtEl>
                      <p:spTgt spid="11308"/>
                    </p:tgtEl>
                  </p:cond>
                </p:stCondLst>
                <p:endSync evt="end" delay="0">
                  <p:rtn val="all"/>
                </p:endSync>
                <p:childTnLst>
                  <p:par>
                    <p:cTn id="15" fill="hold" nodeType="clickPar">
                      <p:stCondLst>
                        <p:cond delay="0"/>
                      </p:stCondLst>
                      <p:childTnLst>
                        <p:par>
                          <p:cTn id="16" fill="hold" nodeType="withGroup">
                            <p:stCondLst>
                              <p:cond delay="0"/>
                            </p:stCondLst>
                            <p:childTnLst>
                              <p:par>
                                <p:cTn id="17" presetID="1" presetClass="mediacall" presetSubtype="0" fill="hold" nodeType="clickEffect">
                                  <p:stCondLst>
                                    <p:cond delay="0"/>
                                  </p:stCondLst>
                                  <p:childTnLst>
                                    <p:cmd type="call" cmd="playFrom(0.0)">
                                      <p:cBhvr>
                                        <p:cTn id="18" dur="39520" fill="hold"/>
                                        <p:tgtEl>
                                          <p:spTgt spid="11308"/>
                                        </p:tgtEl>
                                      </p:cBhvr>
                                    </p:cmd>
                                  </p:childTnLst>
                                </p:cTn>
                              </p:par>
                            </p:childTnLst>
                          </p:cTn>
                        </p:par>
                      </p:childTnLst>
                    </p:cTn>
                  </p:par>
                </p:childTnLst>
              </p:cTn>
              <p:nextCondLst>
                <p:cond evt="onClick" delay="0">
                  <p:tgtEl>
                    <p:spTgt spid="11308"/>
                  </p:tgtEl>
                </p:cond>
              </p:nextCondLst>
            </p:seq>
            <p:audio>
              <p:cMediaNode vol="80000">
                <p:cTn id="19" fill="hold" display="0">
                  <p:stCondLst>
                    <p:cond delay="indefinite"/>
                  </p:stCondLst>
                  <p:endCondLst>
                    <p:cond evt="onStopAudio" delay="0">
                      <p:tgtEl>
                        <p:sldTgt/>
                      </p:tgtEl>
                    </p:cond>
                  </p:endCondLst>
                </p:cTn>
                <p:tgtEl>
                  <p:spTgt spid="11308"/>
                </p:tgtEl>
              </p:cMediaNode>
            </p:audio>
            <p:seq concurrent="1" nextAc="seek">
              <p:cTn id="20" restart="whenNotActive" fill="hold" evtFilter="cancelBubble" nodeType="interactiveSeq">
                <p:stCondLst>
                  <p:cond evt="onClick" delay="0">
                    <p:tgtEl>
                      <p:spTgt spid="11309"/>
                    </p:tgtEl>
                  </p:cond>
                </p:stCondLst>
                <p:endSync evt="end" delay="0">
                  <p:rtn val="all"/>
                </p:endSync>
                <p:childTnLst>
                  <p:par>
                    <p:cTn id="21" fill="hold" nodeType="clickPar">
                      <p:stCondLst>
                        <p:cond delay="0"/>
                      </p:stCondLst>
                      <p:childTnLst>
                        <p:par>
                          <p:cTn id="22" fill="hold" nodeType="withGroup">
                            <p:stCondLst>
                              <p:cond delay="0"/>
                            </p:stCondLst>
                            <p:childTnLst>
                              <p:par>
                                <p:cTn id="23" presetID="1" presetClass="mediacall" presetSubtype="0" fill="hold" nodeType="clickEffect">
                                  <p:stCondLst>
                                    <p:cond delay="0"/>
                                  </p:stCondLst>
                                  <p:childTnLst>
                                    <p:cmd type="call" cmd="playFrom(0.0)">
                                      <p:cBhvr>
                                        <p:cTn id="24" dur="39520" fill="hold"/>
                                        <p:tgtEl>
                                          <p:spTgt spid="11309"/>
                                        </p:tgtEl>
                                      </p:cBhvr>
                                    </p:cmd>
                                  </p:childTnLst>
                                </p:cTn>
                              </p:par>
                            </p:childTnLst>
                          </p:cTn>
                        </p:par>
                      </p:childTnLst>
                    </p:cTn>
                  </p:par>
                </p:childTnLst>
              </p:cTn>
              <p:nextCondLst>
                <p:cond evt="onClick" delay="0">
                  <p:tgtEl>
                    <p:spTgt spid="11309"/>
                  </p:tgtEl>
                </p:cond>
              </p:nextCondLst>
            </p:seq>
            <p:audio>
              <p:cMediaNode vol="80000">
                <p:cTn id="25" fill="hold" display="0">
                  <p:stCondLst>
                    <p:cond delay="indefinite"/>
                  </p:stCondLst>
                  <p:endCondLst>
                    <p:cond evt="onStopAudio" delay="0">
                      <p:tgtEl>
                        <p:sldTgt/>
                      </p:tgtEl>
                    </p:cond>
                  </p:endCondLst>
                </p:cTn>
                <p:tgtEl>
                  <p:spTgt spid="11309"/>
                </p:tgtEl>
              </p:cMediaNode>
            </p:audio>
            <p:seq concurrent="1" nextAc="seek">
              <p:cTn id="26" restart="whenNotActive" fill="hold" evtFilter="cancelBubble" nodeType="interactiveSeq">
                <p:stCondLst>
                  <p:cond evt="onClick" delay="0">
                    <p:tgtEl>
                      <p:spTgt spid="11310"/>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mediacall" presetSubtype="0" fill="hold" nodeType="clickEffect">
                                  <p:stCondLst>
                                    <p:cond delay="0"/>
                                  </p:stCondLst>
                                  <p:childTnLst>
                                    <p:cmd type="call" cmd="playFrom(0.0)">
                                      <p:cBhvr>
                                        <p:cTn id="30" dur="39520" fill="hold"/>
                                        <p:tgtEl>
                                          <p:spTgt spid="11310"/>
                                        </p:tgtEl>
                                      </p:cBhvr>
                                    </p:cmd>
                                  </p:childTnLst>
                                </p:cTn>
                              </p:par>
                            </p:childTnLst>
                          </p:cTn>
                        </p:par>
                      </p:childTnLst>
                    </p:cTn>
                  </p:par>
                </p:childTnLst>
              </p:cTn>
              <p:nextCondLst>
                <p:cond evt="onClick" delay="0">
                  <p:tgtEl>
                    <p:spTgt spid="11310"/>
                  </p:tgtEl>
                </p:cond>
              </p:nextCondLst>
            </p:seq>
            <p:audio>
              <p:cMediaNode vol="80000">
                <p:cTn id="31" fill="hold" display="0">
                  <p:stCondLst>
                    <p:cond delay="indefinite"/>
                  </p:stCondLst>
                  <p:endCondLst>
                    <p:cond evt="onStopAudio" delay="0">
                      <p:tgtEl>
                        <p:sldTgt/>
                      </p:tgtEl>
                    </p:cond>
                  </p:endCondLst>
                </p:cTn>
                <p:tgtEl>
                  <p:spTgt spid="11310"/>
                </p:tgtEl>
              </p:cMediaNode>
            </p:audio>
            <p:seq concurrent="1" nextAc="seek">
              <p:cTn id="32" restart="whenNotActive" fill="hold" evtFilter="cancelBubble" nodeType="interactiveSeq">
                <p:stCondLst>
                  <p:cond evt="onClick" delay="0">
                    <p:tgtEl>
                      <p:spTgt spid="11311"/>
                    </p:tgtEl>
                  </p:cond>
                </p:stCondLst>
                <p:endSync evt="end" delay="0">
                  <p:rtn val="all"/>
                </p:endSync>
                <p:childTnLst>
                  <p:par>
                    <p:cTn id="33" fill="hold" nodeType="clickPar">
                      <p:stCondLst>
                        <p:cond delay="0"/>
                      </p:stCondLst>
                      <p:childTnLst>
                        <p:par>
                          <p:cTn id="34" fill="hold" nodeType="withGroup">
                            <p:stCondLst>
                              <p:cond delay="0"/>
                            </p:stCondLst>
                            <p:childTnLst>
                              <p:par>
                                <p:cTn id="35" presetID="1" presetClass="mediacall" presetSubtype="0" fill="hold" nodeType="clickEffect">
                                  <p:stCondLst>
                                    <p:cond delay="0"/>
                                  </p:stCondLst>
                                  <p:childTnLst>
                                    <p:cmd type="call" cmd="playFrom(0.0)">
                                      <p:cBhvr>
                                        <p:cTn id="36" dur="39520" fill="hold"/>
                                        <p:tgtEl>
                                          <p:spTgt spid="11311"/>
                                        </p:tgtEl>
                                      </p:cBhvr>
                                    </p:cmd>
                                  </p:childTnLst>
                                </p:cTn>
                              </p:par>
                            </p:childTnLst>
                          </p:cTn>
                        </p:par>
                      </p:childTnLst>
                    </p:cTn>
                  </p:par>
                </p:childTnLst>
              </p:cTn>
              <p:nextCondLst>
                <p:cond evt="onClick" delay="0">
                  <p:tgtEl>
                    <p:spTgt spid="11311"/>
                  </p:tgtEl>
                </p:cond>
              </p:nextCondLst>
            </p:seq>
            <p:audio>
              <p:cMediaNode vol="80000">
                <p:cTn id="37" fill="hold" display="0">
                  <p:stCondLst>
                    <p:cond delay="indefinite"/>
                  </p:stCondLst>
                  <p:endCondLst>
                    <p:cond evt="onStopAudio" delay="0">
                      <p:tgtEl>
                        <p:sldTgt/>
                      </p:tgtEl>
                    </p:cond>
                  </p:endCondLst>
                </p:cTn>
                <p:tgtEl>
                  <p:spTgt spid="11311"/>
                </p:tgtEl>
              </p:cMediaNode>
            </p:audio>
            <p:seq concurrent="1" nextAc="seek">
              <p:cTn id="38" restart="whenNotActive" fill="hold" evtFilter="cancelBubble" nodeType="interactiveSeq">
                <p:stCondLst>
                  <p:cond evt="onClick" delay="0">
                    <p:tgtEl>
                      <p:spTgt spid="11312"/>
                    </p:tgtEl>
                  </p:cond>
                </p:stCondLst>
                <p:endSync evt="end" delay="0">
                  <p:rtn val="all"/>
                </p:endSync>
                <p:childTnLst>
                  <p:par>
                    <p:cTn id="39" fill="hold" nodeType="clickPar">
                      <p:stCondLst>
                        <p:cond delay="0"/>
                      </p:stCondLst>
                      <p:childTnLst>
                        <p:par>
                          <p:cTn id="40" fill="hold" nodeType="withGroup">
                            <p:stCondLst>
                              <p:cond delay="0"/>
                            </p:stCondLst>
                            <p:childTnLst>
                              <p:par>
                                <p:cTn id="41" presetID="1" presetClass="mediacall" presetSubtype="0" fill="hold" nodeType="clickEffect">
                                  <p:stCondLst>
                                    <p:cond delay="0"/>
                                  </p:stCondLst>
                                  <p:childTnLst>
                                    <p:cmd type="call" cmd="playFrom(0.0)">
                                      <p:cBhvr>
                                        <p:cTn id="42" dur="39520" fill="hold"/>
                                        <p:tgtEl>
                                          <p:spTgt spid="11312"/>
                                        </p:tgtEl>
                                      </p:cBhvr>
                                    </p:cmd>
                                  </p:childTnLst>
                                </p:cTn>
                              </p:par>
                            </p:childTnLst>
                          </p:cTn>
                        </p:par>
                      </p:childTnLst>
                    </p:cTn>
                  </p:par>
                </p:childTnLst>
              </p:cTn>
              <p:nextCondLst>
                <p:cond evt="onClick" delay="0">
                  <p:tgtEl>
                    <p:spTgt spid="11312"/>
                  </p:tgtEl>
                </p:cond>
              </p:nextCondLst>
            </p:seq>
            <p:audio>
              <p:cMediaNode vol="80000">
                <p:cTn id="43" fill="hold" display="0">
                  <p:stCondLst>
                    <p:cond delay="indefinite"/>
                  </p:stCondLst>
                  <p:endCondLst>
                    <p:cond evt="onStopAudio" delay="0">
                      <p:tgtEl>
                        <p:sldTgt/>
                      </p:tgtEl>
                    </p:cond>
                  </p:endCondLst>
                </p:cTn>
                <p:tgtEl>
                  <p:spTgt spid="11312"/>
                </p:tgtEl>
              </p:cMediaNode>
            </p:audio>
            <p:seq concurrent="1" nextAc="seek">
              <p:cTn id="44" restart="whenNotActive" fill="hold" evtFilter="cancelBubble" nodeType="interactiveSeq">
                <p:stCondLst>
                  <p:cond evt="onClick" delay="0">
                    <p:tgtEl>
                      <p:spTgt spid="11314"/>
                    </p:tgtEl>
                  </p:cond>
                </p:stCondLst>
                <p:endSync evt="end" delay="0">
                  <p:rtn val="all"/>
                </p:endSync>
                <p:childTnLst>
                  <p:par>
                    <p:cTn id="45" fill="hold" nodeType="clickPar">
                      <p:stCondLst>
                        <p:cond delay="0"/>
                      </p:stCondLst>
                      <p:childTnLst>
                        <p:par>
                          <p:cTn id="46" fill="hold" nodeType="withGroup">
                            <p:stCondLst>
                              <p:cond delay="0"/>
                            </p:stCondLst>
                            <p:childTnLst>
                              <p:par>
                                <p:cTn id="47" presetID="1" presetClass="mediacall" presetSubtype="0" fill="hold" nodeType="clickEffect">
                                  <p:stCondLst>
                                    <p:cond delay="0"/>
                                  </p:stCondLst>
                                  <p:childTnLst>
                                    <p:cmd type="call" cmd="playFrom(0.0)">
                                      <p:cBhvr>
                                        <p:cTn id="48" dur="13118" fill="hold"/>
                                        <p:tgtEl>
                                          <p:spTgt spid="11314"/>
                                        </p:tgtEl>
                                      </p:cBhvr>
                                    </p:cmd>
                                  </p:childTnLst>
                                </p:cTn>
                              </p:par>
                            </p:childTnLst>
                          </p:cTn>
                        </p:par>
                      </p:childTnLst>
                    </p:cTn>
                  </p:par>
                </p:childTnLst>
              </p:cTn>
              <p:nextCondLst>
                <p:cond evt="onClick" delay="0">
                  <p:tgtEl>
                    <p:spTgt spid="11314"/>
                  </p:tgtEl>
                </p:cond>
              </p:nextCondLst>
            </p:seq>
            <p:audio>
              <p:cMediaNode vol="80000">
                <p:cTn id="49" fill="hold" display="0">
                  <p:stCondLst>
                    <p:cond delay="indefinite"/>
                  </p:stCondLst>
                  <p:endCondLst>
                    <p:cond evt="onStopAudio" delay="0">
                      <p:tgtEl>
                        <p:sldTgt/>
                      </p:tgtEl>
                    </p:cond>
                  </p:endCondLst>
                </p:cTn>
                <p:tgtEl>
                  <p:spTgt spid="11314"/>
                </p:tgtEl>
              </p:cMediaNode>
            </p:audio>
            <p:seq concurrent="1" nextAc="seek">
              <p:cTn id="50" restart="whenNotActive" fill="hold" evtFilter="cancelBubble" nodeType="interactiveSeq">
                <p:stCondLst>
                  <p:cond evt="onClick" delay="0">
                    <p:tgtEl>
                      <p:spTgt spid="11315"/>
                    </p:tgtEl>
                  </p:cond>
                </p:stCondLst>
                <p:endSync evt="end" delay="0">
                  <p:rtn val="all"/>
                </p:endSync>
                <p:childTnLst>
                  <p:par>
                    <p:cTn id="51" fill="hold" nodeType="clickPar">
                      <p:stCondLst>
                        <p:cond delay="0"/>
                      </p:stCondLst>
                      <p:childTnLst>
                        <p:par>
                          <p:cTn id="52" fill="hold" nodeType="withGroup">
                            <p:stCondLst>
                              <p:cond delay="0"/>
                            </p:stCondLst>
                            <p:childTnLst>
                              <p:par>
                                <p:cTn id="53" presetID="1" presetClass="mediacall" presetSubtype="0" fill="hold" nodeType="clickEffect">
                                  <p:stCondLst>
                                    <p:cond delay="0"/>
                                  </p:stCondLst>
                                  <p:childTnLst>
                                    <p:cmd type="call" cmd="playFrom(0.0)">
                                      <p:cBhvr>
                                        <p:cTn id="54" dur="13118" fill="hold"/>
                                        <p:tgtEl>
                                          <p:spTgt spid="11315"/>
                                        </p:tgtEl>
                                      </p:cBhvr>
                                    </p:cmd>
                                  </p:childTnLst>
                                </p:cTn>
                              </p:par>
                            </p:childTnLst>
                          </p:cTn>
                        </p:par>
                      </p:childTnLst>
                    </p:cTn>
                  </p:par>
                </p:childTnLst>
              </p:cTn>
              <p:nextCondLst>
                <p:cond evt="onClick" delay="0">
                  <p:tgtEl>
                    <p:spTgt spid="11315"/>
                  </p:tgtEl>
                </p:cond>
              </p:nextCondLst>
            </p:seq>
            <p:audio>
              <p:cMediaNode vol="80000">
                <p:cTn id="55" fill="hold" display="0">
                  <p:stCondLst>
                    <p:cond delay="indefinite"/>
                  </p:stCondLst>
                  <p:endCondLst>
                    <p:cond evt="onStopAudio" delay="0">
                      <p:tgtEl>
                        <p:sldTgt/>
                      </p:tgtEl>
                    </p:cond>
                  </p:endCondLst>
                </p:cTn>
                <p:tgtEl>
                  <p:spTgt spid="11315"/>
                </p:tgtEl>
              </p:cMediaNode>
            </p:audio>
            <p:seq concurrent="1" nextAc="seek">
              <p:cTn id="56" restart="whenNotActive" fill="hold" evtFilter="cancelBubble" nodeType="interactiveSeq">
                <p:stCondLst>
                  <p:cond evt="onClick" delay="0">
                    <p:tgtEl>
                      <p:spTgt spid="11316"/>
                    </p:tgtEl>
                  </p:cond>
                </p:stCondLst>
                <p:endSync evt="end" delay="0">
                  <p:rtn val="all"/>
                </p:endSync>
                <p:childTnLst>
                  <p:par>
                    <p:cTn id="57" fill="hold" nodeType="clickPar">
                      <p:stCondLst>
                        <p:cond delay="0"/>
                      </p:stCondLst>
                      <p:childTnLst>
                        <p:par>
                          <p:cTn id="58" fill="hold" nodeType="withGroup">
                            <p:stCondLst>
                              <p:cond delay="0"/>
                            </p:stCondLst>
                            <p:childTnLst>
                              <p:par>
                                <p:cTn id="59" presetID="1" presetClass="mediacall" presetSubtype="0" fill="hold" nodeType="clickEffect">
                                  <p:stCondLst>
                                    <p:cond delay="0"/>
                                  </p:stCondLst>
                                  <p:childTnLst>
                                    <p:cmd type="call" cmd="playFrom(0.0)">
                                      <p:cBhvr>
                                        <p:cTn id="60" dur="13118" fill="hold"/>
                                        <p:tgtEl>
                                          <p:spTgt spid="11316"/>
                                        </p:tgtEl>
                                      </p:cBhvr>
                                    </p:cmd>
                                  </p:childTnLst>
                                </p:cTn>
                              </p:par>
                            </p:childTnLst>
                          </p:cTn>
                        </p:par>
                      </p:childTnLst>
                    </p:cTn>
                  </p:par>
                </p:childTnLst>
              </p:cTn>
              <p:nextCondLst>
                <p:cond evt="onClick" delay="0">
                  <p:tgtEl>
                    <p:spTgt spid="11316"/>
                  </p:tgtEl>
                </p:cond>
              </p:nextCondLst>
            </p:seq>
            <p:audio>
              <p:cMediaNode vol="80000">
                <p:cTn id="61" fill="hold" display="0">
                  <p:stCondLst>
                    <p:cond delay="indefinite"/>
                  </p:stCondLst>
                  <p:endCondLst>
                    <p:cond evt="onStopAudio" delay="0">
                      <p:tgtEl>
                        <p:sldTgt/>
                      </p:tgtEl>
                    </p:cond>
                  </p:endCondLst>
                </p:cTn>
                <p:tgtEl>
                  <p:spTgt spid="11316"/>
                </p:tgtEl>
              </p:cMediaNode>
            </p:audio>
            <p:seq concurrent="1" nextAc="seek">
              <p:cTn id="62" restart="whenNotActive" fill="hold" evtFilter="cancelBubble" nodeType="interactiveSeq">
                <p:stCondLst>
                  <p:cond evt="onClick" delay="0">
                    <p:tgtEl>
                      <p:spTgt spid="11317"/>
                    </p:tgtEl>
                  </p:cond>
                </p:stCondLst>
                <p:endSync evt="end" delay="0">
                  <p:rtn val="all"/>
                </p:endSync>
                <p:childTnLst>
                  <p:par>
                    <p:cTn id="63" fill="hold" nodeType="clickPar">
                      <p:stCondLst>
                        <p:cond delay="0"/>
                      </p:stCondLst>
                      <p:childTnLst>
                        <p:par>
                          <p:cTn id="64" fill="hold" nodeType="withGroup">
                            <p:stCondLst>
                              <p:cond delay="0"/>
                            </p:stCondLst>
                            <p:childTnLst>
                              <p:par>
                                <p:cTn id="65" presetID="1" presetClass="mediacall" presetSubtype="0" fill="hold" nodeType="clickEffect">
                                  <p:stCondLst>
                                    <p:cond delay="0"/>
                                  </p:stCondLst>
                                  <p:childTnLst>
                                    <p:cmd type="call" cmd="playFrom(0.0)">
                                      <p:cBhvr>
                                        <p:cTn id="66" dur="13118" fill="hold"/>
                                        <p:tgtEl>
                                          <p:spTgt spid="11317"/>
                                        </p:tgtEl>
                                      </p:cBhvr>
                                    </p:cmd>
                                  </p:childTnLst>
                                </p:cTn>
                              </p:par>
                            </p:childTnLst>
                          </p:cTn>
                        </p:par>
                      </p:childTnLst>
                    </p:cTn>
                  </p:par>
                </p:childTnLst>
              </p:cTn>
              <p:nextCondLst>
                <p:cond evt="onClick" delay="0">
                  <p:tgtEl>
                    <p:spTgt spid="11317"/>
                  </p:tgtEl>
                </p:cond>
              </p:nextCondLst>
            </p:seq>
            <p:audio>
              <p:cMediaNode vol="80000">
                <p:cTn id="67" fill="hold" display="0">
                  <p:stCondLst>
                    <p:cond delay="indefinite"/>
                  </p:stCondLst>
                  <p:endCondLst>
                    <p:cond evt="onStopAudio" delay="0">
                      <p:tgtEl>
                        <p:sldTgt/>
                      </p:tgtEl>
                    </p:cond>
                  </p:endCondLst>
                </p:cTn>
                <p:tgtEl>
                  <p:spTgt spid="11317"/>
                </p:tgtEl>
              </p:cMediaNode>
            </p:audio>
            <p:seq concurrent="1" nextAc="seek">
              <p:cTn id="68" restart="whenNotActive" fill="hold" evtFilter="cancelBubble" nodeType="interactiveSeq">
                <p:stCondLst>
                  <p:cond evt="onClick" delay="0">
                    <p:tgtEl>
                      <p:spTgt spid="11318"/>
                    </p:tgtEl>
                  </p:cond>
                </p:stCondLst>
                <p:endSync evt="end" delay="0">
                  <p:rtn val="all"/>
                </p:endSync>
                <p:childTnLst>
                  <p:par>
                    <p:cTn id="69" fill="hold" nodeType="clickPar">
                      <p:stCondLst>
                        <p:cond delay="0"/>
                      </p:stCondLst>
                      <p:childTnLst>
                        <p:par>
                          <p:cTn id="70" fill="hold" nodeType="withGroup">
                            <p:stCondLst>
                              <p:cond delay="0"/>
                            </p:stCondLst>
                            <p:childTnLst>
                              <p:par>
                                <p:cTn id="71" presetID="1" presetClass="mediacall" presetSubtype="0" fill="hold" nodeType="clickEffect">
                                  <p:stCondLst>
                                    <p:cond delay="0"/>
                                  </p:stCondLst>
                                  <p:childTnLst>
                                    <p:cmd type="call" cmd="playFrom(0.0)">
                                      <p:cBhvr>
                                        <p:cTn id="72" dur="13118" fill="hold"/>
                                        <p:tgtEl>
                                          <p:spTgt spid="11318"/>
                                        </p:tgtEl>
                                      </p:cBhvr>
                                    </p:cmd>
                                  </p:childTnLst>
                                </p:cTn>
                              </p:par>
                            </p:childTnLst>
                          </p:cTn>
                        </p:par>
                      </p:childTnLst>
                    </p:cTn>
                  </p:par>
                </p:childTnLst>
              </p:cTn>
              <p:nextCondLst>
                <p:cond evt="onClick" delay="0">
                  <p:tgtEl>
                    <p:spTgt spid="11318"/>
                  </p:tgtEl>
                </p:cond>
              </p:nextCondLst>
            </p:seq>
            <p:audio>
              <p:cMediaNode vol="80000">
                <p:cTn id="73" fill="hold" display="0">
                  <p:stCondLst>
                    <p:cond delay="indefinite"/>
                  </p:stCondLst>
                  <p:endCondLst>
                    <p:cond evt="onStopAudio" delay="0">
                      <p:tgtEl>
                        <p:sldTgt/>
                      </p:tgtEl>
                    </p:cond>
                  </p:endCondLst>
                </p:cTn>
                <p:tgtEl>
                  <p:spTgt spid="11318"/>
                </p:tgtEl>
              </p:cMediaNode>
            </p:audio>
            <p:seq concurrent="1" nextAc="seek">
              <p:cTn id="74" restart="whenNotActive" fill="hold" evtFilter="cancelBubble" nodeType="interactiveSeq">
                <p:stCondLst>
                  <p:cond evt="onClick" delay="0">
                    <p:tgtEl>
                      <p:spTgt spid="11319"/>
                    </p:tgtEl>
                  </p:cond>
                </p:stCondLst>
                <p:endSync evt="end" delay="0">
                  <p:rtn val="all"/>
                </p:endSync>
                <p:childTnLst>
                  <p:par>
                    <p:cTn id="75" fill="hold" nodeType="clickPar">
                      <p:stCondLst>
                        <p:cond delay="0"/>
                      </p:stCondLst>
                      <p:childTnLst>
                        <p:par>
                          <p:cTn id="76" fill="hold" nodeType="withGroup">
                            <p:stCondLst>
                              <p:cond delay="0"/>
                            </p:stCondLst>
                            <p:childTnLst>
                              <p:par>
                                <p:cTn id="77" presetID="1" presetClass="mediacall" presetSubtype="0" fill="hold" nodeType="clickEffect">
                                  <p:stCondLst>
                                    <p:cond delay="0"/>
                                  </p:stCondLst>
                                  <p:childTnLst>
                                    <p:cmd type="call" cmd="playFrom(0.0)">
                                      <p:cBhvr>
                                        <p:cTn id="78" dur="13118" fill="hold"/>
                                        <p:tgtEl>
                                          <p:spTgt spid="11319"/>
                                        </p:tgtEl>
                                      </p:cBhvr>
                                    </p:cmd>
                                  </p:childTnLst>
                                </p:cTn>
                              </p:par>
                            </p:childTnLst>
                          </p:cTn>
                        </p:par>
                      </p:childTnLst>
                    </p:cTn>
                  </p:par>
                </p:childTnLst>
              </p:cTn>
              <p:nextCondLst>
                <p:cond evt="onClick" delay="0">
                  <p:tgtEl>
                    <p:spTgt spid="11319"/>
                  </p:tgtEl>
                </p:cond>
              </p:nextCondLst>
            </p:seq>
            <p:audio>
              <p:cMediaNode vol="80000">
                <p:cTn id="79" fill="hold" display="0">
                  <p:stCondLst>
                    <p:cond delay="indefinite"/>
                  </p:stCondLst>
                  <p:endCondLst>
                    <p:cond evt="onStopAudio" delay="0">
                      <p:tgtEl>
                        <p:sldTgt/>
                      </p:tgtEl>
                    </p:cond>
                  </p:endCondLst>
                </p:cTn>
                <p:tgtEl>
                  <p:spTgt spid="11319"/>
                </p:tgtEl>
              </p:cMediaNode>
            </p:audio>
            <p:seq concurrent="1" nextAc="seek">
              <p:cTn id="80" restart="whenNotActive" fill="hold" evtFilter="cancelBubble" nodeType="interactiveSeq">
                <p:stCondLst>
                  <p:cond evt="onClick" delay="0">
                    <p:tgtEl>
                      <p:spTgt spid="11320"/>
                    </p:tgtEl>
                  </p:cond>
                </p:stCondLst>
                <p:endSync evt="end" delay="0">
                  <p:rtn val="all"/>
                </p:endSync>
                <p:childTnLst>
                  <p:par>
                    <p:cTn id="81" fill="hold" nodeType="clickPar">
                      <p:stCondLst>
                        <p:cond delay="0"/>
                      </p:stCondLst>
                      <p:childTnLst>
                        <p:par>
                          <p:cTn id="82" fill="hold" nodeType="withGroup">
                            <p:stCondLst>
                              <p:cond delay="0"/>
                            </p:stCondLst>
                            <p:childTnLst>
                              <p:par>
                                <p:cTn id="83" presetID="1" presetClass="mediacall" presetSubtype="0" fill="hold" nodeType="clickEffect">
                                  <p:stCondLst>
                                    <p:cond delay="0"/>
                                  </p:stCondLst>
                                  <p:childTnLst>
                                    <p:cmd type="call" cmd="playFrom(0.0)">
                                      <p:cBhvr>
                                        <p:cTn id="84" dur="13118" fill="hold"/>
                                        <p:tgtEl>
                                          <p:spTgt spid="11320"/>
                                        </p:tgtEl>
                                      </p:cBhvr>
                                    </p:cmd>
                                  </p:childTnLst>
                                </p:cTn>
                              </p:par>
                            </p:childTnLst>
                          </p:cTn>
                        </p:par>
                      </p:childTnLst>
                    </p:cTn>
                  </p:par>
                </p:childTnLst>
              </p:cTn>
              <p:nextCondLst>
                <p:cond evt="onClick" delay="0">
                  <p:tgtEl>
                    <p:spTgt spid="11320"/>
                  </p:tgtEl>
                </p:cond>
              </p:nextCondLst>
            </p:seq>
            <p:audio>
              <p:cMediaNode vol="80000">
                <p:cTn id="85" fill="hold" display="0">
                  <p:stCondLst>
                    <p:cond delay="indefinite"/>
                  </p:stCondLst>
                  <p:endCondLst>
                    <p:cond evt="onStopAudio" delay="0">
                      <p:tgtEl>
                        <p:sldTgt/>
                      </p:tgtEl>
                    </p:cond>
                  </p:endCondLst>
                </p:cTn>
                <p:tgtEl>
                  <p:spTgt spid="11320"/>
                </p:tgtEl>
              </p:cMediaNode>
            </p:audio>
            <p:seq concurrent="1" nextAc="seek">
              <p:cTn id="86" restart="whenNotActive" fill="hold" evtFilter="cancelBubble" nodeType="interactiveSeq">
                <p:stCondLst>
                  <p:cond evt="onClick" delay="0">
                    <p:tgtEl>
                      <p:spTgt spid="11321"/>
                    </p:tgtEl>
                  </p:cond>
                </p:stCondLst>
                <p:endSync evt="end" delay="0">
                  <p:rtn val="all"/>
                </p:endSync>
                <p:childTnLst>
                  <p:par>
                    <p:cTn id="87" fill="hold" nodeType="clickPar">
                      <p:stCondLst>
                        <p:cond delay="0"/>
                      </p:stCondLst>
                      <p:childTnLst>
                        <p:par>
                          <p:cTn id="88" fill="hold" nodeType="withGroup">
                            <p:stCondLst>
                              <p:cond delay="0"/>
                            </p:stCondLst>
                            <p:childTnLst>
                              <p:par>
                                <p:cTn id="89" presetID="1" presetClass="mediacall" presetSubtype="0" fill="hold" nodeType="clickEffect">
                                  <p:stCondLst>
                                    <p:cond delay="0"/>
                                  </p:stCondLst>
                                  <p:childTnLst>
                                    <p:cmd type="call" cmd="playFrom(0.0)">
                                      <p:cBhvr>
                                        <p:cTn id="90" dur="13118" fill="hold"/>
                                        <p:tgtEl>
                                          <p:spTgt spid="11321"/>
                                        </p:tgtEl>
                                      </p:cBhvr>
                                    </p:cmd>
                                  </p:childTnLst>
                                </p:cTn>
                              </p:par>
                            </p:childTnLst>
                          </p:cTn>
                        </p:par>
                      </p:childTnLst>
                    </p:cTn>
                  </p:par>
                </p:childTnLst>
              </p:cTn>
              <p:nextCondLst>
                <p:cond evt="onClick" delay="0">
                  <p:tgtEl>
                    <p:spTgt spid="11321"/>
                  </p:tgtEl>
                </p:cond>
              </p:nextCondLst>
            </p:seq>
            <p:audio>
              <p:cMediaNode vol="80000">
                <p:cTn id="91" fill="hold" display="0">
                  <p:stCondLst>
                    <p:cond delay="indefinite"/>
                  </p:stCondLst>
                  <p:endCondLst>
                    <p:cond evt="onStopAudio" delay="0">
                      <p:tgtEl>
                        <p:sldTgt/>
                      </p:tgtEl>
                    </p:cond>
                  </p:endCondLst>
                </p:cTn>
                <p:tgtEl>
                  <p:spTgt spid="11321"/>
                </p:tgtEl>
              </p:cMediaNode>
            </p:audio>
            <p:seq concurrent="1" nextAc="seek">
              <p:cTn id="92" restart="whenNotActive" fill="hold" evtFilter="cancelBubble" nodeType="interactiveSeq">
                <p:stCondLst>
                  <p:cond evt="onClick" delay="0">
                    <p:tgtEl>
                      <p:spTgt spid="11322"/>
                    </p:tgtEl>
                  </p:cond>
                </p:stCondLst>
                <p:endSync evt="end" delay="0">
                  <p:rtn val="all"/>
                </p:endSync>
                <p:childTnLst>
                  <p:par>
                    <p:cTn id="93" fill="hold" nodeType="clickPar">
                      <p:stCondLst>
                        <p:cond delay="0"/>
                      </p:stCondLst>
                      <p:childTnLst>
                        <p:par>
                          <p:cTn id="94" fill="hold" nodeType="withGroup">
                            <p:stCondLst>
                              <p:cond delay="0"/>
                            </p:stCondLst>
                            <p:childTnLst>
                              <p:par>
                                <p:cTn id="95" presetID="1" presetClass="mediacall" presetSubtype="0" fill="hold" nodeType="clickEffect">
                                  <p:stCondLst>
                                    <p:cond delay="0"/>
                                  </p:stCondLst>
                                  <p:childTnLst>
                                    <p:cmd type="call" cmd="playFrom(0.0)">
                                      <p:cBhvr>
                                        <p:cTn id="96" dur="13118" fill="hold"/>
                                        <p:tgtEl>
                                          <p:spTgt spid="11322"/>
                                        </p:tgtEl>
                                      </p:cBhvr>
                                    </p:cmd>
                                  </p:childTnLst>
                                </p:cTn>
                              </p:par>
                            </p:childTnLst>
                          </p:cTn>
                        </p:par>
                      </p:childTnLst>
                    </p:cTn>
                  </p:par>
                </p:childTnLst>
              </p:cTn>
              <p:nextCondLst>
                <p:cond evt="onClick" delay="0">
                  <p:tgtEl>
                    <p:spTgt spid="11322"/>
                  </p:tgtEl>
                </p:cond>
              </p:nextCondLst>
            </p:seq>
            <p:audio>
              <p:cMediaNode vol="80000">
                <p:cTn id="97" fill="hold" display="0">
                  <p:stCondLst>
                    <p:cond delay="indefinite"/>
                  </p:stCondLst>
                  <p:endCondLst>
                    <p:cond evt="onStopAudio" delay="0">
                      <p:tgtEl>
                        <p:sldTgt/>
                      </p:tgtEl>
                    </p:cond>
                  </p:endCondLst>
                </p:cTn>
                <p:tgtEl>
                  <p:spTgt spid="11322"/>
                </p:tgtEl>
              </p:cMediaNode>
            </p:audio>
          </p:childTnLst>
        </p:cTn>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7085</TotalTime>
  <Words>2586</Words>
  <Application>Microsoft Macintosh PowerPoint</Application>
  <PresentationFormat>On-screen Show (4:3)</PresentationFormat>
  <Paragraphs>310</Paragraphs>
  <Slides>28</Slides>
  <Notes>28</Notes>
  <HiddenSlides>0</HiddenSlides>
  <MMClips>17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ＭＳ Ｐゴシック</vt:lpstr>
      <vt:lpstr>Arial</vt:lpstr>
      <vt:lpstr>Times New Roman</vt:lpstr>
      <vt:lpstr>Wingdings</vt:lpstr>
      <vt:lpstr>Network</vt:lpstr>
      <vt:lpstr>Digital Audio</vt:lpstr>
      <vt:lpstr>Analog to Digital Conversion</vt:lpstr>
      <vt:lpstr>Sampling Frequency</vt:lpstr>
      <vt:lpstr>Sampling Frequency</vt:lpstr>
      <vt:lpstr>Sampling Frequency</vt:lpstr>
      <vt:lpstr>Sampling Frequency</vt:lpstr>
      <vt:lpstr>Quantization</vt:lpstr>
      <vt:lpstr>Quantization</vt:lpstr>
      <vt:lpstr>Sampling and Quantization</vt:lpstr>
      <vt:lpstr>Dithering</vt:lpstr>
      <vt:lpstr>Dithering</vt:lpstr>
      <vt:lpstr>Phase Distortion</vt:lpstr>
      <vt:lpstr>Oversampling</vt:lpstr>
      <vt:lpstr>Oversampling</vt:lpstr>
      <vt:lpstr>Digital to Analog Conversion</vt:lpstr>
      <vt:lpstr>Digital to Analog Conversion</vt:lpstr>
      <vt:lpstr>Jitter</vt:lpstr>
      <vt:lpstr>Why digital is better</vt:lpstr>
      <vt:lpstr>Why digital is better</vt:lpstr>
      <vt:lpstr>Why digital is better</vt:lpstr>
      <vt:lpstr>Error Correction</vt:lpstr>
      <vt:lpstr>Sources of Errors</vt:lpstr>
      <vt:lpstr>Error Correction</vt:lpstr>
      <vt:lpstr>Error Detection</vt:lpstr>
      <vt:lpstr>Error Correction</vt:lpstr>
      <vt:lpstr>Error Correction</vt:lpstr>
      <vt:lpstr>Error Concealment</vt:lpstr>
      <vt:lpstr>References</vt:lpstr>
    </vt:vector>
  </TitlesOfParts>
  <Company>Georgia Tech, IMTC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Audio</dc:title>
  <dc:creator>Maribeth Gandy</dc:creator>
  <cp:lastModifiedBy>Robertson, Scott L</cp:lastModifiedBy>
  <cp:revision>113</cp:revision>
  <cp:lastPrinted>2009-04-22T19:24:48Z</cp:lastPrinted>
  <dcterms:created xsi:type="dcterms:W3CDTF">2002-01-04T17:24:24Z</dcterms:created>
  <dcterms:modified xsi:type="dcterms:W3CDTF">2018-03-14T15:20:30Z</dcterms:modified>
</cp:coreProperties>
</file>