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41"/>
  </p:notesMasterIdLst>
  <p:handoutMasterIdLst>
    <p:handoutMasterId r:id="rId42"/>
  </p:handoutMasterIdLst>
  <p:sldIdLst>
    <p:sldId id="302" r:id="rId2"/>
    <p:sldId id="303" r:id="rId3"/>
    <p:sldId id="347" r:id="rId4"/>
    <p:sldId id="304" r:id="rId5"/>
    <p:sldId id="305" r:id="rId6"/>
    <p:sldId id="306" r:id="rId7"/>
    <p:sldId id="307" r:id="rId8"/>
    <p:sldId id="308" r:id="rId9"/>
    <p:sldId id="346"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45" r:id="rId38"/>
    <p:sldId id="348" r:id="rId39"/>
    <p:sldId id="349" r:id="rId4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BD3"/>
    <a:srgbClr val="E6E3D0"/>
    <a:srgbClr val="E1DEC5"/>
    <a:srgbClr val="8F6D58"/>
    <a:srgbClr val="906D58"/>
    <a:srgbClr val="EDE7E3"/>
    <a:srgbClr val="EAE3DE"/>
    <a:srgbClr val="E2D7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5"/>
    <p:restoredTop sz="94616"/>
  </p:normalViewPr>
  <p:slideViewPr>
    <p:cSldViewPr>
      <p:cViewPr varScale="1">
        <p:scale>
          <a:sx n="213" d="100"/>
          <a:sy n="213" d="100"/>
        </p:scale>
        <p:origin x="1328"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2.xml"/><Relationship Id="rId3" Type="http://schemas.openxmlformats.org/officeDocument/2006/relationships/slide" Target="slides/slide7.xml"/><Relationship Id="rId21" Type="http://schemas.openxmlformats.org/officeDocument/2006/relationships/slide" Target="slides/slide27.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31.xml"/><Relationship Id="rId2" Type="http://schemas.openxmlformats.org/officeDocument/2006/relationships/slide" Target="slides/slide6.xml"/><Relationship Id="rId16" Type="http://schemas.openxmlformats.org/officeDocument/2006/relationships/slide" Target="slides/slide20.xml"/><Relationship Id="rId20" Type="http://schemas.openxmlformats.org/officeDocument/2006/relationships/slide" Target="slides/slide25.xml"/><Relationship Id="rId29" Type="http://schemas.openxmlformats.org/officeDocument/2006/relationships/slide" Target="slides/slide35.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30.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9.xml"/><Relationship Id="rId28" Type="http://schemas.openxmlformats.org/officeDocument/2006/relationships/slide" Target="slides/slide34.xml"/><Relationship Id="rId10" Type="http://schemas.openxmlformats.org/officeDocument/2006/relationships/slide" Target="slides/slide14.xml"/><Relationship Id="rId19" Type="http://schemas.openxmlformats.org/officeDocument/2006/relationships/slide" Target="slides/slide24.xml"/><Relationship Id="rId31" Type="http://schemas.openxmlformats.org/officeDocument/2006/relationships/slide" Target="slides/slide37.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8.xml"/><Relationship Id="rId27" Type="http://schemas.openxmlformats.org/officeDocument/2006/relationships/slide" Target="slides/slide33.xml"/><Relationship Id="rId30"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charset="0"/>
              </a:defRPr>
            </a:lvl1pPr>
          </a:lstStyle>
          <a:p>
            <a:endParaRPr lang="en-US"/>
          </a:p>
        </p:txBody>
      </p:sp>
      <p:sp>
        <p:nvSpPr>
          <p:cNvPr id="89091"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charset="0"/>
              </a:defRPr>
            </a:lvl1pPr>
          </a:lstStyle>
          <a:p>
            <a:endParaRPr lang="en-US"/>
          </a:p>
        </p:txBody>
      </p:sp>
      <p:sp>
        <p:nvSpPr>
          <p:cNvPr id="89092"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charset="0"/>
              </a:defRPr>
            </a:lvl1pPr>
          </a:lstStyle>
          <a:p>
            <a:endParaRPr lang="en-US"/>
          </a:p>
        </p:txBody>
      </p:sp>
      <p:sp>
        <p:nvSpPr>
          <p:cNvPr id="89093"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charset="0"/>
              </a:defRPr>
            </a:lvl1pPr>
          </a:lstStyle>
          <a:p>
            <a:fld id="{0BE17D96-DD9D-49AA-A7A4-6CD61FC807E5}" type="slidenum">
              <a:rPr lang="en-US"/>
              <a:pPr/>
              <a:t>‹#›</a:t>
            </a:fld>
            <a:endParaRPr lang="en-US"/>
          </a:p>
        </p:txBody>
      </p:sp>
    </p:spTree>
    <p:extLst>
      <p:ext uri="{BB962C8B-B14F-4D97-AF65-F5344CB8AC3E}">
        <p14:creationId xmlns:p14="http://schemas.microsoft.com/office/powerpoint/2010/main" val="4232024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charset="0"/>
              </a:defRPr>
            </a:lvl1pPr>
          </a:lstStyle>
          <a:p>
            <a:endParaRPr lang="en-US"/>
          </a:p>
        </p:txBody>
      </p:sp>
      <p:sp>
        <p:nvSpPr>
          <p:cNvPr id="296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charset="0"/>
              </a:defRPr>
            </a:lvl1pPr>
          </a:lstStyle>
          <a:p>
            <a:endParaRPr lang="en-US"/>
          </a:p>
        </p:txBody>
      </p:sp>
      <p:sp>
        <p:nvSpPr>
          <p:cNvPr id="143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7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7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charset="0"/>
              </a:defRPr>
            </a:lvl1pPr>
          </a:lstStyle>
          <a:p>
            <a:endParaRPr lang="en-US"/>
          </a:p>
        </p:txBody>
      </p:sp>
      <p:sp>
        <p:nvSpPr>
          <p:cNvPr id="297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charset="0"/>
              </a:defRPr>
            </a:lvl1pPr>
          </a:lstStyle>
          <a:p>
            <a:fld id="{9CBFFBB0-07DC-4096-8D8A-C9A5BDB5A1EC}" type="slidenum">
              <a:rPr lang="en-US"/>
              <a:pPr/>
              <a:t>‹#›</a:t>
            </a:fld>
            <a:endParaRPr lang="en-US"/>
          </a:p>
        </p:txBody>
      </p:sp>
    </p:spTree>
    <p:extLst>
      <p:ext uri="{BB962C8B-B14F-4D97-AF65-F5344CB8AC3E}">
        <p14:creationId xmlns:p14="http://schemas.microsoft.com/office/powerpoint/2010/main" val="30888395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8652428" indent="-38186541"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65887" eaLnBrk="0" fontAlgn="base" hangingPunct="0">
              <a:spcBef>
                <a:spcPct val="0"/>
              </a:spcBef>
              <a:spcAft>
                <a:spcPct val="0"/>
              </a:spcAft>
              <a:defRPr sz="2400">
                <a:solidFill>
                  <a:schemeClr val="tx1"/>
                </a:solidFill>
                <a:latin typeface="Arial" charset="0"/>
                <a:ea typeface="ＭＳ Ｐゴシック" charset="-128"/>
              </a:defRPr>
            </a:lvl6pPr>
            <a:lvl7pPr marL="931774" eaLnBrk="0" fontAlgn="base" hangingPunct="0">
              <a:spcBef>
                <a:spcPct val="0"/>
              </a:spcBef>
              <a:spcAft>
                <a:spcPct val="0"/>
              </a:spcAft>
              <a:defRPr sz="2400">
                <a:solidFill>
                  <a:schemeClr val="tx1"/>
                </a:solidFill>
                <a:latin typeface="Arial" charset="0"/>
                <a:ea typeface="ＭＳ Ｐゴシック" charset="-128"/>
              </a:defRPr>
            </a:lvl7pPr>
            <a:lvl8pPr marL="1397660" eaLnBrk="0" fontAlgn="base" hangingPunct="0">
              <a:spcBef>
                <a:spcPct val="0"/>
              </a:spcBef>
              <a:spcAft>
                <a:spcPct val="0"/>
              </a:spcAft>
              <a:defRPr sz="2400">
                <a:solidFill>
                  <a:schemeClr val="tx1"/>
                </a:solidFill>
                <a:latin typeface="Arial" charset="0"/>
                <a:ea typeface="ＭＳ Ｐゴシック" charset="-128"/>
              </a:defRPr>
            </a:lvl8pPr>
            <a:lvl9pPr marL="1863547"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BF92428-5B2A-4D1A-AEE7-9386EFC145D8}" type="slidenum">
              <a:rPr lang="en-US" sz="1200">
                <a:latin typeface="Times New Roman" charset="0"/>
              </a:rPr>
              <a:pPr eaLnBrk="1" hangingPunct="1"/>
              <a:t>1</a:t>
            </a:fld>
            <a:endParaRPr lang="en-US" sz="1200">
              <a:latin typeface="Times New Roman"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http://ra.csee.wvu.edu/SEPSCoR/sonification/sonification.htm</a:t>
            </a:r>
          </a:p>
          <a:p>
            <a:endParaRPr lang="en-US">
              <a:latin typeface="Times New Roman" charset="0"/>
            </a:endParaRPr>
          </a:p>
          <a:p>
            <a:r>
              <a:rPr lang="en-US">
                <a:latin typeface="Times New Roman" charset="0"/>
              </a:rPr>
              <a:t>http://www.cs.uml.edu/~grinstei/tut/node37.html#SECTION00050000000000000000</a:t>
            </a:r>
          </a:p>
        </p:txBody>
      </p:sp>
    </p:spTree>
    <p:extLst>
      <p:ext uri="{BB962C8B-B14F-4D97-AF65-F5344CB8AC3E}">
        <p14:creationId xmlns:p14="http://schemas.microsoft.com/office/powerpoint/2010/main" val="1059602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10</a:t>
            </a:fld>
            <a:endParaRPr lang="en-US"/>
          </a:p>
        </p:txBody>
      </p:sp>
    </p:spTree>
    <p:extLst>
      <p:ext uri="{BB962C8B-B14F-4D97-AF65-F5344CB8AC3E}">
        <p14:creationId xmlns:p14="http://schemas.microsoft.com/office/powerpoint/2010/main" val="54098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11</a:t>
            </a:fld>
            <a:endParaRPr lang="en-US"/>
          </a:p>
        </p:txBody>
      </p:sp>
    </p:spTree>
    <p:extLst>
      <p:ext uri="{BB962C8B-B14F-4D97-AF65-F5344CB8AC3E}">
        <p14:creationId xmlns:p14="http://schemas.microsoft.com/office/powerpoint/2010/main" val="2000996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soundcloud.com</a:t>
            </a:r>
            <a:r>
              <a:rPr lang="en-US" dirty="0"/>
              <a:t>/</a:t>
            </a:r>
            <a:r>
              <a:rPr lang="en-US" dirty="0" err="1"/>
              <a:t>micahfrank</a:t>
            </a:r>
            <a:r>
              <a:rPr lang="en-US" dirty="0"/>
              <a:t>/sets/japan-earthquake-</a:t>
            </a:r>
            <a:r>
              <a:rPr lang="en-US" dirty="0" err="1"/>
              <a:t>sonifications</a:t>
            </a:r>
            <a:endParaRPr lang="en-US" dirty="0"/>
          </a:p>
        </p:txBody>
      </p:sp>
      <p:sp>
        <p:nvSpPr>
          <p:cNvPr id="4" name="Slide Number Placeholder 3"/>
          <p:cNvSpPr>
            <a:spLocks noGrp="1"/>
          </p:cNvSpPr>
          <p:nvPr>
            <p:ph type="sldNum" sz="quarter" idx="10"/>
          </p:nvPr>
        </p:nvSpPr>
        <p:spPr/>
        <p:txBody>
          <a:bodyPr/>
          <a:lstStyle/>
          <a:p>
            <a:fld id="{9CBFFBB0-07DC-4096-8D8A-C9A5BDB5A1EC}" type="slidenum">
              <a:rPr lang="en-US" smtClean="0"/>
              <a:pPr/>
              <a:t>12</a:t>
            </a:fld>
            <a:endParaRPr lang="en-US"/>
          </a:p>
        </p:txBody>
      </p:sp>
    </p:spTree>
    <p:extLst>
      <p:ext uri="{BB962C8B-B14F-4D97-AF65-F5344CB8AC3E}">
        <p14:creationId xmlns:p14="http://schemas.microsoft.com/office/powerpoint/2010/main" val="4036478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13</a:t>
            </a:fld>
            <a:endParaRPr lang="en-US"/>
          </a:p>
        </p:txBody>
      </p:sp>
    </p:spTree>
    <p:extLst>
      <p:ext uri="{BB962C8B-B14F-4D97-AF65-F5344CB8AC3E}">
        <p14:creationId xmlns:p14="http://schemas.microsoft.com/office/powerpoint/2010/main" val="73591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14</a:t>
            </a:fld>
            <a:endParaRPr lang="en-US"/>
          </a:p>
        </p:txBody>
      </p:sp>
    </p:spTree>
    <p:extLst>
      <p:ext uri="{BB962C8B-B14F-4D97-AF65-F5344CB8AC3E}">
        <p14:creationId xmlns:p14="http://schemas.microsoft.com/office/powerpoint/2010/main" val="950969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15</a:t>
            </a:fld>
            <a:endParaRPr lang="en-US"/>
          </a:p>
        </p:txBody>
      </p:sp>
    </p:spTree>
    <p:extLst>
      <p:ext uri="{BB962C8B-B14F-4D97-AF65-F5344CB8AC3E}">
        <p14:creationId xmlns:p14="http://schemas.microsoft.com/office/powerpoint/2010/main" val="3329571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Audiation is derived from musicianship – the ability to hear and comprehend music which is not or no longer is present. For example, the ability to hear or perform music from reading sheet music notation.</a:t>
            </a:r>
          </a:p>
        </p:txBody>
      </p:sp>
      <p:sp>
        <p:nvSpPr>
          <p:cNvPr id="4" name="Slide Number Placeholder 3"/>
          <p:cNvSpPr>
            <a:spLocks noGrp="1"/>
          </p:cNvSpPr>
          <p:nvPr>
            <p:ph type="sldNum" sz="quarter" idx="10"/>
          </p:nvPr>
        </p:nvSpPr>
        <p:spPr/>
        <p:txBody>
          <a:bodyPr/>
          <a:lstStyle/>
          <a:p>
            <a:fld id="{9CBFFBB0-07DC-4096-8D8A-C9A5BDB5A1EC}" type="slidenum">
              <a:rPr lang="en-US" smtClean="0"/>
              <a:pPr/>
              <a:t>16</a:t>
            </a:fld>
            <a:endParaRPr lang="en-US"/>
          </a:p>
        </p:txBody>
      </p:sp>
    </p:spTree>
    <p:extLst>
      <p:ext uri="{BB962C8B-B14F-4D97-AF65-F5344CB8AC3E}">
        <p14:creationId xmlns:p14="http://schemas.microsoft.com/office/powerpoint/2010/main" val="103148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17</a:t>
            </a:fld>
            <a:endParaRPr lang="en-US"/>
          </a:p>
        </p:txBody>
      </p:sp>
    </p:spTree>
    <p:extLst>
      <p:ext uri="{BB962C8B-B14F-4D97-AF65-F5344CB8AC3E}">
        <p14:creationId xmlns:p14="http://schemas.microsoft.com/office/powerpoint/2010/main" val="1788651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18</a:t>
            </a:fld>
            <a:endParaRPr lang="en-US"/>
          </a:p>
        </p:txBody>
      </p:sp>
    </p:spTree>
    <p:extLst>
      <p:ext uri="{BB962C8B-B14F-4D97-AF65-F5344CB8AC3E}">
        <p14:creationId xmlns:p14="http://schemas.microsoft.com/office/powerpoint/2010/main" val="2243066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19</a:t>
            </a:fld>
            <a:endParaRPr lang="en-US"/>
          </a:p>
        </p:txBody>
      </p:sp>
    </p:spTree>
    <p:extLst>
      <p:ext uri="{BB962C8B-B14F-4D97-AF65-F5344CB8AC3E}">
        <p14:creationId xmlns:p14="http://schemas.microsoft.com/office/powerpoint/2010/main" val="2712479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2</a:t>
            </a:fld>
            <a:endParaRPr lang="en-US"/>
          </a:p>
        </p:txBody>
      </p:sp>
    </p:spTree>
    <p:extLst>
      <p:ext uri="{BB962C8B-B14F-4D97-AF65-F5344CB8AC3E}">
        <p14:creationId xmlns:p14="http://schemas.microsoft.com/office/powerpoint/2010/main" val="1787592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20</a:t>
            </a:fld>
            <a:endParaRPr lang="en-US"/>
          </a:p>
        </p:txBody>
      </p:sp>
    </p:spTree>
    <p:extLst>
      <p:ext uri="{BB962C8B-B14F-4D97-AF65-F5344CB8AC3E}">
        <p14:creationId xmlns:p14="http://schemas.microsoft.com/office/powerpoint/2010/main" val="2970776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21</a:t>
            </a:fld>
            <a:endParaRPr lang="en-US"/>
          </a:p>
        </p:txBody>
      </p:sp>
    </p:spTree>
    <p:extLst>
      <p:ext uri="{BB962C8B-B14F-4D97-AF65-F5344CB8AC3E}">
        <p14:creationId xmlns:p14="http://schemas.microsoft.com/office/powerpoint/2010/main" val="2370292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BFFBB0-07DC-4096-8D8A-C9A5BDB5A1EC}" type="slidenum">
              <a:rPr lang="en-US" smtClean="0"/>
              <a:pPr/>
              <a:t>22</a:t>
            </a:fld>
            <a:endParaRPr lang="en-US"/>
          </a:p>
        </p:txBody>
      </p:sp>
    </p:spTree>
    <p:extLst>
      <p:ext uri="{BB962C8B-B14F-4D97-AF65-F5344CB8AC3E}">
        <p14:creationId xmlns:p14="http://schemas.microsoft.com/office/powerpoint/2010/main" val="3062872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23</a:t>
            </a:fld>
            <a:endParaRPr lang="en-US"/>
          </a:p>
        </p:txBody>
      </p:sp>
    </p:spTree>
    <p:extLst>
      <p:ext uri="{BB962C8B-B14F-4D97-AF65-F5344CB8AC3E}">
        <p14:creationId xmlns:p14="http://schemas.microsoft.com/office/powerpoint/2010/main" val="930277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24</a:t>
            </a:fld>
            <a:endParaRPr lang="en-US"/>
          </a:p>
        </p:txBody>
      </p:sp>
    </p:spTree>
    <p:extLst>
      <p:ext uri="{BB962C8B-B14F-4D97-AF65-F5344CB8AC3E}">
        <p14:creationId xmlns:p14="http://schemas.microsoft.com/office/powerpoint/2010/main" val="2738905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25</a:t>
            </a:fld>
            <a:endParaRPr lang="en-US"/>
          </a:p>
        </p:txBody>
      </p:sp>
    </p:spTree>
    <p:extLst>
      <p:ext uri="{BB962C8B-B14F-4D97-AF65-F5344CB8AC3E}">
        <p14:creationId xmlns:p14="http://schemas.microsoft.com/office/powerpoint/2010/main" val="2863004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26</a:t>
            </a:fld>
            <a:endParaRPr lang="en-US"/>
          </a:p>
        </p:txBody>
      </p:sp>
    </p:spTree>
    <p:extLst>
      <p:ext uri="{BB962C8B-B14F-4D97-AF65-F5344CB8AC3E}">
        <p14:creationId xmlns:p14="http://schemas.microsoft.com/office/powerpoint/2010/main" val="1742402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27</a:t>
            </a:fld>
            <a:endParaRPr lang="en-US"/>
          </a:p>
        </p:txBody>
      </p:sp>
    </p:spTree>
    <p:extLst>
      <p:ext uri="{BB962C8B-B14F-4D97-AF65-F5344CB8AC3E}">
        <p14:creationId xmlns:p14="http://schemas.microsoft.com/office/powerpoint/2010/main" val="3420124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28</a:t>
            </a:fld>
            <a:endParaRPr lang="en-US"/>
          </a:p>
        </p:txBody>
      </p:sp>
    </p:spTree>
    <p:extLst>
      <p:ext uri="{BB962C8B-B14F-4D97-AF65-F5344CB8AC3E}">
        <p14:creationId xmlns:p14="http://schemas.microsoft.com/office/powerpoint/2010/main" val="4082787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29</a:t>
            </a:fld>
            <a:endParaRPr lang="en-US"/>
          </a:p>
        </p:txBody>
      </p:sp>
    </p:spTree>
    <p:extLst>
      <p:ext uri="{BB962C8B-B14F-4D97-AF65-F5344CB8AC3E}">
        <p14:creationId xmlns:p14="http://schemas.microsoft.com/office/powerpoint/2010/main" val="70379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BFFBB0-07DC-4096-8D8A-C9A5BDB5A1EC}" type="slidenum">
              <a:rPr lang="en-US" smtClean="0"/>
              <a:pPr/>
              <a:t>3</a:t>
            </a:fld>
            <a:endParaRPr lang="en-US"/>
          </a:p>
        </p:txBody>
      </p:sp>
    </p:spTree>
    <p:extLst>
      <p:ext uri="{BB962C8B-B14F-4D97-AF65-F5344CB8AC3E}">
        <p14:creationId xmlns:p14="http://schemas.microsoft.com/office/powerpoint/2010/main" val="356748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30</a:t>
            </a:fld>
            <a:endParaRPr lang="en-US"/>
          </a:p>
        </p:txBody>
      </p:sp>
    </p:spTree>
    <p:extLst>
      <p:ext uri="{BB962C8B-B14F-4D97-AF65-F5344CB8AC3E}">
        <p14:creationId xmlns:p14="http://schemas.microsoft.com/office/powerpoint/2010/main" val="2625936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31</a:t>
            </a:fld>
            <a:endParaRPr lang="en-US"/>
          </a:p>
        </p:txBody>
      </p:sp>
    </p:spTree>
    <p:extLst>
      <p:ext uri="{BB962C8B-B14F-4D97-AF65-F5344CB8AC3E}">
        <p14:creationId xmlns:p14="http://schemas.microsoft.com/office/powerpoint/2010/main" val="2719126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32</a:t>
            </a:fld>
            <a:endParaRPr lang="en-US"/>
          </a:p>
        </p:txBody>
      </p:sp>
    </p:spTree>
    <p:extLst>
      <p:ext uri="{BB962C8B-B14F-4D97-AF65-F5344CB8AC3E}">
        <p14:creationId xmlns:p14="http://schemas.microsoft.com/office/powerpoint/2010/main" val="4076328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33</a:t>
            </a:fld>
            <a:endParaRPr lang="en-US"/>
          </a:p>
        </p:txBody>
      </p:sp>
    </p:spTree>
    <p:extLst>
      <p:ext uri="{BB962C8B-B14F-4D97-AF65-F5344CB8AC3E}">
        <p14:creationId xmlns:p14="http://schemas.microsoft.com/office/powerpoint/2010/main" val="3915521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34</a:t>
            </a:fld>
            <a:endParaRPr lang="en-US"/>
          </a:p>
        </p:txBody>
      </p:sp>
    </p:spTree>
    <p:extLst>
      <p:ext uri="{BB962C8B-B14F-4D97-AF65-F5344CB8AC3E}">
        <p14:creationId xmlns:p14="http://schemas.microsoft.com/office/powerpoint/2010/main" val="226712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35</a:t>
            </a:fld>
            <a:endParaRPr lang="en-US"/>
          </a:p>
        </p:txBody>
      </p:sp>
    </p:spTree>
    <p:extLst>
      <p:ext uri="{BB962C8B-B14F-4D97-AF65-F5344CB8AC3E}">
        <p14:creationId xmlns:p14="http://schemas.microsoft.com/office/powerpoint/2010/main" val="2469865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36</a:t>
            </a:fld>
            <a:endParaRPr lang="en-US"/>
          </a:p>
        </p:txBody>
      </p:sp>
    </p:spTree>
    <p:extLst>
      <p:ext uri="{BB962C8B-B14F-4D97-AF65-F5344CB8AC3E}">
        <p14:creationId xmlns:p14="http://schemas.microsoft.com/office/powerpoint/2010/main" val="2708616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37</a:t>
            </a:fld>
            <a:endParaRPr lang="en-US"/>
          </a:p>
        </p:txBody>
      </p:sp>
    </p:spTree>
    <p:extLst>
      <p:ext uri="{BB962C8B-B14F-4D97-AF65-F5344CB8AC3E}">
        <p14:creationId xmlns:p14="http://schemas.microsoft.com/office/powerpoint/2010/main" val="1441791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38</a:t>
            </a:fld>
            <a:endParaRPr lang="en-US"/>
          </a:p>
        </p:txBody>
      </p:sp>
    </p:spTree>
    <p:extLst>
      <p:ext uri="{BB962C8B-B14F-4D97-AF65-F5344CB8AC3E}">
        <p14:creationId xmlns:p14="http://schemas.microsoft.com/office/powerpoint/2010/main" val="1185060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39</a:t>
            </a:fld>
            <a:endParaRPr lang="en-US"/>
          </a:p>
        </p:txBody>
      </p:sp>
    </p:spTree>
    <p:extLst>
      <p:ext uri="{BB962C8B-B14F-4D97-AF65-F5344CB8AC3E}">
        <p14:creationId xmlns:p14="http://schemas.microsoft.com/office/powerpoint/2010/main" val="35780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4</a:t>
            </a:fld>
            <a:endParaRPr lang="en-US"/>
          </a:p>
        </p:txBody>
      </p:sp>
    </p:spTree>
    <p:extLst>
      <p:ext uri="{BB962C8B-B14F-4D97-AF65-F5344CB8AC3E}">
        <p14:creationId xmlns:p14="http://schemas.microsoft.com/office/powerpoint/2010/main" val="414727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5</a:t>
            </a:fld>
            <a:endParaRPr lang="en-US"/>
          </a:p>
        </p:txBody>
      </p:sp>
    </p:spTree>
    <p:extLst>
      <p:ext uri="{BB962C8B-B14F-4D97-AF65-F5344CB8AC3E}">
        <p14:creationId xmlns:p14="http://schemas.microsoft.com/office/powerpoint/2010/main" val="143073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6</a:t>
            </a:fld>
            <a:endParaRPr lang="en-US"/>
          </a:p>
        </p:txBody>
      </p:sp>
    </p:spTree>
    <p:extLst>
      <p:ext uri="{BB962C8B-B14F-4D97-AF65-F5344CB8AC3E}">
        <p14:creationId xmlns:p14="http://schemas.microsoft.com/office/powerpoint/2010/main" val="196817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BFFBB0-07DC-4096-8D8A-C9A5BDB5A1EC}" type="slidenum">
              <a:rPr lang="en-US" smtClean="0"/>
              <a:pPr/>
              <a:t>7</a:t>
            </a:fld>
            <a:endParaRPr lang="en-US"/>
          </a:p>
        </p:txBody>
      </p:sp>
    </p:spTree>
    <p:extLst>
      <p:ext uri="{BB962C8B-B14F-4D97-AF65-F5344CB8AC3E}">
        <p14:creationId xmlns:p14="http://schemas.microsoft.com/office/powerpoint/2010/main" val="10673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8652428" indent="-38186541"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65887" eaLnBrk="0" fontAlgn="base" hangingPunct="0">
              <a:spcBef>
                <a:spcPct val="0"/>
              </a:spcBef>
              <a:spcAft>
                <a:spcPct val="0"/>
              </a:spcAft>
              <a:defRPr sz="2400">
                <a:solidFill>
                  <a:schemeClr val="tx1"/>
                </a:solidFill>
                <a:latin typeface="Arial" charset="0"/>
                <a:ea typeface="ＭＳ Ｐゴシック" charset="-128"/>
              </a:defRPr>
            </a:lvl6pPr>
            <a:lvl7pPr marL="931774" eaLnBrk="0" fontAlgn="base" hangingPunct="0">
              <a:spcBef>
                <a:spcPct val="0"/>
              </a:spcBef>
              <a:spcAft>
                <a:spcPct val="0"/>
              </a:spcAft>
              <a:defRPr sz="2400">
                <a:solidFill>
                  <a:schemeClr val="tx1"/>
                </a:solidFill>
                <a:latin typeface="Arial" charset="0"/>
                <a:ea typeface="ＭＳ Ｐゴシック" charset="-128"/>
              </a:defRPr>
            </a:lvl7pPr>
            <a:lvl8pPr marL="1397660" eaLnBrk="0" fontAlgn="base" hangingPunct="0">
              <a:spcBef>
                <a:spcPct val="0"/>
              </a:spcBef>
              <a:spcAft>
                <a:spcPct val="0"/>
              </a:spcAft>
              <a:defRPr sz="2400">
                <a:solidFill>
                  <a:schemeClr val="tx1"/>
                </a:solidFill>
                <a:latin typeface="Arial" charset="0"/>
                <a:ea typeface="ＭＳ Ｐゴシック" charset="-128"/>
              </a:defRPr>
            </a:lvl8pPr>
            <a:lvl9pPr marL="1863547"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4E652B1-0197-43AE-90D5-B925893F3843}" type="slidenum">
              <a:rPr lang="en-US" sz="1200">
                <a:latin typeface="Times New Roman" charset="0"/>
              </a:rPr>
              <a:pPr eaLnBrk="1" hangingPunct="1"/>
              <a:t>8</a:t>
            </a:fld>
            <a:endParaRPr lang="en-US" sz="120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2"/>
            <a:r>
              <a:rPr lang="en-US" sz="1400">
                <a:latin typeface="Times New Roman" charset="0"/>
              </a:rPr>
              <a:t>“machine gun” sound heard during the critical times</a:t>
            </a:r>
          </a:p>
          <a:p>
            <a:pPr lvl="3"/>
            <a:r>
              <a:rPr lang="en-US" sz="1600">
                <a:latin typeface="Times New Roman" charset="0"/>
              </a:rPr>
              <a:t>Indicated impacts with micrometeroids</a:t>
            </a:r>
          </a:p>
        </p:txBody>
      </p:sp>
    </p:spTree>
    <p:extLst>
      <p:ext uri="{BB962C8B-B14F-4D97-AF65-F5344CB8AC3E}">
        <p14:creationId xmlns:p14="http://schemas.microsoft.com/office/powerpoint/2010/main" val="211257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8652428" indent="-38186541"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65887" eaLnBrk="0" fontAlgn="base" hangingPunct="0">
              <a:spcBef>
                <a:spcPct val="0"/>
              </a:spcBef>
              <a:spcAft>
                <a:spcPct val="0"/>
              </a:spcAft>
              <a:defRPr sz="2400">
                <a:solidFill>
                  <a:schemeClr val="tx1"/>
                </a:solidFill>
                <a:latin typeface="Arial" charset="0"/>
                <a:ea typeface="ＭＳ Ｐゴシック" charset="-128"/>
              </a:defRPr>
            </a:lvl6pPr>
            <a:lvl7pPr marL="931774" eaLnBrk="0" fontAlgn="base" hangingPunct="0">
              <a:spcBef>
                <a:spcPct val="0"/>
              </a:spcBef>
              <a:spcAft>
                <a:spcPct val="0"/>
              </a:spcAft>
              <a:defRPr sz="2400">
                <a:solidFill>
                  <a:schemeClr val="tx1"/>
                </a:solidFill>
                <a:latin typeface="Arial" charset="0"/>
                <a:ea typeface="ＭＳ Ｐゴシック" charset="-128"/>
              </a:defRPr>
            </a:lvl7pPr>
            <a:lvl8pPr marL="1397660" eaLnBrk="0" fontAlgn="base" hangingPunct="0">
              <a:spcBef>
                <a:spcPct val="0"/>
              </a:spcBef>
              <a:spcAft>
                <a:spcPct val="0"/>
              </a:spcAft>
              <a:defRPr sz="2400">
                <a:solidFill>
                  <a:schemeClr val="tx1"/>
                </a:solidFill>
                <a:latin typeface="Arial" charset="0"/>
                <a:ea typeface="ＭＳ Ｐゴシック" charset="-128"/>
              </a:defRPr>
            </a:lvl8pPr>
            <a:lvl9pPr marL="1863547"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A7E947F-6FF7-4355-833C-3645E14F65A0}" type="slidenum">
              <a:rPr lang="en-US" sz="1200">
                <a:latin typeface="Times New Roman" charset="0"/>
              </a:rPr>
              <a:pPr eaLnBrk="1" hangingPunct="1"/>
              <a:t>9</a:t>
            </a:fld>
            <a:endParaRPr lang="en-US" sz="1200">
              <a:latin typeface="Times New Roman"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2"/>
            <a:r>
              <a:rPr lang="en-US" sz="1400">
                <a:latin typeface="Times New Roman" charset="0"/>
              </a:rPr>
              <a:t>“machine gun” sound heard during the critical times</a:t>
            </a:r>
          </a:p>
          <a:p>
            <a:pPr lvl="3"/>
            <a:r>
              <a:rPr lang="en-US" sz="1600">
                <a:latin typeface="Times New Roman" charset="0"/>
              </a:rPr>
              <a:t>Indicated impacts with micrometeroids</a:t>
            </a:r>
          </a:p>
        </p:txBody>
      </p:sp>
    </p:spTree>
    <p:extLst>
      <p:ext uri="{BB962C8B-B14F-4D97-AF65-F5344CB8AC3E}">
        <p14:creationId xmlns:p14="http://schemas.microsoft.com/office/powerpoint/2010/main" val="811863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chemeClr val="bg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FB4CC27-33AD-4E9F-9590-DC34D463E0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BFD4F-79A0-4136-A579-30982241908F}"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85EF93B-D56D-4527-80E1-5D354509843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59764D0-6F87-461D-BF6F-4C3882A44A35}"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chemeClr val="bg1"/>
                </a:solidFill>
              </a:defRPr>
            </a:lvl1pPr>
          </a:lstStyle>
          <a:p>
            <a:r>
              <a:rPr kumimoji="0" lang="en-US"/>
              <a:t>Click to edit Master title style</a:t>
            </a:r>
            <a:endParaRPr kumimoji="0" lang="en-US" dirty="0"/>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13EAD2E-7A37-48A3-9A86-D374F9ACC58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4AB2D2DB-0F07-4C45-AABD-78396F6FAC91}"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803DFB97-BA3F-4386-8D01-FE79AB0FA9D9}"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3037A89-F4DC-42D1-91D6-BF1D062B0CDD}"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2BE855-CF3E-4B97-A607-BCB1B534F11D}"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B31D958-3CC0-44E9-9CDE-C62A3B92E412}"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AA65BE7-B910-4205-80B8-E51C61FA5D7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2E8F223-F3AF-43CF-8DF0-287E1FC643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thruBlk="1"/>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undcloud.com/micahfran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mat.ucsb.edu/~b.sturm/music/50Particles.ht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onify.psych.gatech.edu/research/"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audio" Target="../media/media3.WAV"/><Relationship Id="rId3" Type="http://schemas.microsoft.com/office/2007/relationships/media" Target="file:////Users/slrobertson/Dropbox%20(GaTech)/cs4590/Lectures/sonification/geiger_clicks_slow.wav" TargetMode="External"/><Relationship Id="rId7" Type="http://schemas.microsoft.com/office/2007/relationships/media" Target="../media/media3.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2.WAV"/><Relationship Id="rId11" Type="http://schemas.openxmlformats.org/officeDocument/2006/relationships/image" Target="../media/image10.png"/><Relationship Id="rId5" Type="http://schemas.microsoft.com/office/2007/relationships/media" Target="../media/media2.WAV"/><Relationship Id="rId10" Type="http://schemas.openxmlformats.org/officeDocument/2006/relationships/notesSlide" Target="../notesSlides/notesSlide6.xml"/><Relationship Id="rId4" Type="http://schemas.openxmlformats.org/officeDocument/2006/relationships/audio" Target="file:////Users/slrobertson/Dropbox%20(GaTech)/cs4590/Lectures/sonification/geiger_clicks_slow.wav" TargetMode="Externa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media" Target="file:////Users/slrobertson/Dropbox%20(GaTech)/cs4590/Lectures/sonification/EEGRealtime.mp3" TargetMode="External"/><Relationship Id="rId7" Type="http://schemas.openxmlformats.org/officeDocument/2006/relationships/image" Target="../media/image11.png"/><Relationship Id="rId2" Type="http://schemas.openxmlformats.org/officeDocument/2006/relationships/audio" Target="file:////Users/slrobertson/Dropbox%20(GaTech)/cs4590/Lectures/sonification/ScreenerAbsence.mp3" TargetMode="External"/><Relationship Id="rId1" Type="http://schemas.microsoft.com/office/2007/relationships/media" Target="file:////Users/slrobertson/Dropbox%20(GaTech)/cs4590/Lectures/sonification/ScreenerAbsence.mp3" TargetMode="Externa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audio" Target="file:////Users/slrobertson/Dropbox%20(GaTech)/cs4590/Lectures/sonification/EEGRealtime.mp3"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larsystem.nasa.gov/galileo/sounds.cf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cse.ssl.berkeley.edu/stereo_solarwind"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Users/slrobertson/Dropbox%20(GaTech)/cs4590/Lectures/sonification/quantum_whistle.wav" TargetMode="External"/><Relationship Id="rId1" Type="http://schemas.microsoft.com/office/2007/relationships/media" Target="file:////Users/slrobertson/Dropbox%20(GaTech)/cs4590/Lectures/sonification/quantum_whistle.wav" TargetMode="Externa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a:t>Sonification</a:t>
            </a:r>
          </a:p>
        </p:txBody>
      </p:sp>
      <p:sp>
        <p:nvSpPr>
          <p:cNvPr id="15363" name="Rectangle 3"/>
          <p:cNvSpPr>
            <a:spLocks noGrp="1" noChangeArrowheads="1"/>
          </p:cNvSpPr>
          <p:nvPr>
            <p:ph type="subTitle" idx="1"/>
          </p:nvPr>
        </p:nvSpPr>
        <p:spPr/>
        <p:txBody>
          <a:bodyPr/>
          <a:lstStyle/>
          <a:p>
            <a:pPr eaLnBrk="1" hangingPunct="1">
              <a:buFont typeface="Wingdings" charset="2"/>
              <a:buNone/>
            </a:pPr>
            <a:endParaRPr lang="en-US"/>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Why Sonify?</a:t>
            </a:r>
          </a:p>
        </p:txBody>
      </p:sp>
      <p:sp>
        <p:nvSpPr>
          <p:cNvPr id="27651" name="Rectangle 3"/>
          <p:cNvSpPr>
            <a:spLocks noGrp="1" noChangeArrowheads="1"/>
          </p:cNvSpPr>
          <p:nvPr>
            <p:ph sz="quarter" idx="1"/>
          </p:nvPr>
        </p:nvSpPr>
        <p:spPr/>
        <p:txBody>
          <a:bodyPr/>
          <a:lstStyle/>
          <a:p>
            <a:pPr eaLnBrk="1" hangingPunct="1">
              <a:lnSpc>
                <a:spcPct val="90000"/>
              </a:lnSpc>
            </a:pPr>
            <a:r>
              <a:rPr lang="en-US" sz="2600"/>
              <a:t>Natural Sciences (Astrophysics,Seismology etc.)</a:t>
            </a:r>
          </a:p>
          <a:p>
            <a:pPr lvl="1" eaLnBrk="1" hangingPunct="1">
              <a:lnSpc>
                <a:spcPct val="90000"/>
              </a:lnSpc>
            </a:pPr>
            <a:r>
              <a:rPr lang="en-US" sz="2200"/>
              <a:t>24 hours of data in a few minutes, can differentiate between earthquakes and bomb blasts</a:t>
            </a:r>
          </a:p>
          <a:p>
            <a:pPr eaLnBrk="1" hangingPunct="1">
              <a:lnSpc>
                <a:spcPct val="90000"/>
              </a:lnSpc>
            </a:pPr>
            <a:r>
              <a:rPr lang="en-US" sz="2600"/>
              <a:t>Visually impaired users</a:t>
            </a:r>
          </a:p>
          <a:p>
            <a:pPr lvl="1" eaLnBrk="1" hangingPunct="1">
              <a:lnSpc>
                <a:spcPct val="90000"/>
              </a:lnSpc>
            </a:pPr>
            <a:r>
              <a:rPr lang="en-US" sz="2200"/>
              <a:t>Spectrometry data for chemists and students</a:t>
            </a:r>
          </a:p>
          <a:p>
            <a:pPr lvl="1" eaLnBrk="1" hangingPunct="1">
              <a:lnSpc>
                <a:spcPct val="90000"/>
              </a:lnSpc>
            </a:pPr>
            <a:r>
              <a:rPr lang="en-US" sz="2200"/>
              <a:t>Wayfinding</a:t>
            </a:r>
          </a:p>
          <a:p>
            <a:pPr lvl="1" eaLnBrk="1" hangingPunct="1">
              <a:lnSpc>
                <a:spcPct val="90000"/>
              </a:lnSpc>
            </a:pPr>
            <a:r>
              <a:rPr lang="en-US" sz="2200"/>
              <a:t>Reading</a:t>
            </a:r>
          </a:p>
          <a:p>
            <a:pPr eaLnBrk="1" hangingPunct="1">
              <a:lnSpc>
                <a:spcPct val="90000"/>
              </a:lnSpc>
            </a:pPr>
            <a:r>
              <a:rPr lang="en-US" sz="2600"/>
              <a:t>Make learning more engaging?</a:t>
            </a:r>
          </a:p>
          <a:p>
            <a:pPr lvl="1" eaLnBrk="1" hangingPunct="1">
              <a:lnSpc>
                <a:spcPct val="90000"/>
              </a:lnSpc>
            </a:pPr>
            <a:r>
              <a:rPr lang="en-US" sz="2200"/>
              <a:t>Statistics, geometry etc.</a:t>
            </a:r>
          </a:p>
          <a:p>
            <a:pPr lvl="1" eaLnBrk="1" hangingPunct="1">
              <a:lnSpc>
                <a:spcPct val="90000"/>
              </a:lnSpc>
            </a:pPr>
            <a:r>
              <a:rPr lang="en-US" sz="2200"/>
              <a:t>Rhythm, music already used as mnemonic device</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Sonification Problems</a:t>
            </a:r>
          </a:p>
        </p:txBody>
      </p:sp>
      <p:sp>
        <p:nvSpPr>
          <p:cNvPr id="28675" name="Rectangle 3"/>
          <p:cNvSpPr>
            <a:spLocks noGrp="1" noChangeArrowheads="1"/>
          </p:cNvSpPr>
          <p:nvPr>
            <p:ph sz="quarter" idx="1"/>
          </p:nvPr>
        </p:nvSpPr>
        <p:spPr/>
        <p:txBody>
          <a:bodyPr/>
          <a:lstStyle/>
          <a:p>
            <a:pPr eaLnBrk="1" hangingPunct="1">
              <a:lnSpc>
                <a:spcPct val="90000"/>
              </a:lnSpc>
            </a:pPr>
            <a:r>
              <a:rPr lang="en-US"/>
              <a:t>Parameters include pitch, intensity, attack, decay, timbre, tempo etc.</a:t>
            </a:r>
          </a:p>
          <a:p>
            <a:pPr lvl="1" eaLnBrk="1" hangingPunct="1">
              <a:lnSpc>
                <a:spcPct val="90000"/>
              </a:lnSpc>
            </a:pPr>
            <a:r>
              <a:rPr lang="en-US"/>
              <a:t>Which ones are orthogonal?</a:t>
            </a:r>
          </a:p>
          <a:p>
            <a:pPr lvl="1" eaLnBrk="1" hangingPunct="1">
              <a:lnSpc>
                <a:spcPct val="90000"/>
              </a:lnSpc>
            </a:pPr>
            <a:r>
              <a:rPr lang="en-US"/>
              <a:t>Human perception problems</a:t>
            </a:r>
          </a:p>
          <a:p>
            <a:pPr lvl="2" eaLnBrk="1" hangingPunct="1">
              <a:lnSpc>
                <a:spcPct val="90000"/>
              </a:lnSpc>
            </a:pPr>
            <a:r>
              <a:rPr lang="en-US"/>
              <a:t>Changes in pitch perceived differently</a:t>
            </a:r>
          </a:p>
          <a:p>
            <a:pPr lvl="2" eaLnBrk="1" hangingPunct="1">
              <a:lnSpc>
                <a:spcPct val="90000"/>
              </a:lnSpc>
            </a:pPr>
            <a:r>
              <a:rPr lang="en-US"/>
              <a:t>Range of hearing</a:t>
            </a:r>
          </a:p>
          <a:p>
            <a:pPr lvl="2" eaLnBrk="1" hangingPunct="1">
              <a:lnSpc>
                <a:spcPct val="90000"/>
              </a:lnSpc>
            </a:pPr>
            <a:r>
              <a:rPr lang="en-US"/>
              <a:t>Not everyone has perfect pitch, may require training</a:t>
            </a:r>
          </a:p>
          <a:p>
            <a:pPr eaLnBrk="1" hangingPunct="1">
              <a:lnSpc>
                <a:spcPct val="90000"/>
              </a:lnSpc>
            </a:pPr>
            <a:r>
              <a:rPr lang="en-US"/>
              <a:t>How do we interact with a sonification?</a:t>
            </a:r>
          </a:p>
          <a:p>
            <a:pPr lvl="1" eaLnBrk="1" hangingPunct="1">
              <a:lnSpc>
                <a:spcPct val="90000"/>
              </a:lnSpc>
            </a:pPr>
            <a:endParaRPr lang="en-US"/>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Sonification Levels</a:t>
            </a:r>
          </a:p>
        </p:txBody>
      </p:sp>
      <p:sp>
        <p:nvSpPr>
          <p:cNvPr id="29699" name="Rectangle 3"/>
          <p:cNvSpPr>
            <a:spLocks noGrp="1" noChangeArrowheads="1"/>
          </p:cNvSpPr>
          <p:nvPr>
            <p:ph sz="quarter" idx="1"/>
          </p:nvPr>
        </p:nvSpPr>
        <p:spPr/>
        <p:txBody>
          <a:bodyPr/>
          <a:lstStyle/>
          <a:p>
            <a:pPr eaLnBrk="1" hangingPunct="1">
              <a:lnSpc>
                <a:spcPct val="90000"/>
              </a:lnSpc>
            </a:pPr>
            <a:r>
              <a:rPr lang="en-US" sz="2600" dirty="0" err="1"/>
              <a:t>Audification</a:t>
            </a:r>
            <a:r>
              <a:rPr lang="en-US" sz="2600" dirty="0"/>
              <a:t>?</a:t>
            </a:r>
          </a:p>
          <a:p>
            <a:pPr eaLnBrk="1" hangingPunct="1">
              <a:lnSpc>
                <a:spcPct val="90000"/>
              </a:lnSpc>
            </a:pPr>
            <a:r>
              <a:rPr lang="en-US" sz="2600" dirty="0"/>
              <a:t>Data itself forms samples of audio that are then played</a:t>
            </a:r>
          </a:p>
          <a:p>
            <a:pPr lvl="1" eaLnBrk="1" hangingPunct="1">
              <a:lnSpc>
                <a:spcPct val="90000"/>
              </a:lnSpc>
            </a:pPr>
            <a:r>
              <a:rPr lang="en-US" sz="2200" dirty="0"/>
              <a:t>Shifting may be necessary to make resulting sound audible</a:t>
            </a:r>
          </a:p>
          <a:p>
            <a:pPr lvl="1" eaLnBrk="1" hangingPunct="1">
              <a:lnSpc>
                <a:spcPct val="90000"/>
              </a:lnSpc>
            </a:pPr>
            <a:r>
              <a:rPr lang="en-US" sz="2200" dirty="0"/>
              <a:t>No other sound generating elements</a:t>
            </a:r>
          </a:p>
          <a:p>
            <a:pPr eaLnBrk="1" hangingPunct="1">
              <a:lnSpc>
                <a:spcPct val="90000"/>
              </a:lnSpc>
            </a:pPr>
            <a:r>
              <a:rPr lang="en-US" sz="2600" dirty="0"/>
              <a:t>Seismographic data, radio telescopes, brain activity etc.</a:t>
            </a:r>
          </a:p>
          <a:p>
            <a:pPr lvl="1" eaLnBrk="1" hangingPunct="1">
              <a:lnSpc>
                <a:spcPct val="90000"/>
              </a:lnSpc>
            </a:pPr>
            <a:r>
              <a:rPr lang="en-US" sz="2200" dirty="0"/>
              <a:t>Seismographic data conforms to elastic wave equation so </a:t>
            </a:r>
            <a:r>
              <a:rPr lang="en-US" sz="2200" dirty="0" err="1"/>
              <a:t>audification</a:t>
            </a:r>
            <a:r>
              <a:rPr lang="en-US" sz="2200" dirty="0"/>
              <a:t> works well</a:t>
            </a:r>
          </a:p>
          <a:p>
            <a:pPr lvl="1" eaLnBrk="1" hangingPunct="1">
              <a:lnSpc>
                <a:spcPct val="90000"/>
              </a:lnSpc>
            </a:pPr>
            <a:r>
              <a:rPr lang="en-US" sz="2200" dirty="0">
                <a:hlinkClick r:id="rId3"/>
              </a:rPr>
              <a:t>http://soundcloud.com/micahfrank</a:t>
            </a:r>
            <a:r>
              <a:rPr lang="en-US" sz="2200" dirty="0"/>
              <a:t>	</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Sonification Levels</a:t>
            </a:r>
          </a:p>
        </p:txBody>
      </p:sp>
      <p:sp>
        <p:nvSpPr>
          <p:cNvPr id="30723" name="Rectangle 3"/>
          <p:cNvSpPr>
            <a:spLocks noGrp="1" noChangeArrowheads="1"/>
          </p:cNvSpPr>
          <p:nvPr>
            <p:ph sz="quarter" idx="1"/>
          </p:nvPr>
        </p:nvSpPr>
        <p:spPr/>
        <p:txBody>
          <a:bodyPr/>
          <a:lstStyle/>
          <a:p>
            <a:pPr eaLnBrk="1" hangingPunct="1"/>
            <a:r>
              <a:rPr lang="en-US" sz="2600"/>
              <a:t>Sonification</a:t>
            </a:r>
          </a:p>
          <a:p>
            <a:pPr eaLnBrk="1" hangingPunct="1"/>
            <a:r>
              <a:rPr lang="en-US" sz="2600"/>
              <a:t>The sound generation is not directly linked to the data</a:t>
            </a:r>
          </a:p>
          <a:p>
            <a:pPr lvl="1" eaLnBrk="1" hangingPunct="1"/>
            <a:r>
              <a:rPr lang="en-US" sz="2200"/>
              <a:t>Mapping data values to loudness</a:t>
            </a:r>
          </a:p>
          <a:p>
            <a:pPr eaLnBrk="1" hangingPunct="1"/>
            <a:r>
              <a:rPr lang="en-US" sz="2600"/>
              <a:t>Number of low level variables is limited therefore the number of dimensions is limited</a:t>
            </a:r>
          </a:p>
          <a:p>
            <a:pPr lvl="1" eaLnBrk="1" hangingPunct="1"/>
            <a:r>
              <a:rPr lang="en-US" sz="2200"/>
              <a:t>Answer is to use intermediary structures like modulation, envelope generators, pulse streams</a:t>
            </a:r>
          </a:p>
          <a:p>
            <a:pPr lvl="1" eaLnBrk="1" hangingPunct="1"/>
            <a:r>
              <a:rPr lang="en-US" sz="2200"/>
              <a:t>High level models to encode data</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Simple Sonification</a:t>
            </a:r>
          </a:p>
        </p:txBody>
      </p:sp>
      <p:sp>
        <p:nvSpPr>
          <p:cNvPr id="31747" name="Rectangle 3"/>
          <p:cNvSpPr>
            <a:spLocks noGrp="1" noChangeArrowheads="1"/>
          </p:cNvSpPr>
          <p:nvPr>
            <p:ph sz="quarter" idx="1"/>
          </p:nvPr>
        </p:nvSpPr>
        <p:spPr/>
        <p:txBody>
          <a:bodyPr/>
          <a:lstStyle/>
          <a:p>
            <a:pPr eaLnBrk="1" hangingPunct="1"/>
            <a:r>
              <a:rPr lang="en-US"/>
              <a:t>Sound controlled by data values</a:t>
            </a:r>
          </a:p>
          <a:p>
            <a:pPr eaLnBrk="1" hangingPunct="1"/>
            <a:r>
              <a:rPr lang="en-US"/>
              <a:t>Time and Pitch</a:t>
            </a:r>
          </a:p>
          <a:p>
            <a:pPr lvl="1" eaLnBrk="1" hangingPunct="1"/>
            <a:r>
              <a:rPr lang="en-US"/>
              <a:t>X = Time</a:t>
            </a:r>
          </a:p>
          <a:p>
            <a:pPr lvl="1" eaLnBrk="1" hangingPunct="1"/>
            <a:r>
              <a:rPr lang="en-US"/>
              <a:t>Y = Pitch</a:t>
            </a:r>
          </a:p>
          <a:p>
            <a:pPr lvl="1" eaLnBrk="1" hangingPunct="1"/>
            <a:r>
              <a:rPr lang="en-US"/>
              <a:t>Y=X</a:t>
            </a:r>
          </a:p>
          <a:p>
            <a:pPr lvl="1" eaLnBrk="1" hangingPunct="1"/>
            <a:r>
              <a:rPr lang="en-US"/>
              <a:t>Y = sin (X)</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Sonification</a:t>
            </a:r>
          </a:p>
        </p:txBody>
      </p:sp>
      <p:sp>
        <p:nvSpPr>
          <p:cNvPr id="32771" name="Rectangle 3"/>
          <p:cNvSpPr>
            <a:spLocks noGrp="1" noChangeArrowheads="1"/>
          </p:cNvSpPr>
          <p:nvPr>
            <p:ph sz="quarter" idx="1"/>
          </p:nvPr>
        </p:nvSpPr>
        <p:spPr/>
        <p:txBody>
          <a:bodyPr/>
          <a:lstStyle/>
          <a:p>
            <a:pPr eaLnBrk="1" hangingPunct="1">
              <a:lnSpc>
                <a:spcPct val="90000"/>
              </a:lnSpc>
            </a:pPr>
            <a:r>
              <a:rPr lang="en-US" sz="2600"/>
              <a:t>“Virtual Engine”</a:t>
            </a:r>
          </a:p>
          <a:p>
            <a:pPr lvl="1" eaLnBrk="1" hangingPunct="1">
              <a:lnSpc>
                <a:spcPct val="90000"/>
              </a:lnSpc>
            </a:pPr>
            <a:r>
              <a:rPr lang="en-US" sz="2200"/>
              <a:t>The sound of an engine is very meaningful to a mechanic</a:t>
            </a:r>
          </a:p>
          <a:p>
            <a:pPr lvl="2" eaLnBrk="1" hangingPunct="1">
              <a:lnSpc>
                <a:spcPct val="90000"/>
              </a:lnSpc>
            </a:pPr>
            <a:r>
              <a:rPr lang="en-US" sz="2100"/>
              <a:t>Pitch might indicate RPM, tapping sounds might indicate knocking</a:t>
            </a:r>
          </a:p>
          <a:p>
            <a:pPr lvl="2" eaLnBrk="1" hangingPunct="1">
              <a:lnSpc>
                <a:spcPct val="90000"/>
              </a:lnSpc>
            </a:pPr>
            <a:r>
              <a:rPr lang="en-US" sz="2100"/>
              <a:t>The mechanic gets a lot of data from the sound because he has experience and the sounds relate to the laws of physics</a:t>
            </a:r>
          </a:p>
          <a:p>
            <a:pPr lvl="1" eaLnBrk="1" hangingPunct="1">
              <a:lnSpc>
                <a:spcPct val="90000"/>
              </a:lnSpc>
            </a:pPr>
            <a:r>
              <a:rPr lang="en-US" sz="2200"/>
              <a:t>Such a model can use our everyday listening skills to understand sonifications, and model doesn’t have to directly correlate with data</a:t>
            </a:r>
          </a:p>
          <a:p>
            <a:pPr lvl="2" eaLnBrk="1" hangingPunct="1">
              <a:lnSpc>
                <a:spcPct val="90000"/>
              </a:lnSpc>
            </a:pPr>
            <a:r>
              <a:rPr lang="en-US" sz="2100"/>
              <a:t>Inputs cause sounds to change in “natural” ways</a:t>
            </a:r>
          </a:p>
          <a:p>
            <a:pPr lvl="3" eaLnBrk="1" hangingPunct="1">
              <a:lnSpc>
                <a:spcPct val="90000"/>
              </a:lnSpc>
            </a:pPr>
            <a:r>
              <a:rPr lang="en-US" sz="1800"/>
              <a:t>A pitch increase means something is running faster, </a:t>
            </a:r>
          </a:p>
          <a:p>
            <a:pPr lvl="3" eaLnBrk="1" hangingPunct="1">
              <a:lnSpc>
                <a:spcPct val="90000"/>
              </a:lnSpc>
            </a:pPr>
            <a:r>
              <a:rPr lang="en-US" sz="1800"/>
              <a:t>A louder sound means something was hit harder</a:t>
            </a:r>
          </a:p>
          <a:p>
            <a:pPr lvl="2" eaLnBrk="1" hangingPunct="1">
              <a:lnSpc>
                <a:spcPct val="90000"/>
              </a:lnSpc>
            </a:pPr>
            <a:r>
              <a:rPr lang="en-US" sz="2100"/>
              <a:t>Increase comprehensibility</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Levels of Sonification</a:t>
            </a:r>
          </a:p>
        </p:txBody>
      </p:sp>
      <p:sp>
        <p:nvSpPr>
          <p:cNvPr id="33795" name="Rectangle 3"/>
          <p:cNvSpPr>
            <a:spLocks noGrp="1" noChangeArrowheads="1"/>
          </p:cNvSpPr>
          <p:nvPr>
            <p:ph sz="quarter" idx="1"/>
          </p:nvPr>
        </p:nvSpPr>
        <p:spPr/>
        <p:txBody>
          <a:bodyPr/>
          <a:lstStyle/>
          <a:p>
            <a:pPr eaLnBrk="1" hangingPunct="1"/>
            <a:r>
              <a:rPr lang="en-US" sz="2600" dirty="0"/>
              <a:t>Audiation</a:t>
            </a:r>
          </a:p>
          <a:p>
            <a:pPr lvl="1" eaLnBrk="1" hangingPunct="1"/>
            <a:r>
              <a:rPr lang="en-US" sz="2200" dirty="0"/>
              <a:t>Cognitive process giving meaning to </a:t>
            </a:r>
            <a:r>
              <a:rPr lang="en-US" sz="2200" dirty="0" err="1"/>
              <a:t>sonifications</a:t>
            </a:r>
            <a:endParaRPr lang="en-US" sz="2200" dirty="0"/>
          </a:p>
          <a:p>
            <a:pPr lvl="1" eaLnBrk="1" hangingPunct="1"/>
            <a:r>
              <a:rPr lang="en-US" sz="2200" dirty="0"/>
              <a:t>Predicting based on previous experiences with audio</a:t>
            </a:r>
          </a:p>
          <a:p>
            <a:pPr lvl="2" eaLnBrk="1" hangingPunct="1"/>
            <a:r>
              <a:rPr lang="en-US" sz="2100" dirty="0"/>
              <a:t>“hearing in their head” sound learned on previous occasions</a:t>
            </a:r>
          </a:p>
          <a:p>
            <a:pPr eaLnBrk="1" hangingPunct="1"/>
            <a:r>
              <a:rPr lang="en-US" sz="2600" dirty="0"/>
              <a:t>But these categories are not discreet and it can be hard to classify a sonification with just one</a:t>
            </a:r>
          </a:p>
          <a:p>
            <a:pPr eaLnBrk="1" hangingPunct="1"/>
            <a:r>
              <a:rPr lang="en-US" sz="2600" dirty="0">
                <a:hlinkClick r:id="rId3"/>
              </a:rPr>
              <a:t>http://www.mat.ucsb.edu/~b.sturm/music/50Particles.htm</a:t>
            </a:r>
            <a:r>
              <a:rPr lang="en-US" sz="2600" dirty="0"/>
              <a:t> </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Parameter Nesting</a:t>
            </a:r>
          </a:p>
        </p:txBody>
      </p:sp>
      <p:sp>
        <p:nvSpPr>
          <p:cNvPr id="34819" name="Rectangle 3"/>
          <p:cNvSpPr>
            <a:spLocks noGrp="1" noChangeArrowheads="1"/>
          </p:cNvSpPr>
          <p:nvPr>
            <p:ph sz="quarter" idx="1"/>
          </p:nvPr>
        </p:nvSpPr>
        <p:spPr/>
        <p:txBody>
          <a:bodyPr/>
          <a:lstStyle/>
          <a:p>
            <a:pPr eaLnBrk="1" hangingPunct="1"/>
            <a:r>
              <a:rPr lang="en-US"/>
              <a:t>High dimensions mean you can have several sound streams in parallel or you can have a single stream with lots of parameters with different levels.</a:t>
            </a:r>
          </a:p>
          <a:p>
            <a:pPr eaLnBrk="1" hangingPunct="1"/>
            <a:r>
              <a:rPr lang="en-US"/>
              <a:t>Nesting means you use a parameter like intensity in different ways simultaneously, resulting in many more dimensions</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Loudness Nesting</a:t>
            </a:r>
          </a:p>
        </p:txBody>
      </p:sp>
      <p:sp>
        <p:nvSpPr>
          <p:cNvPr id="35843" name="Rectangle 3"/>
          <p:cNvSpPr>
            <a:spLocks noGrp="1" noChangeArrowheads="1"/>
          </p:cNvSpPr>
          <p:nvPr>
            <p:ph sz="quarter" idx="1"/>
          </p:nvPr>
        </p:nvSpPr>
        <p:spPr/>
        <p:txBody>
          <a:bodyPr/>
          <a:lstStyle/>
          <a:p>
            <a:pPr eaLnBrk="1" hangingPunct="1">
              <a:lnSpc>
                <a:spcPct val="90000"/>
              </a:lnSpc>
            </a:pPr>
            <a:r>
              <a:rPr lang="en-US" sz="2600"/>
              <a:t>Pulse Speed </a:t>
            </a:r>
          </a:p>
          <a:p>
            <a:pPr lvl="1" eaLnBrk="1" hangingPunct="1">
              <a:lnSpc>
                <a:spcPct val="90000"/>
              </a:lnSpc>
            </a:pPr>
            <a:r>
              <a:rPr lang="en-US" sz="2200"/>
              <a:t>Sound broken into pulses where intensity goes to zero periodically</a:t>
            </a:r>
          </a:p>
          <a:p>
            <a:pPr eaLnBrk="1" hangingPunct="1">
              <a:lnSpc>
                <a:spcPct val="90000"/>
              </a:lnSpc>
            </a:pPr>
            <a:r>
              <a:rPr lang="en-US" sz="2600"/>
              <a:t>Duration</a:t>
            </a:r>
          </a:p>
          <a:p>
            <a:pPr lvl="1" eaLnBrk="1" hangingPunct="1">
              <a:lnSpc>
                <a:spcPct val="90000"/>
              </a:lnSpc>
            </a:pPr>
            <a:r>
              <a:rPr lang="en-US" sz="2200"/>
              <a:t>The length of one of the pulses</a:t>
            </a:r>
          </a:p>
          <a:p>
            <a:pPr eaLnBrk="1" hangingPunct="1">
              <a:lnSpc>
                <a:spcPct val="90000"/>
              </a:lnSpc>
            </a:pPr>
            <a:r>
              <a:rPr lang="en-US" sz="2600"/>
              <a:t>Envelope</a:t>
            </a:r>
          </a:p>
          <a:p>
            <a:pPr lvl="1" eaLnBrk="1" hangingPunct="1">
              <a:lnSpc>
                <a:spcPct val="90000"/>
              </a:lnSpc>
            </a:pPr>
            <a:r>
              <a:rPr lang="en-US" sz="2200"/>
              <a:t>Sound is also subjected to attack and decay</a:t>
            </a:r>
          </a:p>
          <a:p>
            <a:pPr eaLnBrk="1" hangingPunct="1">
              <a:lnSpc>
                <a:spcPct val="90000"/>
              </a:lnSpc>
            </a:pPr>
            <a:r>
              <a:rPr lang="en-US" sz="2600"/>
              <a:t>Cluster Speed</a:t>
            </a:r>
          </a:p>
          <a:p>
            <a:pPr lvl="1" eaLnBrk="1" hangingPunct="1">
              <a:lnSpc>
                <a:spcPct val="90000"/>
              </a:lnSpc>
            </a:pPr>
            <a:r>
              <a:rPr lang="en-US" sz="2200"/>
              <a:t>Amplitude modulation the main sound &lt;1Hz</a:t>
            </a:r>
          </a:p>
          <a:p>
            <a:pPr eaLnBrk="1" hangingPunct="1">
              <a:lnSpc>
                <a:spcPct val="90000"/>
              </a:lnSpc>
            </a:pPr>
            <a:r>
              <a:rPr lang="en-US" sz="2600"/>
              <a:t>Master Volume</a:t>
            </a:r>
          </a:p>
          <a:p>
            <a:pPr lvl="1" eaLnBrk="1" hangingPunct="1">
              <a:lnSpc>
                <a:spcPct val="90000"/>
              </a:lnSpc>
            </a:pPr>
            <a:r>
              <a:rPr lang="en-US" sz="2200"/>
              <a:t>Overall loudness of the sound</a:t>
            </a: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Pitch Nesting</a:t>
            </a:r>
          </a:p>
        </p:txBody>
      </p:sp>
      <p:sp>
        <p:nvSpPr>
          <p:cNvPr id="36867" name="Rectangle 3"/>
          <p:cNvSpPr>
            <a:spLocks noGrp="1" noChangeArrowheads="1"/>
          </p:cNvSpPr>
          <p:nvPr>
            <p:ph sz="quarter" idx="1"/>
          </p:nvPr>
        </p:nvSpPr>
        <p:spPr/>
        <p:txBody>
          <a:bodyPr/>
          <a:lstStyle/>
          <a:p>
            <a:pPr eaLnBrk="1" hangingPunct="1">
              <a:lnSpc>
                <a:spcPct val="90000"/>
              </a:lnSpc>
            </a:pPr>
            <a:r>
              <a:rPr lang="en-US" sz="2600" dirty="0"/>
              <a:t>More limited value because of peoples’ differing abilities to perceive pitch</a:t>
            </a:r>
          </a:p>
          <a:p>
            <a:pPr eaLnBrk="1" hangingPunct="1">
              <a:lnSpc>
                <a:spcPct val="90000"/>
              </a:lnSpc>
            </a:pPr>
            <a:r>
              <a:rPr lang="en-US" sz="2600" dirty="0"/>
              <a:t>Master pitch</a:t>
            </a:r>
          </a:p>
          <a:p>
            <a:pPr lvl="1" eaLnBrk="1" hangingPunct="1">
              <a:lnSpc>
                <a:spcPct val="90000"/>
              </a:lnSpc>
            </a:pPr>
            <a:r>
              <a:rPr lang="en-US" sz="2200" dirty="0"/>
              <a:t>Pitch range that the sound is in</a:t>
            </a:r>
          </a:p>
          <a:p>
            <a:pPr eaLnBrk="1" hangingPunct="1">
              <a:lnSpc>
                <a:spcPct val="90000"/>
              </a:lnSpc>
            </a:pPr>
            <a:r>
              <a:rPr lang="en-US" sz="2600" dirty="0"/>
              <a:t>Pitch</a:t>
            </a:r>
          </a:p>
          <a:p>
            <a:pPr lvl="1" eaLnBrk="1" hangingPunct="1">
              <a:lnSpc>
                <a:spcPct val="90000"/>
              </a:lnSpc>
            </a:pPr>
            <a:r>
              <a:rPr lang="en-US" sz="2200"/>
              <a:t>The instantaneous value within the master pitch range</a:t>
            </a:r>
          </a:p>
          <a:p>
            <a:pPr eaLnBrk="1" hangingPunct="1">
              <a:lnSpc>
                <a:spcPct val="90000"/>
              </a:lnSpc>
            </a:pPr>
            <a:r>
              <a:rPr lang="en-US" sz="2600" dirty="0"/>
              <a:t>Instantaneous pitch</a:t>
            </a:r>
          </a:p>
          <a:p>
            <a:pPr lvl="1" eaLnBrk="1" hangingPunct="1">
              <a:lnSpc>
                <a:spcPct val="90000"/>
              </a:lnSpc>
            </a:pPr>
            <a:r>
              <a:rPr lang="en-US" sz="2200" dirty="0"/>
              <a:t>Rapid short changes in pitch, vibrato</a:t>
            </a:r>
          </a:p>
          <a:p>
            <a:pPr lvl="1" eaLnBrk="1" hangingPunct="1">
              <a:lnSpc>
                <a:spcPct val="90000"/>
              </a:lnSpc>
            </a:pPr>
            <a:r>
              <a:rPr lang="en-US" sz="2200" dirty="0" err="1"/>
              <a:t>Waveshape</a:t>
            </a:r>
            <a:endParaRPr lang="en-US" sz="2200"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Visualization</a:t>
            </a:r>
          </a:p>
        </p:txBody>
      </p:sp>
      <p:sp>
        <p:nvSpPr>
          <p:cNvPr id="17411" name="Rectangle 3"/>
          <p:cNvSpPr>
            <a:spLocks noGrp="1" noChangeArrowheads="1"/>
          </p:cNvSpPr>
          <p:nvPr>
            <p:ph sz="quarter" idx="1"/>
          </p:nvPr>
        </p:nvSpPr>
        <p:spPr/>
        <p:txBody>
          <a:bodyPr/>
          <a:lstStyle/>
          <a:p>
            <a:pPr eaLnBrk="1" hangingPunct="1"/>
            <a:r>
              <a:rPr lang="en-US" sz="1700" dirty="0"/>
              <a:t>First there was visualization</a:t>
            </a:r>
          </a:p>
          <a:p>
            <a:pPr lvl="1" eaLnBrk="1" hangingPunct="1"/>
            <a:r>
              <a:rPr lang="en-US" sz="1700" dirty="0"/>
              <a:t>Presenting a graphical representation of data in order to interpret and understand the data</a:t>
            </a:r>
          </a:p>
          <a:p>
            <a:pPr lvl="1" eaLnBrk="1" hangingPunct="1"/>
            <a:r>
              <a:rPr lang="en-US" sz="1700" dirty="0" err="1"/>
              <a:t>Minard</a:t>
            </a:r>
            <a:r>
              <a:rPr lang="en-US" sz="1700" dirty="0"/>
              <a:t>, 1861, Napoleon’s march on Moscow</a:t>
            </a:r>
          </a:p>
          <a:p>
            <a:pPr lvl="1" eaLnBrk="1" hangingPunct="1">
              <a:buFont typeface="Wingdings" charset="2"/>
              <a:buNone/>
            </a:pPr>
            <a:endParaRPr lang="en-US" sz="1700" dirty="0"/>
          </a:p>
        </p:txBody>
      </p:sp>
      <p:pic>
        <p:nvPicPr>
          <p:cNvPr id="2" name="Picture 1"/>
          <p:cNvPicPr>
            <a:picLocks noChangeAspect="1"/>
          </p:cNvPicPr>
          <p:nvPr/>
        </p:nvPicPr>
        <p:blipFill>
          <a:blip r:embed="rId3"/>
          <a:stretch>
            <a:fillRect/>
          </a:stretch>
        </p:blipFill>
        <p:spPr>
          <a:xfrm>
            <a:off x="838200" y="3048000"/>
            <a:ext cx="7391400" cy="3577438"/>
          </a:xfrm>
          <a:prstGeom prst="rect">
            <a:avLst/>
          </a:prstGeom>
        </p:spPr>
      </p:pic>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Brightness Nesting</a:t>
            </a:r>
          </a:p>
        </p:txBody>
      </p:sp>
      <p:sp>
        <p:nvSpPr>
          <p:cNvPr id="37891" name="Rectangle 3"/>
          <p:cNvSpPr>
            <a:spLocks noGrp="1" noChangeArrowheads="1"/>
          </p:cNvSpPr>
          <p:nvPr>
            <p:ph sz="quarter" idx="1"/>
          </p:nvPr>
        </p:nvSpPr>
        <p:spPr/>
        <p:txBody>
          <a:bodyPr/>
          <a:lstStyle/>
          <a:p>
            <a:pPr eaLnBrk="1" hangingPunct="1">
              <a:lnSpc>
                <a:spcPct val="90000"/>
              </a:lnSpc>
            </a:pPr>
            <a:r>
              <a:rPr lang="en-US"/>
              <a:t>Brightness is the high frequency content of the sound</a:t>
            </a:r>
          </a:p>
          <a:p>
            <a:pPr lvl="1" eaLnBrk="1" hangingPunct="1">
              <a:lnSpc>
                <a:spcPct val="90000"/>
              </a:lnSpc>
            </a:pPr>
            <a:r>
              <a:rPr lang="en-US"/>
              <a:t>Harmonics</a:t>
            </a:r>
          </a:p>
          <a:p>
            <a:pPr lvl="1" eaLnBrk="1" hangingPunct="1">
              <a:lnSpc>
                <a:spcPct val="90000"/>
              </a:lnSpc>
            </a:pPr>
            <a:r>
              <a:rPr lang="en-US"/>
              <a:t>Timbre</a:t>
            </a:r>
          </a:p>
          <a:p>
            <a:pPr eaLnBrk="1" hangingPunct="1">
              <a:lnSpc>
                <a:spcPct val="90000"/>
              </a:lnSpc>
            </a:pPr>
            <a:r>
              <a:rPr lang="en-US"/>
              <a:t>Can control this by adding or subtracting frequencies, filtering</a:t>
            </a:r>
          </a:p>
          <a:p>
            <a:pPr eaLnBrk="1" hangingPunct="1">
              <a:lnSpc>
                <a:spcPct val="90000"/>
              </a:lnSpc>
            </a:pPr>
            <a:r>
              <a:rPr lang="en-US"/>
              <a:t>Nesting might include things like reverb, flange, resonance etc.</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Realistic and Abstract Sounds</a:t>
            </a:r>
          </a:p>
        </p:txBody>
      </p:sp>
      <p:sp>
        <p:nvSpPr>
          <p:cNvPr id="38915" name="Rectangle 3"/>
          <p:cNvSpPr>
            <a:spLocks noGrp="1" noChangeArrowheads="1"/>
          </p:cNvSpPr>
          <p:nvPr>
            <p:ph sz="quarter" idx="1"/>
          </p:nvPr>
        </p:nvSpPr>
        <p:spPr/>
        <p:txBody>
          <a:bodyPr/>
          <a:lstStyle/>
          <a:p>
            <a:pPr eaLnBrk="1" hangingPunct="1"/>
            <a:r>
              <a:rPr lang="en-US" sz="2600"/>
              <a:t>Can use auditory icons or earcons for sonification</a:t>
            </a:r>
          </a:p>
          <a:p>
            <a:pPr lvl="1" eaLnBrk="1" hangingPunct="1"/>
            <a:r>
              <a:rPr lang="en-US" sz="2200"/>
              <a:t>With auditory icons you can convey about six dimensions</a:t>
            </a:r>
          </a:p>
          <a:p>
            <a:pPr lvl="2" eaLnBrk="1" hangingPunct="1"/>
            <a:r>
              <a:rPr lang="en-US" sz="2100"/>
              <a:t>Duration</a:t>
            </a:r>
          </a:p>
          <a:p>
            <a:pPr lvl="2" eaLnBrk="1" hangingPunct="1"/>
            <a:r>
              <a:rPr lang="en-US" sz="2100"/>
              <a:t>Envelope</a:t>
            </a:r>
          </a:p>
          <a:p>
            <a:pPr lvl="2" eaLnBrk="1" hangingPunct="1"/>
            <a:r>
              <a:rPr lang="en-US" sz="2100"/>
              <a:t>Master loudness</a:t>
            </a:r>
          </a:p>
          <a:p>
            <a:pPr lvl="2" eaLnBrk="1" hangingPunct="1"/>
            <a:r>
              <a:rPr lang="en-US" sz="2100"/>
              <a:t>Master pitch</a:t>
            </a:r>
          </a:p>
          <a:p>
            <a:pPr lvl="2" eaLnBrk="1" hangingPunct="1"/>
            <a:r>
              <a:rPr lang="en-US" sz="2100"/>
              <a:t>Master brightness</a:t>
            </a:r>
          </a:p>
          <a:p>
            <a:pPr lvl="2" eaLnBrk="1" hangingPunct="1"/>
            <a:r>
              <a:rPr lang="en-US" sz="2100"/>
              <a:t>Speed </a:t>
            </a:r>
          </a:p>
          <a:p>
            <a:pPr lvl="1" eaLnBrk="1" hangingPunct="1"/>
            <a:r>
              <a:rPr lang="en-US" sz="2200"/>
              <a:t>And multiple sounds can be used simultaneously</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Problem of Orthogonality</a:t>
            </a:r>
          </a:p>
        </p:txBody>
      </p:sp>
      <p:sp>
        <p:nvSpPr>
          <p:cNvPr id="39939" name="Rectangle 3"/>
          <p:cNvSpPr>
            <a:spLocks noGrp="1" noChangeArrowheads="1"/>
          </p:cNvSpPr>
          <p:nvPr>
            <p:ph sz="quarter" idx="1"/>
          </p:nvPr>
        </p:nvSpPr>
        <p:spPr/>
        <p:txBody>
          <a:bodyPr/>
          <a:lstStyle/>
          <a:p>
            <a:pPr eaLnBrk="1" hangingPunct="1"/>
            <a:r>
              <a:rPr lang="en-US" sz="1900"/>
              <a:t>Certain parameters can interfere with the perception of others</a:t>
            </a:r>
          </a:p>
          <a:p>
            <a:pPr lvl="1" eaLnBrk="1" hangingPunct="1"/>
            <a:r>
              <a:rPr lang="en-US" sz="2000"/>
              <a:t>Reverberation causes attack and decay to become unclear as well as brightness</a:t>
            </a:r>
          </a:p>
          <a:p>
            <a:pPr lvl="1" eaLnBrk="1" hangingPunct="1"/>
            <a:r>
              <a:rPr lang="en-US" sz="2000"/>
              <a:t>Clustering causes loss of concentration on other parameters like loudness</a:t>
            </a:r>
          </a:p>
          <a:p>
            <a:pPr eaLnBrk="1" hangingPunct="1"/>
            <a:r>
              <a:rPr lang="en-US" sz="1900"/>
              <a:t>Parameter Overlap</a:t>
            </a:r>
          </a:p>
          <a:p>
            <a:pPr lvl="1" eaLnBrk="1" hangingPunct="1"/>
            <a:r>
              <a:rPr lang="en-US" sz="2000"/>
              <a:t>Clustering that is too slow confuses pulsing and vice versa</a:t>
            </a:r>
          </a:p>
          <a:p>
            <a:pPr eaLnBrk="1" hangingPunct="1"/>
            <a:r>
              <a:rPr lang="en-US" sz="1900"/>
              <a:t>Certain parameters draw our attention more than others</a:t>
            </a:r>
          </a:p>
          <a:p>
            <a:pPr lvl="1" eaLnBrk="1" hangingPunct="1"/>
            <a:r>
              <a:rPr lang="en-US" sz="2000"/>
              <a:t>Master pitch is more noticeable than cluster speed</a:t>
            </a:r>
          </a:p>
          <a:p>
            <a:pPr lvl="1" eaLnBrk="1" hangingPunct="1"/>
            <a:r>
              <a:rPr lang="en-US" sz="2000"/>
              <a:t>Will be linked to perception of importance (forcefulness)</a:t>
            </a: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Making a Balanced Display</a:t>
            </a:r>
          </a:p>
        </p:txBody>
      </p:sp>
      <p:sp>
        <p:nvSpPr>
          <p:cNvPr id="40963" name="Rectangle 3"/>
          <p:cNvSpPr>
            <a:spLocks noGrp="1" noChangeArrowheads="1"/>
          </p:cNvSpPr>
          <p:nvPr>
            <p:ph sz="quarter" idx="1"/>
          </p:nvPr>
        </p:nvSpPr>
        <p:spPr/>
        <p:txBody>
          <a:bodyPr/>
          <a:lstStyle/>
          <a:p>
            <a:pPr eaLnBrk="1" hangingPunct="1">
              <a:lnSpc>
                <a:spcPct val="90000"/>
              </a:lnSpc>
            </a:pPr>
            <a:r>
              <a:rPr lang="en-US" sz="1900"/>
              <a:t>Counteract differences in forcefulness</a:t>
            </a:r>
          </a:p>
          <a:p>
            <a:pPr lvl="1" eaLnBrk="1" hangingPunct="1">
              <a:lnSpc>
                <a:spcPct val="90000"/>
              </a:lnSpc>
            </a:pPr>
            <a:r>
              <a:rPr lang="en-US" sz="2000"/>
              <a:t>Scaling down range of a variable</a:t>
            </a:r>
          </a:p>
          <a:p>
            <a:pPr lvl="2" eaLnBrk="1" hangingPunct="1">
              <a:lnSpc>
                <a:spcPct val="90000"/>
              </a:lnSpc>
            </a:pPr>
            <a:r>
              <a:rPr lang="en-US" sz="1800"/>
              <a:t>Map pitch to a smaller range which will result in lower resolution of that value. Will also mean it doesn’t change as often, grabbing user attention</a:t>
            </a:r>
          </a:p>
          <a:p>
            <a:pPr lvl="1" eaLnBrk="1" hangingPunct="1">
              <a:lnSpc>
                <a:spcPct val="90000"/>
              </a:lnSpc>
            </a:pPr>
            <a:r>
              <a:rPr lang="en-US" sz="2000"/>
              <a:t>Mapping values in data to more than one variable</a:t>
            </a:r>
          </a:p>
          <a:p>
            <a:pPr lvl="1" eaLnBrk="1" hangingPunct="1">
              <a:lnSpc>
                <a:spcPct val="90000"/>
              </a:lnSpc>
            </a:pPr>
            <a:r>
              <a:rPr lang="en-US" sz="2000"/>
              <a:t>Variety of mappings for the data set</a:t>
            </a:r>
          </a:p>
          <a:p>
            <a:pPr lvl="2" eaLnBrk="1" hangingPunct="1">
              <a:lnSpc>
                <a:spcPct val="90000"/>
              </a:lnSpc>
            </a:pPr>
            <a:r>
              <a:rPr lang="en-US" sz="1800"/>
              <a:t>User can choose how to listen to data, can highlight the parameters that he/she is currently interested in</a:t>
            </a:r>
          </a:p>
          <a:p>
            <a:pPr lvl="2" eaLnBrk="1" hangingPunct="1">
              <a:lnSpc>
                <a:spcPct val="90000"/>
              </a:lnSpc>
            </a:pPr>
            <a:r>
              <a:rPr lang="en-US" sz="1800"/>
              <a:t>Sequencing can be used to allow the user to scan through different mappings, comparing</a:t>
            </a:r>
          </a:p>
          <a:p>
            <a:pPr lvl="3" eaLnBrk="1" hangingPunct="1">
              <a:lnSpc>
                <a:spcPct val="90000"/>
              </a:lnSpc>
            </a:pPr>
            <a:r>
              <a:rPr lang="en-US" sz="1600"/>
              <a:t>Interpolation may be required to make this sound nice</a:t>
            </a:r>
          </a:p>
          <a:p>
            <a:pPr eaLnBrk="1" hangingPunct="1">
              <a:lnSpc>
                <a:spcPct val="90000"/>
              </a:lnSpc>
            </a:pPr>
            <a:r>
              <a:rPr lang="en-US" sz="2100"/>
              <a:t>Unfortunately, a truly balanced display is virtually impossible</a:t>
            </a:r>
          </a:p>
          <a:p>
            <a:pPr eaLnBrk="1" hangingPunct="1">
              <a:lnSpc>
                <a:spcPct val="90000"/>
              </a:lnSpc>
            </a:pPr>
            <a:endParaRPr lang="en-US" sz="260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Sound Beacons</a:t>
            </a:r>
          </a:p>
        </p:txBody>
      </p:sp>
      <p:sp>
        <p:nvSpPr>
          <p:cNvPr id="41987" name="Rectangle 3"/>
          <p:cNvSpPr>
            <a:spLocks noGrp="1" noChangeArrowheads="1"/>
          </p:cNvSpPr>
          <p:nvPr>
            <p:ph sz="quarter" idx="1"/>
          </p:nvPr>
        </p:nvSpPr>
        <p:spPr/>
        <p:txBody>
          <a:bodyPr/>
          <a:lstStyle/>
          <a:p>
            <a:pPr eaLnBrk="1" hangingPunct="1">
              <a:lnSpc>
                <a:spcPct val="90000"/>
              </a:lnSpc>
            </a:pPr>
            <a:r>
              <a:rPr lang="en-US" sz="2600"/>
              <a:t>Sound can also be used in a visualization or sonification to help to orient the user</a:t>
            </a:r>
          </a:p>
          <a:p>
            <a:pPr lvl="1" eaLnBrk="1" hangingPunct="1">
              <a:lnSpc>
                <a:spcPct val="90000"/>
              </a:lnSpc>
            </a:pPr>
            <a:r>
              <a:rPr lang="en-US" sz="2200"/>
              <a:t>A “snapshot” sound that represents some data, an overview or summary</a:t>
            </a:r>
          </a:p>
          <a:p>
            <a:pPr lvl="2" eaLnBrk="1" hangingPunct="1">
              <a:lnSpc>
                <a:spcPct val="90000"/>
              </a:lnSpc>
            </a:pPr>
            <a:r>
              <a:rPr lang="en-US" sz="2100"/>
              <a:t>Could be some average values of the data around that point</a:t>
            </a:r>
          </a:p>
          <a:p>
            <a:pPr lvl="2" eaLnBrk="1" hangingPunct="1">
              <a:lnSpc>
                <a:spcPct val="90000"/>
              </a:lnSpc>
            </a:pPr>
            <a:r>
              <a:rPr lang="en-US" sz="2100"/>
              <a:t>Could be a fabricated reference value that represents data in its set</a:t>
            </a:r>
          </a:p>
          <a:p>
            <a:pPr lvl="2" eaLnBrk="1" hangingPunct="1">
              <a:lnSpc>
                <a:spcPct val="90000"/>
              </a:lnSpc>
            </a:pPr>
            <a:r>
              <a:rPr lang="en-US" sz="2100"/>
              <a:t>Can be used for compare different sets or areas</a:t>
            </a:r>
          </a:p>
          <a:p>
            <a:pPr lvl="1" eaLnBrk="1" hangingPunct="1">
              <a:lnSpc>
                <a:spcPct val="90000"/>
              </a:lnSpc>
            </a:pPr>
            <a:r>
              <a:rPr lang="en-US" sz="2200"/>
              <a:t>Static or dynamic</a:t>
            </a:r>
          </a:p>
          <a:p>
            <a:pPr lvl="2" eaLnBrk="1" hangingPunct="1">
              <a:lnSpc>
                <a:spcPct val="90000"/>
              </a:lnSpc>
            </a:pPr>
            <a:r>
              <a:rPr lang="en-US" sz="2100"/>
              <a:t>Static is not changing value, represents one data point</a:t>
            </a:r>
          </a:p>
          <a:p>
            <a:pPr lvl="2" eaLnBrk="1" hangingPunct="1">
              <a:lnSpc>
                <a:spcPct val="90000"/>
              </a:lnSpc>
            </a:pPr>
            <a:r>
              <a:rPr lang="en-US" sz="2100"/>
              <a:t>Dynamic is changing, might be the first few seconds of a long simulation or the first few values in a spreadsheet</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Beacon Examples</a:t>
            </a:r>
          </a:p>
        </p:txBody>
      </p:sp>
      <p:sp>
        <p:nvSpPr>
          <p:cNvPr id="43011" name="Rectangle 3"/>
          <p:cNvSpPr>
            <a:spLocks noGrp="1" noChangeArrowheads="1"/>
          </p:cNvSpPr>
          <p:nvPr>
            <p:ph sz="quarter" idx="1"/>
          </p:nvPr>
        </p:nvSpPr>
        <p:spPr/>
        <p:txBody>
          <a:bodyPr/>
          <a:lstStyle/>
          <a:p>
            <a:pPr eaLnBrk="1" hangingPunct="1">
              <a:lnSpc>
                <a:spcPct val="90000"/>
              </a:lnSpc>
            </a:pPr>
            <a:r>
              <a:rPr lang="en-US" sz="2600"/>
              <a:t>Monitor a process by comparing a beacon of your data to a reference beacon that represents an ideal state.</a:t>
            </a:r>
          </a:p>
          <a:p>
            <a:pPr lvl="1" eaLnBrk="1" hangingPunct="1">
              <a:lnSpc>
                <a:spcPct val="90000"/>
              </a:lnSpc>
            </a:pPr>
            <a:r>
              <a:rPr lang="en-US" sz="2200"/>
              <a:t>Guy working with a molding machine, listens to sonification of functioning. Can listen to “normal state beacon” to remind himself what it should sound like</a:t>
            </a:r>
          </a:p>
          <a:p>
            <a:pPr eaLnBrk="1" hangingPunct="1">
              <a:lnSpc>
                <a:spcPct val="90000"/>
              </a:lnSpc>
            </a:pPr>
            <a:r>
              <a:rPr lang="en-US" sz="2600"/>
              <a:t>Data Analysis</a:t>
            </a:r>
          </a:p>
          <a:p>
            <a:pPr lvl="1" eaLnBrk="1" hangingPunct="1">
              <a:lnSpc>
                <a:spcPct val="90000"/>
              </a:lnSpc>
            </a:pPr>
            <a:r>
              <a:rPr lang="en-US" sz="2200"/>
              <a:t>Analyst browses stock market info over many years. She marks sites of interest and they are saved as beacons. Then she can compare beacons to see what they have in common or not. Can try to understand what stocks make money and which don’t etc.</a:t>
            </a:r>
          </a:p>
          <a:p>
            <a:pPr lvl="1" eaLnBrk="1" hangingPunct="1">
              <a:lnSpc>
                <a:spcPct val="90000"/>
              </a:lnSpc>
            </a:pPr>
            <a:r>
              <a:rPr lang="en-US" sz="2200"/>
              <a:t>Can use dynamic beacons to get more trend info</a:t>
            </a: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Correlating Data and Display</a:t>
            </a:r>
          </a:p>
        </p:txBody>
      </p:sp>
      <p:sp>
        <p:nvSpPr>
          <p:cNvPr id="44035" name="Rectangle 3"/>
          <p:cNvSpPr>
            <a:spLocks noGrp="1" noChangeArrowheads="1"/>
          </p:cNvSpPr>
          <p:nvPr>
            <p:ph sz="quarter" idx="1"/>
          </p:nvPr>
        </p:nvSpPr>
        <p:spPr/>
        <p:txBody>
          <a:bodyPr/>
          <a:lstStyle/>
          <a:p>
            <a:pPr eaLnBrk="1" hangingPunct="1">
              <a:lnSpc>
                <a:spcPct val="90000"/>
              </a:lnSpc>
            </a:pPr>
            <a:r>
              <a:rPr lang="en-US" sz="2600"/>
              <a:t>When using a sonification system the user has to remember the mappings, distracts from ability to get useful info from sonification</a:t>
            </a:r>
          </a:p>
          <a:p>
            <a:pPr lvl="1" eaLnBrk="1" hangingPunct="1">
              <a:lnSpc>
                <a:spcPct val="90000"/>
              </a:lnSpc>
            </a:pPr>
            <a:r>
              <a:rPr lang="en-US" sz="2200"/>
              <a:t>Display must be structured to reflect structures in data</a:t>
            </a:r>
          </a:p>
          <a:p>
            <a:pPr lvl="2" eaLnBrk="1" hangingPunct="1">
              <a:lnSpc>
                <a:spcPct val="90000"/>
              </a:lnSpc>
            </a:pPr>
            <a:r>
              <a:rPr lang="en-US" sz="2100"/>
              <a:t>Look for natural hierarchies in data</a:t>
            </a:r>
          </a:p>
          <a:p>
            <a:pPr lvl="3" eaLnBrk="1" hangingPunct="1">
              <a:lnSpc>
                <a:spcPct val="90000"/>
              </a:lnSpc>
            </a:pPr>
            <a:r>
              <a:rPr lang="en-US" sz="1800"/>
              <a:t>Example, ecology data grouped by air variables (temp, pressure, wind speed), water variables ( rain fall, pH), flora (biomass, diversity)</a:t>
            </a:r>
          </a:p>
          <a:p>
            <a:pPr lvl="2" eaLnBrk="1" hangingPunct="1">
              <a:lnSpc>
                <a:spcPct val="90000"/>
              </a:lnSpc>
            </a:pPr>
            <a:r>
              <a:rPr lang="en-US" sz="2100"/>
              <a:t>Maintain these families and types in the display</a:t>
            </a:r>
          </a:p>
          <a:p>
            <a:pPr lvl="3" eaLnBrk="1" hangingPunct="1">
              <a:lnSpc>
                <a:spcPct val="90000"/>
              </a:lnSpc>
            </a:pPr>
            <a:r>
              <a:rPr lang="en-US" sz="1800"/>
              <a:t>Distinct audio stream for each, air, water, flora with distinct timbre</a:t>
            </a:r>
          </a:p>
          <a:p>
            <a:pPr lvl="3" eaLnBrk="1" hangingPunct="1">
              <a:lnSpc>
                <a:spcPct val="90000"/>
              </a:lnSpc>
            </a:pPr>
            <a:r>
              <a:rPr lang="en-US" sz="1800"/>
              <a:t>Map common parameters like temperature to same value like pitch</a:t>
            </a:r>
          </a:p>
          <a:p>
            <a:pPr lvl="3" eaLnBrk="1" hangingPunct="1">
              <a:lnSpc>
                <a:spcPct val="90000"/>
              </a:lnSpc>
            </a:pPr>
            <a:endParaRPr lang="en-US" sz="1800"/>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Handling Multiple Streams</a:t>
            </a:r>
          </a:p>
        </p:txBody>
      </p:sp>
      <p:sp>
        <p:nvSpPr>
          <p:cNvPr id="45059" name="Rectangle 3"/>
          <p:cNvSpPr>
            <a:spLocks noGrp="1" noChangeArrowheads="1"/>
          </p:cNvSpPr>
          <p:nvPr>
            <p:ph sz="quarter" idx="1"/>
          </p:nvPr>
        </p:nvSpPr>
        <p:spPr/>
        <p:txBody>
          <a:bodyPr/>
          <a:lstStyle/>
          <a:p>
            <a:pPr eaLnBrk="1" hangingPunct="1">
              <a:lnSpc>
                <a:spcPct val="90000"/>
              </a:lnSpc>
            </a:pPr>
            <a:r>
              <a:rPr lang="en-US" sz="2600" dirty="0"/>
              <a:t>Problem with multiple streams is that the user must shift focus from one to the other</a:t>
            </a:r>
          </a:p>
          <a:p>
            <a:pPr eaLnBrk="1" hangingPunct="1">
              <a:lnSpc>
                <a:spcPct val="90000"/>
              </a:lnSpc>
            </a:pPr>
            <a:r>
              <a:rPr lang="en-US" sz="2600" dirty="0"/>
              <a:t>User may not be able to discern a very large number of streams if they are of high dimension</a:t>
            </a:r>
          </a:p>
          <a:p>
            <a:pPr eaLnBrk="1" hangingPunct="1">
              <a:lnSpc>
                <a:spcPct val="90000"/>
              </a:lnSpc>
            </a:pPr>
            <a:r>
              <a:rPr lang="en-US" sz="2600" dirty="0"/>
              <a:t>User must segment the auditory stream</a:t>
            </a:r>
          </a:p>
          <a:p>
            <a:pPr eaLnBrk="1" hangingPunct="1">
              <a:lnSpc>
                <a:spcPct val="90000"/>
              </a:lnSpc>
            </a:pPr>
            <a:r>
              <a:rPr lang="en-US" sz="2600" dirty="0"/>
              <a:t>But, can also be perceived as a “sea of sound” which users can get an overall understanding of the whole system.</a:t>
            </a:r>
          </a:p>
          <a:p>
            <a:pPr lvl="1" eaLnBrk="1" hangingPunct="1">
              <a:lnSpc>
                <a:spcPct val="90000"/>
              </a:lnSpc>
            </a:pPr>
            <a:r>
              <a:rPr lang="en-US" sz="2200" dirty="0" err="1"/>
              <a:t>ARKola</a:t>
            </a:r>
            <a:endParaRPr lang="en-US" sz="2200"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Associations</a:t>
            </a:r>
          </a:p>
        </p:txBody>
      </p:sp>
      <p:sp>
        <p:nvSpPr>
          <p:cNvPr id="46083" name="Rectangle 3"/>
          <p:cNvSpPr>
            <a:spLocks noGrp="1" noChangeArrowheads="1"/>
          </p:cNvSpPr>
          <p:nvPr>
            <p:ph sz="quarter" idx="1"/>
          </p:nvPr>
        </p:nvSpPr>
        <p:spPr/>
        <p:txBody>
          <a:bodyPr/>
          <a:lstStyle/>
          <a:p>
            <a:pPr eaLnBrk="1" hangingPunct="1"/>
            <a:r>
              <a:rPr lang="en-US" sz="2600"/>
              <a:t>Abstract sounds have no intrinsic connection to the data. </a:t>
            </a:r>
          </a:p>
          <a:p>
            <a:pPr lvl="1" eaLnBrk="1" hangingPunct="1"/>
            <a:r>
              <a:rPr lang="en-US" sz="2200"/>
              <a:t>There is no particular sound that we would associate with stock market data</a:t>
            </a:r>
          </a:p>
          <a:p>
            <a:pPr lvl="1" eaLnBrk="1" hangingPunct="1"/>
            <a:r>
              <a:rPr lang="en-US" sz="2200"/>
              <a:t>So which sound parameter do we use then in a sonification?</a:t>
            </a:r>
          </a:p>
          <a:p>
            <a:pPr lvl="1" eaLnBrk="1" hangingPunct="1"/>
            <a:r>
              <a:rPr lang="en-US" sz="2200"/>
              <a:t>How will the user remember the mapping?</a:t>
            </a:r>
          </a:p>
          <a:p>
            <a:pPr lvl="1" eaLnBrk="1" hangingPunct="1"/>
            <a:r>
              <a:rPr lang="en-US" sz="2200"/>
              <a:t>Which direction should the parameter change in response to the data?</a:t>
            </a:r>
          </a:p>
          <a:p>
            <a:pPr lvl="1" eaLnBrk="1" hangingPunct="1">
              <a:buFont typeface="Wingdings" charset="2"/>
              <a:buNone/>
            </a:pPr>
            <a:endParaRPr lang="en-US" sz="2200"/>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Metaphorical Associations</a:t>
            </a:r>
          </a:p>
        </p:txBody>
      </p:sp>
      <p:sp>
        <p:nvSpPr>
          <p:cNvPr id="47107" name="Rectangle 3"/>
          <p:cNvSpPr>
            <a:spLocks noGrp="1" noChangeArrowheads="1"/>
          </p:cNvSpPr>
          <p:nvPr>
            <p:ph sz="quarter" idx="1"/>
          </p:nvPr>
        </p:nvSpPr>
        <p:spPr/>
        <p:txBody>
          <a:bodyPr/>
          <a:lstStyle/>
          <a:p>
            <a:pPr eaLnBrk="1" hangingPunct="1">
              <a:lnSpc>
                <a:spcPct val="90000"/>
              </a:lnSpc>
            </a:pPr>
            <a:r>
              <a:rPr lang="en-US" sz="2600"/>
              <a:t>A method of choosing sounds and parameters that relies on the user understanding a metaphor</a:t>
            </a:r>
          </a:p>
          <a:p>
            <a:pPr lvl="1" eaLnBrk="1" hangingPunct="1">
              <a:lnSpc>
                <a:spcPct val="90000"/>
              </a:lnSpc>
            </a:pPr>
            <a:r>
              <a:rPr lang="en-US" sz="2200"/>
              <a:t>Using a sound that allows the user to link a physical world value metaphorically with the change in parameter</a:t>
            </a:r>
          </a:p>
          <a:p>
            <a:pPr lvl="2" eaLnBrk="1" hangingPunct="1">
              <a:lnSpc>
                <a:spcPct val="90000"/>
              </a:lnSpc>
            </a:pPr>
            <a:r>
              <a:rPr lang="en-US" sz="2100"/>
              <a:t>Pitch going up =  physical speed value increasing (in real world machines make higher pitched sounds the faster they go)</a:t>
            </a:r>
          </a:p>
          <a:p>
            <a:pPr lvl="1" eaLnBrk="1" hangingPunct="1">
              <a:lnSpc>
                <a:spcPct val="90000"/>
              </a:lnSpc>
            </a:pPr>
            <a:r>
              <a:rPr lang="en-US" sz="2200"/>
              <a:t>Often you will want to encode the idea of “more” and “less” in many types of data</a:t>
            </a:r>
          </a:p>
          <a:p>
            <a:pPr lvl="2" eaLnBrk="1" hangingPunct="1">
              <a:lnSpc>
                <a:spcPct val="90000"/>
              </a:lnSpc>
            </a:pPr>
            <a:r>
              <a:rPr lang="en-US" sz="2100"/>
              <a:t>Can capitalize on sound metaphor for “more”</a:t>
            </a:r>
          </a:p>
          <a:p>
            <a:pPr lvl="3" eaLnBrk="1" hangingPunct="1">
              <a:lnSpc>
                <a:spcPct val="90000"/>
              </a:lnSpc>
            </a:pPr>
            <a:r>
              <a:rPr lang="en-US" sz="1800"/>
              <a:t>Increase a value like loudness (large objects make louder sounds)</a:t>
            </a:r>
          </a:p>
          <a:p>
            <a:pPr eaLnBrk="1" hangingPunct="1">
              <a:lnSpc>
                <a:spcPct val="90000"/>
              </a:lnSpc>
            </a:pPr>
            <a:endParaRPr lang="en-US" sz="26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33400"/>
            <a:ext cx="9144000" cy="577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Affective Association</a:t>
            </a:r>
          </a:p>
        </p:txBody>
      </p:sp>
      <p:sp>
        <p:nvSpPr>
          <p:cNvPr id="48131" name="Rectangle 3"/>
          <p:cNvSpPr>
            <a:spLocks noGrp="1" noChangeArrowheads="1"/>
          </p:cNvSpPr>
          <p:nvPr>
            <p:ph sz="quarter" idx="1"/>
          </p:nvPr>
        </p:nvSpPr>
        <p:spPr/>
        <p:txBody>
          <a:bodyPr/>
          <a:lstStyle/>
          <a:p>
            <a:pPr eaLnBrk="1" hangingPunct="1">
              <a:lnSpc>
                <a:spcPct val="90000"/>
              </a:lnSpc>
            </a:pPr>
            <a:r>
              <a:rPr lang="en-US" sz="1900"/>
              <a:t>A method of choosing sounds and parameters based on connection between the user’s feelings about a change in data and the feelings aroused by the sound</a:t>
            </a:r>
          </a:p>
          <a:p>
            <a:pPr lvl="1" eaLnBrk="1" hangingPunct="1">
              <a:lnSpc>
                <a:spcPct val="90000"/>
              </a:lnSpc>
            </a:pPr>
            <a:r>
              <a:rPr lang="en-US" sz="2000"/>
              <a:t>And undesirable change can be described by a sound that sounds “undesirable” to the user</a:t>
            </a:r>
          </a:p>
          <a:p>
            <a:pPr lvl="2" eaLnBrk="1" hangingPunct="1">
              <a:lnSpc>
                <a:spcPct val="90000"/>
              </a:lnSpc>
            </a:pPr>
            <a:r>
              <a:rPr lang="en-US" sz="2100"/>
              <a:t>Falling stock price for a broker represented with sound like a sound with unpleasant upper partials</a:t>
            </a:r>
          </a:p>
          <a:p>
            <a:pPr lvl="2" eaLnBrk="1" hangingPunct="1">
              <a:lnSpc>
                <a:spcPct val="90000"/>
              </a:lnSpc>
            </a:pPr>
            <a:r>
              <a:rPr lang="en-US" sz="2100"/>
              <a:t>A rise in stock price could cause the sound to become more “pleasing”</a:t>
            </a:r>
          </a:p>
          <a:p>
            <a:pPr lvl="1" eaLnBrk="1" hangingPunct="1">
              <a:lnSpc>
                <a:spcPct val="90000"/>
              </a:lnSpc>
            </a:pPr>
            <a:r>
              <a:rPr lang="en-US" sz="2000"/>
              <a:t>Possible affective associations</a:t>
            </a:r>
          </a:p>
          <a:p>
            <a:pPr lvl="2" eaLnBrk="1" hangingPunct="1">
              <a:lnSpc>
                <a:spcPct val="90000"/>
              </a:lnSpc>
            </a:pPr>
            <a:r>
              <a:rPr lang="en-US" sz="2100"/>
              <a:t>Increase in “ugliness”, decrease in “richness” = increase in undesirable variable in data</a:t>
            </a:r>
          </a:p>
          <a:p>
            <a:pPr lvl="2" eaLnBrk="1" hangingPunct="1">
              <a:lnSpc>
                <a:spcPct val="90000"/>
              </a:lnSpc>
            </a:pPr>
            <a:r>
              <a:rPr lang="en-US" sz="2100"/>
              <a:t>Increase in “predictability” of sound = increase in desirable variable</a:t>
            </a:r>
          </a:p>
          <a:p>
            <a:pPr lvl="2" eaLnBrk="1" hangingPunct="1">
              <a:lnSpc>
                <a:spcPct val="90000"/>
              </a:lnSpc>
              <a:buFont typeface="Wingdings" charset="2"/>
              <a:buNone/>
            </a:pPr>
            <a:endParaRPr lang="en-US" sz="1800"/>
          </a:p>
          <a:p>
            <a:pPr lvl="2" eaLnBrk="1" hangingPunct="1">
              <a:lnSpc>
                <a:spcPct val="90000"/>
              </a:lnSpc>
            </a:pPr>
            <a:endParaRPr lang="en-US" sz="210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t>Affective  Associations</a:t>
            </a:r>
          </a:p>
        </p:txBody>
      </p:sp>
      <p:sp>
        <p:nvSpPr>
          <p:cNvPr id="49155" name="Rectangle 3"/>
          <p:cNvSpPr>
            <a:spLocks noGrp="1" noChangeArrowheads="1"/>
          </p:cNvSpPr>
          <p:nvPr>
            <p:ph sz="quarter" idx="1"/>
          </p:nvPr>
        </p:nvSpPr>
        <p:spPr/>
        <p:txBody>
          <a:bodyPr/>
          <a:lstStyle/>
          <a:p>
            <a:pPr lvl="1" eaLnBrk="1" hangingPunct="1"/>
            <a:r>
              <a:rPr lang="en-US" sz="2000"/>
              <a:t>Requires that you can classify sounds by these types of feelings</a:t>
            </a:r>
          </a:p>
          <a:p>
            <a:pPr lvl="1" eaLnBrk="1" hangingPunct="1"/>
            <a:r>
              <a:rPr lang="en-US" sz="2000"/>
              <a:t>Will only work where there is an affect of the data</a:t>
            </a:r>
          </a:p>
          <a:p>
            <a:pPr lvl="2" eaLnBrk="1" hangingPunct="1"/>
            <a:r>
              <a:rPr lang="en-US" sz="2100"/>
              <a:t>Increase in toxins in the environment does</a:t>
            </a:r>
          </a:p>
          <a:p>
            <a:pPr lvl="2" eaLnBrk="1" hangingPunct="1"/>
            <a:r>
              <a:rPr lang="en-US" sz="2100"/>
              <a:t>Increase in scattering particles in a physics experiment may not</a:t>
            </a:r>
          </a:p>
          <a:p>
            <a:pPr lvl="3" eaLnBrk="1" hangingPunct="1"/>
            <a:r>
              <a:rPr lang="en-US" sz="1800"/>
              <a:t>Would not be useful and in fact could be detrimental</a:t>
            </a:r>
          </a:p>
          <a:p>
            <a:pPr eaLnBrk="1" hangingPunct="1"/>
            <a:r>
              <a:rPr lang="en-US" sz="1900"/>
              <a:t>It is easier to accomplish this type of association in the user with audio than with graphics</a:t>
            </a:r>
          </a:p>
          <a:p>
            <a:pPr eaLnBrk="1" hangingPunct="1">
              <a:buFont typeface="Wingdings" charset="2"/>
              <a:buNone/>
            </a:pPr>
            <a:endParaRPr lang="en-US"/>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Associations</a:t>
            </a:r>
          </a:p>
        </p:txBody>
      </p:sp>
      <p:sp>
        <p:nvSpPr>
          <p:cNvPr id="50179" name="Rectangle 3"/>
          <p:cNvSpPr>
            <a:spLocks noGrp="1" noChangeArrowheads="1"/>
          </p:cNvSpPr>
          <p:nvPr>
            <p:ph sz="quarter" idx="1"/>
          </p:nvPr>
        </p:nvSpPr>
        <p:spPr/>
        <p:txBody>
          <a:bodyPr/>
          <a:lstStyle/>
          <a:p>
            <a:pPr eaLnBrk="1" hangingPunct="1"/>
            <a:r>
              <a:rPr lang="en-US" sz="2600" dirty="0"/>
              <a:t>Can be conflicts between both types of mappings</a:t>
            </a:r>
          </a:p>
          <a:p>
            <a:pPr lvl="1" eaLnBrk="1" hangingPunct="1"/>
            <a:r>
              <a:rPr lang="en-US" sz="2200" dirty="0"/>
              <a:t>What if rising pitch equals increased value metaphor coexists with rising pitch equals less desirable</a:t>
            </a:r>
          </a:p>
          <a:p>
            <a:pPr lvl="2" eaLnBrk="1" hangingPunct="1"/>
            <a:r>
              <a:rPr lang="en-US" sz="2100" dirty="0"/>
              <a:t>A desirable variable like stock market price…if the pitch rises which association is being used?</a:t>
            </a:r>
          </a:p>
          <a:p>
            <a:pPr lvl="1" eaLnBrk="1" hangingPunct="1"/>
            <a:r>
              <a:rPr lang="en-US" sz="2200" dirty="0"/>
              <a:t>There is a large subjective component to designing auditory displays, but must be combined with objective data about the data set being </a:t>
            </a:r>
            <a:r>
              <a:rPr lang="en-US" sz="2200" dirty="0" err="1"/>
              <a:t>sonified</a:t>
            </a:r>
            <a:endParaRPr lang="en-US" sz="2200" dirty="0"/>
          </a:p>
          <a:p>
            <a:pPr lvl="2" eaLnBrk="1" hangingPunct="1"/>
            <a:r>
              <a:rPr lang="en-US" sz="2100" dirty="0"/>
              <a:t>“most people in France find the increase in network traffic annoying”</a:t>
            </a: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Sonification Applications</a:t>
            </a:r>
          </a:p>
        </p:txBody>
      </p:sp>
      <p:sp>
        <p:nvSpPr>
          <p:cNvPr id="51203" name="Rectangle 3"/>
          <p:cNvSpPr>
            <a:spLocks noGrp="1" noChangeArrowheads="1"/>
          </p:cNvSpPr>
          <p:nvPr>
            <p:ph sz="quarter" idx="1"/>
          </p:nvPr>
        </p:nvSpPr>
        <p:spPr/>
        <p:txBody>
          <a:bodyPr/>
          <a:lstStyle/>
          <a:p>
            <a:pPr eaLnBrk="1" hangingPunct="1">
              <a:lnSpc>
                <a:spcPct val="90000"/>
              </a:lnSpc>
            </a:pPr>
            <a:r>
              <a:rPr lang="en-US" sz="2600" dirty="0"/>
              <a:t>“</a:t>
            </a:r>
            <a:r>
              <a:rPr lang="en-US" sz="2600" dirty="0" err="1"/>
              <a:t>Sonifying</a:t>
            </a:r>
            <a:r>
              <a:rPr lang="en-US" sz="2600" dirty="0"/>
              <a:t> the Body Electric” , Fitch, Kramer(94)</a:t>
            </a:r>
          </a:p>
          <a:p>
            <a:pPr lvl="1" eaLnBrk="1" hangingPunct="1">
              <a:lnSpc>
                <a:spcPct val="90000"/>
              </a:lnSpc>
            </a:pPr>
            <a:r>
              <a:rPr lang="en-US" sz="2200"/>
              <a:t>Subjects are anesthesiologists, must keep “patient” alive</a:t>
            </a:r>
          </a:p>
          <a:p>
            <a:pPr lvl="2" eaLnBrk="1" hangingPunct="1">
              <a:lnSpc>
                <a:spcPct val="90000"/>
              </a:lnSpc>
            </a:pPr>
            <a:r>
              <a:rPr lang="en-US" sz="2100" dirty="0"/>
              <a:t>8 continuous signals to monitor </a:t>
            </a:r>
          </a:p>
          <a:p>
            <a:pPr lvl="3" eaLnBrk="1" hangingPunct="1">
              <a:lnSpc>
                <a:spcPct val="90000"/>
              </a:lnSpc>
            </a:pPr>
            <a:r>
              <a:rPr lang="en-US" sz="1800" dirty="0"/>
              <a:t>Heart rate, body temp, blood pressure etc.</a:t>
            </a:r>
          </a:p>
          <a:p>
            <a:pPr lvl="2" eaLnBrk="1" hangingPunct="1">
              <a:lnSpc>
                <a:spcPct val="90000"/>
              </a:lnSpc>
            </a:pPr>
            <a:r>
              <a:rPr lang="en-US" sz="2100" dirty="0"/>
              <a:t>Many types of “complications”, single and multivariable</a:t>
            </a:r>
          </a:p>
          <a:p>
            <a:pPr lvl="2" eaLnBrk="1" hangingPunct="1">
              <a:lnSpc>
                <a:spcPct val="90000"/>
              </a:lnSpc>
            </a:pPr>
            <a:r>
              <a:rPr lang="en-US" sz="2100" dirty="0"/>
              <a:t>Sound mappings</a:t>
            </a:r>
          </a:p>
          <a:p>
            <a:pPr lvl="3" eaLnBrk="1" hangingPunct="1">
              <a:lnSpc>
                <a:spcPct val="90000"/>
              </a:lnSpc>
            </a:pPr>
            <a:r>
              <a:rPr lang="en-US" sz="1800" dirty="0"/>
              <a:t>Base sounds, thudding heart sound, AM noise at breathing rate</a:t>
            </a:r>
          </a:p>
          <a:p>
            <a:pPr lvl="3" eaLnBrk="1" hangingPunct="1">
              <a:lnSpc>
                <a:spcPct val="90000"/>
              </a:lnSpc>
            </a:pPr>
            <a:r>
              <a:rPr lang="en-US" sz="1800" dirty="0"/>
              <a:t>Piggy-back variables modify the base</a:t>
            </a:r>
          </a:p>
          <a:p>
            <a:pPr lvl="4" eaLnBrk="1" hangingPunct="1">
              <a:lnSpc>
                <a:spcPct val="90000"/>
              </a:lnSpc>
            </a:pPr>
            <a:r>
              <a:rPr lang="en-US" sz="1800" dirty="0"/>
              <a:t>Temp, bandpass </a:t>
            </a:r>
            <a:r>
              <a:rPr lang="en-US" sz="1800" dirty="0" err="1"/>
              <a:t>freq</a:t>
            </a:r>
            <a:r>
              <a:rPr lang="en-US" sz="1800" dirty="0"/>
              <a:t> on breathing</a:t>
            </a:r>
          </a:p>
          <a:p>
            <a:pPr lvl="4" eaLnBrk="1" hangingPunct="1">
              <a:lnSpc>
                <a:spcPct val="90000"/>
              </a:lnSpc>
            </a:pPr>
            <a:r>
              <a:rPr lang="en-US" sz="1800" dirty="0"/>
              <a:t>Blood pressure, pitch of heart sound</a:t>
            </a:r>
          </a:p>
          <a:p>
            <a:pPr lvl="4" eaLnBrk="1" hangingPunct="1">
              <a:lnSpc>
                <a:spcPct val="90000"/>
              </a:lnSpc>
            </a:pPr>
            <a:r>
              <a:rPr lang="en-US" sz="1800" dirty="0"/>
              <a:t>CO2, timbre heart sound</a:t>
            </a:r>
          </a:p>
          <a:p>
            <a:pPr lvl="1" eaLnBrk="1" hangingPunct="1">
              <a:lnSpc>
                <a:spcPct val="90000"/>
              </a:lnSpc>
            </a:pPr>
            <a:r>
              <a:rPr lang="en-US" sz="2200" dirty="0"/>
              <a:t>Use of audio more accurate and faster than visuals</a:t>
            </a: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Sonification Applications</a:t>
            </a:r>
          </a:p>
        </p:txBody>
      </p:sp>
      <p:sp>
        <p:nvSpPr>
          <p:cNvPr id="52227" name="Rectangle 3"/>
          <p:cNvSpPr>
            <a:spLocks noGrp="1" noChangeArrowheads="1"/>
          </p:cNvSpPr>
          <p:nvPr>
            <p:ph sz="quarter" idx="1"/>
          </p:nvPr>
        </p:nvSpPr>
        <p:spPr/>
        <p:txBody>
          <a:bodyPr/>
          <a:lstStyle/>
          <a:p>
            <a:pPr eaLnBrk="1" hangingPunct="1"/>
            <a:r>
              <a:rPr lang="en-US" sz="2600"/>
              <a:t>Babble Online, Hansen(2001)</a:t>
            </a:r>
          </a:p>
          <a:p>
            <a:pPr lvl="1" eaLnBrk="1" hangingPunct="1"/>
            <a:r>
              <a:rPr lang="en-US" sz="2200"/>
              <a:t>Sonified browsing on Lucent web site, and internet chat sites</a:t>
            </a:r>
          </a:p>
          <a:p>
            <a:pPr eaLnBrk="1" hangingPunct="1"/>
            <a:r>
              <a:rPr lang="en-US" sz="2600"/>
              <a:t>Browsing sonification</a:t>
            </a:r>
          </a:p>
          <a:p>
            <a:pPr lvl="1" eaLnBrk="1" hangingPunct="1"/>
            <a:r>
              <a:rPr lang="en-US" sz="2200"/>
              <a:t>Is the site busy or quiet?</a:t>
            </a:r>
          </a:p>
          <a:p>
            <a:pPr lvl="1" eaLnBrk="1" hangingPunct="1"/>
            <a:r>
              <a:rPr lang="en-US" sz="2200"/>
              <a:t>How many people are looking deep in site, versus “passing through”</a:t>
            </a:r>
          </a:p>
          <a:p>
            <a:pPr lvl="1" eaLnBrk="1" hangingPunct="1"/>
            <a:r>
              <a:rPr lang="en-US" sz="2200"/>
              <a:t>What content sections are people looking at?</a:t>
            </a:r>
          </a:p>
          <a:p>
            <a:pPr lvl="1" eaLnBrk="1" hangingPunct="1"/>
            <a:r>
              <a:rPr lang="en-US" sz="2200"/>
              <a:t>What patterns of browsing are there?</a:t>
            </a: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Sonification Applications</a:t>
            </a:r>
          </a:p>
        </p:txBody>
      </p:sp>
      <p:sp>
        <p:nvSpPr>
          <p:cNvPr id="53251" name="Rectangle 3"/>
          <p:cNvSpPr>
            <a:spLocks noGrp="1" noChangeArrowheads="1"/>
          </p:cNvSpPr>
          <p:nvPr>
            <p:ph sz="quarter" idx="1"/>
          </p:nvPr>
        </p:nvSpPr>
        <p:spPr/>
        <p:txBody>
          <a:bodyPr/>
          <a:lstStyle/>
          <a:p>
            <a:pPr eaLnBrk="1" hangingPunct="1">
              <a:lnSpc>
                <a:spcPct val="90000"/>
              </a:lnSpc>
            </a:pPr>
            <a:r>
              <a:rPr lang="en-US"/>
              <a:t>Browsing sonification</a:t>
            </a:r>
          </a:p>
          <a:p>
            <a:pPr lvl="1" eaLnBrk="1" hangingPunct="1">
              <a:lnSpc>
                <a:spcPct val="90000"/>
              </a:lnSpc>
            </a:pPr>
            <a:r>
              <a:rPr lang="en-US"/>
              <a:t>Pitch mapped to five sub-domains in site</a:t>
            </a:r>
          </a:p>
          <a:p>
            <a:pPr lvl="1" eaLnBrk="1" hangingPunct="1">
              <a:lnSpc>
                <a:spcPct val="90000"/>
              </a:lnSpc>
            </a:pPr>
            <a:r>
              <a:rPr lang="en-US"/>
              <a:t>Number visitors mapped to loudness and tonal balance</a:t>
            </a:r>
          </a:p>
          <a:p>
            <a:pPr lvl="1" eaLnBrk="1" hangingPunct="1">
              <a:lnSpc>
                <a:spcPct val="90000"/>
              </a:lnSpc>
            </a:pPr>
            <a:r>
              <a:rPr lang="en-US"/>
              <a:t>When deep content requested higher-pitched pulsing tone, speed mapped to number of people accessing the area</a:t>
            </a:r>
          </a:p>
          <a:p>
            <a:pPr lvl="1" eaLnBrk="1" hangingPunct="1">
              <a:lnSpc>
                <a:spcPct val="90000"/>
              </a:lnSpc>
            </a:pPr>
            <a:r>
              <a:rPr lang="en-US"/>
              <a:t>More high register sounds, more detailed the content.</a:t>
            </a: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Sonification Applications</a:t>
            </a:r>
          </a:p>
        </p:txBody>
      </p:sp>
      <p:sp>
        <p:nvSpPr>
          <p:cNvPr id="54275" name="Rectangle 3"/>
          <p:cNvSpPr>
            <a:spLocks noGrp="1" noChangeArrowheads="1"/>
          </p:cNvSpPr>
          <p:nvPr>
            <p:ph sz="quarter" idx="1"/>
          </p:nvPr>
        </p:nvSpPr>
        <p:spPr/>
        <p:txBody>
          <a:bodyPr/>
          <a:lstStyle/>
          <a:p>
            <a:pPr eaLnBrk="1" hangingPunct="1"/>
            <a:r>
              <a:rPr lang="en-US"/>
              <a:t>Chat Sonification</a:t>
            </a:r>
          </a:p>
          <a:p>
            <a:pPr lvl="1" eaLnBrk="1" hangingPunct="1"/>
            <a:r>
              <a:rPr lang="en-US"/>
              <a:t>What are people chatting about?</a:t>
            </a:r>
          </a:p>
          <a:p>
            <a:pPr lvl="2" eaLnBrk="1" hangingPunct="1"/>
            <a:r>
              <a:rPr lang="en-US"/>
              <a:t>System determines top ten topics that are being discussed in the chat rooms</a:t>
            </a:r>
          </a:p>
          <a:p>
            <a:pPr lvl="3" eaLnBrk="1" hangingPunct="1"/>
            <a:r>
              <a:rPr lang="en-US"/>
              <a:t>Pan left and right</a:t>
            </a:r>
          </a:p>
          <a:p>
            <a:pPr lvl="2" eaLnBrk="1" hangingPunct="1"/>
            <a:r>
              <a:rPr lang="en-US"/>
              <a:t>Sonification consists of topics being spoken</a:t>
            </a:r>
          </a:p>
          <a:p>
            <a:pPr lvl="2" eaLnBrk="1" hangingPunct="1"/>
            <a:r>
              <a:rPr lang="en-US"/>
              <a:t>Sample sentences spoken</a:t>
            </a:r>
          </a:p>
          <a:p>
            <a:pPr lvl="2" eaLnBrk="1" hangingPunct="1"/>
            <a:r>
              <a:rPr lang="en-US"/>
              <a:t>Entropy shown with piano score</a:t>
            </a:r>
          </a:p>
          <a:p>
            <a:pPr lvl="2" eaLnBrk="1" hangingPunct="1">
              <a:buFont typeface="Wingdings" charset="2"/>
              <a:buNone/>
            </a:pPr>
            <a:endParaRPr lang="en-US"/>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References</a:t>
            </a:r>
          </a:p>
        </p:txBody>
      </p:sp>
      <p:sp>
        <p:nvSpPr>
          <p:cNvPr id="55299" name="Rectangle 3"/>
          <p:cNvSpPr>
            <a:spLocks noGrp="1" noChangeArrowheads="1"/>
          </p:cNvSpPr>
          <p:nvPr>
            <p:ph sz="quarter" idx="1"/>
          </p:nvPr>
        </p:nvSpPr>
        <p:spPr/>
        <p:txBody>
          <a:bodyPr/>
          <a:lstStyle/>
          <a:p>
            <a:pPr eaLnBrk="1" hangingPunct="1">
              <a:lnSpc>
                <a:spcPct val="90000"/>
              </a:lnSpc>
            </a:pPr>
            <a:r>
              <a:rPr lang="en-US" sz="2100"/>
              <a:t>Gregory Kramer, “Some Organizing Principles for Representing Data with Sound”, Auditory Display, SFI Studies in the Sciences of Complexity, Proc. Vol. XVIII, Addison-Wesley 1994</a:t>
            </a:r>
          </a:p>
          <a:p>
            <a:pPr eaLnBrk="1" hangingPunct="1">
              <a:lnSpc>
                <a:spcPct val="90000"/>
              </a:lnSpc>
            </a:pPr>
            <a:r>
              <a:rPr lang="en-US" sz="2100"/>
              <a:t>Tecumseh Fitch, Gregory Kramer,”Sonifying the Body Electric: Superiority of an Auditory over a Visual Display in a Complex, Multivariate System”, Auditory Display, SFI Studies in the Sciences of Complexity, Proc. Vol. XVIII, Addison-Wesley 1994</a:t>
            </a:r>
          </a:p>
          <a:p>
            <a:pPr eaLnBrk="1" hangingPunct="1">
              <a:lnSpc>
                <a:spcPct val="90000"/>
              </a:lnSpc>
            </a:pPr>
            <a:r>
              <a:rPr lang="en-US" sz="2100"/>
              <a:t>M.H. Hansen, B. Rubin,”Babble Online: Applying Statistics and Design to Sonify the Internet”, ICAD 2001, July 29 – August 1 2001</a:t>
            </a: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t>Sonification Design</a:t>
            </a:r>
          </a:p>
        </p:txBody>
      </p:sp>
      <p:sp>
        <p:nvSpPr>
          <p:cNvPr id="56323" name="Content Placeholder 2"/>
          <p:cNvSpPr>
            <a:spLocks noGrp="1"/>
          </p:cNvSpPr>
          <p:nvPr>
            <p:ph sz="quarter" idx="1"/>
          </p:nvPr>
        </p:nvSpPr>
        <p:spPr/>
        <p:txBody>
          <a:bodyPr/>
          <a:lstStyle/>
          <a:p>
            <a:r>
              <a:rPr lang="en-US"/>
              <a:t>How do I turn this…</a:t>
            </a:r>
          </a:p>
          <a:p>
            <a:endParaRPr lang="en-US"/>
          </a:p>
          <a:p>
            <a:endParaRPr lang="en-US"/>
          </a:p>
          <a:p>
            <a:endParaRPr lang="en-US"/>
          </a:p>
          <a:p>
            <a:endParaRPr lang="en-US"/>
          </a:p>
          <a:p>
            <a:endParaRPr lang="en-US"/>
          </a:p>
          <a:p>
            <a:endParaRPr lang="en-US"/>
          </a:p>
          <a:p>
            <a:r>
              <a:rPr lang="en-US"/>
              <a:t>Into a sonification?</a:t>
            </a:r>
          </a:p>
        </p:txBody>
      </p:sp>
      <p:pic>
        <p:nvPicPr>
          <p:cNvPr id="5632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86000"/>
            <a:ext cx="4572000" cy="320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t>Sonification Lab</a:t>
            </a:r>
          </a:p>
        </p:txBody>
      </p:sp>
      <p:sp>
        <p:nvSpPr>
          <p:cNvPr id="57347" name="Content Placeholder 2"/>
          <p:cNvSpPr>
            <a:spLocks noGrp="1"/>
          </p:cNvSpPr>
          <p:nvPr>
            <p:ph sz="quarter" idx="1"/>
          </p:nvPr>
        </p:nvSpPr>
        <p:spPr/>
        <p:txBody>
          <a:bodyPr/>
          <a:lstStyle/>
          <a:p>
            <a:r>
              <a:rPr lang="en-US"/>
              <a:t>Prof. Bruce Walker </a:t>
            </a:r>
          </a:p>
          <a:p>
            <a:pPr lvl="1"/>
            <a:r>
              <a:rPr lang="en-US">
                <a:hlinkClick r:id="rId3"/>
              </a:rPr>
              <a:t>http://sonify.psych.gatech.edu/research/</a:t>
            </a:r>
            <a:r>
              <a:rPr lang="en-US"/>
              <a:t> </a:t>
            </a:r>
          </a:p>
          <a:p>
            <a:r>
              <a:rPr lang="en-US"/>
              <a:t>Sonification Sandbox</a:t>
            </a:r>
          </a:p>
          <a:p>
            <a:r>
              <a:rPr lang="en-US"/>
              <a:t>Auditory Graphs</a:t>
            </a:r>
          </a:p>
          <a:p>
            <a:r>
              <a:rPr lang="en-US"/>
              <a:t>Audio Abacus</a:t>
            </a:r>
          </a:p>
          <a:p>
            <a:r>
              <a:rPr lang="en-US"/>
              <a:t>User Training</a:t>
            </a:r>
          </a:p>
          <a:p>
            <a:r>
              <a:rPr lang="en-US"/>
              <a:t>Accessible Aquarium</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Visualization</a:t>
            </a:r>
          </a:p>
        </p:txBody>
      </p:sp>
      <p:pic>
        <p:nvPicPr>
          <p:cNvPr id="19459" name="Picture 3" descr="2D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756025"/>
            <a:ext cx="4249738" cy="279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60" name="Picture 4" descr="stasko_2D_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447800"/>
            <a:ext cx="4114800" cy="3462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Visualization</a:t>
            </a:r>
          </a:p>
        </p:txBody>
      </p:sp>
      <p:pic>
        <p:nvPicPr>
          <p:cNvPr id="20483" name="Picture 3" descr="stasko_3D_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76400"/>
            <a:ext cx="1905000" cy="185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4" name="Picture 4" descr="stasko_population_den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657600"/>
            <a:ext cx="5181600" cy="290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5" name="Picture 5" descr="Stasko_kernel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295400"/>
            <a:ext cx="3352800" cy="284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What is Sonification?</a:t>
            </a:r>
          </a:p>
        </p:txBody>
      </p:sp>
      <p:sp>
        <p:nvSpPr>
          <p:cNvPr id="21507" name="Rectangle 3"/>
          <p:cNvSpPr>
            <a:spLocks noGrp="1" noChangeArrowheads="1"/>
          </p:cNvSpPr>
          <p:nvPr>
            <p:ph sz="quarter" idx="1"/>
          </p:nvPr>
        </p:nvSpPr>
        <p:spPr/>
        <p:txBody>
          <a:bodyPr/>
          <a:lstStyle/>
          <a:p>
            <a:pPr eaLnBrk="1" hangingPunct="1">
              <a:lnSpc>
                <a:spcPct val="90000"/>
              </a:lnSpc>
            </a:pPr>
            <a:r>
              <a:rPr lang="en-US" sz="2600" dirty="0"/>
              <a:t>The transformation of numerical data into sound for purposes of observing that data (NSCS ADS 1999).</a:t>
            </a:r>
          </a:p>
          <a:p>
            <a:pPr eaLnBrk="1" hangingPunct="1">
              <a:lnSpc>
                <a:spcPct val="90000"/>
              </a:lnSpc>
            </a:pPr>
            <a:r>
              <a:rPr lang="en-US" sz="2600" dirty="0"/>
              <a:t>Data representation through audio (ICAD 1999).</a:t>
            </a:r>
          </a:p>
          <a:p>
            <a:pPr eaLnBrk="1" hangingPunct="1">
              <a:lnSpc>
                <a:spcPct val="90000"/>
              </a:lnSpc>
            </a:pPr>
            <a:r>
              <a:rPr lang="en-US" sz="2600" dirty="0"/>
              <a:t>Earliest example</a:t>
            </a:r>
          </a:p>
          <a:p>
            <a:pPr lvl="1" eaLnBrk="1" hangingPunct="1">
              <a:lnSpc>
                <a:spcPct val="90000"/>
              </a:lnSpc>
            </a:pPr>
            <a:r>
              <a:rPr lang="en-US" sz="2200" dirty="0"/>
              <a:t>Geiger Counter, 1900’s</a:t>
            </a:r>
          </a:p>
          <a:p>
            <a:pPr lvl="2" eaLnBrk="1" hangingPunct="1">
              <a:lnSpc>
                <a:spcPct val="90000"/>
              </a:lnSpc>
            </a:pPr>
            <a:r>
              <a:rPr lang="en-US" sz="2100" dirty="0"/>
              <a:t>“clicks” based on radiation levels</a:t>
            </a:r>
          </a:p>
          <a:p>
            <a:pPr lvl="3" eaLnBrk="1" hangingPunct="1">
              <a:lnSpc>
                <a:spcPct val="90000"/>
              </a:lnSpc>
            </a:pPr>
            <a:r>
              <a:rPr lang="en-US" sz="1800" dirty="0"/>
              <a:t>Alerts user to danger</a:t>
            </a:r>
          </a:p>
          <a:p>
            <a:pPr eaLnBrk="1" hangingPunct="1">
              <a:lnSpc>
                <a:spcPct val="90000"/>
              </a:lnSpc>
            </a:pPr>
            <a:r>
              <a:rPr lang="en-US" sz="2600" dirty="0"/>
              <a:t>Medical 	</a:t>
            </a:r>
          </a:p>
          <a:p>
            <a:pPr lvl="1" eaLnBrk="1" hangingPunct="1">
              <a:lnSpc>
                <a:spcPct val="90000"/>
              </a:lnSpc>
            </a:pPr>
            <a:r>
              <a:rPr lang="en-US" sz="2200" dirty="0"/>
              <a:t>Heart monitor</a:t>
            </a:r>
          </a:p>
          <a:p>
            <a:pPr lvl="1" eaLnBrk="1" hangingPunct="1">
              <a:lnSpc>
                <a:spcPct val="90000"/>
              </a:lnSpc>
            </a:pPr>
            <a:r>
              <a:rPr lang="en-US" sz="2200" dirty="0"/>
              <a:t>Pulse-</a:t>
            </a:r>
            <a:r>
              <a:rPr lang="en-US" sz="2200" dirty="0" err="1"/>
              <a:t>oximeter</a:t>
            </a:r>
            <a:r>
              <a:rPr lang="en-US" sz="2200" dirty="0"/>
              <a:t>, monitor blood oxygen level</a:t>
            </a:r>
          </a:p>
          <a:p>
            <a:pPr eaLnBrk="1" hangingPunct="1">
              <a:lnSpc>
                <a:spcPct val="90000"/>
              </a:lnSpc>
            </a:pPr>
            <a:endParaRPr lang="en-US" sz="2600" dirty="0"/>
          </a:p>
        </p:txBody>
      </p:sp>
      <p:pic>
        <p:nvPicPr>
          <p:cNvPr id="275460" name="geig238.wav">
            <a:hlinkClick r:id="" action="ppaction://media"/>
          </p:cNvPr>
          <p:cNvPicPr>
            <a:picLocks noRot="1" noChangeAspect="1" noChangeArrowheads="1"/>
          </p:cNvPicPr>
          <p:nvPr>
            <a:audioFile r:link="rId2"/>
            <p:extLst>
              <p:ext uri="{DAA4B4D4-6D71-4841-9C94-3DE7FCFB9230}">
                <p14:media xmlns:p14="http://schemas.microsoft.com/office/powerpoint/2010/main" r:embed="rId1"/>
              </p:ext>
            </p:extLst>
          </p:nvPr>
        </p:nvPicPr>
        <p:blipFill>
          <a:blip r:embed="rId11">
            <a:extLst>
              <a:ext uri="{28A0092B-C50C-407E-A947-70E740481C1C}">
                <a14:useLocalDpi xmlns:a14="http://schemas.microsoft.com/office/drawing/2010/main" val="0"/>
              </a:ext>
            </a:extLst>
          </a:blip>
          <a:srcRect/>
          <a:stretch>
            <a:fillRect/>
          </a:stretch>
        </p:blipFill>
        <p:spPr bwMode="auto">
          <a:xfrm>
            <a:off x="6172200" y="38100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5461" name="geiger_clicks_slow.wav">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11">
            <a:extLst>
              <a:ext uri="{28A0092B-C50C-407E-A947-70E740481C1C}">
                <a14:useLocalDpi xmlns:a14="http://schemas.microsoft.com/office/drawing/2010/main" val="0"/>
              </a:ext>
            </a:extLst>
          </a:blip>
          <a:srcRect/>
          <a:stretch>
            <a:fillRect/>
          </a:stretch>
        </p:blipFill>
        <p:spPr bwMode="auto">
          <a:xfrm>
            <a:off x="5638800" y="38100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5462" name="hear254.wav">
            <a:hlinkClick r:id="" action="ppaction://media"/>
          </p:cNvPr>
          <p:cNvPicPr>
            <a:picLocks noRot="1" noChangeAspect="1" noChangeArrowheads="1"/>
          </p:cNvPicPr>
          <p:nvPr>
            <a:audioFile r:link="rId6"/>
            <p:extLst>
              <p:ext uri="{DAA4B4D4-6D71-4841-9C94-3DE7FCFB9230}">
                <p14:media xmlns:p14="http://schemas.microsoft.com/office/powerpoint/2010/main" r:embed="rId5"/>
              </p:ext>
            </p:extLst>
          </p:nvPr>
        </p:nvPicPr>
        <p:blipFill>
          <a:blip r:embed="rId11">
            <a:extLst>
              <a:ext uri="{28A0092B-C50C-407E-A947-70E740481C1C}">
                <a14:useLocalDpi xmlns:a14="http://schemas.microsoft.com/office/drawing/2010/main" val="0"/>
              </a:ext>
            </a:extLst>
          </a:blip>
          <a:srcRect/>
          <a:stretch>
            <a:fillRect/>
          </a:stretch>
        </p:blipFill>
        <p:spPr bwMode="auto">
          <a:xfrm>
            <a:off x="6705600" y="52578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5463" name="moni254.wav">
            <a:hlinkClick r:id="" action="ppaction://media"/>
          </p:cNvPr>
          <p:cNvPicPr>
            <a:picLocks noRot="1" noChangeAspect="1" noChangeArrowheads="1"/>
          </p:cNvPicPr>
          <p:nvPr>
            <a:audioFile r:link="rId8"/>
            <p:extLst>
              <p:ext uri="{DAA4B4D4-6D71-4841-9C94-3DE7FCFB9230}">
                <p14:media xmlns:p14="http://schemas.microsoft.com/office/powerpoint/2010/main" r:embed="rId7"/>
              </p:ext>
            </p:extLst>
          </p:nvPr>
        </p:nvPicPr>
        <p:blipFill>
          <a:blip r:embed="rId11">
            <a:extLst>
              <a:ext uri="{28A0092B-C50C-407E-A947-70E740481C1C}">
                <a14:useLocalDpi xmlns:a14="http://schemas.microsoft.com/office/drawing/2010/main" val="0"/>
              </a:ext>
            </a:extLst>
          </a:blip>
          <a:srcRect/>
          <a:stretch>
            <a:fillRect/>
          </a:stretch>
        </p:blipFill>
        <p:spPr bwMode="auto">
          <a:xfrm>
            <a:off x="7467600" y="52578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275460"/>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124" fill="hold"/>
                                        <p:tgtEl>
                                          <p:spTgt spid="275460"/>
                                        </p:tgtEl>
                                      </p:cBhvr>
                                    </p:cmd>
                                  </p:childTnLst>
                                </p:cTn>
                              </p:par>
                            </p:childTnLst>
                          </p:cTn>
                        </p:par>
                      </p:childTnLst>
                    </p:cTn>
                  </p:par>
                </p:childTnLst>
              </p:cTn>
              <p:nextCondLst>
                <p:cond evt="onClick" delay="0">
                  <p:tgtEl>
                    <p:spTgt spid="275460"/>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75460"/>
                </p:tgtEl>
              </p:cMediaNode>
            </p:audio>
            <p:seq concurrent="1" nextAc="seek">
              <p:cTn id="8" restart="whenNotActive" fill="hold" evtFilter="cancelBubble" nodeType="interactiveSeq">
                <p:stCondLst>
                  <p:cond evt="onClick" delay="0">
                    <p:tgtEl>
                      <p:spTgt spid="275461"/>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1" presetClass="mediacall" presetSubtype="0" fill="hold" nodeType="clickEffect">
                                  <p:stCondLst>
                                    <p:cond delay="0"/>
                                  </p:stCondLst>
                                  <p:childTnLst>
                                    <p:cmd type="call" cmd="playFrom(0.0)">
                                      <p:cBhvr>
                                        <p:cTn id="12" dur="9193" fill="hold"/>
                                        <p:tgtEl>
                                          <p:spTgt spid="275461"/>
                                        </p:tgtEl>
                                      </p:cBhvr>
                                    </p:cmd>
                                  </p:childTnLst>
                                </p:cTn>
                              </p:par>
                            </p:childTnLst>
                          </p:cTn>
                        </p:par>
                      </p:childTnLst>
                    </p:cTn>
                  </p:par>
                </p:childTnLst>
              </p:cTn>
              <p:nextCondLst>
                <p:cond evt="onClick" delay="0">
                  <p:tgtEl>
                    <p:spTgt spid="275461"/>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275461"/>
                </p:tgtEl>
              </p:cMediaNode>
            </p:audio>
            <p:seq concurrent="1" nextAc="seek">
              <p:cTn id="14" restart="whenNotActive" fill="hold" evtFilter="cancelBubble" nodeType="interactiveSeq">
                <p:stCondLst>
                  <p:cond evt="onClick" delay="0">
                    <p:tgtEl>
                      <p:spTgt spid="275462"/>
                    </p:tgtEl>
                  </p:cond>
                </p:stCondLst>
                <p:endSync evt="end" delay="0">
                  <p:rtn val="all"/>
                </p:endSync>
                <p:childTnLst>
                  <p:par>
                    <p:cTn id="15" fill="hold" nodeType="clickPar">
                      <p:stCondLst>
                        <p:cond delay="0"/>
                      </p:stCondLst>
                      <p:childTnLst>
                        <p:par>
                          <p:cTn id="16" fill="hold" nodeType="withGroup">
                            <p:stCondLst>
                              <p:cond delay="0"/>
                            </p:stCondLst>
                            <p:childTnLst>
                              <p:par>
                                <p:cTn id="17" presetID="1" presetClass="mediacall" presetSubtype="0" fill="hold" nodeType="clickEffect">
                                  <p:stCondLst>
                                    <p:cond delay="0"/>
                                  </p:stCondLst>
                                  <p:childTnLst>
                                    <p:cmd type="call" cmd="playFrom(0.0)">
                                      <p:cBhvr>
                                        <p:cTn id="18" dur="1500" fill="hold"/>
                                        <p:tgtEl>
                                          <p:spTgt spid="275462"/>
                                        </p:tgtEl>
                                      </p:cBhvr>
                                    </p:cmd>
                                  </p:childTnLst>
                                </p:cTn>
                              </p:par>
                            </p:childTnLst>
                          </p:cTn>
                        </p:par>
                      </p:childTnLst>
                    </p:cTn>
                  </p:par>
                </p:childTnLst>
              </p:cTn>
              <p:nextCondLst>
                <p:cond evt="onClick" delay="0">
                  <p:tgtEl>
                    <p:spTgt spid="275462"/>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275462"/>
                </p:tgtEl>
              </p:cMediaNode>
            </p:audio>
            <p:seq concurrent="1" nextAc="seek">
              <p:cTn id="20" restart="whenNotActive" fill="hold" evtFilter="cancelBubble" nodeType="interactiveSeq">
                <p:stCondLst>
                  <p:cond evt="onClick" delay="0">
                    <p:tgtEl>
                      <p:spTgt spid="275463"/>
                    </p:tgtEl>
                  </p:cond>
                </p:stCondLst>
                <p:endSync evt="end" delay="0">
                  <p:rtn val="all"/>
                </p:endSync>
                <p:childTnLst>
                  <p:par>
                    <p:cTn id="21" fill="hold" nodeType="clickPar">
                      <p:stCondLst>
                        <p:cond delay="0"/>
                      </p:stCondLst>
                      <p:childTnLst>
                        <p:par>
                          <p:cTn id="22" fill="hold" nodeType="withGroup">
                            <p:stCondLst>
                              <p:cond delay="0"/>
                            </p:stCondLst>
                            <p:childTnLst>
                              <p:par>
                                <p:cTn id="23" presetID="1" presetClass="mediacall" presetSubtype="0" fill="hold" nodeType="clickEffect">
                                  <p:stCondLst>
                                    <p:cond delay="0"/>
                                  </p:stCondLst>
                                  <p:childTnLst>
                                    <p:cmd type="call" cmd="playFrom(0.0)">
                                      <p:cBhvr>
                                        <p:cTn id="24" dur="8000" fill="hold"/>
                                        <p:tgtEl>
                                          <p:spTgt spid="275463"/>
                                        </p:tgtEl>
                                      </p:cBhvr>
                                    </p:cmd>
                                  </p:childTnLst>
                                </p:cTn>
                              </p:par>
                            </p:childTnLst>
                          </p:cTn>
                        </p:par>
                      </p:childTnLst>
                    </p:cTn>
                  </p:par>
                </p:childTnLst>
              </p:cTn>
              <p:nextCondLst>
                <p:cond evt="onClick" delay="0">
                  <p:tgtEl>
                    <p:spTgt spid="275463"/>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27546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Why Sonify or Visualize?</a:t>
            </a:r>
          </a:p>
        </p:txBody>
      </p:sp>
      <p:sp>
        <p:nvSpPr>
          <p:cNvPr id="22531" name="Rectangle 3"/>
          <p:cNvSpPr>
            <a:spLocks noGrp="1" noChangeArrowheads="1"/>
          </p:cNvSpPr>
          <p:nvPr>
            <p:ph sz="quarter" idx="1"/>
          </p:nvPr>
        </p:nvSpPr>
        <p:spPr/>
        <p:txBody>
          <a:bodyPr/>
          <a:lstStyle/>
          <a:p>
            <a:pPr eaLnBrk="1" hangingPunct="1">
              <a:lnSpc>
                <a:spcPct val="90000"/>
              </a:lnSpc>
            </a:pPr>
            <a:r>
              <a:rPr lang="en-US" sz="2200" dirty="0"/>
              <a:t>We need to comprehend an abundance of data</a:t>
            </a:r>
          </a:p>
          <a:p>
            <a:pPr lvl="1" eaLnBrk="1" hangingPunct="1">
              <a:lnSpc>
                <a:spcPct val="90000"/>
              </a:lnSpc>
            </a:pPr>
            <a:r>
              <a:rPr lang="en-US" sz="2000" dirty="0"/>
              <a:t>Finally the computing and media technologies are available to produce visualizations and </a:t>
            </a:r>
            <a:r>
              <a:rPr lang="en-US" sz="2000" dirty="0" err="1"/>
              <a:t>sonifications</a:t>
            </a:r>
            <a:endParaRPr lang="en-US" sz="2000" dirty="0"/>
          </a:p>
          <a:p>
            <a:pPr lvl="1" eaLnBrk="1" hangingPunct="1">
              <a:lnSpc>
                <a:spcPct val="90000"/>
              </a:lnSpc>
            </a:pPr>
            <a:r>
              <a:rPr lang="en-US" sz="2000" dirty="0"/>
              <a:t>Mathematical analysis is not enough</a:t>
            </a:r>
          </a:p>
          <a:p>
            <a:pPr lvl="2" eaLnBrk="1" hangingPunct="1">
              <a:lnSpc>
                <a:spcPct val="90000"/>
              </a:lnSpc>
            </a:pPr>
            <a:r>
              <a:rPr lang="en-US" sz="1900" dirty="0"/>
              <a:t>Human Genome</a:t>
            </a:r>
          </a:p>
          <a:p>
            <a:pPr lvl="3" eaLnBrk="1" hangingPunct="1">
              <a:lnSpc>
                <a:spcPct val="90000"/>
              </a:lnSpc>
            </a:pPr>
            <a:r>
              <a:rPr lang="en-US" sz="1600" dirty="0"/>
              <a:t>Gigantic data sets</a:t>
            </a:r>
          </a:p>
          <a:p>
            <a:pPr lvl="1" eaLnBrk="1" hangingPunct="1">
              <a:lnSpc>
                <a:spcPct val="90000"/>
              </a:lnSpc>
            </a:pPr>
            <a:r>
              <a:rPr lang="en-US" sz="2000" dirty="0"/>
              <a:t>Can use human perceptual capabilities to comprehend data</a:t>
            </a:r>
          </a:p>
          <a:p>
            <a:pPr lvl="2" eaLnBrk="1" hangingPunct="1">
              <a:lnSpc>
                <a:spcPct val="90000"/>
              </a:lnSpc>
            </a:pPr>
            <a:r>
              <a:rPr lang="en-US" sz="1900" dirty="0"/>
              <a:t>Recognize patterns</a:t>
            </a:r>
          </a:p>
          <a:p>
            <a:pPr lvl="2" eaLnBrk="1" hangingPunct="1">
              <a:lnSpc>
                <a:spcPct val="90000"/>
              </a:lnSpc>
            </a:pPr>
            <a:r>
              <a:rPr lang="en-US" sz="1900" dirty="0"/>
              <a:t>Discern relationships</a:t>
            </a:r>
          </a:p>
          <a:p>
            <a:pPr lvl="2" eaLnBrk="1" hangingPunct="1">
              <a:lnSpc>
                <a:spcPct val="90000"/>
              </a:lnSpc>
            </a:pPr>
            <a:r>
              <a:rPr lang="en-US" sz="1900" dirty="0"/>
              <a:t>Extract important structural features</a:t>
            </a:r>
          </a:p>
          <a:p>
            <a:pPr lvl="1" eaLnBrk="1" hangingPunct="1">
              <a:lnSpc>
                <a:spcPct val="90000"/>
              </a:lnSpc>
            </a:pPr>
            <a:r>
              <a:rPr lang="en-US" sz="2200" dirty="0"/>
              <a:t>EEG (90x, seizures)</a:t>
            </a:r>
          </a:p>
          <a:p>
            <a:pPr lvl="1" eaLnBrk="1" hangingPunct="1">
              <a:lnSpc>
                <a:spcPct val="90000"/>
              </a:lnSpc>
            </a:pPr>
            <a:r>
              <a:rPr lang="en-US" sz="2000" dirty="0"/>
              <a:t>Realtime EEG analysis (eye blinks)</a:t>
            </a:r>
          </a:p>
        </p:txBody>
      </p:sp>
      <p:pic>
        <p:nvPicPr>
          <p:cNvPr id="276484" name="ScreenerAbsence.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7">
            <a:extLst>
              <a:ext uri="{28A0092B-C50C-407E-A947-70E740481C1C}">
                <a14:useLocalDpi xmlns:a14="http://schemas.microsoft.com/office/drawing/2010/main" val="0"/>
              </a:ext>
            </a:extLst>
          </a:blip>
          <a:srcRect/>
          <a:stretch>
            <a:fillRect/>
          </a:stretch>
        </p:blipFill>
        <p:spPr bwMode="auto">
          <a:xfrm>
            <a:off x="3886200" y="49530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485" name="EEGRealtime.mp3">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7">
            <a:extLst>
              <a:ext uri="{28A0092B-C50C-407E-A947-70E740481C1C}">
                <a14:useLocalDpi xmlns:a14="http://schemas.microsoft.com/office/drawing/2010/main" val="0"/>
              </a:ext>
            </a:extLst>
          </a:blip>
          <a:srcRect/>
          <a:stretch>
            <a:fillRect/>
          </a:stretch>
        </p:blipFill>
        <p:spPr bwMode="auto">
          <a:xfrm>
            <a:off x="5257800" y="52578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276484"/>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3479" fill="hold"/>
                                        <p:tgtEl>
                                          <p:spTgt spid="276484"/>
                                        </p:tgtEl>
                                      </p:cBhvr>
                                    </p:cmd>
                                  </p:childTnLst>
                                </p:cTn>
                              </p:par>
                            </p:childTnLst>
                          </p:cTn>
                        </p:par>
                      </p:childTnLst>
                    </p:cTn>
                  </p:par>
                </p:childTnLst>
              </p:cTn>
              <p:nextCondLst>
                <p:cond evt="onClick" delay="0">
                  <p:tgtEl>
                    <p:spTgt spid="276484"/>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76484"/>
                </p:tgtEl>
              </p:cMediaNode>
            </p:audio>
            <p:seq concurrent="1" nextAc="seek">
              <p:cTn id="8" restart="whenNotActive" fill="hold" evtFilter="cancelBubble" nodeType="interactiveSeq">
                <p:stCondLst>
                  <p:cond evt="onClick" delay="0">
                    <p:tgtEl>
                      <p:spTgt spid="276485"/>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1" presetClass="mediacall" presetSubtype="0" fill="hold" nodeType="clickEffect">
                                  <p:stCondLst>
                                    <p:cond delay="0"/>
                                  </p:stCondLst>
                                  <p:childTnLst>
                                    <p:cmd type="call" cmd="playFrom(0.0)">
                                      <p:cBhvr>
                                        <p:cTn id="12" dur="15647" fill="hold"/>
                                        <p:tgtEl>
                                          <p:spTgt spid="276485"/>
                                        </p:tgtEl>
                                      </p:cBhvr>
                                    </p:cmd>
                                  </p:childTnLst>
                                </p:cTn>
                              </p:par>
                            </p:childTnLst>
                          </p:cTn>
                        </p:par>
                      </p:childTnLst>
                    </p:cTn>
                  </p:par>
                </p:childTnLst>
              </p:cTn>
              <p:nextCondLst>
                <p:cond evt="onClick" delay="0">
                  <p:tgtEl>
                    <p:spTgt spid="276485"/>
                  </p:tgtEl>
                </p:cond>
              </p:nextCondLst>
            </p:seq>
            <p:audio>
              <p:cMediaNode vol="100000">
                <p:cTn id="13" fill="hold" display="0">
                  <p:stCondLst>
                    <p:cond delay="indefinite"/>
                  </p:stCondLst>
                  <p:endCondLst>
                    <p:cond evt="onNext" delay="0">
                      <p:tgtEl>
                        <p:sldTgt/>
                      </p:tgtEl>
                    </p:cond>
                    <p:cond evt="onPrev" delay="0">
                      <p:tgtEl>
                        <p:sldTgt/>
                      </p:tgtEl>
                    </p:cond>
                    <p:cond evt="onStopAudio" delay="0">
                      <p:tgtEl>
                        <p:sldTgt/>
                      </p:tgtEl>
                    </p:cond>
                  </p:endCondLst>
                </p:cTn>
                <p:tgtEl>
                  <p:spTgt spid="27648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Why Sonify?</a:t>
            </a:r>
          </a:p>
        </p:txBody>
      </p:sp>
      <p:sp>
        <p:nvSpPr>
          <p:cNvPr id="23555" name="Rectangle 3"/>
          <p:cNvSpPr>
            <a:spLocks noGrp="1" noChangeArrowheads="1"/>
          </p:cNvSpPr>
          <p:nvPr>
            <p:ph sz="quarter" idx="1"/>
          </p:nvPr>
        </p:nvSpPr>
        <p:spPr>
          <a:xfrm>
            <a:off x="457200" y="1719263"/>
            <a:ext cx="7772400" cy="4411662"/>
          </a:xfrm>
        </p:spPr>
        <p:txBody>
          <a:bodyPr/>
          <a:lstStyle/>
          <a:p>
            <a:pPr eaLnBrk="1" hangingPunct="1">
              <a:lnSpc>
                <a:spcPct val="80000"/>
              </a:lnSpc>
            </a:pPr>
            <a:r>
              <a:rPr lang="en-US" sz="2200" dirty="0"/>
              <a:t>High dimensions without information overload</a:t>
            </a:r>
          </a:p>
          <a:p>
            <a:pPr eaLnBrk="1" hangingPunct="1">
              <a:lnSpc>
                <a:spcPct val="80000"/>
              </a:lnSpc>
            </a:pPr>
            <a:r>
              <a:rPr lang="en-US" sz="2200" dirty="0"/>
              <a:t>Large number of variables that are changing can be monitored simultaneously</a:t>
            </a:r>
          </a:p>
          <a:p>
            <a:pPr eaLnBrk="1" hangingPunct="1">
              <a:lnSpc>
                <a:spcPct val="80000"/>
              </a:lnSpc>
            </a:pPr>
            <a:r>
              <a:rPr lang="en-US" sz="2200" dirty="0"/>
              <a:t>Voyager 2</a:t>
            </a:r>
          </a:p>
          <a:p>
            <a:pPr lvl="1" eaLnBrk="1" hangingPunct="1">
              <a:lnSpc>
                <a:spcPct val="80000"/>
              </a:lnSpc>
            </a:pPr>
            <a:r>
              <a:rPr lang="en-US" sz="2200" dirty="0"/>
              <a:t>Strange behavior when traversing Saturn’s rings, visual analysis revealed nothing but noise</a:t>
            </a:r>
          </a:p>
          <a:p>
            <a:pPr lvl="1" eaLnBrk="1" hangingPunct="1">
              <a:lnSpc>
                <a:spcPct val="80000"/>
              </a:lnSpc>
            </a:pPr>
            <a:r>
              <a:rPr lang="en-US" sz="2200" dirty="0"/>
              <a:t>Data of plasma waves interacting with AC electric fields was synthesized into sound</a:t>
            </a:r>
          </a:p>
          <a:p>
            <a:pPr lvl="1" eaLnBrk="1" hangingPunct="1">
              <a:lnSpc>
                <a:spcPct val="80000"/>
              </a:lnSpc>
            </a:pPr>
            <a:r>
              <a:rPr lang="en-US" sz="2200" dirty="0"/>
              <a:t>“machine gun” sound heard during the critical times indicated impacts with </a:t>
            </a:r>
            <a:r>
              <a:rPr lang="en-US" sz="2200" dirty="0" err="1"/>
              <a:t>micrometeroids</a:t>
            </a:r>
            <a:endParaRPr lang="en-US" sz="2200" dirty="0"/>
          </a:p>
          <a:p>
            <a:pPr eaLnBrk="1" hangingPunct="1">
              <a:lnSpc>
                <a:spcPct val="80000"/>
              </a:lnSpc>
            </a:pPr>
            <a:r>
              <a:rPr lang="en-US" sz="2600" dirty="0">
                <a:hlinkClick r:id="rId3"/>
              </a:rPr>
              <a:t>http://solarsystem.nasa.gov/galileo/sounds.cfm</a:t>
            </a:r>
            <a:r>
              <a:rPr lang="en-US" sz="2600" dirty="0"/>
              <a:t> </a:t>
            </a:r>
          </a:p>
          <a:p>
            <a:pPr eaLnBrk="1" hangingPunct="1">
              <a:lnSpc>
                <a:spcPct val="80000"/>
              </a:lnSpc>
            </a:pPr>
            <a:r>
              <a:rPr lang="en-US" sz="2600" dirty="0">
                <a:hlinkClick r:id="rId4"/>
              </a:rPr>
              <a:t>http://cse.ssl.berkeley.edu/stereo_solarwind</a:t>
            </a:r>
            <a:r>
              <a:rPr lang="en-US" sz="2600" dirty="0"/>
              <a:t> </a:t>
            </a:r>
          </a:p>
          <a:p>
            <a:pPr lvl="1" eaLnBrk="1" hangingPunct="1">
              <a:lnSpc>
                <a:spcPct val="80000"/>
              </a:lnSpc>
              <a:buFont typeface="Wingdings" charset="2"/>
              <a:buNone/>
            </a:pPr>
            <a:endParaRPr lang="en-US" sz="3300" dirty="0"/>
          </a:p>
          <a:p>
            <a:pPr eaLnBrk="1" hangingPunct="1">
              <a:lnSpc>
                <a:spcPct val="80000"/>
              </a:lnSpc>
              <a:buFont typeface="Wingdings" charset="2"/>
              <a:buNone/>
            </a:pPr>
            <a:endParaRPr lang="en-US" sz="2600" dirty="0"/>
          </a:p>
          <a:p>
            <a:pPr eaLnBrk="1" hangingPunct="1">
              <a:lnSpc>
                <a:spcPct val="80000"/>
              </a:lnSpc>
            </a:pPr>
            <a:endParaRPr lang="en-US" sz="2200"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Why Sonify?</a:t>
            </a:r>
          </a:p>
        </p:txBody>
      </p:sp>
      <p:sp>
        <p:nvSpPr>
          <p:cNvPr id="25603" name="Rectangle 3"/>
          <p:cNvSpPr>
            <a:spLocks noGrp="1" noChangeArrowheads="1"/>
          </p:cNvSpPr>
          <p:nvPr>
            <p:ph sz="quarter" idx="1"/>
          </p:nvPr>
        </p:nvSpPr>
        <p:spPr>
          <a:xfrm>
            <a:off x="457200" y="1719263"/>
            <a:ext cx="5257800" cy="4411662"/>
          </a:xfrm>
        </p:spPr>
        <p:txBody>
          <a:bodyPr/>
          <a:lstStyle/>
          <a:p>
            <a:pPr lvl="1" eaLnBrk="1" hangingPunct="1"/>
            <a:r>
              <a:rPr lang="en-US"/>
              <a:t>The Quantum Whistle</a:t>
            </a:r>
          </a:p>
          <a:p>
            <a:pPr lvl="2" eaLnBrk="1" hangingPunct="1"/>
            <a:r>
              <a:rPr lang="en-US"/>
              <a:t>Researchers looking for oscillations predicted by quantum theory</a:t>
            </a:r>
          </a:p>
          <a:p>
            <a:pPr lvl="2" eaLnBrk="1" hangingPunct="1"/>
            <a:r>
              <a:rPr lang="en-US"/>
              <a:t>Visual analysis of oscilloscope traces show nothing</a:t>
            </a:r>
          </a:p>
          <a:p>
            <a:pPr lvl="2" eaLnBrk="1" hangingPunct="1"/>
            <a:r>
              <a:rPr lang="en-US"/>
              <a:t>Listening to headphones attached to experiment reveals the whistle that indicates oscillations</a:t>
            </a:r>
          </a:p>
          <a:p>
            <a:pPr eaLnBrk="1" hangingPunct="1">
              <a:buFont typeface="Wingdings" charset="2"/>
              <a:buNone/>
            </a:pPr>
            <a:endParaRPr lang="en-US"/>
          </a:p>
          <a:p>
            <a:pPr eaLnBrk="1" hangingPunct="1"/>
            <a:endParaRPr lang="en-US" sz="2600"/>
          </a:p>
        </p:txBody>
      </p:sp>
      <p:pic>
        <p:nvPicPr>
          <p:cNvPr id="319492" name="quantum_whistle.wav">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4114800" y="56388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362200"/>
            <a:ext cx="1811338"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319492"/>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21921" fill="hold"/>
                                        <p:tgtEl>
                                          <p:spTgt spid="319492"/>
                                        </p:tgtEl>
                                      </p:cBhvr>
                                    </p:cmd>
                                  </p:childTnLst>
                                </p:cTn>
                              </p:par>
                            </p:childTnLst>
                          </p:cTn>
                        </p:par>
                      </p:childTnLst>
                    </p:cTn>
                  </p:par>
                </p:childTnLst>
              </p:cTn>
              <p:nextCondLst>
                <p:cond evt="onClick" delay="0">
                  <p:tgtEl>
                    <p:spTgt spid="319492"/>
                  </p:tgtEl>
                </p:cond>
              </p:nextCondLst>
            </p:seq>
            <p:audio>
              <p:cMediaNode vol="100000">
                <p:cTn id="7" fill="hold" display="0">
                  <p:stCondLst>
                    <p:cond delay="indefinite"/>
                  </p:stCondLst>
                  <p:endCondLst>
                    <p:cond evt="onNext" delay="0">
                      <p:tgtEl>
                        <p:sldTgt/>
                      </p:tgtEl>
                    </p:cond>
                    <p:cond evt="onPrev" delay="0">
                      <p:tgtEl>
                        <p:sldTgt/>
                      </p:tgtEl>
                    </p:cond>
                    <p:cond evt="onStopAudio" delay="0">
                      <p:tgtEl>
                        <p:sldTgt/>
                      </p:tgtEl>
                    </p:cond>
                  </p:endCondLst>
                </p:cTn>
                <p:tgtEl>
                  <p:spTgt spid="319492"/>
                </p:tgtEl>
              </p:cMediaNode>
            </p:audio>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TTheme">
  <a:themeElements>
    <a:clrScheme name="GT Colors Shades">
      <a:dk1>
        <a:sysClr val="windowText" lastClr="000000"/>
      </a:dk1>
      <a:lt1>
        <a:sysClr val="window" lastClr="FFFFFF"/>
      </a:lt1>
      <a:dk2>
        <a:srgbClr val="00254C"/>
      </a:dk2>
      <a:lt2>
        <a:srgbClr val="FFFFFF"/>
      </a:lt2>
      <a:accent1>
        <a:srgbClr val="EEB211"/>
      </a:accent1>
      <a:accent2>
        <a:srgbClr val="7F5F09"/>
      </a:accent2>
      <a:accent3>
        <a:srgbClr val="FFBF12"/>
      </a:accent3>
      <a:accent4>
        <a:srgbClr val="403005"/>
      </a:accent4>
      <a:accent5>
        <a:srgbClr val="E5AC10"/>
      </a:accent5>
      <a:accent6>
        <a:srgbClr val="968C8C"/>
      </a:accent6>
      <a:hlink>
        <a:srgbClr val="C59353"/>
      </a:hlink>
      <a:folHlink>
        <a:srgbClr val="EEB211"/>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GTTheme.thmx</Template>
  <TotalTime>3062</TotalTime>
  <Words>2393</Words>
  <Application>Microsoft Macintosh PowerPoint</Application>
  <PresentationFormat>On-screen Show (4:3)</PresentationFormat>
  <Paragraphs>326</Paragraphs>
  <Slides>39</Slides>
  <Notes>39</Notes>
  <HiddenSlides>0</HiddenSlides>
  <MMClips>7</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ＭＳ Ｐゴシック</vt:lpstr>
      <vt:lpstr>Arial</vt:lpstr>
      <vt:lpstr>Times New Roman</vt:lpstr>
      <vt:lpstr>Tw Cen MT</vt:lpstr>
      <vt:lpstr>Wingdings</vt:lpstr>
      <vt:lpstr>Wingdings 2</vt:lpstr>
      <vt:lpstr>GTTheme</vt:lpstr>
      <vt:lpstr>Sonification</vt:lpstr>
      <vt:lpstr>Visualization</vt:lpstr>
      <vt:lpstr>PowerPoint Presentation</vt:lpstr>
      <vt:lpstr>Visualization</vt:lpstr>
      <vt:lpstr>Visualization</vt:lpstr>
      <vt:lpstr>What is Sonification?</vt:lpstr>
      <vt:lpstr>Why Sonify or Visualize?</vt:lpstr>
      <vt:lpstr>Why Sonify?</vt:lpstr>
      <vt:lpstr>Why Sonify?</vt:lpstr>
      <vt:lpstr>Why Sonify?</vt:lpstr>
      <vt:lpstr>Sonification Problems</vt:lpstr>
      <vt:lpstr>Sonification Levels</vt:lpstr>
      <vt:lpstr>Sonification Levels</vt:lpstr>
      <vt:lpstr>Simple Sonification</vt:lpstr>
      <vt:lpstr>Sonification</vt:lpstr>
      <vt:lpstr>Levels of Sonification</vt:lpstr>
      <vt:lpstr>Parameter Nesting</vt:lpstr>
      <vt:lpstr>Loudness Nesting</vt:lpstr>
      <vt:lpstr>Pitch Nesting</vt:lpstr>
      <vt:lpstr>Brightness Nesting</vt:lpstr>
      <vt:lpstr>Realistic and Abstract Sounds</vt:lpstr>
      <vt:lpstr>Problem of Orthogonality</vt:lpstr>
      <vt:lpstr>Making a Balanced Display</vt:lpstr>
      <vt:lpstr>Sound Beacons</vt:lpstr>
      <vt:lpstr>Beacon Examples</vt:lpstr>
      <vt:lpstr>Correlating Data and Display</vt:lpstr>
      <vt:lpstr>Handling Multiple Streams</vt:lpstr>
      <vt:lpstr>Associations</vt:lpstr>
      <vt:lpstr>Metaphorical Associations</vt:lpstr>
      <vt:lpstr>Affective Association</vt:lpstr>
      <vt:lpstr>Affective  Associations</vt:lpstr>
      <vt:lpstr>Associations</vt:lpstr>
      <vt:lpstr>Sonification Applications</vt:lpstr>
      <vt:lpstr>Sonification Applications</vt:lpstr>
      <vt:lpstr>Sonification Applications</vt:lpstr>
      <vt:lpstr>Sonification Applications</vt:lpstr>
      <vt:lpstr>References</vt:lpstr>
      <vt:lpstr>Sonification Design</vt:lpstr>
      <vt:lpstr>Sonification Lab</vt:lpstr>
    </vt:vector>
  </TitlesOfParts>
  <Company>Georgia Tech, IMTC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Audio</dc:title>
  <dc:creator>Maribeth Gandy</dc:creator>
  <cp:lastModifiedBy>Robertson, Scott L</cp:lastModifiedBy>
  <cp:revision>86</cp:revision>
  <cp:lastPrinted>2013-03-26T17:51:26Z</cp:lastPrinted>
  <dcterms:created xsi:type="dcterms:W3CDTF">2011-03-16T16:24:19Z</dcterms:created>
  <dcterms:modified xsi:type="dcterms:W3CDTF">2018-09-13T17:39:10Z</dcterms:modified>
</cp:coreProperties>
</file>