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x-wav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4"/>
  </p:notesMasterIdLst>
  <p:handoutMasterIdLst>
    <p:handoutMasterId r:id="rId45"/>
  </p:handoutMasterIdLst>
  <p:sldIdLst>
    <p:sldId id="302" r:id="rId2"/>
    <p:sldId id="303" r:id="rId3"/>
    <p:sldId id="304" r:id="rId4"/>
    <p:sldId id="305" r:id="rId5"/>
    <p:sldId id="306" r:id="rId6"/>
    <p:sldId id="307" r:id="rId7"/>
    <p:sldId id="342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45" r:id="rId35"/>
    <p:sldId id="335" r:id="rId36"/>
    <p:sldId id="344" r:id="rId37"/>
    <p:sldId id="336" r:id="rId38"/>
    <p:sldId id="337" r:id="rId39"/>
    <p:sldId id="338" r:id="rId40"/>
    <p:sldId id="339" r:id="rId41"/>
    <p:sldId id="340" r:id="rId42"/>
    <p:sldId id="34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BD3"/>
    <a:srgbClr val="E6E3D0"/>
    <a:srgbClr val="E1DEC5"/>
    <a:srgbClr val="8F6D58"/>
    <a:srgbClr val="906D58"/>
    <a:srgbClr val="EDE7E3"/>
    <a:srgbClr val="EAE3DE"/>
    <a:srgbClr val="E2D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2"/>
  </p:normalViewPr>
  <p:slideViewPr>
    <p:cSldViewPr>
      <p:cViewPr varScale="1">
        <p:scale>
          <a:sx n="145" d="100"/>
          <a:sy n="145" d="100"/>
        </p:scale>
        <p:origin x="14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4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3.xml"/><Relationship Id="rId20" Type="http://schemas.openxmlformats.org/officeDocument/2006/relationships/slide" Target="slides/slide28.xml"/><Relationship Id="rId21" Type="http://schemas.openxmlformats.org/officeDocument/2006/relationships/slide" Target="slides/slide29.xml"/><Relationship Id="rId22" Type="http://schemas.openxmlformats.org/officeDocument/2006/relationships/slide" Target="slides/slide30.xml"/><Relationship Id="rId23" Type="http://schemas.openxmlformats.org/officeDocument/2006/relationships/slide" Target="slides/slide31.xml"/><Relationship Id="rId24" Type="http://schemas.openxmlformats.org/officeDocument/2006/relationships/slide" Target="slides/slide32.xml"/><Relationship Id="rId25" Type="http://schemas.openxmlformats.org/officeDocument/2006/relationships/slide" Target="slides/slide33.xml"/><Relationship Id="rId26" Type="http://schemas.openxmlformats.org/officeDocument/2006/relationships/slide" Target="slides/slide34.xml"/><Relationship Id="rId27" Type="http://schemas.openxmlformats.org/officeDocument/2006/relationships/slide" Target="slides/slide35.xml"/><Relationship Id="rId28" Type="http://schemas.openxmlformats.org/officeDocument/2006/relationships/slide" Target="slides/slide36.xml"/><Relationship Id="rId29" Type="http://schemas.openxmlformats.org/officeDocument/2006/relationships/slide" Target="slides/slide38.xml"/><Relationship Id="rId30" Type="http://schemas.openxmlformats.org/officeDocument/2006/relationships/slide" Target="slides/slide40.xml"/><Relationship Id="rId31" Type="http://schemas.openxmlformats.org/officeDocument/2006/relationships/slide" Target="slides/slide41.xml"/><Relationship Id="rId32" Type="http://schemas.openxmlformats.org/officeDocument/2006/relationships/slide" Target="slides/slide42.xml"/><Relationship Id="rId10" Type="http://schemas.openxmlformats.org/officeDocument/2006/relationships/slide" Target="slides/slide14.xml"/><Relationship Id="rId11" Type="http://schemas.openxmlformats.org/officeDocument/2006/relationships/slide" Target="slides/slide15.xml"/><Relationship Id="rId12" Type="http://schemas.openxmlformats.org/officeDocument/2006/relationships/slide" Target="slides/slide16.xml"/><Relationship Id="rId13" Type="http://schemas.openxmlformats.org/officeDocument/2006/relationships/slide" Target="slides/slide18.xml"/><Relationship Id="rId14" Type="http://schemas.openxmlformats.org/officeDocument/2006/relationships/slide" Target="slides/slide19.xml"/><Relationship Id="rId15" Type="http://schemas.openxmlformats.org/officeDocument/2006/relationships/slide" Target="slides/slide20.xml"/><Relationship Id="rId16" Type="http://schemas.openxmlformats.org/officeDocument/2006/relationships/slide" Target="slides/slide21.xml"/><Relationship Id="rId17" Type="http://schemas.openxmlformats.org/officeDocument/2006/relationships/slide" Target="slides/slide23.xml"/><Relationship Id="rId18" Type="http://schemas.openxmlformats.org/officeDocument/2006/relationships/slide" Target="slides/slide25.xml"/><Relationship Id="rId19" Type="http://schemas.openxmlformats.org/officeDocument/2006/relationships/slide" Target="slides/slide26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7.xml"/><Relationship Id="rId5" Type="http://schemas.openxmlformats.org/officeDocument/2006/relationships/slide" Target="slides/slide8.xml"/><Relationship Id="rId6" Type="http://schemas.openxmlformats.org/officeDocument/2006/relationships/slide" Target="slides/slide9.xml"/><Relationship Id="rId7" Type="http://schemas.openxmlformats.org/officeDocument/2006/relationships/slide" Target="slides/slide11.xml"/><Relationship Id="rId8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82DFA8D9-AA08-474D-BA6A-573EDFB2C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C79BFBF8-9674-7F4F-9337-27A34239C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www.vortex.com/rmf/daisy.ram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E8C06-BEF8-A64C-9282-56847DC4AE3A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http://music.dartmouth.edu/~book/MATCpages/chap.4/4.1.intro_synth.html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http://www.sonicspot.com/guide/synthesistypes.html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http://www.arturia.com/en/synth.html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The computer music tutorial, curtis roads, 1996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775F71-58A7-0542-9C6E-0851DD05073A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8BD91A-2B61-194C-A859-3506891D17F2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Manual, </a:t>
            </a:r>
          </a:p>
          <a:p>
            <a:r>
              <a:rPr lang="en-US">
                <a:latin typeface="Times New Roman" charset="0"/>
              </a:rPr>
              <a:t>or mapped from some domain like sky line Charles Dodge </a:t>
            </a:r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Earth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s Magnetic Field or mathematical models</a:t>
            </a:r>
          </a:p>
          <a:p>
            <a:r>
              <a:rPr lang="en-US">
                <a:latin typeface="Times New Roman" charset="0"/>
              </a:rPr>
              <a:t>http://eamusic.dartmouth.edu/~book/MATCpages/chap.1/1.snds/earth.mp3</a:t>
            </a:r>
          </a:p>
          <a:p>
            <a:r>
              <a:rPr lang="en-US">
                <a:latin typeface="Times New Roman" charset="0"/>
              </a:rPr>
              <a:t>Composition program</a:t>
            </a:r>
          </a:p>
          <a:p>
            <a:r>
              <a:rPr lang="en-US">
                <a:latin typeface="Times New Roman" charset="0"/>
              </a:rPr>
              <a:t>Program that applies high level musical concepts</a:t>
            </a:r>
          </a:p>
          <a:p>
            <a:r>
              <a:rPr lang="en-US">
                <a:latin typeface="Times New Roman" charset="0"/>
              </a:rPr>
              <a:t>Analyzing natural sounds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6E141-2658-E445-AF5D-18805D072B39}" type="slidenum">
              <a:rPr lang="en-US" sz="1200">
                <a:latin typeface="Times New Roman" charset="0"/>
              </a:rPr>
              <a:pPr eaLnBrk="1" hangingPunct="1"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Real voice, whisper, synthesized from whisper, synth with pitch shift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7984E-5C78-C846-83EF-0C1A3F5E6300}" type="slidenum">
              <a:rPr lang="en-US" sz="1200">
                <a:latin typeface="Times New Roman" charset="0"/>
              </a:rPr>
              <a:pPr eaLnBrk="1" hangingPunct="1"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440 Hz with envelope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smtClean="0">
                <a:solidFill>
                  <a:schemeClr val="tx1"/>
                </a:solidFill>
                <a:effectLst/>
                <a:latin typeface="Times New Roman" pitchFamily="1" charset="0"/>
                <a:ea typeface="ＭＳ Ｐゴシック" charset="0"/>
                <a:cs typeface="ＭＳ Ｐゴシック" charset="0"/>
              </a:rPr>
              <a:t>In AM the carrier frequency is preserved and the sidebands generated are at </a:t>
            </a:r>
            <a:r>
              <a:rPr kumimoji="1" lang="en-US" sz="1200" b="0" i="1" kern="1200" smtClean="0">
                <a:solidFill>
                  <a:schemeClr val="tx1"/>
                </a:solidFill>
                <a:effectLst/>
                <a:latin typeface="Times New Roman" pitchFamily="1" charset="0"/>
                <a:ea typeface="ＭＳ Ｐゴシック" charset="0"/>
                <a:cs typeface="ＭＳ Ｐゴシック" charset="0"/>
              </a:rPr>
              <a:t>half</a:t>
            </a:r>
            <a:r>
              <a:rPr kumimoji="1" lang="en-US" sz="1200" b="0" i="0" kern="1200" smtClean="0">
                <a:solidFill>
                  <a:schemeClr val="tx1"/>
                </a:solidFill>
                <a:effectLst/>
                <a:latin typeface="Times New Roman" pitchFamily="1" charset="0"/>
                <a:ea typeface="ＭＳ Ｐゴシック" charset="0"/>
                <a:cs typeface="ＭＳ Ｐゴシック" charset="0"/>
              </a:rPr>
              <a:t> the amplitude of the carrier amplitude.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BFBF8-9674-7F4F-9337-27A34239CE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75D8D-2ED9-D940-AA73-C1DF84375A9E}" type="slidenum">
              <a:rPr lang="en-US" sz="1200">
                <a:latin typeface="Times New Roman" charset="0"/>
              </a:rPr>
              <a:pPr eaLnBrk="1" hangingPunct="1"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Negative means a change in phase. Waveform is flipped around x axis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F8192E-9F1A-2C4C-B18C-BEF2073FF56B}" type="slidenum">
              <a:rPr lang="en-US" sz="1200">
                <a:latin typeface="Times New Roman" charset="0"/>
              </a:rPr>
              <a:pPr eaLnBrk="1" hangingPunct="1"/>
              <a:t>34</a:t>
            </a:fld>
            <a:endParaRPr lang="en-US" sz="12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>
                <a:latin typeface="Times New Roman" charset="0"/>
              </a:rPr>
              <a:t>Example</a:t>
            </a:r>
          </a:p>
          <a:p>
            <a:pPr lvl="3"/>
            <a:r>
              <a:rPr lang="en-US">
                <a:latin typeface="Times New Roman" charset="0"/>
              </a:rPr>
              <a:t>C = 1000, M = 300</a:t>
            </a:r>
          </a:p>
          <a:p>
            <a:pPr lvl="3"/>
            <a:r>
              <a:rPr lang="en-US">
                <a:latin typeface="Times New Roman" charset="0"/>
              </a:rPr>
              <a:t>Sideband at</a:t>
            </a:r>
          </a:p>
          <a:p>
            <a:pPr lvl="4"/>
            <a:r>
              <a:rPr lang="en-US">
                <a:latin typeface="Times New Roman" charset="0"/>
              </a:rPr>
              <a:t>C +M= 1300 , C-M = 700</a:t>
            </a:r>
          </a:p>
          <a:p>
            <a:pPr lvl="4"/>
            <a:r>
              <a:rPr lang="en-US">
                <a:latin typeface="Times New Roman" charset="0"/>
              </a:rPr>
              <a:t>C +2M= 1600, C-2M = 400</a:t>
            </a:r>
          </a:p>
          <a:p>
            <a:pPr lvl="4"/>
            <a:r>
              <a:rPr lang="en-US">
                <a:latin typeface="Times New Roman" charset="0"/>
              </a:rPr>
              <a:t>C +3M= 1900, C-3M = 100</a:t>
            </a:r>
          </a:p>
          <a:p>
            <a:pPr lvl="4"/>
            <a:r>
              <a:rPr lang="en-US">
                <a:latin typeface="Times New Roman" charset="0"/>
              </a:rPr>
              <a:t>Etc.</a:t>
            </a:r>
          </a:p>
          <a:p>
            <a:r>
              <a:rPr lang="en-US">
                <a:latin typeface="Times New Roman" charset="0"/>
              </a:rPr>
              <a:t>Fc = 800</a:t>
            </a:r>
          </a:p>
          <a:p>
            <a:r>
              <a:rPr lang="en-US">
                <a:latin typeface="Times New Roman" charset="0"/>
              </a:rPr>
              <a:t>Fm = 200</a:t>
            </a:r>
          </a:p>
          <a:p>
            <a:r>
              <a:rPr lang="en-US">
                <a:latin typeface="Times New Roman" charset="0"/>
              </a:rPr>
              <a:t>Fc:fm = 4:1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Fc=800</a:t>
            </a:r>
          </a:p>
          <a:p>
            <a:r>
              <a:rPr lang="en-US">
                <a:latin typeface="Times New Roman" charset="0"/>
              </a:rPr>
              <a:t>Fm=210 </a:t>
            </a:r>
          </a:p>
          <a:p>
            <a:r>
              <a:rPr lang="en-US">
                <a:latin typeface="Times New Roman" charset="0"/>
              </a:rPr>
              <a:t>Fc:fm = 80:21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A790D0-CD95-7A4D-946A-A2E54893EF57}" type="slidenum">
              <a:rPr lang="en-US" sz="1200">
                <a:latin typeface="Times New Roman" charset="0"/>
              </a:rPr>
              <a:pPr eaLnBrk="1" hangingPunct="1"/>
              <a:t>35</a:t>
            </a:fld>
            <a:endParaRPr lang="en-US" sz="12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>
                <a:latin typeface="Times New Roman" charset="0"/>
              </a:rPr>
              <a:t>Example</a:t>
            </a:r>
          </a:p>
          <a:p>
            <a:pPr lvl="3"/>
            <a:r>
              <a:rPr lang="en-US">
                <a:latin typeface="Times New Roman" charset="0"/>
              </a:rPr>
              <a:t>C = 1000, M = 300</a:t>
            </a:r>
          </a:p>
          <a:p>
            <a:pPr lvl="3"/>
            <a:r>
              <a:rPr lang="en-US">
                <a:latin typeface="Times New Roman" charset="0"/>
              </a:rPr>
              <a:t>Sideband at</a:t>
            </a:r>
          </a:p>
          <a:p>
            <a:pPr lvl="4"/>
            <a:r>
              <a:rPr lang="en-US">
                <a:latin typeface="Times New Roman" charset="0"/>
              </a:rPr>
              <a:t>C +M= 1300 , C-M = 700</a:t>
            </a:r>
          </a:p>
          <a:p>
            <a:pPr lvl="4"/>
            <a:r>
              <a:rPr lang="en-US">
                <a:latin typeface="Times New Roman" charset="0"/>
              </a:rPr>
              <a:t>C +2M= 1600, C-2M = 400</a:t>
            </a:r>
          </a:p>
          <a:p>
            <a:pPr lvl="4"/>
            <a:r>
              <a:rPr lang="en-US">
                <a:latin typeface="Times New Roman" charset="0"/>
              </a:rPr>
              <a:t>C +3M= 1900, C-3M = 100</a:t>
            </a:r>
          </a:p>
          <a:p>
            <a:pPr lvl="4"/>
            <a:r>
              <a:rPr lang="en-US">
                <a:latin typeface="Times New Roman" charset="0"/>
              </a:rPr>
              <a:t>Etc.</a:t>
            </a:r>
          </a:p>
          <a:p>
            <a:r>
              <a:rPr lang="en-US">
                <a:latin typeface="Times New Roman" charset="0"/>
              </a:rPr>
              <a:t>Fc = 800</a:t>
            </a:r>
          </a:p>
          <a:p>
            <a:r>
              <a:rPr lang="en-US">
                <a:latin typeface="Times New Roman" charset="0"/>
              </a:rPr>
              <a:t>Fm = 200</a:t>
            </a:r>
          </a:p>
          <a:p>
            <a:r>
              <a:rPr lang="en-US">
                <a:latin typeface="Times New Roman" charset="0"/>
              </a:rPr>
              <a:t>Fc:fm = 4:1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Fc=800</a:t>
            </a:r>
          </a:p>
          <a:p>
            <a:r>
              <a:rPr lang="en-US">
                <a:latin typeface="Times New Roman" charset="0"/>
              </a:rPr>
              <a:t>Fm=210 </a:t>
            </a:r>
          </a:p>
          <a:p>
            <a:r>
              <a:rPr lang="en-US">
                <a:latin typeface="Times New Roman" charset="0"/>
              </a:rPr>
              <a:t>Fc:fm = 80:21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7DDC86-EAF8-6042-BBFF-53F4D806F4AE}" type="slidenum">
              <a:rPr lang="en-US" sz="1200">
                <a:latin typeface="Times New Roman" charset="0"/>
              </a:rPr>
              <a:pPr eaLnBrk="1" hangingPunct="1"/>
              <a:t>36</a:t>
            </a:fld>
            <a:endParaRPr lang="en-US" sz="120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>
                <a:latin typeface="Times New Roman" charset="0"/>
              </a:rPr>
              <a:t>Example</a:t>
            </a:r>
          </a:p>
          <a:p>
            <a:pPr lvl="3"/>
            <a:r>
              <a:rPr lang="en-US">
                <a:latin typeface="Times New Roman" charset="0"/>
              </a:rPr>
              <a:t>C = 1000, M = 300</a:t>
            </a:r>
          </a:p>
          <a:p>
            <a:pPr lvl="3"/>
            <a:r>
              <a:rPr lang="en-US">
                <a:latin typeface="Times New Roman" charset="0"/>
              </a:rPr>
              <a:t>Sideband at</a:t>
            </a:r>
          </a:p>
          <a:p>
            <a:pPr lvl="4"/>
            <a:r>
              <a:rPr lang="en-US">
                <a:latin typeface="Times New Roman" charset="0"/>
              </a:rPr>
              <a:t>C +M= 1300 , C-M = 700</a:t>
            </a:r>
          </a:p>
          <a:p>
            <a:pPr lvl="4"/>
            <a:r>
              <a:rPr lang="en-US">
                <a:latin typeface="Times New Roman" charset="0"/>
              </a:rPr>
              <a:t>C +2M= 1600, C-2M = 400</a:t>
            </a:r>
          </a:p>
          <a:p>
            <a:pPr lvl="4"/>
            <a:r>
              <a:rPr lang="en-US">
                <a:latin typeface="Times New Roman" charset="0"/>
              </a:rPr>
              <a:t>C +3M= 1900, C-3M = 100</a:t>
            </a:r>
          </a:p>
          <a:p>
            <a:pPr lvl="4"/>
            <a:r>
              <a:rPr lang="en-US">
                <a:latin typeface="Times New Roman" charset="0"/>
              </a:rPr>
              <a:t>Etc.</a:t>
            </a:r>
          </a:p>
          <a:p>
            <a:r>
              <a:rPr lang="en-US">
                <a:latin typeface="Times New Roman" charset="0"/>
              </a:rPr>
              <a:t>Fc = 800</a:t>
            </a:r>
          </a:p>
          <a:p>
            <a:r>
              <a:rPr lang="en-US">
                <a:latin typeface="Times New Roman" charset="0"/>
              </a:rPr>
              <a:t>Fm = 200</a:t>
            </a:r>
          </a:p>
          <a:p>
            <a:r>
              <a:rPr lang="en-US">
                <a:latin typeface="Times New Roman" charset="0"/>
              </a:rPr>
              <a:t>Fc:fm = 4:1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Fc=800</a:t>
            </a:r>
          </a:p>
          <a:p>
            <a:r>
              <a:rPr lang="en-US">
                <a:latin typeface="Times New Roman" charset="0"/>
              </a:rPr>
              <a:t>Fm=210 </a:t>
            </a:r>
          </a:p>
          <a:p>
            <a:r>
              <a:rPr lang="en-US">
                <a:latin typeface="Times New Roman" charset="0"/>
              </a:rPr>
              <a:t>Fc:fm = 80:21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227C82-5CDE-5944-BAEB-4613A8488FED}" type="slidenum">
              <a:rPr lang="en-US" sz="1200">
                <a:latin typeface="Times New Roman" charset="0"/>
              </a:rPr>
              <a:pPr eaLnBrk="1" hangingPunct="1"/>
              <a:t>37</a:t>
            </a:fld>
            <a:endParaRPr lang="en-US" sz="12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Larger D, the more the power is spread over the spectrum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Amplitude of sidebands fluctuate, rising and falling in quasi-sine wave pattern (Bessel functions)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D809BD-9594-B84F-A849-39BFDC4D0E68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699141-64FC-0A4D-B6C5-9AB5A2D86528}" type="slidenum">
              <a:rPr lang="en-US" sz="1200">
                <a:latin typeface="Times New Roman" charset="0"/>
              </a:rPr>
              <a:pPr eaLnBrk="1" hangingPunct="1"/>
              <a:t>38</a:t>
            </a:fld>
            <a:endParaRPr lang="en-US" sz="12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Wow sample is one with spectrum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2CC82C-3A8F-E34E-97A6-E21F8CAAE9D0}" type="slidenum">
              <a:rPr lang="en-US" sz="1200">
                <a:latin typeface="Times New Roman" charset="0"/>
              </a:rPr>
              <a:pPr eaLnBrk="1" hangingPunct="1"/>
              <a:t>39</a:t>
            </a:fld>
            <a:endParaRPr lang="en-US" sz="120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Demo drums, and John Appleton, tape based sample piece, back in black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FAD8E0-83E6-D348-8EBE-D9E1626EF1F1}" type="slidenum">
              <a:rPr lang="en-US" sz="1200">
                <a:latin typeface="Times New Roman" charset="0"/>
              </a:rPr>
              <a:pPr eaLnBrk="1" hangingPunct="1"/>
              <a:t>40</a:t>
            </a:fld>
            <a:endParaRPr lang="en-US" sz="12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Paul lansky not-just-more-idle-chatter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B13132-F19D-C948-BF0E-621EAE0604E7}" type="slidenum">
              <a:rPr lang="en-US" sz="1200">
                <a:latin typeface="Times New Roman" charset="0"/>
              </a:rPr>
              <a:pPr eaLnBrk="1" hangingPunct="1"/>
              <a:t>41</a:t>
            </a:fld>
            <a:endParaRPr lang="en-US" sz="12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3963B6-1947-D842-9C48-C4FCA09F3BC9}" type="slidenum">
              <a:rPr lang="en-US" sz="1200">
                <a:latin typeface="Times New Roman" charset="0"/>
              </a:rPr>
              <a:pPr eaLnBrk="1" hangingPunct="1"/>
              <a:t>42</a:t>
            </a:fld>
            <a:endParaRPr lang="en-US" sz="120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Charlie Sullivan Star, Perry Cook SPASM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43FFD6-EAC3-2843-9F6D-A1D1355A6A48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Up to Music V in 1970s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Bicycle Built for Two…2001</a:t>
            </a:r>
          </a:p>
          <a:p>
            <a:r>
              <a:rPr lang="en-US">
                <a:latin typeface="Times New Roman" charset="0"/>
              </a:rPr>
              <a:t>http://chris.kom.com/daisy.au </a:t>
            </a: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  <a:p>
            <a:r>
              <a:rPr lang="en-US" sz="1100">
                <a:latin typeface="Times New Roman" charset="0"/>
                <a:hlinkClick r:id="rId3"/>
              </a:rPr>
              <a:t>http://www.vortex.com/rmf/daisy.ram</a:t>
            </a:r>
            <a:endParaRPr lang="en-US" sz="11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C460DF-8A2D-934B-BD33-9AFE2E559139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In a Silver Scale, Newman Guttman</a:t>
            </a:r>
          </a:p>
          <a:p>
            <a:r>
              <a:rPr lang="en-US">
                <a:latin typeface="Times New Roman" charset="0"/>
              </a:rPr>
              <a:t>Pitch Variations, Guttman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6A9F2-D33F-BB45-818B-53AF90C2AAFA}" type="slidenum">
              <a:rPr lang="en-US" sz="1200">
                <a:latin typeface="Times New Roman" charset="0"/>
              </a:rPr>
              <a:pPr eaLnBrk="1" hangingPunct="1"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Formant synthesizer control pattern for song "Merry Christmas", by N. Rex Dixon. First part of pattern is shown; full pattern measured 6 x 54 inches (15 x 137 cm). Vertical marks every 0.5 inches (1.3 cm) corresponded to 100 milliseconds at the nominal reading speed of 5 inches/sec (12.7 cm/sec). The three-part harmony was synthesized as separate voices, then combined with sound on sound recording. </a:t>
            </a:r>
          </a:p>
          <a:p>
            <a:r>
              <a:rPr lang="en-US">
                <a:latin typeface="Times New Roman" charset="0"/>
              </a:rPr>
              <a:t>The patterns were manually constructed on pre-printed transparent film with 1/16-inch (0.16 cm) black masking tape (developed for photoetching circuit boards), that could easily be changed with scalpel and tweezers. The control patterns were taped to a transparent belt to be carried past a flying-spot scanner. A nominal scanning rate of 100 scans/second provided control-function values for the synthesizer every 10 milliseconds. </a:t>
            </a:r>
          </a:p>
          <a:p>
            <a:r>
              <a:rPr lang="en-US">
                <a:latin typeface="Times New Roman" charset="0"/>
              </a:rPr>
              <a:t>The control functions were the first three formant frequencies (F1, F2, F3), voice fundamental (F0), voice amplitude (A0), noise or "hiss" amplitude (Ah), and a shared channel for nasal amplitude (An) or fricative frequency (Fh), switched by a binary control (B2). </a:t>
            </a:r>
            <a:br>
              <a:rPr lang="en-US">
                <a:latin typeface="Times New Roman" charset="0"/>
              </a:rPr>
            </a:b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http://www.mindspring.com/~ssshp/ssshp_cd/ss_home.htm</a:t>
            </a:r>
          </a:p>
          <a:p>
            <a:r>
              <a:rPr lang="en-US">
                <a:latin typeface="Times New Roman" charset="0"/>
              </a:rPr>
              <a:t>http://www.mindspring.com/~ssshp/ssshp_cd/ss_ibm5.htm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FF0261-3974-6D4F-982B-BF5F70E59E56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100">
                <a:latin typeface="Times New Roman" charset="0"/>
              </a:rPr>
              <a:t>http://www.theremin.nl/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D1C26A-1138-354C-A312-26F79C279F89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FF74C5-E626-8F47-9E6F-D436D0C19B27}" type="slidenum">
              <a:rPr lang="en-US" sz="1200">
                <a:latin typeface="Times New Roman" charset="0"/>
              </a:rPr>
              <a:pPr eaLnBrk="1" hangingPunct="1"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100,000Hz sampling…still 1000 entries..output is 100 Hz.</a:t>
            </a:r>
          </a:p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D24B93-9830-6244-B64F-F429155D0B1A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L = 1000, sampling freq = 40,000, want 2000 Hz…increment = 50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Example y=.75, x = 27, y = .25, x=28…what is value at 27.5? Find slope diffy / diffx…solve for b = 14.25,plug in 27.5 as x and solve for y = .5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9B48AC-769C-B146-85FC-2E933E759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794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CBBDE-582F-1D4F-94BE-FDD5B1AB5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77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52DD3-23FB-9C43-8951-021117375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2652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C601-3216-D94B-93ED-7412EEF5A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71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20964-4D38-5D42-B325-D8A7FA832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665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89412-03AE-2248-AE92-68A2C846E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863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31F1F-2FEB-D844-9CE8-4F17742D2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727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4C2B9-61E1-5D4C-AC48-5389C5AE7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70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C4829-3B4E-944A-9E02-B8B06402F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458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FEFCC-A655-F84D-89F2-67896377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593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592B3-58CB-714A-8D9C-1D26D3CD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7866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3E028-B0A7-7046-B95C-7CD86B24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329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cs typeface="+mn-cs"/>
              </a:defRPr>
            </a:lvl1pPr>
          </a:lstStyle>
          <a:p>
            <a:pPr>
              <a:defRPr/>
            </a:pPr>
            <a:fld id="{21925331-2FE4-7745-90A7-6A8476DFD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microsoft.com/office/2007/relationships/media" Target="file:////Users/slrobertson/Dropbox%20(GaTech)/cs4590/2013/lectures/Synthesis/att_synth_3.wav" TargetMode="External"/><Relationship Id="rId20" Type="http://schemas.openxmlformats.org/officeDocument/2006/relationships/audio" Target="file://localhost/Users/maribeth/Dropbox/cs4590/2012/lectures/Synthesis/hindu3_synth.wav" TargetMode="External"/><Relationship Id="rId21" Type="http://schemas.openxmlformats.org/officeDocument/2006/relationships/slideLayout" Target="../slideLayouts/slideLayout2.xml"/><Relationship Id="rId22" Type="http://schemas.openxmlformats.org/officeDocument/2006/relationships/notesSlide" Target="../notesSlides/notesSlide7.xml"/><Relationship Id="rId23" Type="http://schemas.openxmlformats.org/officeDocument/2006/relationships/hyperlink" Target="http://www.kraftwerk.com/" TargetMode="External"/><Relationship Id="rId24" Type="http://schemas.openxmlformats.org/officeDocument/2006/relationships/hyperlink" Target="http://www.research.att.com/~ttsweb/tts/demo.php" TargetMode="External"/><Relationship Id="rId25" Type="http://schemas.openxmlformats.org/officeDocument/2006/relationships/image" Target="../media/image2.png"/><Relationship Id="rId10" Type="http://schemas.openxmlformats.org/officeDocument/2006/relationships/audio" Target="file:////Users/slrobertson/Dropbox%20(GaTech)/cs4590/2013/lectures/Synthesis/att_synth_3.wav" TargetMode="External"/><Relationship Id="rId11" Type="http://schemas.microsoft.com/office/2007/relationships/media" Target="file:////Users/slrobertson/Dropbox%20(GaTech)/cs4590/2013/lectures/Synthesis/hindu1_original.wav" TargetMode="External"/><Relationship Id="rId12" Type="http://schemas.openxmlformats.org/officeDocument/2006/relationships/audio" Target="file:////Users/slrobertson/Dropbox%20(GaTech)/cs4590/2013/lectures/Synthesis/hindu1_original.wav" TargetMode="External"/><Relationship Id="rId13" Type="http://schemas.microsoft.com/office/2007/relationships/media" Target="file://localhost/Users/maribeth/Dropbox/cs4590/2012/lectures/Synthesis/hindu1_synth.wav" TargetMode="External"/><Relationship Id="rId14" Type="http://schemas.openxmlformats.org/officeDocument/2006/relationships/audio" Target="file://localhost/Users/maribeth/Dropbox/cs4590/2012/lectures/Synthesis/hindu1_synth.wav" TargetMode="External"/><Relationship Id="rId15" Type="http://schemas.microsoft.com/office/2007/relationships/media" Target="file://localhost/Users/maribeth/Dropbox/cs4590/2012/lectures/Synthesis/hindu2_synth.wav" TargetMode="External"/><Relationship Id="rId16" Type="http://schemas.openxmlformats.org/officeDocument/2006/relationships/audio" Target="file://localhost/Users/maribeth/Dropbox/cs4590/2012/lectures/Synthesis/hindu2_synth.wav" TargetMode="External"/><Relationship Id="rId17" Type="http://schemas.microsoft.com/office/2007/relationships/media" Target="file://localhost/Users/maribeth/Dropbox/cs4590/2012/lectures/Synthesis/hindu3_original.wav" TargetMode="External"/><Relationship Id="rId18" Type="http://schemas.openxmlformats.org/officeDocument/2006/relationships/audio" Target="file://localhost/Users/maribeth/Dropbox/cs4590/2012/lectures/Synthesis/hindu3_original.wav" TargetMode="External"/><Relationship Id="rId19" Type="http://schemas.microsoft.com/office/2007/relationships/media" Target="file://localhost/Users/maribeth/Dropbox/cs4590/2012/lectures/Synthesis/hindu3_synth.wav" TargetMode="External"/><Relationship Id="rId1" Type="http://schemas.microsoft.com/office/2007/relationships/media" Target="file:////Users/slrobertson/Dropbox%20(GaTech)/cs4590/2013/lectures/Synthesis/stomper1.wav" TargetMode="External"/><Relationship Id="rId2" Type="http://schemas.openxmlformats.org/officeDocument/2006/relationships/audio" Target="file:////Users/slrobertson/Dropbox%20(GaTech)/cs4590/2013/lectures/Synthesis/stomper1.wav" TargetMode="External"/><Relationship Id="rId3" Type="http://schemas.microsoft.com/office/2007/relationships/media" Target="file://localhost/Users/maribeth/Dropbox/cs4590/2012/lectures/Synthesis/stomper2.wav" TargetMode="External"/><Relationship Id="rId4" Type="http://schemas.openxmlformats.org/officeDocument/2006/relationships/audio" Target="file://localhost/Users/maribeth/Dropbox/cs4590/2012/lectures/Synthesis/stomper2.wav" TargetMode="External"/><Relationship Id="rId5" Type="http://schemas.microsoft.com/office/2007/relationships/media" Target="file:////Users/slrobertson/Dropbox%20(GaTech)/cs4590/2013/lectures/Synthesis/att_synth_1.wav" TargetMode="External"/><Relationship Id="rId6" Type="http://schemas.openxmlformats.org/officeDocument/2006/relationships/audio" Target="file:////Users/slrobertson/Dropbox%20(GaTech)/cs4590/2013/lectures/Synthesis/att_synth_1.wav" TargetMode="External"/><Relationship Id="rId7" Type="http://schemas.microsoft.com/office/2007/relationships/media" Target="file://localhost/Users/maribeth/Dropbox/cs4590/2012/lectures/Synthesis/att_synth_2.wav" TargetMode="External"/><Relationship Id="rId8" Type="http://schemas.openxmlformats.org/officeDocument/2006/relationships/audio" Target="file://localhost/Users/maribeth/Dropbox/cs4590/2012/lectures/Synthesis/att_synth_2.wa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hyperlink" Target="http://www.freesound.org/tagsViewSingle.php?id=1667" TargetMode="External"/><Relationship Id="rId6" Type="http://schemas.openxmlformats.org/officeDocument/2006/relationships/hyperlink" Target="http://www.freesound.org/samplesViewSingle.php?id=35372" TargetMode="External"/><Relationship Id="rId7" Type="http://schemas.openxmlformats.org/officeDocument/2006/relationships/hyperlink" Target="http://www.freesound.org/samplesViewSingle.php?id=82975" TargetMode="External"/><Relationship Id="rId8" Type="http://schemas.openxmlformats.org/officeDocument/2006/relationships/image" Target="../media/image2.png"/><Relationship Id="rId1" Type="http://schemas.microsoft.com/office/2007/relationships/media" Target="file:////Users/slrobertson/Dropbox%20(GaTech)/cs4590/2013/lectures/Synthesis/ADSR.wav" TargetMode="External"/><Relationship Id="rId2" Type="http://schemas.openxmlformats.org/officeDocument/2006/relationships/audio" Target="file:////Users/slrobertson/Dropbox%20(GaTech)/cs4590/2013/lectures/Synthesis/ADSR.wav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1" Type="http://schemas.microsoft.com/office/2007/relationships/media" Target="file:////Users/slrobertson/Dropbox%20(GaTech)/cs4590/2013/lectures/Synthesis/NDBNARRDEMO.wav" TargetMode="External"/><Relationship Id="rId2" Type="http://schemas.openxmlformats.org/officeDocument/2006/relationships/audio" Target="file:////Users/slrobertson/Dropbox%20(GaTech)/cs4590/2013/lectures/Synthesis/NDBNARRDEMO.wa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file:////Users/slrobertson/Dropbox%20(GaTech)/cs4590/2013/lectures/Synthesis/sinewave_speech.aiff" TargetMode="External"/><Relationship Id="rId4" Type="http://schemas.openxmlformats.org/officeDocument/2006/relationships/audio" Target="file:////Users/slrobertson/Dropbox%20(GaTech)/cs4590/2013/lectures/Synthesis/sinewave_speech.aiff" TargetMode="External"/><Relationship Id="rId5" Type="http://schemas.microsoft.com/office/2007/relationships/media" Target="file:////Users/slrobertson/Dropbox%20(GaTech)/cs4590/2013/lectures/Synthesis/original2_speech.aiff" TargetMode="External"/><Relationship Id="rId6" Type="http://schemas.openxmlformats.org/officeDocument/2006/relationships/audio" Target="file:////Users/slrobertson/Dropbox%20(GaTech)/cs4590/2013/lectures/Synthesis/original2_speech.aiff" TargetMode="External"/><Relationship Id="rId7" Type="http://schemas.microsoft.com/office/2007/relationships/media" Target="file:////Users/slrobertson/Dropbox%20(GaTech)/cs4590/2013/lectures/Synthesis/sinewave2_speech.aiff" TargetMode="External"/><Relationship Id="rId8" Type="http://schemas.openxmlformats.org/officeDocument/2006/relationships/audio" Target="file:////Users/slrobertson/Dropbox%20(GaTech)/cs4590/2013/lectures/Synthesis/sinewave2_speech.aiff" TargetMode="External"/><Relationship Id="rId9" Type="http://schemas.openxmlformats.org/officeDocument/2006/relationships/slideLayout" Target="../slideLayouts/slideLayout2.xml"/><Relationship Id="rId10" Type="http://schemas.openxmlformats.org/officeDocument/2006/relationships/hyperlink" Target="http://www.lifesci.sussex.ac.uk/home/Chris_Darwin/SWS/" TargetMode="External"/><Relationship Id="rId11" Type="http://schemas.openxmlformats.org/officeDocument/2006/relationships/image" Target="../media/image9.png"/><Relationship Id="rId1" Type="http://schemas.microsoft.com/office/2007/relationships/media" Target="file:////Users/slrobertson/Dropbox%20(GaTech)/cs4590/2013/lectures/Synthesis/original_speech.aiff" TargetMode="External"/><Relationship Id="rId2" Type="http://schemas.openxmlformats.org/officeDocument/2006/relationships/audio" Target="file:////Users/slrobertson/Dropbox%20(GaTech)/cs4590/2013/lectures/Synthesis/original_speech.aif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9.png"/><Relationship Id="rId1" Type="http://schemas.microsoft.com/office/2007/relationships/media" Target="file:////Users/slrobertson/Dropbox%20(GaTech)/cs4590/2013/lectures/Synthesis/earth_magnetic_field.mp3" TargetMode="External"/><Relationship Id="rId2" Type="http://schemas.openxmlformats.org/officeDocument/2006/relationships/audio" Target="file:////Users/slrobertson/Dropbox%20(GaTech)/cs4590/2013/lectures/Synthesis/earth_magnetic_field.mp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file:////Users/slrobertson/Dropbox%20(GaTech)/cs4590/2013/lectures/Synthesis/subtracted.WAV" TargetMode="External"/><Relationship Id="rId2" Type="http://schemas.openxmlformats.org/officeDocument/2006/relationships/audio" Target="file:////Users/slrobertson/Dropbox%20(GaTech)/cs4590/2013/lectures/Synthesis/subtracted.WAV" TargetMode="External"/></Relationships>
</file>

<file path=ppt/slides/_rels/slide25.xml.rels><?xml version="1.0" encoding="UTF-8" standalone="yes"?>
<Relationships xmlns="http://schemas.openxmlformats.org/package/2006/relationships"><Relationship Id="rId11" Type="http://schemas.microsoft.com/office/2007/relationships/media" Target="../media/media6.wav"/><Relationship Id="rId12" Type="http://schemas.openxmlformats.org/officeDocument/2006/relationships/audio" Target="../media/media6.wav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2.xml"/><Relationship Id="rId15" Type="http://schemas.openxmlformats.org/officeDocument/2006/relationships/image" Target="../media/image2.png"/><Relationship Id="rId16" Type="http://schemas.openxmlformats.org/officeDocument/2006/relationships/image" Target="../media/image5.png"/><Relationship Id="rId1" Type="http://schemas.microsoft.com/office/2007/relationships/media" Target="file:////Users/slrobertson/Dropbox%20(GaTech)/cs4590/2013/lectures/Synthesis/LPC_TI_Speaking_Reader.wav" TargetMode="External"/><Relationship Id="rId2" Type="http://schemas.openxmlformats.org/officeDocument/2006/relationships/audio" Target="file:////Users/slrobertson/Dropbox%20(GaTech)/cs4590/2013/lectures/Synthesis/LPC_TI_Speaking_Reader.wav" TargetMode="External"/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microsoft.com/office/2007/relationships/media" Target="../media/media3.wav"/><Relationship Id="rId6" Type="http://schemas.openxmlformats.org/officeDocument/2006/relationships/audio" Target="../media/media3.wav"/><Relationship Id="rId7" Type="http://schemas.microsoft.com/office/2007/relationships/media" Target="../media/media4.wav"/><Relationship Id="rId8" Type="http://schemas.openxmlformats.org/officeDocument/2006/relationships/audio" Target="../media/media4.wav"/><Relationship Id="rId9" Type="http://schemas.microsoft.com/office/2007/relationships/media" Target="../media/media5.wav"/><Relationship Id="rId10" Type="http://schemas.openxmlformats.org/officeDocument/2006/relationships/audio" Target="../media/media5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2.png"/><Relationship Id="rId1" Type="http://schemas.microsoft.com/office/2007/relationships/media" Target="file:////Users/slrobertson/Dropbox%20(GaTech)/cs4590/2013/lectures/Synthesis/AM_440_envelope.wav" TargetMode="External"/><Relationship Id="rId2" Type="http://schemas.openxmlformats.org/officeDocument/2006/relationships/audio" Target="file:////Users/slrobertson/Dropbox%20(GaTech)/cs4590/2013/lectures/Synthesis/AM_440_envelope.wav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1" Type="http://schemas.microsoft.com/office/2007/relationships/media" Target="file:////Users/slrobertson/Dropbox%20(GaTech)/cs4590/2013/lectures/Synthesis/AM_1000.wav" TargetMode="External"/><Relationship Id="rId2" Type="http://schemas.openxmlformats.org/officeDocument/2006/relationships/audio" Target="file:////Users/slrobertson/Dropbox%20(GaTech)/cs4590/2013/lectures/Synthesis/AM_1000.wav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1" Type="http://schemas.microsoft.com/office/2007/relationships/media" Target="file:////Users/slrobertson/Dropbox%20(GaTech)/cs4590/2013/lectures/Synthesis/AM_1000_by_20.wav" TargetMode="External"/><Relationship Id="rId2" Type="http://schemas.openxmlformats.org/officeDocument/2006/relationships/audio" Target="file:////Users/slrobertson/Dropbox%20(GaTech)/cs4590/2013/lectures/Synthesis/AM_1000_by_20.wav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1" Type="http://schemas.microsoft.com/office/2007/relationships/media" Target="file:////Users/slrobertson/Dropbox%20(GaTech)/cs4590/2013/lectures/Synthesis/AM_1000_by_800.wav" TargetMode="External"/><Relationship Id="rId2" Type="http://schemas.openxmlformats.org/officeDocument/2006/relationships/audio" Target="file:////Users/slrobertson/Dropbox%20(GaTech)/cs4590/2013/lectures/Synthesis/AM_1000_by_800.wav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music.columbia.edu/cmc/MusicAndComputer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media" Target="file://localhost/Users/maribeth/Dropbox/cs4590/2012/lectures/Synthesis/Arras.mp3" TargetMode="External"/><Relationship Id="rId4" Type="http://schemas.openxmlformats.org/officeDocument/2006/relationships/audio" Target="file://localhost/Users/maribeth/Dropbox/cs4590/2012/lectures/Synthesis/Arras.mp3" TargetMode="Externa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0.xml"/><Relationship Id="rId7" Type="http://schemas.openxmlformats.org/officeDocument/2006/relationships/image" Target="../media/image14.png"/><Relationship Id="rId8" Type="http://schemas.openxmlformats.org/officeDocument/2006/relationships/image" Target="../media/image2.png"/><Relationship Id="rId9" Type="http://schemas.openxmlformats.org/officeDocument/2006/relationships/image" Target="../media/image8.png"/><Relationship Id="rId1" Type="http://schemas.microsoft.com/office/2007/relationships/media" Target="file://localhost/Users/maribeth/Dropbox/cs4590/2012/lectures/Synthesis/FM_sample1_wow.wav" TargetMode="External"/><Relationship Id="rId2" Type="http://schemas.openxmlformats.org/officeDocument/2006/relationships/audio" Target="file://localhost/Users/maribeth/Dropbox/cs4590/2012/lectures/Synthesis/FM_sample1_wow.wav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media" Target="file://localhost/Users/maribeth/Dropbox/cs4590/2012/lectures/Synthesis/One.mid" TargetMode="External"/><Relationship Id="rId4" Type="http://schemas.openxmlformats.org/officeDocument/2006/relationships/audio" Target="file://localhost/Users/maribeth/Dropbox/cs4590/2012/lectures/Synthesis/One.mid" TargetMode="Externa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Relationship Id="rId7" Type="http://schemas.openxmlformats.org/officeDocument/2006/relationships/image" Target="../media/image9.png"/><Relationship Id="rId1" Type="http://schemas.microsoft.com/office/2007/relationships/media" Target="file://localhost/Users/maribeth/Dropbox/cs4590/2012/lectures/Synthesis/wavetable.mp3" TargetMode="External"/><Relationship Id="rId2" Type="http://schemas.openxmlformats.org/officeDocument/2006/relationships/audio" Target="file://localhost/Users/maribeth/Dropbox/cs4590/2012/lectures/Synthesis/wavetable.mp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hyperlink" Target="http://www.youtube.com/watch?v=qoqEC2mLYyE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microsoft.com/office/2007/relationships/media" Target="file:////Users/slrobertson/Dropbox%20(GaTech)/cs4590/2013/lectures/Synthesis/daisy_HAL_9000.wav" TargetMode="External"/><Relationship Id="rId2" Type="http://schemas.openxmlformats.org/officeDocument/2006/relationships/audio" Target="file:////Users/slrobertson/Dropbox%20(GaTech)/cs4590/2013/lectures/Synthesis/daisy_HAL_9000.wav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jdRGF5NHIs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media" Target="file://localhost/Users/maribeth/Dropbox/cs4590/2012/lectures/Synthesis/PM_PerryCook_SPASM.mp3" TargetMode="External"/><Relationship Id="rId4" Type="http://schemas.openxmlformats.org/officeDocument/2006/relationships/audio" Target="file://localhost/Users/maribeth/Dropbox/cs4590/2012/lectures/Synthesis/PM_PerryCook_SPASM.mp3" TargetMode="Externa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4.xml"/><Relationship Id="rId7" Type="http://schemas.openxmlformats.org/officeDocument/2006/relationships/hyperlink" Target="http://www.youtube.com/watch?v=0szLUItjvXY&amp;feature=related" TargetMode="External"/><Relationship Id="rId8" Type="http://schemas.openxmlformats.org/officeDocument/2006/relationships/image" Target="../media/image9.png"/><Relationship Id="rId1" Type="http://schemas.microsoft.com/office/2007/relationships/media" Target="file://localhost/Users/maribeth/Dropbox/cs4590/2012/lectures/Synthesis/PM_Charlie_Sullivan_star.mp3" TargetMode="External"/><Relationship Id="rId2" Type="http://schemas.openxmlformats.org/officeDocument/2006/relationships/audio" Target="file://localhost/Users/maribeth/Dropbox/cs4590/2012/lectures/Synthesis/PM_Charlie_Sullivan_star.mp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d4jvtAr8JM&amp;feature=fvwe2" TargetMode="External"/><Relationship Id="rId4" Type="http://schemas.openxmlformats.org/officeDocument/2006/relationships/hyperlink" Target="http://www.youtube.com/watch?v=mW0B1sipLBI" TargetMode="External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Y2AeD0Tn4Y" TargetMode="External"/><Relationship Id="rId4" Type="http://schemas.openxmlformats.org/officeDocument/2006/relationships/hyperlink" Target="http://www.youtube.com/watch?v=KkUTChyWOB4" TargetMode="External"/><Relationship Id="rId5" Type="http://schemas.openxmlformats.org/officeDocument/2006/relationships/hyperlink" Target="http://documentation.apple.com/en/logicexpress/instruments/index.html#chapter=A&amp;section=5&amp;tasks=true" TargetMode="External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youtube.com/watch?v=0z0cbMkOvY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Examples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Kraftwerk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Arial" charset="0"/>
                <a:hlinkClick r:id="rId23"/>
              </a:rPr>
              <a:t>http://www.kraftwerk.com/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ATT Labs voice synthesis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hlinkClick r:id="rId24"/>
              </a:rPr>
              <a:t>http://www.research.att.com/~ttsweb/tts/demo.php</a:t>
            </a: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Stomper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Hindustani Music Synthesis</a:t>
            </a:r>
          </a:p>
        </p:txBody>
      </p:sp>
      <p:pic>
        <p:nvPicPr>
          <p:cNvPr id="283652" name="stomper1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3" name="stomper2.wav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4" name="DB374635.WAV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5" name="att_synth_1.wav">
            <a:hlinkClick r:id="" action="ppaction://media"/>
          </p:cNvPr>
          <p:cNvPicPr>
            <a:picLocks noRot="1"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6" name="att_synth_2.wav">
            <a:hlinkClick r:id="" action="ppaction://media"/>
          </p:cNvPr>
          <p:cNvPicPr>
            <a:picLocks noRot="1"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link="rId7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8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7" name="att_synth_3.wav">
            <a:hlinkClick r:id="" action="ppaction://media"/>
          </p:cNvPr>
          <p:cNvPicPr>
            <a:picLocks noRot="1" noChangeAspect="1" noChangeArrowheads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link="rId9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8" name="hindu1_original.wav">
            <a:hlinkClick r:id="" action="ppaction://media"/>
          </p:cNvPr>
          <p:cNvPicPr>
            <a:picLocks noRot="1" noChangeAspect="1" noChangeArrowheads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link="rId11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94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9" name="hindu1_synth.wav">
            <a:hlinkClick r:id="" action="ppaction://media"/>
          </p:cNvPr>
          <p:cNvPicPr>
            <a:picLocks noRot="1" noChangeAspect="1" noChangeArrowheads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94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61" name="hindu2_synth.wav">
            <a:hlinkClick r:id="" action="ppaction://media"/>
          </p:cNvPr>
          <p:cNvPicPr>
            <a:picLocks noRot="1" noChangeAspect="1" noChangeArrowheads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link="rId15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94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62" name="hindu3_original.wav">
            <a:hlinkClick r:id="" action="ppaction://media"/>
          </p:cNvPr>
          <p:cNvPicPr>
            <a:picLocks noRot="1" noChangeAspect="1" noChangeArrowheads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link="rId17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94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63" name="hindu3_synth.wav">
            <a:hlinkClick r:id="" action="ppaction://media"/>
          </p:cNvPr>
          <p:cNvPicPr>
            <a:picLocks noRot="1" noChangeAspect="1" noChangeArrowheads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link="rId19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94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3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283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5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5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36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11" fill="hold"/>
                                        <p:tgtEl>
                                          <p:spTgt spid="2836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5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5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36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950" fill="hold"/>
                                        <p:tgtEl>
                                          <p:spTgt spid="2836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5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5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36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215" fill="hold"/>
                                        <p:tgtEl>
                                          <p:spTgt spid="2836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5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5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836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113" fill="hold"/>
                                        <p:tgtEl>
                                          <p:spTgt spid="2836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57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57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836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883" fill="hold"/>
                                        <p:tgtEl>
                                          <p:spTgt spid="2836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58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5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836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0000" fill="hold"/>
                                        <p:tgtEl>
                                          <p:spTgt spid="2836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59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59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836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27000" fill="hold"/>
                                        <p:tgtEl>
                                          <p:spTgt spid="2836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6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6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836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22613" fill="hold"/>
                                        <p:tgtEl>
                                          <p:spTgt spid="2836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62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62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836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 nodeType="clickPar">
                      <p:stCondLst>
                        <p:cond delay="0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30000" fill="hold"/>
                                        <p:tgtEl>
                                          <p:spTgt spid="2836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663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366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Simple synthesis techniques 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A function is defined to create sample values. The function depends on the synthesis technique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Input is usually time values and output is amplitude values (samples)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Could simply </a:t>
            </a:r>
            <a:r>
              <a:rPr lang="en-US" dirty="0" smtClean="0">
                <a:latin typeface="Arial" charset="0"/>
              </a:rPr>
              <a:t>create </a:t>
            </a:r>
            <a:r>
              <a:rPr lang="en-US" dirty="0">
                <a:latin typeface="Arial" charset="0"/>
              </a:rPr>
              <a:t>44,100 random samples and then play them for 1 second, but the result would be noise</a:t>
            </a:r>
          </a:p>
          <a:p>
            <a:pPr eaLnBrk="1" hangingPunct="1"/>
            <a:r>
              <a:rPr lang="en-US" dirty="0">
                <a:latin typeface="Arial" charset="0"/>
              </a:rPr>
              <a:t>Since all sounds can be created from a sum of sin waves, a simple synthesis formula is to generate samples from a sin function</a:t>
            </a:r>
          </a:p>
          <a:p>
            <a:pPr marL="742950" lvl="1" indent="-285750" eaLnBrk="1" hangingPunct="1"/>
            <a:r>
              <a:rPr lang="en-US" dirty="0">
                <a:latin typeface="Arial" charset="0"/>
              </a:rPr>
              <a:t>Y = Sin(X)</a:t>
            </a:r>
          </a:p>
          <a:p>
            <a:pPr marL="742950" lvl="1" indent="-285750"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Basics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Unit Generators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Modules that form synthesis instruments or patches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Signal Generators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Signal Modifiers</a:t>
            </a:r>
          </a:p>
          <a:p>
            <a:pPr eaLnBrk="1" hangingPunct="1"/>
            <a:r>
              <a:rPr lang="en-US">
                <a:latin typeface="Arial" charset="0"/>
              </a:rPr>
              <a:t>Oscillators are signal generators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Amplitude, frequency, waveform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Basics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When a computer plays a sound. There is a buffer of samples being sent one by one to the DAC.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Could be calculating values of a function like Sin(x) for each index</a:t>
            </a:r>
          </a:p>
          <a:p>
            <a:pPr eaLnBrk="1" hangingPunct="1"/>
            <a:r>
              <a:rPr lang="en-US" sz="2600">
                <a:latin typeface="Arial" charset="0"/>
              </a:rPr>
              <a:t>A better solution is : Table Lookup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For a periodic sound simply calculate one cycle of the waveform and loop through it again and again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This is a digital oscillator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Current location in table is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phase index</a:t>
            </a:r>
            <a:r>
              <a:rPr lang="ja-JP" altLang="en-US" sz="2200">
                <a:latin typeface="Arial" charset="0"/>
              </a:rPr>
              <a:t>”</a:t>
            </a:r>
            <a:endParaRPr lang="en-US" sz="2200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Basics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Table Lookup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What will the frequency of this waveform be?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Depends on sampling frequency and number of elements in the table.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For example. Sampling frequency is 1000 Hz, and there are 1000 values in the table. The computer will play an entire cycle in 1 sec…therefore the resulting sound is 1 Hz.</a:t>
            </a:r>
          </a:p>
          <a:p>
            <a:pPr marL="2057400" lvl="4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Output freq = (sampling freq)/(# elements in table)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How do we change output frequency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Can change sampling freq…but this will make processing and mixing more difficult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Instead, change the rate the computer scans through the table by skipping samples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If you skip every other sample, the resulting output frequency will be 2X the original.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Basics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Therefore,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increment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is the amount added to the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phase location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to find next sample. Increment determines output frequency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A simple oscillator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Phase index = (previous_phase_index + increment) mod L, where L is length of table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Output sample = amplitude * table[phase_index]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Basics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How do we calculate the increment we need?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Increment = (L * (output freq)) / (sampling freq)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L = 1000, FS = 40k, output = 2k?…Increment = 50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But what about when the increment is not an integer?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Can truncate or round the value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The result is table-lookup noise. Waveform is now distorted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Best results come from interpolation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Can use linear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More sophisticated interpolation techniques yield even better results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Basics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A constant fixed frequency signal is not very interesting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Need envelopes to change sound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Amplitude Envelope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ADSR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Attack, Decay, Sustain, Release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Envelope generator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Duration of sound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Peak amplitude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Waveform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  <a:hlinkClick r:id="rId5"/>
              </a:rPr>
              <a:t>http://www.freesound.org/tagsViewSingle.php?id=1667</a:t>
            </a:r>
            <a:r>
              <a:rPr lang="en-US" sz="2100">
                <a:latin typeface="Arial" charset="0"/>
              </a:rPr>
              <a:t> </a:t>
            </a:r>
            <a:endParaRPr lang="en-US" sz="19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Frequency Envelope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Vibrato, glissando/portamento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hlinkClick r:id="rId6"/>
              </a:rPr>
              <a:t>http://www.freesound.org/samplesViewSingle.php?id=35372</a:t>
            </a:r>
            <a:r>
              <a:rPr lang="en-US" sz="1800">
                <a:latin typeface="Arial" charset="0"/>
              </a:rPr>
              <a:t>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hlinkClick r:id="rId7"/>
              </a:rPr>
              <a:t>http://www.freesound.org/samplesViewSingle.php?id=82975</a:t>
            </a:r>
            <a:r>
              <a:rPr lang="en-US" sz="1800">
                <a:latin typeface="Arial" charset="0"/>
              </a:rPr>
              <a:t> </a:t>
            </a:r>
            <a:endParaRPr lang="en-US" sz="2100">
              <a:latin typeface="Arial" charset="0"/>
            </a:endParaRPr>
          </a:p>
        </p:txBody>
      </p:sp>
      <p:pic>
        <p:nvPicPr>
          <p:cNvPr id="293892" name="ADSR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38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4" fill="hold"/>
                                        <p:tgtEl>
                                          <p:spTgt spid="2938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389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389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Additive Synthesis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Domain of techniques based on the idea of summing simple waves (such as sin) to create sounds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Old idea, this is how pipe organs work</a:t>
            </a:r>
          </a:p>
          <a:p>
            <a:pPr marL="1143000" lvl="2" indent="-228600" eaLnBrk="1" hangingPunct="1"/>
            <a:r>
              <a:rPr lang="en-US" sz="2100">
                <a:latin typeface="Arial" charset="0"/>
              </a:rPr>
              <a:t>Several harmonically related pipes are chosen to play at once. Making different sounds from the same instrument.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Theoretically, any sound could be produced this way</a:t>
            </a:r>
          </a:p>
          <a:p>
            <a:pPr marL="1143000" lvl="2" indent="-228600" eaLnBrk="1" hangingPunct="1"/>
            <a:r>
              <a:rPr lang="en-US" sz="2100">
                <a:latin typeface="Arial" charset="0"/>
              </a:rPr>
              <a:t>Not possible in reality due to fact that complex sounds have a time varying spectrum that may be very difficult to analyze or reproduce</a:t>
            </a:r>
          </a:p>
        </p:txBody>
      </p:sp>
      <p:pic>
        <p:nvPicPr>
          <p:cNvPr id="297988" name="NDBNARRDEMO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8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79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338" fill="hold"/>
                                        <p:tgtEl>
                                          <p:spTgt spid="2979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98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798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Digital audio is just stored samples that make up a sound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Samples can be created by digitizing real analog sounds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Real instruments can be simulated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New instruments that never existed in nature can be created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Sound effects can be created and modified dynamically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Synthesis began with the advent of the programmable stored digital computer in the 1940s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Additive Synthesis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Simple fixed waveform technique	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A fundamental and some harmonics or partials are summed together.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For more interesting sounds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Vary parameters over time such as the amplitude, frequency envelope, harmonics and partials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Give each partial or harmonic its own set of envelopes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Example, a trumpet will have 12 sin waves in the initial attack, after 300ms only 3-4 are needed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Lemon Drops, Kenneth Gaburo, 1960, Harmonic Tone Generator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Even speech can be approximated with this technique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Sinwave speech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hlinkClick r:id="rId10"/>
              </a:rPr>
              <a:t>http://www.lifesci.sussex.ac.uk/home/Chris_Darwin/SWS/</a:t>
            </a:r>
            <a:r>
              <a:rPr lang="en-US" sz="1800">
                <a:latin typeface="Arial" charset="0"/>
              </a:rPr>
              <a:t> </a:t>
            </a:r>
          </a:p>
        </p:txBody>
      </p:sp>
      <p:pic>
        <p:nvPicPr>
          <p:cNvPr id="299013" name="original_speech.aiff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867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4" name="sinewave_speech.aiff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867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5" name="original2_speech.aiff">
            <a:hlinkClick r:id="" action="ppaction://media"/>
          </p:cNvPr>
          <p:cNvPicPr>
            <a:picLocks noRot="1"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867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6" name="sinewave2_speech.aiff">
            <a:hlinkClick r:id="" action="ppaction://media"/>
          </p:cNvPr>
          <p:cNvPicPr>
            <a:picLocks noRot="1"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link="rId7"/>
              </p:ext>
            </p:ext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67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90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" fill="hold"/>
                                        <p:tgtEl>
                                          <p:spTgt spid="2990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901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901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90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53" fill="hold"/>
                                        <p:tgtEl>
                                          <p:spTgt spid="2990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9014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901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90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958" fill="hold"/>
                                        <p:tgtEl>
                                          <p:spTgt spid="2990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9015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901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90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946" fill="hold"/>
                                        <p:tgtEl>
                                          <p:spTgt spid="2990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9016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9016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Additive Synthesis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Additive Analysis/ Resynthesis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A natural sound is analyzed to determine frequency components and envelopes etc. Then the sound is resynthesized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Fast Fourier Transforms (FFTs) are performed over small windows in the sound to capture this information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The data can be modified before resynthesis in order to make it more interesting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Additive Synthesis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543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Drawbacks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Large number of oscillators may be required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Large amount of control data required for each voice, or possibly for all its partials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Center frequency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Peak amplitude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Amplitude envelope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Start time for amplitude envelope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Duration of amplitude envelope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Frequency envelope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Start time of frequency envelope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Duration of frequency envelope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Where will all this control data come from?</a:t>
            </a:r>
          </a:p>
        </p:txBody>
      </p:sp>
      <p:pic>
        <p:nvPicPr>
          <p:cNvPr id="301060" name="earth_magnetic_field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400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886200" y="6324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Earth</a:t>
            </a:r>
            <a:r>
              <a:rPr lang="ja-JP" altLang="en-US" sz="1800"/>
              <a:t>’</a:t>
            </a:r>
            <a:r>
              <a:rPr lang="en-US" altLang="ja-JP" sz="1800"/>
              <a:t>s magnetic field</a:t>
            </a:r>
            <a:endParaRPr lang="en-US" sz="18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10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638" fill="hold"/>
                                        <p:tgtEl>
                                          <p:spTgt spid="3010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106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1060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Subtractive Synthesis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You start with a high frequency signal (like whitenoise) and remove frequencies from it to form your sound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Frequencies are removed via filters that boost or attenuate regions of a frequency spectrum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High pass, Low pass filters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Cutoff frequency (-3dB)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Stopband, passband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bandwidth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Bandpass, bandreject filters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Center frequency (resonant frequency)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Equalizer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Comb filters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Subtractive Synthesis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What is this good for?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Can make sounds that would be extremely difficult to achieve with additive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Wind instruments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The unpitched  attack portion of a sound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Stomper example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As with additive, the most interesting sound result from varying the parameters with time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Subtractive Analysis/Resynthesis used mainly in speech synthesis</a:t>
            </a:r>
          </a:p>
        </p:txBody>
      </p:sp>
      <p:pic>
        <p:nvPicPr>
          <p:cNvPr id="304132" name="subtracted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4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86" fill="hold"/>
                                        <p:tgtEl>
                                          <p:spTgt spid="304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13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4132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Subtractive Synthesis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Linear Prediction Coding (LPC)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Analyzes voice recording, resynthesizes approximation</a:t>
            </a:r>
          </a:p>
          <a:p>
            <a:pPr marL="1143000" lvl="2" indent="-228600" eaLnBrk="1" hangingPunct="1"/>
            <a:r>
              <a:rPr lang="en-US" sz="2100">
                <a:latin typeface="Arial" charset="0"/>
              </a:rPr>
              <a:t>Approximates how speech produced (buzzer at end of tube)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Used when there wasn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the capability to store or transmit full speech data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Early speech synthesizers in products such as TI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s Magic Wand Reader (1983)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Used in cellphones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Research at GT in using this for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whisper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speech</a:t>
            </a:r>
          </a:p>
          <a:p>
            <a:pPr marL="1143000" lvl="2" indent="-228600" eaLnBrk="1" hangingPunct="1">
              <a:buFont typeface="Wingdings" charset="0"/>
              <a:buNone/>
            </a:pPr>
            <a:endParaRPr lang="en-US" sz="2100">
              <a:latin typeface="Arial" charset="0"/>
            </a:endParaRPr>
          </a:p>
        </p:txBody>
      </p:sp>
      <p:pic>
        <p:nvPicPr>
          <p:cNvPr id="305156" name="LPC_TI_Speaking_Reader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5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590800" y="6172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Real voice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914400" y="6172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Real whisper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4038600" y="61722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Synthesized from whisper</a:t>
            </a:r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7239000" y="6186488"/>
            <a:ext cx="358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w/ pitch shift</a:t>
            </a:r>
          </a:p>
        </p:txBody>
      </p:sp>
      <p:pic>
        <p:nvPicPr>
          <p:cNvPr id="2" name="voice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95600" y="5715000"/>
            <a:ext cx="482600" cy="482600"/>
          </a:xfrm>
          <a:prstGeom prst="rect">
            <a:avLst/>
          </a:prstGeom>
        </p:spPr>
      </p:pic>
      <p:pic>
        <p:nvPicPr>
          <p:cNvPr id="3" name="whisper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295400" y="5638800"/>
            <a:ext cx="533400" cy="533400"/>
          </a:xfrm>
          <a:prstGeom prst="rect">
            <a:avLst/>
          </a:prstGeom>
        </p:spPr>
      </p:pic>
      <p:pic>
        <p:nvPicPr>
          <p:cNvPr id="4" name="synth_whisper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953000" y="5638800"/>
            <a:ext cx="558800" cy="558800"/>
          </a:xfrm>
          <a:prstGeom prst="rect">
            <a:avLst/>
          </a:prstGeom>
        </p:spPr>
      </p:pic>
      <p:pic>
        <p:nvPicPr>
          <p:cNvPr id="5" name="synth_shift_whisper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91400" y="5638800"/>
            <a:ext cx="558800" cy="558800"/>
          </a:xfrm>
          <a:prstGeom prst="rect">
            <a:avLst/>
          </a:prstGeom>
        </p:spPr>
      </p:pic>
      <p:pic>
        <p:nvPicPr>
          <p:cNvPr id="6" name="synth_voice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077200" y="4648200"/>
            <a:ext cx="482600" cy="482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5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50" fill="hold"/>
                                        <p:tgtEl>
                                          <p:spTgt spid="305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515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515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2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1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2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Amplitude Modulation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Modulation means some parameters of a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carrier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altLang="ja-JP" sz="2600">
                <a:latin typeface="Arial" charset="0"/>
              </a:rPr>
              <a:t> signal are modified according to some parameters of a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modulator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altLang="ja-JP" sz="2600">
                <a:latin typeface="Arial" charset="0"/>
              </a:rPr>
              <a:t> signal</a:t>
            </a:r>
          </a:p>
          <a:p>
            <a:pPr eaLnBrk="1" hangingPunct="1"/>
            <a:r>
              <a:rPr lang="en-US" sz="2600">
                <a:latin typeface="Arial" charset="0"/>
              </a:rPr>
              <a:t>With Amplitude Modulation the carrier signal is multiplied by a unipolar modulator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Unipolar, meaning all values are greater than 0,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Therefore, an amplitude envelope is a simple example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But &gt;20Hz will yield the most interesting results</a:t>
            </a:r>
          </a:p>
        </p:txBody>
      </p:sp>
      <p:pic>
        <p:nvPicPr>
          <p:cNvPr id="307204" name="AM_440_envelope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0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7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072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20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04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Amplitude Modulation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When modulating with a sin wave, sideband are formed by AM at the sum and difference frequencies around the carrier frequency, carrier frequency still present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Example, 1000 HZ tone modulated by 400 Hz signal results in a sound with components at 600, 1000, and 1400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Sidebands have half of original amplitude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Ring Modulation, version of AM where bipolar modulator is used (so values are between –1, +1)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Carrier frequency not present in result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Formula remains the same, multiply the two signal together to get the modulated signal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Ring Modulation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Example, 1000 HZ tone</a:t>
            </a:r>
          </a:p>
        </p:txBody>
      </p:sp>
      <p:pic>
        <p:nvPicPr>
          <p:cNvPr id="56323" name="Picture 4" descr="AM_1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277" name="AM_1000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0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102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027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0277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Ring Modulation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Spectrum of 1000 Hz tone</a:t>
            </a:r>
          </a:p>
        </p:txBody>
      </p:sp>
      <p:pic>
        <p:nvPicPr>
          <p:cNvPr id="57347" name="Picture 4" descr="AM_1000_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495550"/>
            <a:ext cx="686593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History of Synthesis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First synthesis experiments with sound being created by computer, 1957 at Bell Labs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IBM 704 with 32K of core memory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Calculations so complicated they had to be performed at IBM World Headquarters in NY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Results would be converted to sound back at Bell Labs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Ring Modulation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1000Hz modulated by 20 Hz</a:t>
            </a:r>
          </a:p>
        </p:txBody>
      </p:sp>
      <p:pic>
        <p:nvPicPr>
          <p:cNvPr id="58371" name="Picture 4" descr="AM_1000_by_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4722813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25" name="AM_1000_by_20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23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123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232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232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Ring Modulation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1000 Hz modulated by 800 Hz</a:t>
            </a:r>
          </a:p>
        </p:txBody>
      </p:sp>
      <p:pic>
        <p:nvPicPr>
          <p:cNvPr id="59395" name="Picture 4" descr="AM_1000_by_800_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419350"/>
            <a:ext cx="686593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349" name="AM_1000_by_800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3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133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334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3349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Amplitude Modulation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about sidebands that are negative?</a:t>
            </a:r>
          </a:p>
          <a:p>
            <a:pPr marL="742950" lvl="1" indent="-285750" eaLnBrk="1" hangingPunct="1"/>
            <a:r>
              <a:rPr lang="en-US">
                <a:latin typeface="Arial" charset="0"/>
              </a:rPr>
              <a:t>Example, carrier = 300Hz, modulator = 500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Sidebands at 800Hz, and –200Hz</a:t>
            </a:r>
          </a:p>
          <a:p>
            <a:pPr marL="1143000" lvl="2" indent="-228600" eaLnBrk="1" hangingPunct="1"/>
            <a:r>
              <a:rPr lang="en-US">
                <a:latin typeface="Arial" charset="0"/>
              </a:rPr>
              <a:t>Negative results in change of phase</a:t>
            </a:r>
          </a:p>
          <a:p>
            <a:pPr marL="1600200" lvl="3" indent="-228600" eaLnBrk="1" hangingPunct="1"/>
            <a:r>
              <a:rPr lang="en-US">
                <a:latin typeface="Arial" charset="0"/>
              </a:rPr>
              <a:t>Waveform flipped around x axis</a:t>
            </a:r>
          </a:p>
          <a:p>
            <a:pPr eaLnBrk="1" hangingPunct="1"/>
            <a:r>
              <a:rPr lang="en-US">
                <a:latin typeface="Arial" charset="0"/>
              </a:rPr>
              <a:t>Modulation with other types of waves, such as square waves will result in more frequencies appearing in final signal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Frequency Modulation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1970s, John Chowning, a composer and researcher at Stanford University discovers and begins working with FM synthesis for music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Chowning realized that natural sounds have very dynamic spectra, especially during attack and decay.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Requires little computational power, therefore it was popular in early sound cards and synthesizers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In additive synthesis if you wanted 50 harmonics you needed 50 oscillators, with FM you only need two</a:t>
            </a:r>
          </a:p>
          <a:p>
            <a:pPr eaLnBrk="1" hangingPunct="1">
              <a:lnSpc>
                <a:spcPct val="90000"/>
              </a:lnSpc>
            </a:pPr>
            <a:endParaRPr lang="en-US" sz="26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Frequency Modulation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Simply, the frequency of the carrier is modulated by another oscillator.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The greater the intensity of the modulating frequency, the greater the change in carrier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sz="2700">
                <a:latin typeface="Arial" charset="0"/>
              </a:rPr>
              <a:t>Low frequency modulation (&lt;30 Hz) = siren like sounds</a:t>
            </a:r>
          </a:p>
          <a:p>
            <a:pPr eaLnBrk="1" hangingPunct="1">
              <a:lnSpc>
                <a:spcPct val="90000"/>
              </a:lnSpc>
            </a:pPr>
            <a:r>
              <a:rPr lang="en-US" sz="2700">
                <a:latin typeface="Arial" charset="0"/>
              </a:rPr>
              <a:t>Modulation with frequencies in audible range create sounds with interesting timbre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cos(carrier_angle[t] + B*sin(mod_angle[t]))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Frequency Modulation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Many more sidebands created, carrier freq remains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Dependent on the ratio of the carrier frequency to the modulation frequency. C:M ratio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Sidebands = FCarrier  +- K *FMod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K is non-negative integer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Integer ratio Fc:Fm = harmonic spectra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1:1,1:4,1:9 etc.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Complex ratios, inharmonic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2:5,4:9 etc.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Frequency Modulation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C = 1000, M = 300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Sideband at</a:t>
            </a:r>
          </a:p>
          <a:p>
            <a:pPr marL="2057400" lvl="4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C +M= 1300 , C-M = 700</a:t>
            </a:r>
          </a:p>
          <a:p>
            <a:pPr marL="2057400" lvl="4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C +2M= 1600, C-2M = 400</a:t>
            </a:r>
          </a:p>
          <a:p>
            <a:pPr marL="2057400" lvl="4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C +3M= 1900, C-3M = 100</a:t>
            </a:r>
          </a:p>
          <a:p>
            <a:pPr marL="2057400" lvl="4" indent="-228600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Fc = 800</a:t>
            </a: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Fm = 200</a:t>
            </a: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Fc:fm = 4:1</a:t>
            </a:r>
          </a:p>
          <a:p>
            <a:pPr eaLnBrk="1" hangingPunct="1">
              <a:lnSpc>
                <a:spcPct val="90000"/>
              </a:lnSpc>
            </a:pPr>
            <a:endParaRPr lang="en-US" sz="21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Fc=800</a:t>
            </a: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Fm=210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Fc:fm = 80:21</a:t>
            </a:r>
            <a:endParaRPr lang="en-US" sz="2600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Frequency Modulation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Modulation Index based on Amplitude of </a:t>
            </a:r>
            <a:r>
              <a:rPr lang="en-US" dirty="0" err="1">
                <a:latin typeface="Arial" charset="0"/>
              </a:rPr>
              <a:t>Fm</a:t>
            </a:r>
            <a:endParaRPr lang="en-US" dirty="0">
              <a:latin typeface="Arial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 = D / </a:t>
            </a:r>
            <a:r>
              <a:rPr lang="en-US" dirty="0" err="1">
                <a:latin typeface="Arial" charset="0"/>
              </a:rPr>
              <a:t>Fm</a:t>
            </a:r>
            <a:r>
              <a:rPr lang="en-US" dirty="0">
                <a:latin typeface="Arial" charset="0"/>
              </a:rPr>
              <a:t> (D= deviation from Fc)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Higher D spreads power over more of the spectrum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Determines strength of sidebands (Bessel function)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Higher Modulation Index increases contributions of sidebands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hlinkClick r:id="rId3"/>
              </a:rPr>
              <a:t>http://music.columbia.edu/cmc/MusicAndComputers/</a:t>
            </a:r>
            <a:r>
              <a:rPr lang="en-US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Frequency Modulation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Demo sounds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71683" name="Picture 4" descr="FM_synth_spectr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686593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541" name="FM_sample1_wow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542" name="DE7C1C6C.WAV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543" name="Arras.mp3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2484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3429000" y="62484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Arras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15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3215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154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154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15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5636" fill="hold"/>
                                        <p:tgtEl>
                                          <p:spTgt spid="3215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154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1543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Wavetable Synthesis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Audio samples (perhaps recorded from nature) are stored in a wavetable in memory and played at different pitches.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The common synthesis method for consumer sound cards, also appears in keyboards/samplers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Requires storage for the samples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700">
                <a:latin typeface="Arial" charset="0"/>
              </a:rPr>
              <a:t>Data compression used on samples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If all pitches of sample can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altLang="ja-JP" sz="1900">
                <a:latin typeface="Arial" charset="0"/>
              </a:rPr>
              <a:t>t be stored intermediate pitches must be created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Attack, Sustain, Decay sections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Sustain must be loopable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latin typeface="Arial" charset="0"/>
              </a:rPr>
              <a:t>One problem can be that the sounds are very repetitive, mechanical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Note to note transitions are unrealistic</a:t>
            </a: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Demo</a:t>
            </a:r>
          </a:p>
        </p:txBody>
      </p:sp>
      <p:pic>
        <p:nvPicPr>
          <p:cNvPr id="323588" name="wavetable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3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7"/>
          <p:cNvSpPr txBox="1">
            <a:spLocks noChangeArrowheads="1"/>
          </p:cNvSpPr>
          <p:nvPr/>
        </p:nvSpPr>
        <p:spPr bwMode="auto">
          <a:xfrm>
            <a:off x="2286000" y="60198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Drums</a:t>
            </a:r>
          </a:p>
        </p:txBody>
      </p:sp>
      <p:pic>
        <p:nvPicPr>
          <p:cNvPr id="323594" name="One.mid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63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11"/>
          <p:cNvSpPr txBox="1">
            <a:spLocks noChangeArrowheads="1"/>
          </p:cNvSpPr>
          <p:nvPr/>
        </p:nvSpPr>
        <p:spPr bwMode="auto">
          <a:xfrm>
            <a:off x="6858000" y="60960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Midi file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35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41" fill="hold"/>
                                        <p:tgtEl>
                                          <p:spTgt spid="3235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358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358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35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30816" fill="hold"/>
                                        <p:tgtEl>
                                          <p:spTgt spid="3235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3594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359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History of Synthesis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52578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Music I -V program, Max V. Mathews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Father of computer music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Researcher at Bell Labs 1962-1985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Triangle wave, with control over pitch, waveform, and duration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ja-JP" altLang="en-US" sz="2000" dirty="0">
                <a:latin typeface="Arial" charset="0"/>
              </a:rPr>
              <a:t>“</a:t>
            </a:r>
            <a:r>
              <a:rPr lang="en-US" altLang="ja-JP" sz="2000" dirty="0">
                <a:latin typeface="Arial" charset="0"/>
              </a:rPr>
              <a:t>Bicycle Built for Two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altLang="ja-JP" sz="2000" dirty="0">
                <a:latin typeface="Arial" charset="0"/>
              </a:rPr>
              <a:t>, movie 2001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IBM 704 + </a:t>
            </a:r>
            <a:r>
              <a:rPr lang="en-US" sz="1900" dirty="0" err="1">
                <a:latin typeface="Arial" charset="0"/>
              </a:rPr>
              <a:t>vocoder</a:t>
            </a:r>
            <a:endParaRPr lang="en-US" sz="1900" dirty="0">
              <a:latin typeface="Arial" charset="0"/>
            </a:endParaRP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2100" dirty="0">
                <a:latin typeface="Arial" charset="0"/>
                <a:hlinkClick r:id="rId5"/>
              </a:rPr>
              <a:t>http://www.youtube.com/watch?v=qoqEC2mLYyE</a:t>
            </a:r>
            <a:r>
              <a:rPr lang="en-US" sz="2100" dirty="0">
                <a:latin typeface="Arial" charset="0"/>
              </a:rPr>
              <a:t> </a:t>
            </a:r>
            <a:endParaRPr lang="en-US" sz="1900" dirty="0">
              <a:latin typeface="Arial" charset="0"/>
            </a:endParaRPr>
          </a:p>
          <a:p>
            <a:pPr marL="1143000" lvl="2" indent="-228600" eaLnBrk="1" hangingPunct="1">
              <a:lnSpc>
                <a:spcPct val="80000"/>
              </a:lnSpc>
            </a:pPr>
            <a:endParaRPr lang="en-US" sz="1900" dirty="0">
              <a:latin typeface="Arial" charset="0"/>
            </a:endParaRPr>
          </a:p>
          <a:p>
            <a:pPr marL="1143000" lvl="2" indent="-228600" eaLnBrk="1" hangingPunct="1">
              <a:lnSpc>
                <a:spcPct val="80000"/>
              </a:lnSpc>
            </a:pPr>
            <a:endParaRPr lang="en-US" sz="1900" dirty="0">
              <a:latin typeface="Arial" charset="0"/>
            </a:endParaRPr>
          </a:p>
        </p:txBody>
      </p:sp>
      <p:pic>
        <p:nvPicPr>
          <p:cNvPr id="21507" name="Picture 5" descr="Mathews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819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62" name="daisy_HAL_9000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257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5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48" fill="hold"/>
                                        <p:tgtEl>
                                          <p:spTgt spid="2754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546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5462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Granular Synthesis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153400" cy="3767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Like additive synthesis except that you are adding together thousands of small grains of sound (&lt;100 </a:t>
            </a:r>
            <a:r>
              <a:rPr lang="en-US" dirty="0" err="1">
                <a:latin typeface="Arial" charset="0"/>
                <a:cs typeface="+mn-cs"/>
              </a:rPr>
              <a:t>ms</a:t>
            </a:r>
            <a:r>
              <a:rPr lang="en-US" dirty="0">
                <a:latin typeface="Arial" charset="0"/>
                <a:cs typeface="+mn-cs"/>
              </a:rPr>
              <a:t>). These grains can be sinusoids, or sampled sounds.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Control time placement of grains as well as the amplitude envelope, frequencies</a:t>
            </a:r>
          </a:p>
          <a:p>
            <a:pPr marL="742950" lvl="1" indent="-285750" eaLnBrk="1" hangingPunct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Very complex and strange sounds are possible</a:t>
            </a:r>
          </a:p>
          <a:p>
            <a:pPr marL="742950" lvl="1" indent="-285750" eaLnBrk="1" hangingPunct="1">
              <a:lnSpc>
                <a:spcPct val="90000"/>
              </a:lnSpc>
              <a:defRPr/>
            </a:pP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sound clouds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altLang="ja-JP" dirty="0" smtClean="0">
              <a:latin typeface="Arial" charset="0"/>
            </a:endParaRPr>
          </a:p>
          <a:p>
            <a:pPr eaLnBrk="1" hangingPunct="1">
              <a:defRPr/>
            </a:pPr>
            <a:r>
              <a:rPr lang="en-US" sz="2600" dirty="0" smtClean="0">
                <a:latin typeface="Arial" charset="0"/>
                <a:cs typeface="+mn-cs"/>
              </a:rPr>
              <a:t>Granular Synthesis</a:t>
            </a:r>
          </a:p>
          <a:p>
            <a:pPr lvl="1" eaLnBrk="1" hangingPunct="1">
              <a:defRPr/>
            </a:pPr>
            <a:r>
              <a:rPr lang="en-US" sz="2200" dirty="0" smtClean="0">
                <a:latin typeface="Arial" charset="0"/>
                <a:hlinkClick r:id="rId3"/>
              </a:rPr>
              <a:t>http://www.youtube.com/watch?v=ajdRGF5NHIs</a:t>
            </a:r>
            <a:endParaRPr lang="en-US" sz="2200" dirty="0" smtClean="0">
              <a:latin typeface="Arial" charset="0"/>
            </a:endParaRPr>
          </a:p>
          <a:p>
            <a:pPr marL="393700" indent="-285750" eaLnBrk="1" hangingPunct="1">
              <a:lnSpc>
                <a:spcPct val="90000"/>
              </a:lnSpc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75779" name="Text Box 6"/>
          <p:cNvSpPr txBox="1">
            <a:spLocks noChangeArrowheads="1"/>
          </p:cNvSpPr>
          <p:nvPr/>
        </p:nvSpPr>
        <p:spPr bwMode="auto">
          <a:xfrm>
            <a:off x="2514600" y="59436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800"/>
              <a:t>“</a:t>
            </a:r>
            <a:r>
              <a:rPr lang="en-US" altLang="ja-JP" sz="1800"/>
              <a:t>Not just more idle chatter</a:t>
            </a:r>
            <a:r>
              <a:rPr lang="ja-JP" altLang="en-US" sz="1800"/>
              <a:t>”</a:t>
            </a:r>
            <a:r>
              <a:rPr lang="en-US" altLang="ja-JP" sz="1800"/>
              <a:t>, Paul Lansky</a:t>
            </a:r>
            <a:endParaRPr lang="en-US" sz="1800"/>
          </a:p>
        </p:txBody>
      </p:sp>
      <p:pic>
        <p:nvPicPr>
          <p:cNvPr id="2" name="GRAN_LPC_not-just-more-idle-chatter-paul-lansky.wav">
            <a:hlinkClick r:id="" action="ppaction://media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0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Physical Modeling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Next step in synthesis technology, the sound is generated from mathematical models of the mechanical and acoustical attributes of the instruments.</a:t>
            </a:r>
          </a:p>
          <a:p>
            <a:pPr eaLnBrk="1" hangingPunct="1"/>
            <a:r>
              <a:rPr lang="en-US" sz="2600">
                <a:latin typeface="Arial" charset="0"/>
              </a:rPr>
              <a:t>Basically, a simulation of the instrument is created and input such as breathe, or plucking etc. are given to it, the sound is then computed</a:t>
            </a:r>
          </a:p>
          <a:p>
            <a:pPr eaLnBrk="1" hangingPunct="1"/>
            <a:r>
              <a:rPr lang="en-US" sz="2600">
                <a:latin typeface="Arial" charset="0"/>
              </a:rPr>
              <a:t>Can simulate real instruments or explore crazy designs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Physical Modeling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900" dirty="0">
                <a:latin typeface="Arial" charset="0"/>
                <a:cs typeface="+mn-cs"/>
              </a:rPr>
              <a:t>Requires we have mathematical models that describe and instrument. Can be very complex</a:t>
            </a:r>
          </a:p>
          <a:p>
            <a:pPr marL="742950" lvl="1" indent="-285750" eaLnBrk="1" hangingPunct="1">
              <a:defRPr/>
            </a:pPr>
            <a:r>
              <a:rPr lang="en-US" sz="2000" dirty="0">
                <a:latin typeface="Arial" charset="0"/>
              </a:rPr>
              <a:t>Models are very simplified because they are constrained to the types of input that would occur during a performance</a:t>
            </a:r>
          </a:p>
          <a:p>
            <a:pPr marL="742950" lvl="1" indent="-285750" eaLnBrk="1" hangingPunct="1">
              <a:defRPr/>
            </a:pPr>
            <a:r>
              <a:rPr lang="en-US" sz="2000" dirty="0">
                <a:latin typeface="Arial" charset="0"/>
              </a:rPr>
              <a:t>Current models are very simplified, so result is not totally realistic</a:t>
            </a:r>
          </a:p>
          <a:p>
            <a:pPr eaLnBrk="1" hangingPunct="1">
              <a:defRPr/>
            </a:pPr>
            <a:r>
              <a:rPr lang="en-US" sz="1900" dirty="0">
                <a:latin typeface="Arial" charset="0"/>
                <a:cs typeface="+mn-cs"/>
              </a:rPr>
              <a:t>Very computationally intensive</a:t>
            </a:r>
          </a:p>
          <a:p>
            <a:pPr eaLnBrk="1" hangingPunct="1">
              <a:defRPr/>
            </a:pPr>
            <a:r>
              <a:rPr lang="en-US" sz="1900" dirty="0">
                <a:latin typeface="Arial" charset="0"/>
                <a:cs typeface="+mn-cs"/>
              </a:rPr>
              <a:t>But result could be very realistic, because it could include variation and side effects</a:t>
            </a:r>
          </a:p>
          <a:p>
            <a:pPr eaLnBrk="1" hangingPunct="1">
              <a:defRPr/>
            </a:pPr>
            <a:r>
              <a:rPr lang="en-US" sz="1900" dirty="0">
                <a:latin typeface="Arial" charset="0"/>
                <a:cs typeface="+mn-cs"/>
              </a:rPr>
              <a:t>Someone has to play this virtual instrument. If it is controlled just by software, you also need a virtual </a:t>
            </a:r>
            <a:r>
              <a:rPr lang="en-US" sz="1900" dirty="0" smtClean="0">
                <a:latin typeface="Arial" charset="0"/>
                <a:cs typeface="+mn-cs"/>
              </a:rPr>
              <a:t>performer</a:t>
            </a:r>
          </a:p>
          <a:p>
            <a:pPr eaLnBrk="1" hangingPunct="1">
              <a:defRPr/>
            </a:pPr>
            <a:r>
              <a:rPr lang="en-US" sz="1900" dirty="0" smtClean="0">
                <a:latin typeface="Arial" charset="0"/>
                <a:cs typeface="+mn-cs"/>
              </a:rPr>
              <a:t>Physical modeling (bass)</a:t>
            </a:r>
          </a:p>
          <a:p>
            <a:pPr lvl="1" eaLnBrk="1" hangingPunct="1">
              <a:defRPr/>
            </a:pPr>
            <a:r>
              <a:rPr lang="en-US" sz="1900" dirty="0" smtClean="0">
                <a:latin typeface="Arial" charset="0"/>
                <a:hlinkClick r:id="rId7"/>
              </a:rPr>
              <a:t>http://www.youtube.com/watch?v=0szLUItjvXY&amp;feature=related</a:t>
            </a:r>
            <a:r>
              <a:rPr lang="en-US" sz="1900" dirty="0" smtClean="0">
                <a:latin typeface="Arial" charset="0"/>
              </a:rPr>
              <a:t> </a:t>
            </a:r>
          </a:p>
          <a:p>
            <a:pPr eaLnBrk="1" hangingPunct="1">
              <a:defRPr/>
            </a:pPr>
            <a:endParaRPr lang="en-US" sz="1900" dirty="0">
              <a:latin typeface="Arial" charset="0"/>
              <a:cs typeface="+mn-cs"/>
            </a:endParaRPr>
          </a:p>
        </p:txBody>
      </p:sp>
      <p:pic>
        <p:nvPicPr>
          <p:cNvPr id="329732" name="PM_Charlie_Sullivan_star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91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733" name="PM_PerryCook_SPASM.mp3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91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457200" y="6172200"/>
            <a:ext cx="472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800"/>
              <a:t>“</a:t>
            </a:r>
            <a:r>
              <a:rPr lang="en-US" altLang="ja-JP" sz="1800"/>
              <a:t>Star Spangled Banner</a:t>
            </a:r>
            <a:r>
              <a:rPr lang="ja-JP" altLang="en-US" sz="1800"/>
              <a:t>”</a:t>
            </a:r>
            <a:r>
              <a:rPr lang="en-US" altLang="ja-JP" sz="1800"/>
              <a:t>, Charlie Sullivan</a:t>
            </a:r>
            <a:endParaRPr lang="en-US" sz="1800"/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5257800" y="61722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SPASM, Perry Cook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97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200" fill="hold"/>
                                        <p:tgtEl>
                                          <p:spTgt spid="3297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973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973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97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515" fill="hold"/>
                                        <p:tgtEl>
                                          <p:spTgt spid="3297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9733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973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History of Synthesis</a:t>
            </a:r>
          </a:p>
        </p:txBody>
      </p:sp>
      <p:pic>
        <p:nvPicPr>
          <p:cNvPr id="23554" name="Picture 3" descr="IBM_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457200" y="1719263"/>
            <a:ext cx="441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600"/>
              <a:t>Newman Guttman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</a:pPr>
            <a:r>
              <a:rPr lang="ja-JP" altLang="en-US" sz="2200"/>
              <a:t>“</a:t>
            </a:r>
            <a:r>
              <a:rPr lang="en-US" altLang="ja-JP" sz="2200"/>
              <a:t>In a Silver Scale</a:t>
            </a:r>
            <a:r>
              <a:rPr lang="ja-JP" altLang="en-US" sz="2200"/>
              <a:t>”</a:t>
            </a:r>
            <a:r>
              <a:rPr lang="en-US" altLang="ja-JP" sz="2200"/>
              <a:t> First piece composed on Music I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</a:pPr>
            <a:r>
              <a:rPr lang="ja-JP" altLang="en-US" sz="2200"/>
              <a:t>“</a:t>
            </a:r>
            <a:r>
              <a:rPr lang="en-US" altLang="ja-JP" sz="2200"/>
              <a:t>Pitch Variations</a:t>
            </a:r>
            <a:r>
              <a:rPr lang="ja-JP" altLang="en-US" sz="2200"/>
              <a:t>”</a:t>
            </a:r>
            <a:endParaRPr lang="en-US" altLang="ja-JP" sz="2200"/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</a:pPr>
            <a:r>
              <a:rPr lang="en-US" sz="2100"/>
              <a:t>Amplitude modulation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Char char="l"/>
            </a:pPr>
            <a:endParaRPr lang="en-US" sz="21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History of Synthesis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900988" cy="4411662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IBM TASS-II , Analog Speech Synthesizer II (1965)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Patterns manually constructed on transparent film</a:t>
            </a:r>
          </a:p>
          <a:p>
            <a:pPr marL="742950" lvl="1" indent="-285750" eaLnBrk="1" hangingPunct="1"/>
            <a:r>
              <a:rPr lang="en-US" sz="2200">
                <a:latin typeface="Arial" charset="0"/>
              </a:rPr>
              <a:t>Film read in at 5 inches/sec</a:t>
            </a:r>
          </a:p>
          <a:p>
            <a:pPr eaLnBrk="1" hangingPunct="1"/>
            <a:endParaRPr lang="en-US" sz="2600">
              <a:latin typeface="Arial" charset="0"/>
            </a:endParaRPr>
          </a:p>
        </p:txBody>
      </p:sp>
      <p:pic>
        <p:nvPicPr>
          <p:cNvPr id="25604" name="Picture 5" descr="voice_synth_graph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962400"/>
            <a:ext cx="5867400" cy="2598738"/>
          </a:xfrm>
          <a:noFill/>
        </p:spPr>
      </p:pic>
      <p:pic>
        <p:nvPicPr>
          <p:cNvPr id="2" name="voice_synth_1965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72400" y="28194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History of synthesis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5720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Leon Theremin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Invented Theremin/</a:t>
            </a:r>
            <a:r>
              <a:rPr lang="en-US" sz="2000" dirty="0" err="1">
                <a:latin typeface="Arial" charset="0"/>
              </a:rPr>
              <a:t>Thereminvox</a:t>
            </a:r>
            <a:endParaRPr lang="en-US" sz="2000" dirty="0">
              <a:latin typeface="Arial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First instrument you play without touching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Control frequency and pitch via metal antennae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Often used for sci-fi sounds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hlinkClick r:id="rId3"/>
              </a:rPr>
              <a:t>http://www.youtube.com/watch?v=cd4jvtAr8JM&amp;feature=fvwe2</a:t>
            </a:r>
            <a:endParaRPr lang="en-US" sz="2000" dirty="0">
              <a:latin typeface="Arial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hlinkClick r:id="rId4"/>
              </a:rPr>
              <a:t>http://www.youtube.com/watch?v=mW0B1sipLBI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pic>
        <p:nvPicPr>
          <p:cNvPr id="27651" name="Picture 4" descr="Leon_Theremin_Playing_Therem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590800"/>
            <a:ext cx="2381250" cy="26670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History of synthesis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724400" cy="441166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1" charset="2"/>
              <a:buChar char="l"/>
              <a:defRPr/>
            </a:pPr>
            <a:r>
              <a:rPr lang="en-US" sz="2000" dirty="0" smtClean="0">
                <a:ea typeface="+mn-ea"/>
                <a:cs typeface="+mn-cs"/>
              </a:rPr>
              <a:t>Robert Moog</a:t>
            </a:r>
          </a:p>
          <a:p>
            <a:pPr marL="742950" lvl="1" indent="-285750" eaLnBrk="1" hangingPunct="1">
              <a:buFont typeface="Wingdings" pitchFamily="1" charset="2"/>
              <a:buChar char="l"/>
              <a:defRPr/>
            </a:pPr>
            <a:r>
              <a:rPr lang="en-US" sz="1800" dirty="0" smtClean="0"/>
              <a:t>Theremin Kits 1961</a:t>
            </a:r>
          </a:p>
          <a:p>
            <a:pPr marL="742950" lvl="1" indent="-285750" eaLnBrk="1" hangingPunct="1">
              <a:buFont typeface="Wingdings" pitchFamily="1" charset="2"/>
              <a:buChar char="l"/>
              <a:defRPr/>
            </a:pPr>
            <a:r>
              <a:rPr lang="en-US" sz="1800" dirty="0" smtClean="0"/>
              <a:t>Moog synthesizers</a:t>
            </a:r>
          </a:p>
          <a:p>
            <a:pPr marL="1143000" lvl="2" indent="-228600" eaLnBrk="1" hangingPunct="1">
              <a:buFont typeface="Wingdings" pitchFamily="1" charset="2"/>
              <a:buChar char="l"/>
              <a:defRPr/>
            </a:pPr>
            <a:r>
              <a:rPr lang="en-US" sz="1700" dirty="0" smtClean="0"/>
              <a:t>Modular</a:t>
            </a:r>
          </a:p>
          <a:p>
            <a:pPr marL="1600200" lvl="3" indent="-228600" eaLnBrk="1" hangingPunct="1">
              <a:buFont typeface="Wingdings" pitchFamily="1" charset="2"/>
              <a:buChar char="§"/>
              <a:defRPr/>
            </a:pPr>
            <a:r>
              <a:rPr lang="en-US" sz="1400" dirty="0" smtClean="0"/>
              <a:t>Generate, modify, control signals</a:t>
            </a:r>
          </a:p>
          <a:p>
            <a:pPr marL="742950" lvl="1" indent="-285750" eaLnBrk="1" hangingPunct="1">
              <a:buFont typeface="Wingdings" pitchFamily="1" charset="2"/>
              <a:buChar char="l"/>
              <a:defRPr/>
            </a:pPr>
            <a:r>
              <a:rPr lang="en-US" sz="1800" dirty="0" err="1" smtClean="0"/>
              <a:t>Minimoog</a:t>
            </a:r>
            <a:r>
              <a:rPr lang="en-US" sz="1800" dirty="0" smtClean="0"/>
              <a:t> Model D</a:t>
            </a:r>
          </a:p>
          <a:p>
            <a:pPr marL="1143000" lvl="2" indent="-228600" eaLnBrk="1" hangingPunct="1">
              <a:buFont typeface="Wingdings" pitchFamily="1" charset="2"/>
              <a:buChar char="l"/>
              <a:defRPr/>
            </a:pPr>
            <a:r>
              <a:rPr lang="en-US" sz="1700" dirty="0" smtClean="0"/>
              <a:t>Portable and affordable</a:t>
            </a:r>
          </a:p>
          <a:p>
            <a:pPr marL="1143000" lvl="2" indent="-228600" eaLnBrk="1" hangingPunct="1">
              <a:buFont typeface="Wingdings" pitchFamily="1" charset="2"/>
              <a:buChar char="l"/>
              <a:defRPr/>
            </a:pPr>
            <a:r>
              <a:rPr lang="en-US" sz="1700" dirty="0" smtClean="0">
                <a:hlinkClick r:id="rId2"/>
              </a:rPr>
              <a:t>http://www.youtube.com/watch?v=0z0cbMkOvY0</a:t>
            </a:r>
            <a:r>
              <a:rPr lang="en-US" sz="1700" dirty="0" smtClean="0"/>
              <a:t> </a:t>
            </a:r>
          </a:p>
          <a:p>
            <a:pPr marL="1143000" lvl="2" indent="-228600" eaLnBrk="1" hangingPunct="1">
              <a:buFont typeface="Wingdings" pitchFamily="1" charset="2"/>
              <a:buChar char="l"/>
              <a:defRPr/>
            </a:pPr>
            <a:r>
              <a:rPr lang="en-US" sz="1700" dirty="0" smtClean="0">
                <a:hlinkClick r:id="rId3"/>
              </a:rPr>
              <a:t>http://www.youtube.com/watch?v=WY2AeD0Tn4Y</a:t>
            </a:r>
            <a:r>
              <a:rPr lang="en-US" sz="1700" dirty="0" smtClean="0"/>
              <a:t> </a:t>
            </a:r>
          </a:p>
          <a:p>
            <a:pPr marL="498475" indent="-228600" eaLnBrk="1" hangingPunct="1">
              <a:buFont typeface="Wingdings" pitchFamily="1" charset="2"/>
              <a:buChar char="l"/>
              <a:defRPr/>
            </a:pPr>
            <a:r>
              <a:rPr lang="en-US" sz="2400" dirty="0">
                <a:latin typeface="Arial" charset="0"/>
                <a:cs typeface="+mn-cs"/>
                <a:hlinkClick r:id="rId4"/>
              </a:rPr>
              <a:t>http://www.youtube.com/watch?v=KkUTChyWOB4</a:t>
            </a:r>
            <a:r>
              <a:rPr lang="en-US" sz="2400" dirty="0">
                <a:latin typeface="Arial" charset="0"/>
                <a:cs typeface="+mn-cs"/>
              </a:rPr>
              <a:t> (synthesis 1970</a:t>
            </a:r>
            <a:r>
              <a:rPr lang="ja-JP" altLang="en-US" sz="2400" dirty="0">
                <a:latin typeface="Arial" charset="0"/>
                <a:cs typeface="+mn-cs"/>
              </a:rPr>
              <a:t>’</a:t>
            </a:r>
            <a:r>
              <a:rPr lang="en-US" sz="2400" dirty="0">
                <a:latin typeface="Arial" charset="0"/>
                <a:cs typeface="+mn-cs"/>
              </a:rPr>
              <a:t>s style</a:t>
            </a:r>
            <a:r>
              <a:rPr lang="en-US" sz="2400" dirty="0" smtClean="0">
                <a:latin typeface="Arial" charset="0"/>
                <a:cs typeface="+mn-cs"/>
              </a:rPr>
              <a:t>)</a:t>
            </a:r>
            <a:endParaRPr lang="en-US" sz="2400" dirty="0" smtClean="0">
              <a:cs typeface="+mn-cs"/>
            </a:endParaRPr>
          </a:p>
          <a:p>
            <a:pPr eaLnBrk="1" hangingPunct="1">
              <a:buFont typeface="Wingdings" pitchFamily="1" charset="2"/>
              <a:buChar char="l"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 typeface="Wingdings" pitchFamily="1" charset="2"/>
              <a:buChar char="l"/>
              <a:defRPr/>
            </a:pPr>
            <a:r>
              <a:rPr lang="en-US" sz="2000" dirty="0" smtClean="0">
                <a:ea typeface="+mn-ea"/>
                <a:cs typeface="+mn-cs"/>
              </a:rPr>
              <a:t>Evolution of synthesizers</a:t>
            </a:r>
          </a:p>
          <a:p>
            <a:pPr marL="742950" lvl="1" indent="-285750" eaLnBrk="1" hangingPunct="1">
              <a:buFont typeface="Wingdings" pitchFamily="1" charset="2"/>
              <a:buChar char="l"/>
              <a:defRPr/>
            </a:pPr>
            <a:r>
              <a:rPr lang="en-US" sz="1800" dirty="0" smtClean="0">
                <a:hlinkClick r:id="rId5"/>
              </a:rPr>
              <a:t>http://documentation.apple.com/en/logicexpress/instruments/index.html#chapter=A%26section=5%26tasks=true</a:t>
            </a:r>
            <a:r>
              <a:rPr lang="en-US" sz="1800" dirty="0" smtClean="0"/>
              <a:t> </a:t>
            </a:r>
          </a:p>
        </p:txBody>
      </p:sp>
      <p:pic>
        <p:nvPicPr>
          <p:cNvPr id="29699" name="Picture 4" descr="mmog_modu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5100" y="2260600"/>
            <a:ext cx="3289300" cy="34544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Synthesis Techniques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Dozens of synthesis techniques have been developed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Some are not widely used and others go in and out of fashion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Radio wave demodulation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Pulse tone synthesis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Frequency modulation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Amplitude modulation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Additive and subtractive synthesis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Wavetable synthesis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Granular synthesis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Physical modeling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In modern equipment and software multiple techniques are often used together</a:t>
            </a:r>
          </a:p>
          <a:p>
            <a:pPr marL="1143000" lvl="2" indent="-228600" eaLnBrk="1" hangingPunct="1">
              <a:lnSpc>
                <a:spcPct val="90000"/>
              </a:lnSpc>
            </a:pPr>
            <a:endParaRPr lang="en-US" sz="21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	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14906</TotalTime>
  <Words>2780</Words>
  <Application>Microsoft Macintosh PowerPoint</Application>
  <PresentationFormat>On-screen Show (4:3)</PresentationFormat>
  <Paragraphs>421</Paragraphs>
  <Slides>42</Slides>
  <Notes>24</Notes>
  <HiddenSlides>0</HiddenSlides>
  <MMClips>36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ＭＳ Ｐゴシック</vt:lpstr>
      <vt:lpstr>Times New Roman</vt:lpstr>
      <vt:lpstr>Wingdings</vt:lpstr>
      <vt:lpstr>Arial</vt:lpstr>
      <vt:lpstr>Network</vt:lpstr>
      <vt:lpstr>Sound Synthesis </vt:lpstr>
      <vt:lpstr>Sound Synthesis</vt:lpstr>
      <vt:lpstr>History of Synthesis</vt:lpstr>
      <vt:lpstr>History of Synthesis</vt:lpstr>
      <vt:lpstr>History of Synthesis</vt:lpstr>
      <vt:lpstr>History of Synthesis</vt:lpstr>
      <vt:lpstr>History of synthesis</vt:lpstr>
      <vt:lpstr>History of synthesis</vt:lpstr>
      <vt:lpstr>Sound Synthesis Techniques</vt:lpstr>
      <vt:lpstr>Sound Synthesis Examples</vt:lpstr>
      <vt:lpstr>Sound Synthesis</vt:lpstr>
      <vt:lpstr>Sound Synthesis</vt:lpstr>
      <vt:lpstr>Sound Synthesis Basics</vt:lpstr>
      <vt:lpstr>Sound Synthesis Basics</vt:lpstr>
      <vt:lpstr>Sound Synthesis Basics</vt:lpstr>
      <vt:lpstr>Sound Synthesis Basics</vt:lpstr>
      <vt:lpstr>Sound Synthesis Basics</vt:lpstr>
      <vt:lpstr>Sound Synthesis Basics</vt:lpstr>
      <vt:lpstr>Additive Synthesis</vt:lpstr>
      <vt:lpstr>Additive Synthesis</vt:lpstr>
      <vt:lpstr>Additive Synthesis</vt:lpstr>
      <vt:lpstr>Additive Synthesis</vt:lpstr>
      <vt:lpstr>Subtractive Synthesis</vt:lpstr>
      <vt:lpstr>Subtractive Synthesis</vt:lpstr>
      <vt:lpstr>Subtractive Synthesis</vt:lpstr>
      <vt:lpstr>Amplitude Modulation</vt:lpstr>
      <vt:lpstr>Amplitude Modulation</vt:lpstr>
      <vt:lpstr>Ring Modulation</vt:lpstr>
      <vt:lpstr>Ring Modulation</vt:lpstr>
      <vt:lpstr>Ring Modulation</vt:lpstr>
      <vt:lpstr>Ring Modulation</vt:lpstr>
      <vt:lpstr>Amplitude Modulation</vt:lpstr>
      <vt:lpstr>Frequency Modulation</vt:lpstr>
      <vt:lpstr>Frequency Modulation</vt:lpstr>
      <vt:lpstr>Frequency Modulation</vt:lpstr>
      <vt:lpstr>Frequency Modulation</vt:lpstr>
      <vt:lpstr>Frequency Modulation</vt:lpstr>
      <vt:lpstr>Frequency Modulation</vt:lpstr>
      <vt:lpstr>Wavetable Synthesis</vt:lpstr>
      <vt:lpstr>Granular Synthesis</vt:lpstr>
      <vt:lpstr>Physical Modeling</vt:lpstr>
      <vt:lpstr>Physical Modeling</vt:lpstr>
    </vt:vector>
  </TitlesOfParts>
  <Company>Georgia Tech, IMTC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Audio</dc:title>
  <dc:creator>Maribeth Gandy</dc:creator>
  <cp:lastModifiedBy>Robertson, Scott L</cp:lastModifiedBy>
  <cp:revision>131</cp:revision>
  <cp:lastPrinted>2009-04-22T19:24:48Z</cp:lastPrinted>
  <dcterms:created xsi:type="dcterms:W3CDTF">2002-01-04T17:24:24Z</dcterms:created>
  <dcterms:modified xsi:type="dcterms:W3CDTF">2017-10-05T15:00:55Z</dcterms:modified>
</cp:coreProperties>
</file>