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28"/>
  </p:notesMasterIdLst>
  <p:handoutMasterIdLst>
    <p:handoutMasterId r:id="rId29"/>
  </p:handoutMasterIdLst>
  <p:sldIdLst>
    <p:sldId id="256" r:id="rId2"/>
    <p:sldId id="298" r:id="rId3"/>
    <p:sldId id="299" r:id="rId4"/>
    <p:sldId id="300" r:id="rId5"/>
    <p:sldId id="301" r:id="rId6"/>
    <p:sldId id="302" r:id="rId7"/>
    <p:sldId id="303" r:id="rId8"/>
    <p:sldId id="304" r:id="rId9"/>
    <p:sldId id="315" r:id="rId10"/>
    <p:sldId id="305" r:id="rId11"/>
    <p:sldId id="306" r:id="rId12"/>
    <p:sldId id="307" r:id="rId13"/>
    <p:sldId id="308" r:id="rId14"/>
    <p:sldId id="309" r:id="rId15"/>
    <p:sldId id="310" r:id="rId16"/>
    <p:sldId id="311" r:id="rId17"/>
    <p:sldId id="312" r:id="rId18"/>
    <p:sldId id="313" r:id="rId19"/>
    <p:sldId id="314" r:id="rId20"/>
    <p:sldId id="316" r:id="rId21"/>
    <p:sldId id="317" r:id="rId22"/>
    <p:sldId id="320" r:id="rId23"/>
    <p:sldId id="321" r:id="rId24"/>
    <p:sldId id="322" r:id="rId25"/>
    <p:sldId id="319" r:id="rId26"/>
    <p:sldId id="318"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D3"/>
    <a:srgbClr val="E6E3D0"/>
    <a:srgbClr val="E1DEC5"/>
    <a:srgbClr val="8F6D58"/>
    <a:srgbClr val="906D58"/>
    <a:srgbClr val="EDE7E3"/>
    <a:srgbClr val="EAE3DE"/>
    <a:srgbClr val="E2D7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p:cViewPr varScale="1">
        <p:scale>
          <a:sx n="108" d="100"/>
          <a:sy n="108" d="100"/>
        </p:scale>
        <p:origin x="1760" y="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9" Type="http://schemas.openxmlformats.org/officeDocument/2006/relationships/slide" Target="slides/slide11.xml"/><Relationship Id="rId20" Type="http://schemas.openxmlformats.org/officeDocument/2006/relationships/slide" Target="slides/slide23.xml"/><Relationship Id="rId21" Type="http://schemas.openxmlformats.org/officeDocument/2006/relationships/slide" Target="slides/slide24.xml"/><Relationship Id="rId22" Type="http://schemas.openxmlformats.org/officeDocument/2006/relationships/slide" Target="slides/slide25.xml"/><Relationship Id="rId23" Type="http://schemas.openxmlformats.org/officeDocument/2006/relationships/slide" Target="slides/slide26.xml"/><Relationship Id="rId10" Type="http://schemas.openxmlformats.org/officeDocument/2006/relationships/slide" Target="slides/slide12.xml"/><Relationship Id="rId11" Type="http://schemas.openxmlformats.org/officeDocument/2006/relationships/slide" Target="slides/slide13.xml"/><Relationship Id="rId12" Type="http://schemas.openxmlformats.org/officeDocument/2006/relationships/slide" Target="slides/slide14.xml"/><Relationship Id="rId13" Type="http://schemas.openxmlformats.org/officeDocument/2006/relationships/slide" Target="slides/slide16.xml"/><Relationship Id="rId14" Type="http://schemas.openxmlformats.org/officeDocument/2006/relationships/slide" Target="slides/slide17.xml"/><Relationship Id="rId15" Type="http://schemas.openxmlformats.org/officeDocument/2006/relationships/slide" Target="slides/slide18.xml"/><Relationship Id="rId16" Type="http://schemas.openxmlformats.org/officeDocument/2006/relationships/slide" Target="slides/slide19.xml"/><Relationship Id="rId17" Type="http://schemas.openxmlformats.org/officeDocument/2006/relationships/slide" Target="slides/slide20.xml"/><Relationship Id="rId18" Type="http://schemas.openxmlformats.org/officeDocument/2006/relationships/slide" Target="slides/slide21.xml"/><Relationship Id="rId19" Type="http://schemas.openxmlformats.org/officeDocument/2006/relationships/slide" Target="slides/slide22.xml"/><Relationship Id="rId1" Type="http://schemas.openxmlformats.org/officeDocument/2006/relationships/slide" Target="slides/slide2.xml"/><Relationship Id="rId2" Type="http://schemas.openxmlformats.org/officeDocument/2006/relationships/slide" Target="slides/slide3.xml"/><Relationship Id="rId3" Type="http://schemas.openxmlformats.org/officeDocument/2006/relationships/slide" Target="slides/slide4.xml"/><Relationship Id="rId4" Type="http://schemas.openxmlformats.org/officeDocument/2006/relationships/slide" Target="slides/slide5.xml"/><Relationship Id="rId5" Type="http://schemas.openxmlformats.org/officeDocument/2006/relationships/slide" Target="slides/slide6.xml"/><Relationship Id="rId6" Type="http://schemas.openxmlformats.org/officeDocument/2006/relationships/slide" Target="slides/slide7.xml"/><Relationship Id="rId7" Type="http://schemas.openxmlformats.org/officeDocument/2006/relationships/slide" Target="slides/slide8.xml"/><Relationship Id="rId8"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890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890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890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cs typeface="+mn-cs"/>
              </a:defRPr>
            </a:lvl1pPr>
          </a:lstStyle>
          <a:p>
            <a:pPr>
              <a:defRPr/>
            </a:pPr>
            <a:fld id="{B310B5CA-72F9-C44A-8923-AB89D974A695}" type="slidenum">
              <a:rPr lang="en-US"/>
              <a:pPr>
                <a:defRPr/>
              </a:pPr>
              <a:t>‹#›</a:t>
            </a:fld>
            <a:endParaRPr lang="en-US"/>
          </a:p>
        </p:txBody>
      </p:sp>
    </p:spTree>
    <p:extLst>
      <p:ext uri="{BB962C8B-B14F-4D97-AF65-F5344CB8AC3E}">
        <p14:creationId xmlns:p14="http://schemas.microsoft.com/office/powerpoint/2010/main" val="18220266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29699"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536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9701"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29703"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cs typeface="+mn-cs"/>
              </a:defRPr>
            </a:lvl1pPr>
          </a:lstStyle>
          <a:p>
            <a:pPr>
              <a:defRPr/>
            </a:pPr>
            <a:fld id="{320DAF82-6CB8-5D4E-992E-1F452AF27C13}" type="slidenum">
              <a:rPr lang="en-US"/>
              <a:pPr>
                <a:defRPr/>
              </a:pPr>
              <a:t>‹#›</a:t>
            </a:fld>
            <a:endParaRPr lang="en-US"/>
          </a:p>
        </p:txBody>
      </p:sp>
    </p:spTree>
    <p:extLst>
      <p:ext uri="{BB962C8B-B14F-4D97-AF65-F5344CB8AC3E}">
        <p14:creationId xmlns:p14="http://schemas.microsoft.com/office/powerpoint/2010/main" val="23833298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hyperphysics.phy-astr.gsu.edu/hbase/sound/reson.html#resdef" TargetMode="External"/><Relationship Id="rId4" Type="http://schemas.openxmlformats.org/officeDocument/2006/relationships/hyperlink" Target="http://hyperphysics.phy-astr.gsu.edu/hbase/waves/string.html#c1" TargetMode="External"/><Relationship Id="rId5" Type="http://schemas.openxmlformats.org/officeDocument/2006/relationships/hyperlink" Target="http://hyperphysics.phy-astr.gsu.edu/hbase/waves/standw.html#c4" TargetMode="External"/><Relationship Id="rId6" Type="http://schemas.openxmlformats.org/officeDocument/2006/relationships/hyperlink" Target="http://hyperphysics.phy-astr.gsu.edu/hbase/sound/reflec.html#c1" TargetMode="External"/><Relationship Id="rId7" Type="http://schemas.openxmlformats.org/officeDocument/2006/relationships/hyperlink" Target="http://hyperphysics.phy-astr.gsu.edu/hbase/sound/interf.html#c1" TargetMode="External"/><Relationship Id="rId8" Type="http://schemas.openxmlformats.org/officeDocument/2006/relationships/hyperlink" Target="http://hyperphysics.phy-astr.gsu.edu/hbase/sound/slink.html#c1"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1849B4-F4A6-FF40-A3E9-19371BB931F3}" type="slidenum">
              <a:rPr lang="en-US" sz="1200">
                <a:latin typeface="Times New Roman" charset="0"/>
              </a:rPr>
              <a:pPr eaLnBrk="1" hangingPunct="1"/>
              <a:t>1</a:t>
            </a:fld>
            <a:endParaRPr lang="en-US" sz="1200">
              <a:latin typeface="Times New Roman"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Sources</a:t>
            </a:r>
          </a:p>
          <a:p>
            <a:endParaRPr lang="en-US">
              <a:latin typeface="Times New Roman" charset="0"/>
            </a:endParaRPr>
          </a:p>
          <a:p>
            <a:r>
              <a:rPr lang="en-US">
                <a:latin typeface="Times New Roman" charset="0"/>
              </a:rPr>
              <a:t>http://www.nsa.gov/wwii/papers/start_of_digital_revolution.htm</a:t>
            </a:r>
          </a:p>
          <a:p>
            <a:endParaRPr lang="en-US">
              <a:latin typeface="Times New Roman" charset="0"/>
            </a:endParaRPr>
          </a:p>
          <a:p>
            <a:r>
              <a:rPr lang="en-US">
                <a:latin typeface="Times New Roman" charset="0"/>
              </a:rPr>
              <a:t>http://www.digitalcentury.com/encyclo/update/audiohd.html</a:t>
            </a:r>
          </a:p>
          <a:p>
            <a:endParaRPr lang="en-US">
              <a:latin typeface="Times New Roman" charset="0"/>
            </a:endParaRPr>
          </a:p>
          <a:p>
            <a:r>
              <a:rPr lang="en-US">
                <a:latin typeface="Times New Roman" charset="0"/>
              </a:rPr>
              <a:t>http://www.rci.rutgers.edu/%7Edmorton/sound_recording_overview.htm</a:t>
            </a:r>
          </a:p>
          <a:p>
            <a:endParaRPr lang="en-US">
              <a:latin typeface="Times New Roman" charset="0"/>
            </a:endParaRPr>
          </a:p>
          <a:p>
            <a:r>
              <a:rPr lang="en-US">
                <a:latin typeface="Times New Roman" charset="0"/>
              </a:rPr>
              <a:t>http://www.digitalcentury.com/encyclo/update/audiohd.html</a:t>
            </a:r>
          </a:p>
          <a:p>
            <a:endParaRPr lang="en-US">
              <a:latin typeface="Times New Roman" charset="0"/>
            </a:endParaRPr>
          </a:p>
          <a:p>
            <a:r>
              <a:rPr lang="en-US">
                <a:latin typeface="Times New Roman" charset="0"/>
              </a:rPr>
              <a:t>http://www.studio-sound.com/archive/nov99/celeb_computing.html</a:t>
            </a:r>
          </a:p>
          <a:p>
            <a:endParaRPr lang="en-US">
              <a:latin typeface="Times New Roman" charset="0"/>
            </a:endParaRPr>
          </a:p>
          <a:p>
            <a:r>
              <a:rPr lang="en-US">
                <a:latin typeface="Times New Roman" charset="0"/>
              </a:rPr>
              <a:t>http://www.8trackheaven.com/early.html</a:t>
            </a:r>
          </a:p>
          <a:p>
            <a:endParaRPr lang="en-US">
              <a:latin typeface="Times New Roman" charset="0"/>
            </a:endParaRPr>
          </a:p>
          <a:p>
            <a:r>
              <a:rPr lang="en-US">
                <a:latin typeface="Times New Roman" charset="0"/>
              </a:rPr>
              <a:t>http://teenmusic.about.com/library/weekly/aa012401a.htm</a:t>
            </a:r>
          </a:p>
          <a:p>
            <a:endParaRPr lang="en-US">
              <a:latin typeface="Times New Roman" charset="0"/>
            </a:endParaRPr>
          </a:p>
          <a:p>
            <a:r>
              <a:rPr lang="en-US">
                <a:latin typeface="Times New Roman" charset="0"/>
              </a:rPr>
              <a:t>http://www.howstuffworks.com/cassette.htm</a:t>
            </a:r>
          </a:p>
          <a:p>
            <a:endParaRPr lang="en-US">
              <a:latin typeface="Times New Roman" charset="0"/>
            </a:endParaRPr>
          </a:p>
          <a:p>
            <a:r>
              <a:rPr lang="en-US">
                <a:latin typeface="Times New Roman" charset="0"/>
              </a:rPr>
              <a:t>http://www.sharp.ca/consumer_minidisc.htm</a:t>
            </a:r>
          </a:p>
        </p:txBody>
      </p:sp>
    </p:spTree>
    <p:extLst>
      <p:ext uri="{BB962C8B-B14F-4D97-AF65-F5344CB8AC3E}">
        <p14:creationId xmlns:p14="http://schemas.microsoft.com/office/powerpoint/2010/main" val="763366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9F40AF-20E1-0249-8CC2-B6A0337397CA}" type="slidenum">
              <a:rPr lang="en-US" sz="1200">
                <a:latin typeface="Times New Roman" charset="0"/>
              </a:rPr>
              <a:pPr eaLnBrk="1" hangingPunct="1"/>
              <a:t>10</a:t>
            </a:fld>
            <a:endParaRPr lang="en-US" sz="1200">
              <a:latin typeface="Times New Roman"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Pitch is how humans perceive frequency. They are not the same (will be covered later).</a:t>
            </a:r>
          </a:p>
          <a:p>
            <a:endParaRPr lang="en-US" dirty="0">
              <a:latin typeface="Times New Roman" charset="0"/>
            </a:endParaRPr>
          </a:p>
          <a:p>
            <a:r>
              <a:rPr lang="en-US" dirty="0">
                <a:latin typeface="Times New Roman" charset="0"/>
              </a:rPr>
              <a:t>If transducers were all the same, then why are there expensive microphones</a:t>
            </a:r>
            <a:r>
              <a:rPr lang="en-US" dirty="0" smtClean="0">
                <a:latin typeface="Times New Roman" charset="0"/>
              </a:rPr>
              <a:t>?</a:t>
            </a:r>
          </a:p>
          <a:p>
            <a:endParaRPr lang="en-US" dirty="0" smtClean="0">
              <a:latin typeface="Times New Roman" charset="0"/>
            </a:endParaRPr>
          </a:p>
          <a:p>
            <a:r>
              <a:rPr lang="en-US" dirty="0" smtClean="0">
                <a:latin typeface="Times New Roman" charset="0"/>
              </a:rPr>
              <a:t>--</a:t>
            </a:r>
          </a:p>
          <a:p>
            <a:endParaRPr lang="en-US" dirty="0" smtClean="0">
              <a:latin typeface="Times New Roman" charset="0"/>
            </a:endParaRPr>
          </a:p>
          <a:p>
            <a:r>
              <a:rPr lang="en-US" dirty="0" smtClean="0">
                <a:latin typeface="Times New Roman" charset="0"/>
              </a:rPr>
              <a:t>Transducers are better at vibrating at certain frequencies</a:t>
            </a:r>
            <a:r>
              <a:rPr lang="en-US" baseline="0" dirty="0" smtClean="0">
                <a:latin typeface="Times New Roman" charset="0"/>
              </a:rPr>
              <a:t> rather than others. A tuning fork is an extreme example… it only reproduces a single frequency, making it a terrible transducer.</a:t>
            </a:r>
          </a:p>
          <a:p>
            <a:endParaRPr lang="en-US" baseline="0" dirty="0" smtClean="0">
              <a:latin typeface="Times New Roman" charset="0"/>
            </a:endParaRPr>
          </a:p>
          <a:p>
            <a:r>
              <a:rPr lang="en-US" baseline="0" dirty="0" smtClean="0">
                <a:latin typeface="Times New Roman" charset="0"/>
              </a:rPr>
              <a:t>Expensive speakers have a graph showing the frequency response of the speaker. It may be weighted towards low frequencies to reflect bass heavy sounds while not being as good at high frequencies.</a:t>
            </a:r>
          </a:p>
          <a:p>
            <a:endParaRPr lang="en-US" baseline="0" dirty="0" smtClean="0">
              <a:latin typeface="Times New Roman" charset="0"/>
            </a:endParaRPr>
          </a:p>
          <a:p>
            <a:r>
              <a:rPr lang="en-US" baseline="0" dirty="0" smtClean="0">
                <a:latin typeface="Times New Roman" charset="0"/>
              </a:rPr>
              <a:t>Ears work similarly… hearing is not a linear response to frequencies. (this gets ahead to perception)</a:t>
            </a:r>
          </a:p>
          <a:p>
            <a:endParaRPr lang="en-US" baseline="0" dirty="0" smtClean="0">
              <a:latin typeface="Times New Roman" charset="0"/>
            </a:endParaRPr>
          </a:p>
          <a:p>
            <a:r>
              <a:rPr lang="en-US" baseline="0" dirty="0" smtClean="0">
                <a:latin typeface="Times New Roman" charset="0"/>
              </a:rPr>
              <a:t>Bandwidth (difference between highest and lowest frequency transducer can respond to). A speaker in a mobile phone with a poor frequency response may only do 1-5kHz versus home theatre speaker that can go from 20-20kHz (needs to be physically larger, pointing to issues that cannot be physically overcome in improving small speaker design easily.</a:t>
            </a:r>
          </a:p>
          <a:p>
            <a:endParaRPr lang="en-US" baseline="0" dirty="0" smtClean="0">
              <a:latin typeface="Times New Roman" charset="0"/>
            </a:endParaRPr>
          </a:p>
          <a:p>
            <a:r>
              <a:rPr lang="en-US" baseline="0" dirty="0" smtClean="0">
                <a:latin typeface="Times New Roman" charset="0"/>
              </a:rPr>
              <a:t>Note again that pitch is not the same as frequency. Pitch is what humans attribute to frequency. Humans cannot perceive frequency linearly. Different humans can perceive frequency changes at different rates, and this changes over the range of frequencies.</a:t>
            </a:r>
            <a:endParaRPr lang="en-US" dirty="0">
              <a:latin typeface="Times New Roman" charset="0"/>
            </a:endParaRPr>
          </a:p>
          <a:p>
            <a:endParaRPr lang="en-US" dirty="0">
              <a:latin typeface="Times New Roman" charset="0"/>
            </a:endParaRPr>
          </a:p>
        </p:txBody>
      </p:sp>
    </p:spTree>
    <p:extLst>
      <p:ext uri="{BB962C8B-B14F-4D97-AF65-F5344CB8AC3E}">
        <p14:creationId xmlns:p14="http://schemas.microsoft.com/office/powerpoint/2010/main" val="122315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A066272-7028-6A44-BEF3-D3641B834D2A}" type="slidenum">
              <a:rPr lang="en-US" sz="1200">
                <a:latin typeface="Times New Roman" charset="0"/>
              </a:rPr>
              <a:pPr eaLnBrk="1" hangingPunct="1"/>
              <a:t>11</a:t>
            </a:fld>
            <a:endParaRPr lang="en-US" sz="1200">
              <a:latin typeface="Times New Roman"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Phase of a periodic</a:t>
            </a:r>
            <a:r>
              <a:rPr lang="en-US" baseline="0" dirty="0" smtClean="0">
                <a:latin typeface="Times New Roman" charset="0"/>
              </a:rPr>
              <a:t> signal (repeating over and over again) is at what point within a complete cycle you are currently through, typically </a:t>
            </a:r>
            <a:r>
              <a:rPr lang="en-US" baseline="0" dirty="0" err="1" smtClean="0">
                <a:latin typeface="Times New Roman" charset="0"/>
              </a:rPr>
              <a:t>refered</a:t>
            </a:r>
            <a:r>
              <a:rPr lang="en-US" baseline="0" dirty="0" smtClean="0">
                <a:latin typeface="Times New Roman" charset="0"/>
              </a:rPr>
              <a:t> to in degrees. Consider 0 -&gt; 360 degrees or 0 -&gt; 2pi. Phase is expressed as an angle.</a:t>
            </a:r>
          </a:p>
          <a:p>
            <a:endParaRPr lang="en-US" baseline="0" dirty="0" smtClean="0">
              <a:latin typeface="Times New Roman" charset="0"/>
            </a:endParaRPr>
          </a:p>
          <a:p>
            <a:r>
              <a:rPr lang="en-US" baseline="0" dirty="0" smtClean="0">
                <a:latin typeface="Times New Roman" charset="0"/>
              </a:rPr>
              <a:t>You can have two tones of the same frequency that are out of phase from one another. One could start at 0, while another starts at 180 degrees, which leads the sounds to cancel out through summing.</a:t>
            </a:r>
            <a:endParaRPr lang="en-US" dirty="0">
              <a:latin typeface="Times New Roman" charset="0"/>
            </a:endParaRPr>
          </a:p>
        </p:txBody>
      </p:sp>
    </p:spTree>
    <p:extLst>
      <p:ext uri="{BB962C8B-B14F-4D97-AF65-F5344CB8AC3E}">
        <p14:creationId xmlns:p14="http://schemas.microsoft.com/office/powerpoint/2010/main" val="1889003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7EBF7FD-5A78-1C41-B748-85710303F4E5}" type="slidenum">
              <a:rPr lang="en-US" sz="1200">
                <a:latin typeface="Times New Roman" charset="0"/>
              </a:rPr>
              <a:pPr eaLnBrk="1" hangingPunct="1"/>
              <a:t>12</a:t>
            </a:fld>
            <a:endParaRPr lang="en-US" sz="1200">
              <a:latin typeface="Times New Roman"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Waves do not exist alone, they meet each</a:t>
            </a:r>
            <a:r>
              <a:rPr lang="en-US" baseline="0" dirty="0" smtClean="0">
                <a:latin typeface="Times New Roman" charset="0"/>
              </a:rPr>
              <a:t> other, and they affect each other. What happens when multiple waves come together? </a:t>
            </a:r>
          </a:p>
          <a:p>
            <a:endParaRPr lang="en-US" baseline="0" dirty="0" smtClean="0">
              <a:latin typeface="Times New Roman" charset="0"/>
            </a:endParaRPr>
          </a:p>
          <a:p>
            <a:r>
              <a:rPr lang="en-US" baseline="0" dirty="0" smtClean="0">
                <a:latin typeface="Times New Roman" charset="0"/>
              </a:rPr>
              <a:t>It is a simple calculation. If an emitter in one place emits one frequency (440) while another emits in another place (220) you simply sum them together. However, the sounds may be at a different phase when they meet.</a:t>
            </a:r>
          </a:p>
          <a:p>
            <a:endParaRPr lang="en-US" baseline="0" dirty="0" smtClean="0">
              <a:latin typeface="Times New Roman" charset="0"/>
            </a:endParaRPr>
          </a:p>
          <a:p>
            <a:r>
              <a:rPr lang="en-US" baseline="0" dirty="0" smtClean="0">
                <a:latin typeface="Times New Roman" charset="0"/>
              </a:rPr>
              <a:t>e.g. Two emitters emitting the same tone e.g. 400 Hz. If perfectly in phase, then they add together, leading to a higher intensity with the same frequency.</a:t>
            </a:r>
          </a:p>
          <a:p>
            <a:endParaRPr lang="en-US" baseline="0" dirty="0" smtClean="0">
              <a:latin typeface="Times New Roman" charset="0"/>
            </a:endParaRPr>
          </a:p>
          <a:p>
            <a:r>
              <a:rPr lang="en-US" baseline="0" dirty="0" smtClean="0">
                <a:latin typeface="Times New Roman" charset="0"/>
              </a:rPr>
              <a:t>Another simple example… Two sounds at 180 degrees out of phase. If you add these together, they zero out, leading to silence. Nothing. This is how noise cancelling headphones work… they have microphones that take in the outside sound and playback that sound as a mirror image. It seems counter-intuitive that two loud sounds would result in nothing, and in practice this rarely works perfectly. They are never completely in perfect sync.</a:t>
            </a:r>
          </a:p>
          <a:p>
            <a:endParaRPr lang="en-US" baseline="0" dirty="0" smtClean="0">
              <a:latin typeface="Times New Roman" charset="0"/>
            </a:endParaRPr>
          </a:p>
          <a:p>
            <a:r>
              <a:rPr lang="en-US" baseline="0" dirty="0" smtClean="0">
                <a:latin typeface="Times New Roman" charset="0"/>
              </a:rPr>
              <a:t>[example of </a:t>
            </a:r>
            <a:r>
              <a:rPr lang="en-US" baseline="0" dirty="0" err="1" smtClean="0">
                <a:latin typeface="Times New Roman" charset="0"/>
              </a:rPr>
              <a:t>acapella</a:t>
            </a:r>
            <a:r>
              <a:rPr lang="en-US" baseline="0" dirty="0" smtClean="0">
                <a:latin typeface="Times New Roman" charset="0"/>
              </a:rPr>
              <a:t> here, perhaps]</a:t>
            </a:r>
            <a:endParaRPr lang="en-US" dirty="0">
              <a:latin typeface="Times New Roman" charset="0"/>
            </a:endParaRPr>
          </a:p>
        </p:txBody>
      </p:sp>
    </p:spTree>
    <p:extLst>
      <p:ext uri="{BB962C8B-B14F-4D97-AF65-F5344CB8AC3E}">
        <p14:creationId xmlns:p14="http://schemas.microsoft.com/office/powerpoint/2010/main" val="7637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50EC47-8475-7C43-8F4F-8F8CCEEDF3E3}" type="slidenum">
              <a:rPr lang="en-US" sz="1200">
                <a:latin typeface="Times New Roman" charset="0"/>
              </a:rPr>
              <a:pPr eaLnBrk="1" hangingPunct="1"/>
              <a:t>13</a:t>
            </a:fld>
            <a:endParaRPr lang="en-US" sz="1200">
              <a:latin typeface="Times New Roman"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The modes of vibration associated with </a:t>
            </a:r>
            <a:r>
              <a:rPr lang="en-US" dirty="0">
                <a:latin typeface="Times New Roman" charset="0"/>
                <a:hlinkClick r:id="rId3"/>
              </a:rPr>
              <a:t>resonance</a:t>
            </a:r>
            <a:r>
              <a:rPr lang="en-US" dirty="0">
                <a:latin typeface="Times New Roman" charset="0"/>
              </a:rPr>
              <a:t> in extended objects like </a:t>
            </a:r>
            <a:r>
              <a:rPr lang="en-US" dirty="0">
                <a:latin typeface="Times New Roman" charset="0"/>
                <a:hlinkClick r:id="rId4"/>
              </a:rPr>
              <a:t>strings</a:t>
            </a:r>
            <a:r>
              <a:rPr lang="en-US" dirty="0">
                <a:latin typeface="Times New Roman" charset="0"/>
              </a:rPr>
              <a:t> and </a:t>
            </a:r>
            <a:r>
              <a:rPr lang="en-US" dirty="0">
                <a:latin typeface="Times New Roman" charset="0"/>
                <a:hlinkClick r:id="rId5"/>
              </a:rPr>
              <a:t>air columns</a:t>
            </a:r>
            <a:r>
              <a:rPr lang="en-US" dirty="0">
                <a:latin typeface="Times New Roman" charset="0"/>
              </a:rPr>
              <a:t> have characteristic patterns called standing waves. These standing wave modes arise from the combination of </a:t>
            </a:r>
            <a:r>
              <a:rPr lang="en-US" dirty="0">
                <a:latin typeface="Times New Roman" charset="0"/>
                <a:hlinkClick r:id="rId6"/>
              </a:rPr>
              <a:t>reflection</a:t>
            </a:r>
            <a:r>
              <a:rPr lang="en-US" dirty="0">
                <a:latin typeface="Times New Roman" charset="0"/>
              </a:rPr>
              <a:t> and </a:t>
            </a:r>
            <a:r>
              <a:rPr lang="en-US" dirty="0">
                <a:latin typeface="Times New Roman" charset="0"/>
                <a:hlinkClick r:id="rId7"/>
              </a:rPr>
              <a:t>interference</a:t>
            </a:r>
            <a:r>
              <a:rPr lang="en-US" dirty="0">
                <a:latin typeface="Times New Roman" charset="0"/>
              </a:rPr>
              <a:t> such that the reflected waves interfere constructively with the incident waves. An important part of the condition for this constructive interference for stretched strings is the fact that the waves </a:t>
            </a:r>
            <a:r>
              <a:rPr lang="en-US" dirty="0">
                <a:latin typeface="Times New Roman" charset="0"/>
                <a:hlinkClick r:id="rId8"/>
              </a:rPr>
              <a:t>change phase</a:t>
            </a:r>
            <a:r>
              <a:rPr lang="en-US" dirty="0">
                <a:latin typeface="Times New Roman" charset="0"/>
              </a:rPr>
              <a:t> upon reflection from a fixed end. Under these conditions, the medium appears to vibrate in segments or regions and the fact that these vibrations are made up of traveling waves is not apparent - hence the term "standing wave". </a:t>
            </a:r>
            <a:endParaRPr lang="en-US" dirty="0" smtClean="0">
              <a:latin typeface="Times New Roman" charset="0"/>
            </a:endParaRPr>
          </a:p>
          <a:p>
            <a:endParaRPr lang="en-US" dirty="0" smtClean="0">
              <a:latin typeface="Times New Roman" charset="0"/>
            </a:endParaRPr>
          </a:p>
          <a:p>
            <a:r>
              <a:rPr lang="en-US" dirty="0" smtClean="0">
                <a:latin typeface="Times New Roman" charset="0"/>
              </a:rPr>
              <a:t>--</a:t>
            </a:r>
          </a:p>
          <a:p>
            <a:endParaRPr lang="en-US" dirty="0" smtClean="0">
              <a:latin typeface="Times New Roman" charset="0"/>
            </a:endParaRPr>
          </a:p>
          <a:p>
            <a:r>
              <a:rPr lang="en-US" dirty="0" smtClean="0">
                <a:latin typeface="Times New Roman" charset="0"/>
              </a:rPr>
              <a:t>The summing of these waves are the source of interesting sounds we hear in our world. When sounds reflect from surfaces, you have the same frequencies coming back on themselves. Waves</a:t>
            </a:r>
            <a:r>
              <a:rPr lang="en-US" baseline="0" dirty="0" smtClean="0">
                <a:latin typeface="Times New Roman" charset="0"/>
              </a:rPr>
              <a:t> being reflected can interfere with themselves! The shapes of acoustic musical instruments are done so to shape the sound before it emerges from the holes in the instrument body. This is what makes different instruments sound different from one another.</a:t>
            </a:r>
            <a:endParaRPr lang="en-US" dirty="0">
              <a:latin typeface="Times New Roman" charset="0"/>
            </a:endParaRPr>
          </a:p>
        </p:txBody>
      </p:sp>
    </p:spTree>
    <p:extLst>
      <p:ext uri="{BB962C8B-B14F-4D97-AF65-F5344CB8AC3E}">
        <p14:creationId xmlns:p14="http://schemas.microsoft.com/office/powerpoint/2010/main" val="162132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A1BECF7-F8C4-D844-A36F-BE7545114250}" type="slidenum">
              <a:rPr lang="en-US" sz="1200">
                <a:latin typeface="Times New Roman" charset="0"/>
              </a:rPr>
              <a:pPr eaLnBrk="1" hangingPunct="1"/>
              <a:t>14</a:t>
            </a:fld>
            <a:endParaRPr lang="en-US" sz="1200">
              <a:latin typeface="Times New Roman"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When alignment happens and then</a:t>
            </a:r>
            <a:r>
              <a:rPr lang="en-US" baseline="0" dirty="0" smtClean="0">
                <a:latin typeface="Times New Roman" charset="0"/>
              </a:rPr>
              <a:t> falls out of alignment, it creates this effect called beating (see picture on next slide). This sound is most commonly heard when a reference tone is played in conjunction with tuning a string (guitar tuning)</a:t>
            </a:r>
            <a:endParaRPr lang="en-US" dirty="0">
              <a:latin typeface="Times New Roman" charset="0"/>
            </a:endParaRPr>
          </a:p>
        </p:txBody>
      </p:sp>
    </p:spTree>
    <p:extLst>
      <p:ext uri="{BB962C8B-B14F-4D97-AF65-F5344CB8AC3E}">
        <p14:creationId xmlns:p14="http://schemas.microsoft.com/office/powerpoint/2010/main" val="19405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282E43-510E-7240-B2A1-C8F25818E160}" type="slidenum">
              <a:rPr lang="en-US" sz="1200">
                <a:latin typeface="Times New Roman" charset="0"/>
              </a:rPr>
              <a:pPr eaLnBrk="1" hangingPunct="1"/>
              <a:t>15</a:t>
            </a:fld>
            <a:endParaRPr lang="en-US" sz="1200">
              <a:latin typeface="Times New Roman"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154178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03CD3E-0476-EF4A-B659-6C781B338925}" type="slidenum">
              <a:rPr lang="en-US" sz="1200">
                <a:latin typeface="Times New Roman" charset="0"/>
              </a:rPr>
              <a:pPr eaLnBrk="1" hangingPunct="1"/>
              <a:t>16</a:t>
            </a:fld>
            <a:endParaRPr lang="en-US" sz="1200">
              <a:latin typeface="Times New Roman"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When pressure waves encounter obstacles,</a:t>
            </a:r>
            <a:r>
              <a:rPr lang="en-US" baseline="0" dirty="0" smtClean="0">
                <a:latin typeface="Times New Roman" charset="0"/>
              </a:rPr>
              <a:t> dependent on the size, surface of the material, that determines which frequencies pass completely through, are absorbed by the material, or are reflected back.</a:t>
            </a:r>
          </a:p>
          <a:p>
            <a:endParaRPr lang="en-US" baseline="0" dirty="0" smtClean="0">
              <a:latin typeface="Times New Roman" charset="0"/>
            </a:endParaRPr>
          </a:p>
          <a:p>
            <a:r>
              <a:rPr lang="en-US" baseline="0" dirty="0" smtClean="0">
                <a:latin typeface="Times New Roman" charset="0"/>
              </a:rPr>
              <a:t>No matter what the surface, some of the surface energy is absorbed (slight amount turned into heat). This is why you don’t have an echo that goes on forever. Size matters in both aspects… the wavelength of the sound, the size of the obstacle and their relative size to one another. Different materials respond in different ways to different sounds, etc. </a:t>
            </a:r>
            <a:r>
              <a:rPr lang="en-US" baseline="0" dirty="0" err="1" smtClean="0">
                <a:latin typeface="Times New Roman" charset="0"/>
              </a:rPr>
              <a:t>Ph.D</a:t>
            </a:r>
            <a:r>
              <a:rPr lang="en-US" baseline="0" dirty="0" smtClean="0">
                <a:latin typeface="Times New Roman" charset="0"/>
              </a:rPr>
              <a:t> theses are written to study this.</a:t>
            </a:r>
          </a:p>
          <a:p>
            <a:endParaRPr lang="en-US" baseline="0" dirty="0" smtClean="0">
              <a:latin typeface="Times New Roman" charset="0"/>
            </a:endParaRPr>
          </a:p>
          <a:p>
            <a:r>
              <a:rPr lang="en-US" baseline="0" dirty="0" smtClean="0">
                <a:latin typeface="Times New Roman" charset="0"/>
              </a:rPr>
              <a:t>Symphony halls are designed not just to reflect the sound, but reflect the sound in a way that is perceived as pleasant or complimentary to the music being played by each individual instrument. Poorly designed spaces will absorb the sounds you actually want reflected (e.g. egg crate material in studios absorb almost all sound directed towards it).</a:t>
            </a:r>
            <a:endParaRPr lang="en-US" dirty="0">
              <a:latin typeface="Times New Roman" charset="0"/>
            </a:endParaRPr>
          </a:p>
        </p:txBody>
      </p:sp>
    </p:spTree>
    <p:extLst>
      <p:ext uri="{BB962C8B-B14F-4D97-AF65-F5344CB8AC3E}">
        <p14:creationId xmlns:p14="http://schemas.microsoft.com/office/powerpoint/2010/main" val="1288004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57FB673-3C18-8647-B0B3-545787786F82}" type="slidenum">
              <a:rPr lang="en-US" sz="1200">
                <a:latin typeface="Times New Roman" charset="0"/>
              </a:rPr>
              <a:pPr eaLnBrk="1" hangingPunct="1"/>
              <a:t>17</a:t>
            </a:fld>
            <a:endParaRPr lang="en-US" sz="1200">
              <a:latin typeface="Times New Roman"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These calculations are very complex… game engines typically do not perfectly simulate the acoustics</a:t>
            </a:r>
            <a:r>
              <a:rPr lang="en-US" baseline="0" dirty="0" smtClean="0">
                <a:latin typeface="Times New Roman" charset="0"/>
              </a:rPr>
              <a:t> of a 3D space as they are very complex and computationally expensive (hard to do in real time). Pragmatically, as in lighting in graphics, you take shortcuts to approximate.</a:t>
            </a:r>
          </a:p>
          <a:p>
            <a:endParaRPr lang="en-US" baseline="0" dirty="0" smtClean="0">
              <a:latin typeface="Times New Roman" charset="0"/>
            </a:endParaRPr>
          </a:p>
          <a:p>
            <a:r>
              <a:rPr lang="en-US" baseline="0" dirty="0" smtClean="0">
                <a:latin typeface="Times New Roman" charset="0"/>
              </a:rPr>
              <a:t>Resonance is the frequency an object will naturally vibrate at. Tuning forks have a very specific resonant frequency, every object has a specific resonant frequency (shattering the wine glass example from </a:t>
            </a:r>
            <a:r>
              <a:rPr lang="en-US" baseline="0" dirty="0" err="1" smtClean="0">
                <a:latin typeface="Times New Roman" charset="0"/>
              </a:rPr>
              <a:t>Mythbusters</a:t>
            </a:r>
            <a:r>
              <a:rPr lang="en-US" baseline="0" dirty="0" smtClean="0">
                <a:latin typeface="Times New Roman" charset="0"/>
              </a:rPr>
              <a:t>).</a:t>
            </a:r>
          </a:p>
          <a:p>
            <a:endParaRPr lang="en-US" baseline="0" dirty="0" smtClean="0">
              <a:latin typeface="Times New Roman" charset="0"/>
            </a:endParaRPr>
          </a:p>
          <a:p>
            <a:r>
              <a:rPr lang="en-US" baseline="0" dirty="0" smtClean="0">
                <a:latin typeface="Times New Roman" charset="0"/>
              </a:rPr>
              <a:t>With large speakers you could play different frequencies to find the resonant frequency of a room.</a:t>
            </a:r>
          </a:p>
          <a:p>
            <a:endParaRPr lang="en-US" baseline="0" dirty="0" smtClean="0">
              <a:latin typeface="Times New Roman" charset="0"/>
            </a:endParaRPr>
          </a:p>
          <a:p>
            <a:r>
              <a:rPr lang="en-US" baseline="0" dirty="0" smtClean="0">
                <a:latin typeface="Times New Roman" charset="0"/>
              </a:rPr>
              <a:t>Bridges that collapse when people walk across them due to large lockstep walking causing the object to begin to vibrate to the point of collapse. Instruments are designed to reproduce specific frequencies, buildings are designed with materials that do not  resonate at common </a:t>
            </a:r>
            <a:r>
              <a:rPr lang="en-US" baseline="0" dirty="0" err="1" smtClean="0">
                <a:latin typeface="Times New Roman" charset="0"/>
              </a:rPr>
              <a:t>frequences</a:t>
            </a:r>
            <a:r>
              <a:rPr lang="en-US" baseline="0" dirty="0" smtClean="0">
                <a:latin typeface="Times New Roman" charset="0"/>
              </a:rPr>
              <a:t> (that would cause it to collapse).</a:t>
            </a:r>
          </a:p>
          <a:p>
            <a:endParaRPr lang="en-US" baseline="0" dirty="0" smtClean="0">
              <a:latin typeface="Times New Roman" charset="0"/>
            </a:endParaRPr>
          </a:p>
          <a:p>
            <a:r>
              <a:rPr lang="en-US" baseline="0" dirty="0" smtClean="0">
                <a:latin typeface="Times New Roman" charset="0"/>
              </a:rPr>
              <a:t>Stradivarius violins are prized due to their resonance. The geometry, the materials in the wood, the varnish, etc.</a:t>
            </a:r>
            <a:endParaRPr lang="en-US" dirty="0">
              <a:latin typeface="Times New Roman" charset="0"/>
            </a:endParaRPr>
          </a:p>
        </p:txBody>
      </p:sp>
    </p:spTree>
    <p:extLst>
      <p:ext uri="{BB962C8B-B14F-4D97-AF65-F5344CB8AC3E}">
        <p14:creationId xmlns:p14="http://schemas.microsoft.com/office/powerpoint/2010/main" val="853461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3A2F6D4-E452-0E42-80DD-72C332B627AD}" type="slidenum">
              <a:rPr lang="en-US" sz="1200">
                <a:latin typeface="Times New Roman" charset="0"/>
              </a:rPr>
              <a:pPr eaLnBrk="1" hangingPunct="1"/>
              <a:t>18</a:t>
            </a:fld>
            <a:endParaRPr lang="en-US" sz="1200">
              <a:latin typeface="Times New Roman"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Refraction comes from optics… place a straw in a water glass</a:t>
            </a:r>
            <a:r>
              <a:rPr lang="en-US" baseline="0" dirty="0" smtClean="0">
                <a:latin typeface="Times New Roman" charset="0"/>
              </a:rPr>
              <a:t> and you see the straw appear to be broken as the light is passing through two different media.</a:t>
            </a:r>
          </a:p>
          <a:p>
            <a:endParaRPr lang="en-US" baseline="0" dirty="0" smtClean="0">
              <a:latin typeface="Times New Roman" charset="0"/>
            </a:endParaRPr>
          </a:p>
          <a:p>
            <a:r>
              <a:rPr lang="en-US" baseline="0" dirty="0" smtClean="0">
                <a:latin typeface="Times New Roman" charset="0"/>
              </a:rPr>
              <a:t>With sound, it is similar but not as dramatic. A sound wave going through one media in conjunction with another… this causes an angle change in the direction of a wave. You experience this typically over a body of water (e.g. lake)… it is not two mediums you are hitting, but you are hitting air with significant different densities. When the boundary is struck it changes the angle. Around lakes you can hear people very very far away due to this refraction effect.</a:t>
            </a:r>
            <a:endParaRPr lang="en-US" dirty="0">
              <a:latin typeface="Times New Roman" charset="0"/>
            </a:endParaRPr>
          </a:p>
        </p:txBody>
      </p:sp>
    </p:spTree>
    <p:extLst>
      <p:ext uri="{BB962C8B-B14F-4D97-AF65-F5344CB8AC3E}">
        <p14:creationId xmlns:p14="http://schemas.microsoft.com/office/powerpoint/2010/main" val="1080572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15373D-EA5C-9E40-A787-8E25E266790B}" type="slidenum">
              <a:rPr lang="en-US" sz="1200">
                <a:latin typeface="Times New Roman" charset="0"/>
              </a:rPr>
              <a:pPr eaLnBrk="1" hangingPunct="1"/>
              <a:t>19</a:t>
            </a:fld>
            <a:endParaRPr lang="en-US" sz="1200">
              <a:latin typeface="Times New Roman" charset="0"/>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About how waves bend around objects… diffraction only comes into play when you have the object and the sound wavelength</a:t>
            </a:r>
            <a:r>
              <a:rPr lang="en-US" baseline="0" dirty="0" smtClean="0">
                <a:latin typeface="Times New Roman" charset="0"/>
              </a:rPr>
              <a:t> be of the right ratio. A very small object does not affect the wave much (pen in front of one’s mouth). A giant screen in the path of someone’s mouth would affect it. Pop shields on microphones are designed to diffract before the waves hit the microphone (causing plosives).</a:t>
            </a:r>
            <a:endParaRPr lang="en-US" dirty="0">
              <a:latin typeface="Times New Roman" charset="0"/>
            </a:endParaRPr>
          </a:p>
        </p:txBody>
      </p:sp>
    </p:spTree>
    <p:extLst>
      <p:ext uri="{BB962C8B-B14F-4D97-AF65-F5344CB8AC3E}">
        <p14:creationId xmlns:p14="http://schemas.microsoft.com/office/powerpoint/2010/main" val="205685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E8CDDB-0C45-A04E-B021-F3817C73FF6B}" type="slidenum">
              <a:rPr lang="en-US" sz="1200">
                <a:latin typeface="Times New Roman" charset="0"/>
              </a:rPr>
              <a:pPr eaLnBrk="1" hangingPunct="1"/>
              <a:t>2</a:t>
            </a:fld>
            <a:endParaRPr lang="en-US" sz="1200">
              <a:latin typeface="Times New Roman"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p:txBody>
      </p:sp>
    </p:spTree>
    <p:extLst>
      <p:ext uri="{BB962C8B-B14F-4D97-AF65-F5344CB8AC3E}">
        <p14:creationId xmlns:p14="http://schemas.microsoft.com/office/powerpoint/2010/main" val="836718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EEB5EFD-0A98-E045-B347-0161CBCCAA82}" type="slidenum">
              <a:rPr lang="en-US" sz="1200">
                <a:latin typeface="Times New Roman" charset="0"/>
              </a:rPr>
              <a:pPr eaLnBrk="1" hangingPunct="1"/>
              <a:t>20</a:t>
            </a:fld>
            <a:endParaRPr lang="en-US" sz="1200">
              <a:latin typeface="Times New Roman"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err="1">
                <a:latin typeface="Times New Roman" charset="0"/>
              </a:rPr>
              <a:t>Aphex</a:t>
            </a:r>
            <a:r>
              <a:rPr lang="en-US" dirty="0">
                <a:latin typeface="Times New Roman" charset="0"/>
              </a:rPr>
              <a:t> Twin </a:t>
            </a:r>
            <a:r>
              <a:rPr lang="en-US" dirty="0" smtClean="0">
                <a:latin typeface="Times New Roman" charset="0"/>
              </a:rPr>
              <a:t>video</a:t>
            </a:r>
          </a:p>
          <a:p>
            <a:endParaRPr lang="en-US" dirty="0" smtClean="0">
              <a:latin typeface="Times New Roman" charset="0"/>
            </a:endParaRPr>
          </a:p>
          <a:p>
            <a:r>
              <a:rPr lang="en-US" dirty="0" smtClean="0">
                <a:latin typeface="Times New Roman" charset="0"/>
              </a:rPr>
              <a:t>VERY big concept in this class are</a:t>
            </a:r>
            <a:r>
              <a:rPr lang="en-US" baseline="0" dirty="0" smtClean="0">
                <a:latin typeface="Times New Roman" charset="0"/>
              </a:rPr>
              <a:t> the different representations of a sound. Everything talked about until now has been in the TIME DOMAIN. You speak in terms of how the sound pressure level changing over time. X axis is time, Y axis is amplitude / sound pressure level (SPL).</a:t>
            </a:r>
          </a:p>
          <a:p>
            <a:endParaRPr lang="en-US" baseline="0" dirty="0" smtClean="0">
              <a:latin typeface="Times New Roman" charset="0"/>
            </a:endParaRPr>
          </a:p>
          <a:p>
            <a:r>
              <a:rPr lang="en-US" baseline="0" dirty="0" smtClean="0">
                <a:latin typeface="Times New Roman" charset="0"/>
              </a:rPr>
              <a:t>A one Hz wave means that every second a complete cycle of the sound has completed.</a:t>
            </a:r>
          </a:p>
          <a:p>
            <a:endParaRPr lang="en-US" baseline="0" dirty="0" smtClean="0">
              <a:latin typeface="Times New Roman" charset="0"/>
            </a:endParaRPr>
          </a:p>
          <a:p>
            <a:r>
              <a:rPr lang="en-US" baseline="0" dirty="0" smtClean="0">
                <a:latin typeface="Times New Roman" charset="0"/>
              </a:rPr>
              <a:t>In the frequency domain, time is represented by the X axis, The Y axis represents the frequencies present and the color represents the intensity of that particular frequency at that particular point in time. IN 2D, the X axis is represented by frequencies present and Y is represented by the intensity. The frequency domain representation is ALL the frequencies present in the signal.</a:t>
            </a:r>
          </a:p>
          <a:p>
            <a:endParaRPr lang="en-US" baseline="0" dirty="0" smtClean="0">
              <a:latin typeface="Times New Roman" charset="0"/>
            </a:endParaRPr>
          </a:p>
          <a:p>
            <a:r>
              <a:rPr lang="en-US" baseline="0" dirty="0" smtClean="0">
                <a:latin typeface="Times New Roman" charset="0"/>
              </a:rPr>
              <a:t>If you asked for all frequencies in the signal, it would not have any time element in it. In a spectral view, that represents how the frequencies change over time. This takes analysis over smaller windows of the signal (or slice) and represents many small segments of time in the signal. (pixel represents a certain range of frequencies, color of pixel represents the intensity).</a:t>
            </a:r>
            <a:endParaRPr lang="en-US" dirty="0">
              <a:latin typeface="Times New Roman" charset="0"/>
            </a:endParaRPr>
          </a:p>
        </p:txBody>
      </p:sp>
    </p:spTree>
    <p:extLst>
      <p:ext uri="{BB962C8B-B14F-4D97-AF65-F5344CB8AC3E}">
        <p14:creationId xmlns:p14="http://schemas.microsoft.com/office/powerpoint/2010/main" val="1599065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7E46C9-C391-5C4B-BE4D-F014D48EC546}" type="slidenum">
              <a:rPr lang="en-US" sz="1200">
                <a:latin typeface="Times New Roman" charset="0"/>
              </a:rPr>
              <a:pPr eaLnBrk="1" hangingPunct="1"/>
              <a:t>21</a:t>
            </a:fld>
            <a:endParaRPr lang="en-US" sz="1200">
              <a:latin typeface="Times New Roman"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In nature, pure sine waves are rare…most are one of these three</a:t>
            </a:r>
          </a:p>
          <a:p>
            <a:endParaRPr lang="en-US" dirty="0">
              <a:latin typeface="Times New Roman" charset="0"/>
            </a:endParaRPr>
          </a:p>
          <a:p>
            <a:r>
              <a:rPr lang="en-US" dirty="0">
                <a:latin typeface="Times New Roman" charset="0"/>
              </a:rPr>
              <a:t>Triangle wave…only odd harmonics with intensity of 1/(n)2, square wave…odd harmonics, with 1/n amplitude</a:t>
            </a:r>
          </a:p>
          <a:p>
            <a:endParaRPr lang="en-US" dirty="0">
              <a:latin typeface="Times New Roman" charset="0"/>
            </a:endParaRPr>
          </a:p>
          <a:p>
            <a:r>
              <a:rPr lang="en-US" dirty="0" err="1">
                <a:latin typeface="Times New Roman" charset="0"/>
              </a:rPr>
              <a:t>Harmonics..integer</a:t>
            </a:r>
            <a:r>
              <a:rPr lang="en-US" dirty="0">
                <a:latin typeface="Times New Roman" charset="0"/>
              </a:rPr>
              <a:t> multiples of the </a:t>
            </a:r>
            <a:r>
              <a:rPr lang="en-US" dirty="0" smtClean="0">
                <a:latin typeface="Times New Roman" charset="0"/>
              </a:rPr>
              <a:t>fundamental</a:t>
            </a:r>
          </a:p>
          <a:p>
            <a:endParaRPr lang="en-US" dirty="0" smtClean="0">
              <a:latin typeface="Times New Roman" charset="0"/>
            </a:endParaRPr>
          </a:p>
          <a:p>
            <a:r>
              <a:rPr lang="en-US" dirty="0" smtClean="0">
                <a:latin typeface="Times New Roman" charset="0"/>
              </a:rPr>
              <a:t>--</a:t>
            </a:r>
          </a:p>
          <a:p>
            <a:endParaRPr lang="en-US" dirty="0" smtClean="0">
              <a:latin typeface="Times New Roman" charset="0"/>
            </a:endParaRPr>
          </a:p>
          <a:p>
            <a:r>
              <a:rPr lang="en-US" dirty="0" smtClean="0">
                <a:latin typeface="Times New Roman" charset="0"/>
              </a:rPr>
              <a:t>Simple signals are periodic.</a:t>
            </a:r>
            <a:r>
              <a:rPr lang="en-US" baseline="0" dirty="0" smtClean="0">
                <a:latin typeface="Times New Roman" charset="0"/>
              </a:rPr>
              <a:t> They repeat the same cycle over and over again. Even sounds with multiple frequencies can repeat. Musical tones are periodic tones, but they have a relationship to one another in terms of frequency.</a:t>
            </a:r>
          </a:p>
          <a:p>
            <a:endParaRPr lang="en-US" baseline="0" dirty="0" smtClean="0">
              <a:latin typeface="Times New Roman" charset="0"/>
            </a:endParaRPr>
          </a:p>
          <a:p>
            <a:r>
              <a:rPr lang="en-US" baseline="0" dirty="0" smtClean="0">
                <a:latin typeface="Times New Roman" charset="0"/>
              </a:rPr>
              <a:t>Example of periodic tone from keyboard… looking at this in the frequency domain, you will see one frequency that is (more intense) than the rest (the one we perceive) with other frequencies in addition to this that are at integer multiples of the fundamental frequency. These ratios are pleasing to our ears. The pitch we perceive is the fundamental frequency.</a:t>
            </a:r>
          </a:p>
          <a:p>
            <a:endParaRPr lang="en-US" baseline="0" dirty="0" smtClean="0">
              <a:latin typeface="Times New Roman" charset="0"/>
            </a:endParaRPr>
          </a:p>
          <a:p>
            <a:r>
              <a:rPr lang="en-US" baseline="0" dirty="0" smtClean="0">
                <a:latin typeface="Times New Roman" charset="0"/>
              </a:rPr>
              <a:t>A440 on a piano or guitar would be very distinct from one another with the same fundamental pitch, but they would be made up of very different harmonics.</a:t>
            </a:r>
            <a:endParaRPr lang="en-US" dirty="0">
              <a:latin typeface="Times New Roman" charset="0"/>
            </a:endParaRPr>
          </a:p>
        </p:txBody>
      </p:sp>
    </p:spTree>
    <p:extLst>
      <p:ext uri="{BB962C8B-B14F-4D97-AF65-F5344CB8AC3E}">
        <p14:creationId xmlns:p14="http://schemas.microsoft.com/office/powerpoint/2010/main" val="1877130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3F63AD-8452-C947-8DEE-D28F750A52B7}" type="slidenum">
              <a:rPr lang="en-US" sz="1200">
                <a:latin typeface="Times New Roman" charset="0"/>
              </a:rPr>
              <a:pPr eaLnBrk="1" hangingPunct="1"/>
              <a:t>22</a:t>
            </a:fld>
            <a:endParaRPr lang="en-US" sz="1200">
              <a:latin typeface="Times New Roman" charset="0"/>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http://</a:t>
            </a:r>
            <a:r>
              <a:rPr lang="en-US" dirty="0" err="1">
                <a:latin typeface="Times New Roman" charset="0"/>
              </a:rPr>
              <a:t>www.sfu.ca</a:t>
            </a:r>
            <a:r>
              <a:rPr lang="en-US" dirty="0">
                <a:latin typeface="Times New Roman" charset="0"/>
              </a:rPr>
              <a:t>/sonic-studio/handbook/</a:t>
            </a:r>
            <a:r>
              <a:rPr lang="en-US" dirty="0" err="1" smtClean="0">
                <a:latin typeface="Times New Roman" charset="0"/>
              </a:rPr>
              <a:t>Triangle_Wave.html</a:t>
            </a:r>
            <a:endParaRPr lang="en-US" dirty="0" smtClean="0">
              <a:latin typeface="Times New Roman" charset="0"/>
            </a:endParaRPr>
          </a:p>
          <a:p>
            <a:endParaRPr lang="en-US" dirty="0" smtClean="0">
              <a:latin typeface="Times New Roman" charset="0"/>
            </a:endParaRPr>
          </a:p>
          <a:p>
            <a:r>
              <a:rPr lang="en-US" dirty="0" smtClean="0">
                <a:latin typeface="Times New Roman" charset="0"/>
              </a:rPr>
              <a:t>Created using a formula that determines the harmonics</a:t>
            </a:r>
            <a:r>
              <a:rPr lang="en-US" baseline="0" dirty="0" smtClean="0">
                <a:latin typeface="Times New Roman" charset="0"/>
              </a:rPr>
              <a:t> that should be added in to the fundamental. Compare the sine tone to the triangle, which has multiple sine waves summed together at different frequencies and amplitudes. This is relatively simple to compute, and could be performed by circuits in the 60s. More interesting than simple sine waves alone.</a:t>
            </a:r>
          </a:p>
          <a:p>
            <a:endParaRPr lang="en-US" baseline="0" dirty="0" smtClean="0">
              <a:latin typeface="Times New Roman" charset="0"/>
            </a:endParaRPr>
          </a:p>
          <a:p>
            <a:r>
              <a:rPr lang="en-US" baseline="0" dirty="0" smtClean="0">
                <a:latin typeface="Times New Roman" charset="0"/>
              </a:rPr>
              <a:t>It is key to not only be at different frequencies, but different intensities. </a:t>
            </a:r>
            <a:endParaRPr lang="en-US" dirty="0">
              <a:latin typeface="Times New Roman" charset="0"/>
            </a:endParaRPr>
          </a:p>
        </p:txBody>
      </p:sp>
    </p:spTree>
    <p:extLst>
      <p:ext uri="{BB962C8B-B14F-4D97-AF65-F5344CB8AC3E}">
        <p14:creationId xmlns:p14="http://schemas.microsoft.com/office/powerpoint/2010/main" val="243147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9E1A3F-0A72-9C48-84C4-CEEF66A62DEE}" type="slidenum">
              <a:rPr lang="en-US" sz="1200">
                <a:latin typeface="Times New Roman" charset="0"/>
              </a:rPr>
              <a:pPr eaLnBrk="1" hangingPunct="1"/>
              <a:t>23</a:t>
            </a:fld>
            <a:endParaRPr lang="en-US" sz="1200">
              <a:latin typeface="Times New Roman"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http://</a:t>
            </a:r>
            <a:r>
              <a:rPr lang="en-US" dirty="0" err="1">
                <a:latin typeface="Times New Roman" charset="0"/>
              </a:rPr>
              <a:t>www.sfu.ca</a:t>
            </a:r>
            <a:r>
              <a:rPr lang="en-US" dirty="0">
                <a:latin typeface="Times New Roman" charset="0"/>
              </a:rPr>
              <a:t>/sonic-studio/handbook/</a:t>
            </a:r>
            <a:r>
              <a:rPr lang="en-US" dirty="0" err="1" smtClean="0">
                <a:latin typeface="Times New Roman" charset="0"/>
              </a:rPr>
              <a:t>Square_Wave.html</a:t>
            </a:r>
            <a:endParaRPr lang="en-US" dirty="0" smtClean="0">
              <a:latin typeface="Times New Roman" charset="0"/>
            </a:endParaRPr>
          </a:p>
          <a:p>
            <a:endParaRPr lang="en-US" dirty="0" smtClean="0">
              <a:latin typeface="Times New Roman" charset="0"/>
            </a:endParaRPr>
          </a:p>
          <a:p>
            <a:r>
              <a:rPr lang="en-US" dirty="0" smtClean="0">
                <a:latin typeface="Times New Roman" charset="0"/>
              </a:rPr>
              <a:t>Odd harmonics like triangle, but the intensity is the only modified aspect (1/n versus 1/n^2</a:t>
            </a:r>
            <a:r>
              <a:rPr lang="en-US" baseline="0" dirty="0" smtClean="0">
                <a:latin typeface="Times New Roman" charset="0"/>
              </a:rPr>
              <a:t> for triangle)</a:t>
            </a:r>
            <a:endParaRPr lang="en-US" dirty="0">
              <a:latin typeface="Times New Roman" charset="0"/>
            </a:endParaRPr>
          </a:p>
        </p:txBody>
      </p:sp>
    </p:spTree>
    <p:extLst>
      <p:ext uri="{BB962C8B-B14F-4D97-AF65-F5344CB8AC3E}">
        <p14:creationId xmlns:p14="http://schemas.microsoft.com/office/powerpoint/2010/main" val="2070270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6C81D4-F851-8E46-9BA2-ECFCFA985211}" type="slidenum">
              <a:rPr lang="en-US" sz="1200">
                <a:latin typeface="Times New Roman" charset="0"/>
              </a:rPr>
              <a:pPr eaLnBrk="1" hangingPunct="1"/>
              <a:t>24</a:t>
            </a:fld>
            <a:endParaRPr lang="en-US" sz="1200">
              <a:latin typeface="Times New Roman" charset="0"/>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http://</a:t>
            </a:r>
            <a:r>
              <a:rPr lang="en-US" dirty="0" err="1">
                <a:latin typeface="Times New Roman" charset="0"/>
              </a:rPr>
              <a:t>www.sfu.ca</a:t>
            </a:r>
            <a:r>
              <a:rPr lang="en-US" dirty="0">
                <a:latin typeface="Times New Roman" charset="0"/>
              </a:rPr>
              <a:t>/sonic-studio/handbook/</a:t>
            </a:r>
            <a:r>
              <a:rPr lang="en-US" dirty="0" err="1" smtClean="0">
                <a:latin typeface="Times New Roman" charset="0"/>
              </a:rPr>
              <a:t>Sawtooth_Wave.html</a:t>
            </a:r>
            <a:endParaRPr lang="en-US" dirty="0" smtClean="0">
              <a:latin typeface="Times New Roman" charset="0"/>
            </a:endParaRPr>
          </a:p>
          <a:p>
            <a:endParaRPr lang="en-US" dirty="0" smtClean="0">
              <a:latin typeface="Times New Roman" charset="0"/>
            </a:endParaRPr>
          </a:p>
          <a:p>
            <a:r>
              <a:rPr lang="en-US" dirty="0" smtClean="0">
                <a:latin typeface="Times New Roman" charset="0"/>
              </a:rPr>
              <a:t>Add together all harmonics</a:t>
            </a:r>
            <a:r>
              <a:rPr lang="en-US" baseline="0" dirty="0" smtClean="0">
                <a:latin typeface="Times New Roman" charset="0"/>
              </a:rPr>
              <a:t> (even and the odd).</a:t>
            </a:r>
          </a:p>
          <a:p>
            <a:endParaRPr lang="en-US" baseline="0" dirty="0" smtClean="0">
              <a:latin typeface="Times New Roman" charset="0"/>
            </a:endParaRPr>
          </a:p>
          <a:p>
            <a:r>
              <a:rPr lang="en-US" baseline="0" dirty="0" smtClean="0">
                <a:latin typeface="Times New Roman" charset="0"/>
              </a:rPr>
              <a:t>These formulae assume you will generate infinite sine waves. There is a practical limit to this… in reality the waveform may not be as crisp and perfect. </a:t>
            </a:r>
            <a:endParaRPr lang="en-US" dirty="0">
              <a:latin typeface="Times New Roman" charset="0"/>
            </a:endParaRPr>
          </a:p>
        </p:txBody>
      </p:sp>
    </p:spTree>
    <p:extLst>
      <p:ext uri="{BB962C8B-B14F-4D97-AF65-F5344CB8AC3E}">
        <p14:creationId xmlns:p14="http://schemas.microsoft.com/office/powerpoint/2010/main" val="1505034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4F6B11-34BE-4E43-9100-A30225B91C35}" type="slidenum">
              <a:rPr lang="en-US" sz="1200">
                <a:latin typeface="Times New Roman" charset="0"/>
              </a:rPr>
              <a:pPr eaLnBrk="1" hangingPunct="1"/>
              <a:t>25</a:t>
            </a:fld>
            <a:endParaRPr lang="en-US" sz="1200">
              <a:latin typeface="Times New Roman" charset="0"/>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rPr>
              <a:t>http://</a:t>
            </a:r>
            <a:r>
              <a:rPr lang="en-US" dirty="0" err="1">
                <a:latin typeface="Times New Roman" charset="0"/>
              </a:rPr>
              <a:t>yusynth.net</a:t>
            </a:r>
            <a:r>
              <a:rPr lang="en-US" dirty="0">
                <a:latin typeface="Times New Roman" charset="0"/>
              </a:rPr>
              <a:t>/Modular/</a:t>
            </a:r>
            <a:r>
              <a:rPr lang="en-US" dirty="0" err="1">
                <a:latin typeface="Times New Roman" charset="0"/>
              </a:rPr>
              <a:t>Commun</a:t>
            </a:r>
            <a:r>
              <a:rPr lang="en-US" dirty="0">
                <a:latin typeface="Times New Roman" charset="0"/>
              </a:rPr>
              <a:t>/NOISE/pink-</a:t>
            </a:r>
            <a:r>
              <a:rPr lang="en-US" dirty="0" err="1" smtClean="0">
                <a:latin typeface="Times New Roman" charset="0"/>
              </a:rPr>
              <a:t>noise.gif</a:t>
            </a:r>
            <a:endParaRPr lang="en-US" dirty="0" smtClean="0">
              <a:latin typeface="Times New Roman" charset="0"/>
            </a:endParaRPr>
          </a:p>
          <a:p>
            <a:endParaRPr lang="en-US" dirty="0" smtClean="0">
              <a:latin typeface="Times New Roman" charset="0"/>
            </a:endParaRPr>
          </a:p>
          <a:p>
            <a:r>
              <a:rPr lang="en-US" dirty="0" smtClean="0">
                <a:latin typeface="Times New Roman" charset="0"/>
              </a:rPr>
              <a:t>Partials</a:t>
            </a:r>
            <a:r>
              <a:rPr lang="en-US" baseline="0" dirty="0" smtClean="0">
                <a:latin typeface="Times New Roman" charset="0"/>
              </a:rPr>
              <a:t> are quasi-periodic signals. In real life, there are many partials present in guitars and other physical instruments. This is why synthesis of these instruments is not as good in MIDI. Most interesting sounds have partials in them.</a:t>
            </a:r>
            <a:endParaRPr lang="en-US" dirty="0" smtClean="0">
              <a:latin typeface="Times New Roman" charset="0"/>
            </a:endParaRPr>
          </a:p>
          <a:p>
            <a:endParaRPr lang="en-US" dirty="0" smtClean="0">
              <a:latin typeface="Times New Roman" charset="0"/>
            </a:endParaRPr>
          </a:p>
          <a:p>
            <a:r>
              <a:rPr lang="en-US" dirty="0" smtClean="0">
                <a:latin typeface="Times New Roman" charset="0"/>
              </a:rPr>
              <a:t>White noise is easy to generate</a:t>
            </a:r>
            <a:r>
              <a:rPr lang="en-US" baseline="0" dirty="0" smtClean="0">
                <a:latin typeface="Times New Roman" charset="0"/>
              </a:rPr>
              <a:t> digitally… just fill an array with random intensities. However, this will not have a flat frequency response to the human ear. Pink noise is skewed to have less intensity at higher frequencies (which humans can hear better), which gives it a more balanced sound to humans. Brown noise is even more skewed to bass.</a:t>
            </a:r>
            <a:endParaRPr lang="en-US" dirty="0">
              <a:latin typeface="Times New Roman" charset="0"/>
            </a:endParaRPr>
          </a:p>
        </p:txBody>
      </p:sp>
    </p:spTree>
    <p:extLst>
      <p:ext uri="{BB962C8B-B14F-4D97-AF65-F5344CB8AC3E}">
        <p14:creationId xmlns:p14="http://schemas.microsoft.com/office/powerpoint/2010/main" val="205584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D3AC56-1983-2642-9444-0958F0F481EF}" type="slidenum">
              <a:rPr lang="en-US" sz="1200">
                <a:latin typeface="Times New Roman" charset="0"/>
              </a:rPr>
              <a:pPr eaLnBrk="1" hangingPunct="1"/>
              <a:t>26</a:t>
            </a:fld>
            <a:endParaRPr lang="en-US" sz="1200">
              <a:latin typeface="Times New Roman" charset="0"/>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As an introduction</a:t>
            </a:r>
            <a:r>
              <a:rPr lang="en-US" baseline="0" dirty="0" smtClean="0">
                <a:latin typeface="Times New Roman" charset="0"/>
              </a:rPr>
              <a:t> to a topic covered later in signal processing… any signal (no matter how complex it is) can be broken up into sine waves. This allows for speech recognition and other audio effects… break the sound apart, modify and put it back together again. </a:t>
            </a:r>
          </a:p>
          <a:p>
            <a:endParaRPr lang="en-US" baseline="0" dirty="0" smtClean="0">
              <a:latin typeface="Times New Roman" charset="0"/>
            </a:endParaRPr>
          </a:p>
          <a:p>
            <a:r>
              <a:rPr lang="en-US" baseline="0" dirty="0" smtClean="0">
                <a:latin typeface="Times New Roman" charset="0"/>
              </a:rPr>
              <a:t>Each sine wave has its own frequency, amplitude and phase. Two sine waves can be at the same frequency, but the phase they are in changes how they modify </a:t>
            </a:r>
            <a:r>
              <a:rPr lang="en-US" baseline="0" smtClean="0">
                <a:latin typeface="Times New Roman" charset="0"/>
              </a:rPr>
              <a:t>one another.</a:t>
            </a:r>
            <a:endParaRPr lang="en-US">
              <a:latin typeface="Times New Roman" charset="0"/>
            </a:endParaRPr>
          </a:p>
        </p:txBody>
      </p:sp>
    </p:spTree>
    <p:extLst>
      <p:ext uri="{BB962C8B-B14F-4D97-AF65-F5344CB8AC3E}">
        <p14:creationId xmlns:p14="http://schemas.microsoft.com/office/powerpoint/2010/main" val="1674584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D6BB88-B40B-4544-B98A-909EF36FE8E9}" type="slidenum">
              <a:rPr lang="en-US" sz="1200">
                <a:latin typeface="Times New Roman" charset="0"/>
              </a:rPr>
              <a:pPr eaLnBrk="1" hangingPunct="1"/>
              <a:t>3</a:t>
            </a:fld>
            <a:endParaRPr lang="en-US" sz="1200">
              <a:latin typeface="Times New Roman"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Microphone</a:t>
            </a:r>
            <a:r>
              <a:rPr lang="en-US" baseline="0" dirty="0" smtClean="0">
                <a:latin typeface="Times New Roman" charset="0"/>
              </a:rPr>
              <a:t> is a type of transducer (physical diaphragm converting pressure to electrical energy)</a:t>
            </a:r>
          </a:p>
          <a:p>
            <a:r>
              <a:rPr lang="en-US" baseline="0" dirty="0" smtClean="0">
                <a:latin typeface="Times New Roman" charset="0"/>
              </a:rPr>
              <a:t>Tuning fork (seen above) is also a transducer</a:t>
            </a:r>
          </a:p>
          <a:p>
            <a:r>
              <a:rPr lang="en-US" baseline="0" dirty="0" smtClean="0">
                <a:latin typeface="Times New Roman" charset="0"/>
              </a:rPr>
              <a:t>The human ear is also a transducer! (more on this later)</a:t>
            </a:r>
            <a:endParaRPr lang="en-US" dirty="0">
              <a:latin typeface="Times New Roman" charset="0"/>
            </a:endParaRPr>
          </a:p>
        </p:txBody>
      </p:sp>
    </p:spTree>
    <p:extLst>
      <p:ext uri="{BB962C8B-B14F-4D97-AF65-F5344CB8AC3E}">
        <p14:creationId xmlns:p14="http://schemas.microsoft.com/office/powerpoint/2010/main" val="101129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Note each little particle</a:t>
            </a:r>
            <a:r>
              <a:rPr lang="en-US" baseline="0" dirty="0" smtClean="0">
                <a:latin typeface="Times New Roman" charset="0"/>
              </a:rPr>
              <a:t> is only moving a small amount, which then impacts the next particle, and so forth.</a:t>
            </a:r>
            <a:endParaRPr lang="en-US" dirty="0">
              <a:latin typeface="Times New Roman" charset="0"/>
            </a:endParaRP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278614-6305-BD4E-A878-E0D8E0BE04FA}" type="slidenum">
              <a:rPr lang="en-US" sz="1200">
                <a:latin typeface="Times New Roman" charset="0"/>
              </a:rPr>
              <a:pPr eaLnBrk="1" hangingPunct="1"/>
              <a:t>4</a:t>
            </a:fld>
            <a:endParaRPr lang="en-US" sz="1200">
              <a:latin typeface="Times New Roman" charset="0"/>
            </a:endParaRPr>
          </a:p>
        </p:txBody>
      </p:sp>
    </p:spTree>
    <p:extLst>
      <p:ext uri="{BB962C8B-B14F-4D97-AF65-F5344CB8AC3E}">
        <p14:creationId xmlns:p14="http://schemas.microsoft.com/office/powerpoint/2010/main" val="1659634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A691DC3-5C7B-D949-9780-7CAE877F534E}" type="slidenum">
              <a:rPr lang="en-US" sz="1200">
                <a:latin typeface="Times New Roman" charset="0"/>
              </a:rPr>
              <a:pPr eaLnBrk="1" hangingPunct="1"/>
              <a:t>5</a:t>
            </a:fld>
            <a:endParaRPr lang="en-US" sz="1200">
              <a:latin typeface="Times New Roman"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Key things</a:t>
            </a:r>
            <a:r>
              <a:rPr lang="en-US" baseline="0" dirty="0" smtClean="0">
                <a:latin typeface="Times New Roman" charset="0"/>
              </a:rPr>
              <a:t> for an emitter:</a:t>
            </a:r>
          </a:p>
          <a:p>
            <a:r>
              <a:rPr lang="en-US" baseline="0" dirty="0" smtClean="0">
                <a:latin typeface="Times New Roman" charset="0"/>
              </a:rPr>
              <a:t>Fast enough so that pressure is formed</a:t>
            </a:r>
          </a:p>
          <a:p>
            <a:r>
              <a:rPr lang="en-US" baseline="0" dirty="0" smtClean="0">
                <a:latin typeface="Times New Roman" charset="0"/>
              </a:rPr>
              <a:t>(e.g. hand moving slowly in the air causes the particles to move around the hand, if the hand moves quickly then zones of high and low pressure are created which emit sound)</a:t>
            </a:r>
          </a:p>
          <a:p>
            <a:r>
              <a:rPr lang="en-US" baseline="0" dirty="0" smtClean="0">
                <a:latin typeface="Times New Roman" charset="0"/>
              </a:rPr>
              <a:t>Needs to be a vibration</a:t>
            </a:r>
          </a:p>
          <a:p>
            <a:r>
              <a:rPr lang="en-US" baseline="0" dirty="0" smtClean="0">
                <a:latin typeface="Times New Roman" charset="0"/>
              </a:rPr>
              <a:t>Something moving forward does not create the oscillating wave needed for sound</a:t>
            </a:r>
          </a:p>
          <a:p>
            <a:endParaRPr lang="en-US" baseline="0" dirty="0" smtClean="0">
              <a:latin typeface="Times New Roman" charset="0"/>
            </a:endParaRPr>
          </a:p>
          <a:p>
            <a:r>
              <a:rPr lang="en-US" baseline="0" dirty="0" smtClean="0">
                <a:latin typeface="Times New Roman" charset="0"/>
              </a:rPr>
              <a:t>When designing speakers, there is much research into what you make the speaker cone out of. Typically this is cheap (cardboard). On one hand, you need enough inertia versus inertia of medium it is in so that when the </a:t>
            </a:r>
            <a:r>
              <a:rPr lang="en-US" baseline="0" dirty="0" err="1" smtClean="0">
                <a:latin typeface="Times New Roman" charset="0"/>
              </a:rPr>
              <a:t>osciallation</a:t>
            </a:r>
            <a:r>
              <a:rPr lang="en-US" baseline="0" dirty="0" smtClean="0">
                <a:latin typeface="Times New Roman" charset="0"/>
              </a:rPr>
              <a:t> is performed it creates pressure changes rather than particles moving around</a:t>
            </a:r>
          </a:p>
          <a:p>
            <a:r>
              <a:rPr lang="en-US" baseline="0" dirty="0" smtClean="0">
                <a:latin typeface="Times New Roman" charset="0"/>
              </a:rPr>
              <a:t>Also the inertia of the emitter is not so much that it moves the emitter (something that can be oscillated back and forth quite easily)</a:t>
            </a:r>
            <a:endParaRPr lang="en-US" dirty="0">
              <a:latin typeface="Times New Roman" charset="0"/>
            </a:endParaRPr>
          </a:p>
        </p:txBody>
      </p:sp>
    </p:spTree>
    <p:extLst>
      <p:ext uri="{BB962C8B-B14F-4D97-AF65-F5344CB8AC3E}">
        <p14:creationId xmlns:p14="http://schemas.microsoft.com/office/powerpoint/2010/main" val="1952207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11230E1-7B5B-9544-B672-F405EF9558F6}" type="slidenum">
              <a:rPr lang="en-US" sz="1200">
                <a:latin typeface="Times New Roman" charset="0"/>
              </a:rPr>
              <a:pPr eaLnBrk="1" hangingPunct="1"/>
              <a:t>6</a:t>
            </a:fld>
            <a:endParaRPr lang="en-US" sz="1200">
              <a:latin typeface="Times New Roman"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Consider</a:t>
            </a:r>
            <a:r>
              <a:rPr lang="en-US" baseline="0" dirty="0" smtClean="0">
                <a:latin typeface="Times New Roman" charset="0"/>
              </a:rPr>
              <a:t> a guitar string or speaker cone</a:t>
            </a:r>
          </a:p>
          <a:p>
            <a:endParaRPr lang="en-US" baseline="0" dirty="0" smtClean="0">
              <a:latin typeface="Times New Roman" charset="0"/>
            </a:endParaRPr>
          </a:p>
          <a:p>
            <a:r>
              <a:rPr lang="en-US" baseline="0" dirty="0" smtClean="0">
                <a:latin typeface="Times New Roman" charset="0"/>
              </a:rPr>
              <a:t>Loudness is how compressed or rarefied the sound is. How quickly do the oscillations happen? This is the frequency. The amount that it moves is the loudness. A softer sound may have the same rate of movement, but the air is less compressed/rarefied leading to less displacement in the eardrum (leading to lower perceived volume)</a:t>
            </a:r>
            <a:endParaRPr lang="en-US" dirty="0">
              <a:latin typeface="Times New Roman" charset="0"/>
            </a:endParaRPr>
          </a:p>
        </p:txBody>
      </p:sp>
    </p:spTree>
    <p:extLst>
      <p:ext uri="{BB962C8B-B14F-4D97-AF65-F5344CB8AC3E}">
        <p14:creationId xmlns:p14="http://schemas.microsoft.com/office/powerpoint/2010/main" val="149215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67BEBF-0950-504B-8319-2485567C6F05}" type="slidenum">
              <a:rPr lang="en-US" sz="1200">
                <a:latin typeface="Times New Roman" charset="0"/>
              </a:rPr>
              <a:pPr eaLnBrk="1" hangingPunct="1"/>
              <a:t>7</a:t>
            </a:fld>
            <a:endParaRPr lang="en-US" sz="1200">
              <a:latin typeface="Times New Roman"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Times New Roman" charset="0"/>
              </a:rPr>
              <a:t>Oscillations per second is frequency</a:t>
            </a:r>
          </a:p>
          <a:p>
            <a:r>
              <a:rPr lang="en-US" dirty="0" smtClean="0">
                <a:latin typeface="Times New Roman" charset="0"/>
              </a:rPr>
              <a:t>Emitter</a:t>
            </a:r>
            <a:r>
              <a:rPr lang="en-US" baseline="0" dirty="0" smtClean="0">
                <a:latin typeface="Times New Roman" charset="0"/>
              </a:rPr>
              <a:t> moving back and forth goes from high pressure to low pressure… one iteration of this process is a cycle, or period.</a:t>
            </a:r>
          </a:p>
          <a:p>
            <a:r>
              <a:rPr lang="en-US" baseline="0" dirty="0" smtClean="0">
                <a:latin typeface="Times New Roman" charset="0"/>
              </a:rPr>
              <a:t>Emitter creates the sound and the wave goes out, which could be physically measured in terms of how far it travels in one cycle.</a:t>
            </a:r>
          </a:p>
          <a:p>
            <a:r>
              <a:rPr lang="en-US" baseline="0" dirty="0" smtClean="0">
                <a:latin typeface="Times New Roman" charset="0"/>
              </a:rPr>
              <a:t>In sound, wavelengths are a scale we can comprehend. If a low frequency, like bass, we are talking about very large wavelengths.</a:t>
            </a:r>
          </a:p>
          <a:p>
            <a:r>
              <a:rPr lang="en-US" baseline="0" dirty="0" smtClean="0">
                <a:latin typeface="Times New Roman" charset="0"/>
              </a:rPr>
              <a:t>Terminology that is important:</a:t>
            </a:r>
          </a:p>
          <a:p>
            <a:r>
              <a:rPr lang="en-US" baseline="0" dirty="0" smtClean="0">
                <a:latin typeface="Times New Roman" charset="0"/>
              </a:rPr>
              <a:t>Frequency – interesting sounds have many of these</a:t>
            </a:r>
          </a:p>
          <a:p>
            <a:r>
              <a:rPr lang="en-US" baseline="0" dirty="0" smtClean="0">
                <a:latin typeface="Times New Roman" charset="0"/>
              </a:rPr>
              <a:t>Period is the inverse of the frequency, the length of time it takes for one cycle to complete.</a:t>
            </a:r>
          </a:p>
          <a:p>
            <a:r>
              <a:rPr lang="en-US" baseline="0" dirty="0" smtClean="0">
                <a:latin typeface="Times New Roman" charset="0"/>
              </a:rPr>
              <a:t>If it takes 2 seconds for a wave to complete a full cycle, then the frequency of this is the inverse… hence ½ = 0.5 Hz tone</a:t>
            </a:r>
          </a:p>
          <a:p>
            <a:endParaRPr lang="en-US" baseline="0" dirty="0" smtClean="0">
              <a:latin typeface="Times New Roman" charset="0"/>
            </a:endParaRPr>
          </a:p>
          <a:p>
            <a:r>
              <a:rPr lang="en-US" baseline="0" dirty="0" smtClean="0">
                <a:latin typeface="Times New Roman" charset="0"/>
              </a:rPr>
              <a:t>Numbers used in the class are the range </a:t>
            </a:r>
            <a:r>
              <a:rPr lang="en-US" baseline="0" dirty="0" err="1" smtClean="0">
                <a:latin typeface="Times New Roman" charset="0"/>
              </a:rPr>
              <a:t>fo</a:t>
            </a:r>
            <a:r>
              <a:rPr lang="en-US" baseline="0" dirty="0" smtClean="0">
                <a:latin typeface="Times New Roman" charset="0"/>
              </a:rPr>
              <a:t> human hearing – 20Hz – 20,000Hz (20KHz). 440Hz is a standard frequency for A in music.</a:t>
            </a:r>
            <a:endParaRPr lang="en-US" dirty="0">
              <a:latin typeface="Times New Roman" charset="0"/>
            </a:endParaRPr>
          </a:p>
        </p:txBody>
      </p:sp>
    </p:spTree>
    <p:extLst>
      <p:ext uri="{BB962C8B-B14F-4D97-AF65-F5344CB8AC3E}">
        <p14:creationId xmlns:p14="http://schemas.microsoft.com/office/powerpoint/2010/main" val="40416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2B1EA9-F1E7-B444-B1E6-280D1D665C6E}" type="slidenum">
              <a:rPr lang="en-US" sz="1200">
                <a:latin typeface="Times New Roman" charset="0"/>
              </a:rPr>
              <a:pPr eaLnBrk="1" hangingPunct="1"/>
              <a:t>8</a:t>
            </a:fld>
            <a:endParaRPr lang="en-US" sz="1200">
              <a:latin typeface="Times New Roman"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a:r>
              <a:rPr lang="en-US" dirty="0">
                <a:latin typeface="Times New Roman" charset="0"/>
              </a:rPr>
              <a:t>http://</a:t>
            </a:r>
            <a:r>
              <a:rPr lang="en-US" dirty="0" err="1">
                <a:latin typeface="Times New Roman" charset="0"/>
              </a:rPr>
              <a:t>hyperphysics.phy-astr.gsu.edu</a:t>
            </a:r>
            <a:r>
              <a:rPr lang="en-US" dirty="0">
                <a:latin typeface="Times New Roman" charset="0"/>
              </a:rPr>
              <a:t>/</a:t>
            </a:r>
            <a:r>
              <a:rPr lang="en-US" dirty="0" err="1">
                <a:latin typeface="Times New Roman" charset="0"/>
              </a:rPr>
              <a:t>hbase</a:t>
            </a:r>
            <a:r>
              <a:rPr lang="en-US" dirty="0">
                <a:latin typeface="Times New Roman" charset="0"/>
              </a:rPr>
              <a:t>/acoustic/invsqs.html#c2</a:t>
            </a:r>
          </a:p>
          <a:p>
            <a:pPr marL="228600" indent="-228600"/>
            <a:endParaRPr lang="en-US" dirty="0">
              <a:latin typeface="Times New Roman" charset="0"/>
            </a:endParaRPr>
          </a:p>
          <a:p>
            <a:pPr marL="228600" indent="-228600"/>
            <a:r>
              <a:rPr lang="en-US" dirty="0">
                <a:latin typeface="Times New Roman" charset="0"/>
              </a:rPr>
              <a:t>Volume is how humans perceive intensity. They are not the same (will be covered later)</a:t>
            </a:r>
            <a:r>
              <a:rPr lang="en-US" dirty="0" smtClean="0">
                <a:latin typeface="Times New Roman" charset="0"/>
              </a:rPr>
              <a:t>.</a:t>
            </a:r>
          </a:p>
          <a:p>
            <a:pPr marL="228600" indent="-228600"/>
            <a:endParaRPr lang="en-US" dirty="0" smtClean="0">
              <a:latin typeface="Times New Roman" charset="0"/>
            </a:endParaRPr>
          </a:p>
          <a:p>
            <a:pPr marL="228600" indent="-228600"/>
            <a:r>
              <a:rPr lang="en-US" dirty="0" smtClean="0">
                <a:latin typeface="Times New Roman" charset="0"/>
              </a:rPr>
              <a:t>--</a:t>
            </a:r>
          </a:p>
          <a:p>
            <a:pPr marL="228600" indent="-228600"/>
            <a:endParaRPr lang="en-US" dirty="0" smtClean="0">
              <a:latin typeface="Times New Roman" charset="0"/>
            </a:endParaRPr>
          </a:p>
          <a:p>
            <a:pPr marL="228600" indent="-228600"/>
            <a:r>
              <a:rPr lang="en-US" dirty="0" smtClean="0">
                <a:latin typeface="Times New Roman" charset="0"/>
              </a:rPr>
              <a:t>Same sound with many ranges of intensity depends on the amount of compression that the particles go through.</a:t>
            </a:r>
          </a:p>
          <a:p>
            <a:pPr marL="228600" indent="-228600"/>
            <a:r>
              <a:rPr lang="en-US" dirty="0" smtClean="0">
                <a:latin typeface="Times New Roman" charset="0"/>
              </a:rPr>
              <a:t>Consider this as the height of the wave… the amplitude is measuring</a:t>
            </a:r>
            <a:r>
              <a:rPr lang="en-US" baseline="0" dirty="0" smtClean="0">
                <a:latin typeface="Times New Roman" charset="0"/>
              </a:rPr>
              <a:t> from the peak to the trough of the graph divided by 2.</a:t>
            </a:r>
          </a:p>
          <a:p>
            <a:pPr marL="228600" indent="-228600"/>
            <a:endParaRPr lang="en-US" baseline="0" dirty="0" smtClean="0">
              <a:latin typeface="Times New Roman" charset="0"/>
            </a:endParaRPr>
          </a:p>
          <a:p>
            <a:pPr marL="228600" indent="-228600"/>
            <a:r>
              <a:rPr lang="en-US" baseline="0" dirty="0" smtClean="0">
                <a:latin typeface="Times New Roman" charset="0"/>
              </a:rPr>
              <a:t>Attenuation is the falloff of the sound, lowering the intensity over time due to the loss of energy from each collision. This is governed by the inverse square law from Physics (see next slide).</a:t>
            </a:r>
            <a:endParaRPr lang="en-US" dirty="0">
              <a:latin typeface="Times New Roman" charset="0"/>
            </a:endParaRPr>
          </a:p>
          <a:p>
            <a:pPr marL="228600" indent="-228600"/>
            <a:endParaRPr lang="en-US" dirty="0">
              <a:latin typeface="Times New Roman" charset="0"/>
            </a:endParaRPr>
          </a:p>
          <a:p>
            <a:pPr marL="228600" indent="-228600"/>
            <a:endParaRPr lang="en-US" dirty="0">
              <a:latin typeface="Times New Roman" charset="0"/>
            </a:endParaRPr>
          </a:p>
          <a:p>
            <a:pPr marL="228600" indent="-228600"/>
            <a:endParaRPr lang="en-US" dirty="0">
              <a:latin typeface="Times New Roman" charset="0"/>
            </a:endParaRPr>
          </a:p>
        </p:txBody>
      </p:sp>
    </p:spTree>
    <p:extLst>
      <p:ext uri="{BB962C8B-B14F-4D97-AF65-F5344CB8AC3E}">
        <p14:creationId xmlns:p14="http://schemas.microsoft.com/office/powerpoint/2010/main" val="32244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403141-AA04-1D4B-A973-F77C8C4C711E}" type="slidenum">
              <a:rPr lang="en-US" sz="1200">
                <a:latin typeface="Times New Roman" charset="0"/>
              </a:rPr>
              <a:pPr eaLnBrk="1" hangingPunct="1"/>
              <a:t>9</a:t>
            </a:fld>
            <a:endParaRPr lang="en-US" sz="1200">
              <a:latin typeface="Times New Roman"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a:r>
              <a:rPr lang="en-US" dirty="0">
                <a:latin typeface="Times New Roman" charset="0"/>
              </a:rPr>
              <a:t>http://</a:t>
            </a:r>
            <a:r>
              <a:rPr lang="en-US" dirty="0" err="1">
                <a:latin typeface="Times New Roman" charset="0"/>
              </a:rPr>
              <a:t>hyperphysics.phy-astr.gsu.edu</a:t>
            </a:r>
            <a:r>
              <a:rPr lang="en-US" dirty="0">
                <a:latin typeface="Times New Roman" charset="0"/>
              </a:rPr>
              <a:t>/</a:t>
            </a:r>
            <a:r>
              <a:rPr lang="en-US" dirty="0" err="1">
                <a:latin typeface="Times New Roman" charset="0"/>
              </a:rPr>
              <a:t>hbase</a:t>
            </a:r>
            <a:r>
              <a:rPr lang="en-US" dirty="0">
                <a:latin typeface="Times New Roman" charset="0"/>
              </a:rPr>
              <a:t>/acoustic/invsqs.html#c2</a:t>
            </a:r>
          </a:p>
          <a:p>
            <a:pPr marL="228600" indent="-228600"/>
            <a:endParaRPr lang="en-US" dirty="0">
              <a:latin typeface="Times New Roman" charset="0"/>
            </a:endParaRPr>
          </a:p>
          <a:p>
            <a:pPr marL="228600" indent="-228600"/>
            <a:r>
              <a:rPr lang="en-US" dirty="0">
                <a:latin typeface="Times New Roman" charset="0"/>
              </a:rPr>
              <a:t>Auditoriums must overcome this by using </a:t>
            </a:r>
            <a:r>
              <a:rPr lang="en-US" dirty="0" smtClean="0">
                <a:latin typeface="Times New Roman" charset="0"/>
              </a:rPr>
              <a:t>reverberation</a:t>
            </a:r>
          </a:p>
          <a:p>
            <a:pPr marL="228600" indent="-228600"/>
            <a:endParaRPr lang="en-US" dirty="0" smtClean="0">
              <a:latin typeface="Times New Roman" charset="0"/>
            </a:endParaRPr>
          </a:p>
          <a:p>
            <a:pPr marL="228600" indent="-228600"/>
            <a:r>
              <a:rPr lang="en-US" dirty="0" smtClean="0">
                <a:latin typeface="Times New Roman" charset="0"/>
              </a:rPr>
              <a:t>--</a:t>
            </a:r>
          </a:p>
          <a:p>
            <a:pPr marL="228600" indent="-228600"/>
            <a:endParaRPr lang="en-US" dirty="0" smtClean="0">
              <a:latin typeface="Times New Roman" charset="0"/>
            </a:endParaRPr>
          </a:p>
          <a:p>
            <a:pPr marL="228600" indent="-228600"/>
            <a:r>
              <a:rPr lang="en-US" dirty="0" smtClean="0">
                <a:latin typeface="Times New Roman" charset="0"/>
              </a:rPr>
              <a:t>The power coming out</a:t>
            </a:r>
            <a:r>
              <a:rPr lang="en-US" baseline="0" dirty="0" smtClean="0">
                <a:latin typeface="Times New Roman" charset="0"/>
              </a:rPr>
              <a:t> from the wave fans out over a greater surface area as it goes out into the world. This is a logarithmic scale.</a:t>
            </a:r>
          </a:p>
          <a:p>
            <a:pPr marL="228600" indent="-228600"/>
            <a:endParaRPr lang="en-US" baseline="0" dirty="0" smtClean="0">
              <a:latin typeface="Times New Roman" charset="0"/>
            </a:endParaRPr>
          </a:p>
          <a:p>
            <a:pPr marL="228600" indent="-228600"/>
            <a:r>
              <a:rPr lang="en-US" baseline="0" dirty="0" smtClean="0">
                <a:latin typeface="Times New Roman" charset="0"/>
              </a:rPr>
              <a:t>Note that this also assumes no obstacles in the way of the wave. In the auditorium, the waves strike the walls and reflect back into the center of the room. Some frequencies are absorbed by the wall, some are reflected, etc. There are other rooms that are intentionally “dead”, like in studios, that absorb frequencies rather than reflect them.</a:t>
            </a:r>
            <a:endParaRPr lang="en-US" dirty="0">
              <a:latin typeface="Times New Roman" charset="0"/>
            </a:endParaRPr>
          </a:p>
        </p:txBody>
      </p:sp>
    </p:spTree>
    <p:extLst>
      <p:ext uri="{BB962C8B-B14F-4D97-AF65-F5344CB8AC3E}">
        <p14:creationId xmlns:p14="http://schemas.microsoft.com/office/powerpoint/2010/main" val="126489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chemeClr val="bg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endParaRPr lang="en-US" alt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r>
              <a:rPr lang="en-US" altLang="en-US" smtClean="0"/>
              <a:t>CS4590: Computer Audio Spring 2015</a:t>
            </a:r>
            <a:endParaRPr lang="en-US" alt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7138FE8E-C158-EE4A-8118-DC210FB2EC5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smtClean="0"/>
              <a:t>CS4590: Computer Audio Spring 2015</a:t>
            </a:r>
            <a:endParaRPr lang="en-US" altLang="en-US"/>
          </a:p>
        </p:txBody>
      </p:sp>
      <p:sp>
        <p:nvSpPr>
          <p:cNvPr id="6" name="Slide Number Placeholder 5"/>
          <p:cNvSpPr>
            <a:spLocks noGrp="1"/>
          </p:cNvSpPr>
          <p:nvPr>
            <p:ph type="sldNum" sz="quarter" idx="12"/>
          </p:nvPr>
        </p:nvSpPr>
        <p:spPr/>
        <p:txBody>
          <a:bodyPr/>
          <a:lstStyle/>
          <a:p>
            <a:pPr>
              <a:defRPr/>
            </a:pPr>
            <a:fld id="{6B3024B1-EED6-F749-B6A3-48785B08E406}" type="slidenum">
              <a:rPr lang="en-US" smtClean="0"/>
              <a:pPr>
                <a:defRPr/>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endParaRPr lang="en-US" altLang="en-US"/>
          </a:p>
        </p:txBody>
      </p:sp>
      <p:sp>
        <p:nvSpPr>
          <p:cNvPr id="5" name="Footer Placeholder 4"/>
          <p:cNvSpPr>
            <a:spLocks noGrp="1"/>
          </p:cNvSpPr>
          <p:nvPr>
            <p:ph type="ftr" sz="quarter" idx="11"/>
          </p:nvPr>
        </p:nvSpPr>
        <p:spPr>
          <a:xfrm>
            <a:off x="457201" y="6248207"/>
            <a:ext cx="5573483" cy="365125"/>
          </a:xfrm>
        </p:spPr>
        <p:txBody>
          <a:bodyPr/>
          <a:lstStyle/>
          <a:p>
            <a:pPr>
              <a:defRPr/>
            </a:pPr>
            <a:r>
              <a:rPr lang="en-US" altLang="en-US" smtClean="0"/>
              <a:t>CS4590: Computer Audio Spring 2015</a:t>
            </a:r>
            <a:endParaRPr lang="en-US" alt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DB3A7669-5EB0-024D-8FA8-E774E700BEF6}"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smtClean="0"/>
              <a:t>CS4590: Computer Audio Spring 2015</a:t>
            </a: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8260D7FA-1F57-D642-9742-8E1FAFE725C9}" type="slidenum">
              <a:rPr lang="en-US"/>
              <a:pPr>
                <a:defRPr/>
              </a:pPr>
              <a:t>‹#›</a:t>
            </a:fld>
            <a:endParaRPr lang="en-US"/>
          </a:p>
        </p:txBody>
      </p:sp>
    </p:spTree>
    <p:extLst>
      <p:ext uri="{BB962C8B-B14F-4D97-AF65-F5344CB8AC3E}">
        <p14:creationId xmlns:p14="http://schemas.microsoft.com/office/powerpoint/2010/main" val="343206952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smtClean="0"/>
              <a:t>CS4590: Computer Audio Spring 2015</a:t>
            </a:r>
            <a:endParaRPr lang="en-US"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575FAB88-38BE-2949-97E0-87ED57B9B4F1}" type="slidenum">
              <a:rPr lang="en-US" smtClean="0"/>
              <a:pPr>
                <a:defRPr/>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chemeClr val="bg1"/>
                </a:solidFill>
              </a:defRPr>
            </a:lvl1pPr>
          </a:lstStyle>
          <a:p>
            <a:r>
              <a:rPr kumimoji="0" lang="en-US" smtClean="0"/>
              <a:t>Click to edit Master title style</a:t>
            </a:r>
            <a:endParaRPr kumimoji="0" lang="en-US" dirty="0"/>
          </a:p>
        </p:txBody>
      </p:sp>
      <p:sp>
        <p:nvSpPr>
          <p:cNvPr id="12" name="Date Placeholder 11"/>
          <p:cNvSpPr>
            <a:spLocks noGrp="1"/>
          </p:cNvSpPr>
          <p:nvPr>
            <p:ph type="dt" sz="half" idx="10"/>
          </p:nvPr>
        </p:nvSpPr>
        <p:spPr/>
        <p:txBody>
          <a:bodyPr/>
          <a:lstStyle/>
          <a:p>
            <a:pPr>
              <a:defRPr/>
            </a:pPr>
            <a:endParaRPr lang="en-US" alt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13F68992-D57D-714E-AA43-84B9A53201B0}" type="slidenum">
              <a:rPr lang="en-US" smtClean="0"/>
              <a:pPr>
                <a:defRPr/>
              </a:pPr>
              <a:t>‹#›</a:t>
            </a:fld>
            <a:endParaRPr lang="en-US"/>
          </a:p>
        </p:txBody>
      </p:sp>
      <p:sp>
        <p:nvSpPr>
          <p:cNvPr id="14" name="Footer Placeholder 13"/>
          <p:cNvSpPr>
            <a:spLocks noGrp="1"/>
          </p:cNvSpPr>
          <p:nvPr>
            <p:ph type="ftr" sz="quarter" idx="12"/>
          </p:nvPr>
        </p:nvSpPr>
        <p:spPr/>
        <p:txBody>
          <a:bodyPr/>
          <a:lstStyle/>
          <a:p>
            <a:pPr>
              <a:defRPr/>
            </a:pPr>
            <a:r>
              <a:rPr lang="en-US" altLang="en-US" smtClean="0"/>
              <a:t>CS4590: Computer Audio Spring 2015</a:t>
            </a:r>
            <a:endParaRPr lang="en-US" altLang="en-US"/>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endParaRPr lang="en-US" altLang="en-US"/>
          </a:p>
        </p:txBody>
      </p:sp>
      <p:sp>
        <p:nvSpPr>
          <p:cNvPr id="10" name="Slide Number Placeholder 9"/>
          <p:cNvSpPr>
            <a:spLocks noGrp="1"/>
          </p:cNvSpPr>
          <p:nvPr>
            <p:ph type="sldNum" sz="quarter" idx="16"/>
          </p:nvPr>
        </p:nvSpPr>
        <p:spPr/>
        <p:txBody>
          <a:bodyPr rtlCol="0"/>
          <a:lstStyle/>
          <a:p>
            <a:pPr>
              <a:defRPr/>
            </a:pPr>
            <a:fld id="{1286F0EE-C138-C44C-A46F-ADE989D656AF}" type="slidenum">
              <a:rPr lang="en-US" smtClean="0"/>
              <a:pPr>
                <a:defRPr/>
              </a:pPr>
              <a:t>‹#›</a:t>
            </a:fld>
            <a:endParaRPr lang="en-US"/>
          </a:p>
        </p:txBody>
      </p:sp>
      <p:sp>
        <p:nvSpPr>
          <p:cNvPr id="12" name="Footer Placeholder 11"/>
          <p:cNvSpPr>
            <a:spLocks noGrp="1"/>
          </p:cNvSpPr>
          <p:nvPr>
            <p:ph type="ftr" sz="quarter" idx="17"/>
          </p:nvPr>
        </p:nvSpPr>
        <p:spPr/>
        <p:txBody>
          <a:bodyPr rtlCol="0"/>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endParaRPr lang="en-US" altLang="en-US"/>
          </a:p>
        </p:txBody>
      </p:sp>
      <p:sp>
        <p:nvSpPr>
          <p:cNvPr id="12" name="Slide Number Placeholder 11"/>
          <p:cNvSpPr>
            <a:spLocks noGrp="1"/>
          </p:cNvSpPr>
          <p:nvPr>
            <p:ph type="sldNum" sz="quarter" idx="16"/>
          </p:nvPr>
        </p:nvSpPr>
        <p:spPr/>
        <p:txBody>
          <a:bodyPr rtlCol="0"/>
          <a:lstStyle/>
          <a:p>
            <a:pPr>
              <a:defRPr/>
            </a:pPr>
            <a:fld id="{FDE872AC-F88C-1242-8520-00D3E658E816}" type="slidenum">
              <a:rPr lang="en-US" smtClean="0"/>
              <a:pPr>
                <a:defRPr/>
              </a:pPr>
              <a:t>‹#›</a:t>
            </a:fld>
            <a:endParaRPr lang="en-US"/>
          </a:p>
        </p:txBody>
      </p:sp>
      <p:sp>
        <p:nvSpPr>
          <p:cNvPr id="14" name="Footer Placeholder 13"/>
          <p:cNvSpPr>
            <a:spLocks noGrp="1"/>
          </p:cNvSpPr>
          <p:nvPr>
            <p:ph type="ftr" sz="quarter" idx="17"/>
          </p:nvPr>
        </p:nvSpPr>
        <p:spPr/>
        <p:txBody>
          <a:bodyPr rtlCol="0"/>
          <a:lstStyle/>
          <a:p>
            <a:pPr>
              <a:defRPr/>
            </a:pPr>
            <a:r>
              <a:rPr lang="en-US" altLang="en-US" smtClean="0"/>
              <a:t>CS4590: Computer Audio Spring 2015</a:t>
            </a:r>
            <a:endParaRPr lang="en-US" alt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smtClean="0"/>
              <a:t>CS4590: Computer Audio Spring 2015</a:t>
            </a:r>
            <a:endParaRPr lang="en-US" alt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7CB55DAC-E942-9F47-A5B0-1D07D654A4B8}" type="slidenum">
              <a:rPr lang="en-US" smtClean="0"/>
              <a:pPr>
                <a:defRPr/>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C17F3727-83F5-3648-84FF-2446FC827C31}" type="slidenum">
              <a:rPr lang="en-US" smtClean="0"/>
              <a:pPr>
                <a:defRPr/>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smtClean="0"/>
              <a:t>CS4590: Computer Audio Spring 2015</a:t>
            </a:r>
            <a:endParaRPr lang="en-US" alt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600DEC02-DCF9-1541-AF5B-DB33B7F85202}" type="slidenum">
              <a:rPr lang="en-US" smtClean="0"/>
              <a:pPr>
                <a:defRPr/>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endParaRPr lang="en-US" alt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B6E2F066-A9C2-3446-93EC-FEEB1491A157}" type="slidenum">
              <a:rPr lang="en-US" smtClean="0"/>
              <a:pPr>
                <a:defRPr/>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pPr>
              <a:defRPr/>
            </a:pPr>
            <a:r>
              <a:rPr lang="en-US" altLang="en-US" smtClean="0"/>
              <a:t>CS4590: Computer Audio Spring 2015</a:t>
            </a:r>
            <a:endParaRPr lang="en-US" alt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lt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ltLang="en-US" smtClean="0"/>
              <a:t>CS4590: Computer Audio Spring 2015</a:t>
            </a:r>
            <a:endParaRPr lang="en-US" alt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5DE1D97D-CB57-F247-9C61-88ADA049A97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ransition>
    <p:fade thruBlk="1"/>
  </p:transition>
  <p:timing>
    <p:tnLst>
      <p:par>
        <p:cTn id="1" dur="indefinite" restart="never" nodeType="tmRoot"/>
      </p:par>
    </p:tnLst>
  </p:timing>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5" Type="http://schemas.openxmlformats.org/officeDocument/2006/relationships/image" Target="../media/image9.png"/><Relationship Id="rId6" Type="http://schemas.openxmlformats.org/officeDocument/2006/relationships/image" Target="../media/image10.png"/><Relationship Id="rId1" Type="http://schemas.microsoft.com/office/2007/relationships/media" Target="file://localhost/Users/maribeth/Dropbox/cs4590/Lectures/SoundPhysics/Beats.aiff" TargetMode="External"/><Relationship Id="rId2" Type="http://schemas.openxmlformats.org/officeDocument/2006/relationships/audio" Target="file://localhost/Users/maribeth/Dropbox/cs4590/Lectures/SoundPhysics/Beats.aif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microsoft.com/office/2007/relationships/media" Target="file://localhost/Users/rob/Dropbox/cs4590/2012/lectures/SoundPhysics/Triangle_Wave.aiff" TargetMode="External"/><Relationship Id="rId4" Type="http://schemas.openxmlformats.org/officeDocument/2006/relationships/audio" Target="file://localhost/Users/rob/Dropbox/cs4590/2012/lectures/SoundPhysics/Triangle_Wave.aiff" TargetMode="External"/><Relationship Id="rId5" Type="http://schemas.openxmlformats.org/officeDocument/2006/relationships/slideLayout" Target="../slideLayouts/slideLayout2.xml"/><Relationship Id="rId6" Type="http://schemas.openxmlformats.org/officeDocument/2006/relationships/notesSlide" Target="../notesSlides/notesSlide22.xml"/><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 Type="http://schemas.microsoft.com/office/2007/relationships/media" Target="file://localhost/Users/rob/Dropbox/cs4590/2012/lectures/SoundPhysics/100hz_sin.wav" TargetMode="External"/><Relationship Id="rId2" Type="http://schemas.openxmlformats.org/officeDocument/2006/relationships/audio" Target="file://localhost/Users/rob/Dropbox/cs4590/2012/lectures/SoundPhysics/100hz_sin.wav"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3.xml"/><Relationship Id="rId5" Type="http://schemas.openxmlformats.org/officeDocument/2006/relationships/image" Target="../media/image19.png"/><Relationship Id="rId6" Type="http://schemas.openxmlformats.org/officeDocument/2006/relationships/image" Target="../media/image18.png"/><Relationship Id="rId1" Type="http://schemas.microsoft.com/office/2007/relationships/media" Target="file://localhost/Users/rob/Dropbox/cs4590/2012/lectures/SoundPhysics/100hz_square.wav" TargetMode="External"/><Relationship Id="rId2" Type="http://schemas.openxmlformats.org/officeDocument/2006/relationships/audio" Target="file://localhost/Users/rob/Dropbox/cs4590/2012/lectures/SoundPhysics/100hz_square.wav"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image" Target="../media/image20.png"/><Relationship Id="rId6" Type="http://schemas.openxmlformats.org/officeDocument/2006/relationships/image" Target="../media/image18.png"/><Relationship Id="rId1" Type="http://schemas.microsoft.com/office/2007/relationships/media" Target="file://localhost/Users/rob/Dropbox/cs4590/2012/lectures/SoundPhysics/Sawtooth.aiff" TargetMode="External"/><Relationship Id="rId2" Type="http://schemas.openxmlformats.org/officeDocument/2006/relationships/audio" Target="file://localhost/Users/rob/Dropbox/cs4590/2012/lectures/SoundPhysics/Sawtooth.aif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NU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p:txBody>
          <a:bodyPr/>
          <a:lstStyle/>
          <a:p>
            <a:pPr eaLnBrk="1" hangingPunct="1"/>
            <a:r>
              <a:rPr lang="en-US" dirty="0"/>
              <a:t>The Physics of Sound</a:t>
            </a:r>
          </a:p>
        </p:txBody>
      </p:sp>
      <p:sp>
        <p:nvSpPr>
          <p:cNvPr id="16386" name="Rectangle 3"/>
          <p:cNvSpPr>
            <a:spLocks noGrp="1" noChangeArrowheads="1"/>
          </p:cNvSpPr>
          <p:nvPr>
            <p:ph type="subTitle" idx="1"/>
          </p:nvPr>
        </p:nvSpPr>
        <p:spPr/>
        <p:txBody>
          <a:bodyPr/>
          <a:lstStyle/>
          <a:p>
            <a:pPr eaLnBrk="1" hangingPunct="1">
              <a:buFont typeface="Wingdings" charset="0"/>
              <a:buNone/>
            </a:pPr>
            <a:r>
              <a:rPr lang="en-US" dirty="0" err="1" smtClean="0"/>
              <a:t>Maribeth</a:t>
            </a:r>
            <a:r>
              <a:rPr lang="en-US" dirty="0" smtClean="0"/>
              <a:t> Gandy</a:t>
            </a:r>
            <a:endParaRPr lang="en-US" dirty="0"/>
          </a:p>
        </p:txBody>
      </p:sp>
      <p:sp>
        <p:nvSpPr>
          <p:cNvPr id="3" name="Footer Placeholder 2"/>
          <p:cNvSpPr>
            <a:spLocks noGrp="1"/>
          </p:cNvSpPr>
          <p:nvPr>
            <p:ph type="ftr" sz="quarter" idx="11"/>
          </p:nvPr>
        </p:nvSpPr>
        <p:spPr/>
        <p:txBody>
          <a:bodyPr/>
          <a:lstStyle/>
          <a:p>
            <a:pPr>
              <a:defRPr/>
            </a:pPr>
            <a:r>
              <a:rPr lang="en-US" altLang="en-US" dirty="0" smtClean="0">
                <a:latin typeface="+mn-lt"/>
              </a:rPr>
              <a:t>CS4590: Computer Audio Spring 2015</a:t>
            </a:r>
            <a:endParaRPr lang="en-US" altLang="en-US" dirty="0">
              <a:latin typeface="+mn-lt"/>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atin typeface="Arial" charset="0"/>
              </a:rPr>
              <a:t>Frequency</a:t>
            </a:r>
          </a:p>
        </p:txBody>
      </p:sp>
      <p:sp>
        <p:nvSpPr>
          <p:cNvPr id="34818" name="Rectangle 3"/>
          <p:cNvSpPr>
            <a:spLocks noGrp="1" noChangeArrowheads="1"/>
          </p:cNvSpPr>
          <p:nvPr>
            <p:ph sz="quarter" idx="1"/>
          </p:nvPr>
        </p:nvSpPr>
        <p:spPr/>
        <p:txBody>
          <a:bodyPr/>
          <a:lstStyle/>
          <a:p>
            <a:pPr eaLnBrk="1" hangingPunct="1">
              <a:lnSpc>
                <a:spcPct val="90000"/>
              </a:lnSpc>
            </a:pPr>
            <a:r>
              <a:rPr lang="en-US" sz="2600">
                <a:latin typeface="Arial" charset="0"/>
              </a:rPr>
              <a:t>Transducers (including ears) can’</a:t>
            </a:r>
            <a:r>
              <a:rPr lang="en-US" altLang="ja-JP" sz="2600">
                <a:latin typeface="Arial" charset="0"/>
              </a:rPr>
              <a:t>t linearly receive or produce that range.</a:t>
            </a:r>
          </a:p>
          <a:p>
            <a:pPr eaLnBrk="1" hangingPunct="1">
              <a:lnSpc>
                <a:spcPct val="90000"/>
              </a:lnSpc>
            </a:pPr>
            <a:r>
              <a:rPr lang="en-US" sz="2600">
                <a:latin typeface="Arial" charset="0"/>
              </a:rPr>
              <a:t>Frequency response is not flat, and frequency range is limited</a:t>
            </a:r>
          </a:p>
          <a:p>
            <a:pPr marL="742950" lvl="1" indent="-285750" eaLnBrk="1" hangingPunct="1">
              <a:lnSpc>
                <a:spcPct val="90000"/>
              </a:lnSpc>
            </a:pPr>
            <a:r>
              <a:rPr lang="en-US" sz="2200">
                <a:latin typeface="Arial" charset="0"/>
              </a:rPr>
              <a:t>Amplitude response to frequency</a:t>
            </a:r>
          </a:p>
          <a:p>
            <a:pPr marL="742950" lvl="1" indent="-285750" eaLnBrk="1" hangingPunct="1">
              <a:lnSpc>
                <a:spcPct val="90000"/>
              </a:lnSpc>
            </a:pPr>
            <a:r>
              <a:rPr lang="en-US" sz="2200">
                <a:latin typeface="Arial" charset="0"/>
              </a:rPr>
              <a:t>Bandwidth = highest freq – lowest freq</a:t>
            </a:r>
          </a:p>
          <a:p>
            <a:pPr eaLnBrk="1" hangingPunct="1">
              <a:lnSpc>
                <a:spcPct val="90000"/>
              </a:lnSpc>
            </a:pPr>
            <a:r>
              <a:rPr lang="en-US" sz="2600">
                <a:latin typeface="Arial" charset="0"/>
              </a:rPr>
              <a:t>Pitch is psychological attribute of frequency</a:t>
            </a: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atin typeface="Arial" charset="0"/>
              </a:rPr>
              <a:t>Phase</a:t>
            </a:r>
          </a:p>
        </p:txBody>
      </p:sp>
      <p:sp>
        <p:nvSpPr>
          <p:cNvPr id="36866" name="Rectangle 3"/>
          <p:cNvSpPr>
            <a:spLocks noGrp="1" noChangeArrowheads="1"/>
          </p:cNvSpPr>
          <p:nvPr>
            <p:ph sz="quarter" idx="1"/>
          </p:nvPr>
        </p:nvSpPr>
        <p:spPr/>
        <p:txBody>
          <a:bodyPr/>
          <a:lstStyle/>
          <a:p>
            <a:pPr eaLnBrk="1" hangingPunct="1"/>
            <a:r>
              <a:rPr lang="en-US">
                <a:solidFill>
                  <a:srgbClr val="000000"/>
                </a:solidFill>
                <a:latin typeface="Arial" charset="0"/>
              </a:rPr>
              <a:t>The fraction of a complete cycle elapsed as measured from a specified reference point and often expressed as an angle.</a:t>
            </a: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atin typeface="Arial" charset="0"/>
              </a:rPr>
              <a:t>Interference</a:t>
            </a:r>
          </a:p>
        </p:txBody>
      </p:sp>
      <p:sp>
        <p:nvSpPr>
          <p:cNvPr id="38914" name="Rectangle 3"/>
          <p:cNvSpPr>
            <a:spLocks noGrp="1" noChangeArrowheads="1"/>
          </p:cNvSpPr>
          <p:nvPr>
            <p:ph sz="quarter" idx="1"/>
          </p:nvPr>
        </p:nvSpPr>
        <p:spPr/>
        <p:txBody>
          <a:bodyPr/>
          <a:lstStyle/>
          <a:p>
            <a:pPr eaLnBrk="1" hangingPunct="1"/>
            <a:r>
              <a:rPr lang="en-US">
                <a:latin typeface="Arial" charset="0"/>
              </a:rPr>
              <a:t>When waves meet </a:t>
            </a:r>
          </a:p>
          <a:p>
            <a:pPr eaLnBrk="1" hangingPunct="1"/>
            <a:r>
              <a:rPr lang="en-US">
                <a:latin typeface="Arial" charset="0"/>
              </a:rPr>
              <a:t>Multiple sound sources</a:t>
            </a:r>
          </a:p>
          <a:p>
            <a:pPr marL="742950" lvl="1" indent="-285750" eaLnBrk="1" hangingPunct="1"/>
            <a:r>
              <a:rPr lang="en-US">
                <a:latin typeface="Arial" charset="0"/>
              </a:rPr>
              <a:t>Fortunately, it</a:t>
            </a:r>
            <a:r>
              <a:rPr lang="ja-JP" altLang="en-US">
                <a:latin typeface="Arial" charset="0"/>
              </a:rPr>
              <a:t>’</a:t>
            </a:r>
            <a:r>
              <a:rPr lang="en-US" altLang="ja-JP">
                <a:latin typeface="Arial" charset="0"/>
              </a:rPr>
              <a:t>s linear…the sources can be summed (S1 + S2 + S3…)</a:t>
            </a:r>
          </a:p>
          <a:p>
            <a:pPr marL="1143000" lvl="2" indent="-228600" eaLnBrk="1" hangingPunct="1"/>
            <a:r>
              <a:rPr lang="en-US">
                <a:latin typeface="Arial" charset="0"/>
              </a:rPr>
              <a:t>Constructive and destructive</a:t>
            </a:r>
          </a:p>
          <a:p>
            <a:pPr marL="1600200" lvl="3" indent="-228600" eaLnBrk="1" hangingPunct="1"/>
            <a:r>
              <a:rPr lang="en-US">
                <a:latin typeface="Arial" charset="0"/>
              </a:rPr>
              <a:t>Noise cancelling</a:t>
            </a:r>
          </a:p>
          <a:p>
            <a:pPr marL="742950" lvl="1" indent="-285750" eaLnBrk="1" hangingPunct="1">
              <a:buFont typeface="Wingdings" charset="0"/>
              <a:buNone/>
            </a:pPr>
            <a:endParaRPr lang="en-US">
              <a:latin typeface="Arial" charset="0"/>
            </a:endParaRPr>
          </a:p>
          <a:p>
            <a:pPr marL="1143000" lvl="2" indent="-228600" eaLnBrk="1" hangingPunct="1"/>
            <a:endParaRPr lang="en-US">
              <a:latin typeface="Arial" charset="0"/>
            </a:endParaRP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atin typeface="Arial" charset="0"/>
              </a:rPr>
              <a:t>Interference</a:t>
            </a:r>
          </a:p>
        </p:txBody>
      </p:sp>
      <p:sp>
        <p:nvSpPr>
          <p:cNvPr id="40962" name="Rectangle 3"/>
          <p:cNvSpPr>
            <a:spLocks noGrp="1" noChangeArrowheads="1"/>
          </p:cNvSpPr>
          <p:nvPr>
            <p:ph type="body" sz="half" idx="1"/>
          </p:nvPr>
        </p:nvSpPr>
        <p:spPr>
          <a:xfrm>
            <a:off x="457200" y="1719263"/>
            <a:ext cx="7981950" cy="4411662"/>
          </a:xfrm>
        </p:spPr>
        <p:txBody>
          <a:bodyPr/>
          <a:lstStyle/>
          <a:p>
            <a:pPr eaLnBrk="1" hangingPunct="1"/>
            <a:r>
              <a:rPr lang="en-US" sz="2600">
                <a:latin typeface="Arial" charset="0"/>
              </a:rPr>
              <a:t>Standing waves</a:t>
            </a:r>
          </a:p>
          <a:p>
            <a:pPr marL="742950" lvl="1" indent="-285750" eaLnBrk="1" hangingPunct="1"/>
            <a:r>
              <a:rPr lang="en-US" sz="2200">
                <a:latin typeface="Arial" charset="0"/>
              </a:rPr>
              <a:t>Pattern resulting from multiple waves</a:t>
            </a:r>
          </a:p>
          <a:p>
            <a:pPr marL="742950" lvl="1" indent="-285750" eaLnBrk="1" hangingPunct="1"/>
            <a:r>
              <a:rPr lang="en-US" sz="2200">
                <a:latin typeface="Arial" charset="0"/>
              </a:rPr>
              <a:t>Nodes and antinode</a:t>
            </a:r>
          </a:p>
        </p:txBody>
      </p:sp>
      <p:pic>
        <p:nvPicPr>
          <p:cNvPr id="40963" name="Picture 4" descr="standing waves"/>
          <p:cNvPicPr>
            <a:picLocks noGrp="1" noChangeAspect="1" noChangeArrowheads="1" noCrop="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057400" y="3505200"/>
            <a:ext cx="5562600" cy="2617788"/>
          </a:xfrm>
          <a:noFill/>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Arial" charset="0"/>
              </a:rPr>
              <a:t>Interference</a:t>
            </a:r>
          </a:p>
        </p:txBody>
      </p:sp>
      <p:sp>
        <p:nvSpPr>
          <p:cNvPr id="43010" name="Rectangle 3"/>
          <p:cNvSpPr>
            <a:spLocks noGrp="1" noChangeArrowheads="1"/>
          </p:cNvSpPr>
          <p:nvPr>
            <p:ph sz="quarter" idx="1"/>
          </p:nvPr>
        </p:nvSpPr>
        <p:spPr/>
        <p:txBody>
          <a:bodyPr/>
          <a:lstStyle/>
          <a:p>
            <a:pPr eaLnBrk="1" hangingPunct="1"/>
            <a:r>
              <a:rPr lang="en-US">
                <a:latin typeface="Arial" charset="0"/>
              </a:rPr>
              <a:t>Beating</a:t>
            </a:r>
          </a:p>
          <a:p>
            <a:pPr marL="742950" lvl="1" indent="-285750" eaLnBrk="1" hangingPunct="1"/>
            <a:r>
              <a:rPr lang="en-US">
                <a:latin typeface="Arial" charset="0"/>
              </a:rPr>
              <a:t>Two sounds with slight difference in frequency</a:t>
            </a:r>
          </a:p>
          <a:p>
            <a:pPr marL="742950" lvl="1" indent="-285750" eaLnBrk="1" hangingPunct="1"/>
            <a:r>
              <a:rPr lang="en-US">
                <a:latin typeface="Arial" charset="0"/>
              </a:rPr>
              <a:t>In and out of phase</a:t>
            </a:r>
          </a:p>
          <a:p>
            <a:pPr marL="742950" lvl="1" indent="-285750" eaLnBrk="1" hangingPunct="1"/>
            <a:r>
              <a:rPr lang="en-US">
                <a:latin typeface="Arial" charset="0"/>
              </a:rPr>
              <a:t>Beating frequency equal to the frequency difference</a:t>
            </a: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latin typeface="Arial" charset="0"/>
              </a:rPr>
              <a:t>Beating</a:t>
            </a:r>
          </a:p>
        </p:txBody>
      </p:sp>
      <p:pic>
        <p:nvPicPr>
          <p:cNvPr id="45058" name="Picture 3" descr="Beats"/>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t="13116" b="13116"/>
          <a:stretch>
            <a:fillRect/>
          </a:stretch>
        </p:blipFill>
        <p:spPr>
          <a:xfrm>
            <a:off x="1982724" y="2590800"/>
            <a:ext cx="5330952" cy="2939497"/>
          </a:xfrm>
          <a:noFill/>
        </p:spPr>
      </p:pic>
      <p:pic>
        <p:nvPicPr>
          <p:cNvPr id="7" name="Beats.aiff">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6">
            <a:extLst>
              <a:ext uri="{28A0092B-C50C-407E-A947-70E740481C1C}">
                <a14:useLocalDpi xmlns:a14="http://schemas.microsoft.com/office/drawing/2010/main" val="0"/>
              </a:ext>
            </a:extLst>
          </a:blip>
          <a:srcRect/>
          <a:stretch>
            <a:fillRect/>
          </a:stretch>
        </p:blipFill>
        <p:spPr bwMode="auto">
          <a:xfrm>
            <a:off x="4343400" y="914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2770" fill="hold"/>
                                        <p:tgtEl>
                                          <p:spTgt spid="7"/>
                                        </p:tgtEl>
                                      </p:cBhvr>
                                    </p:cmd>
                                  </p:childTnLst>
                                </p:cTn>
                              </p:par>
                            </p:childTnLst>
                          </p:cTn>
                        </p:par>
                      </p:childTnLst>
                    </p:cTn>
                  </p:par>
                </p:childTnLst>
              </p:cTn>
              <p:nextCondLst>
                <p:cond evt="onClick" delay="0">
                  <p:tgtEl>
                    <p:spTgt spid="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atin typeface="Arial" charset="0"/>
              </a:rPr>
              <a:t>Reflection and Absorption</a:t>
            </a:r>
          </a:p>
        </p:txBody>
      </p:sp>
      <p:sp>
        <p:nvSpPr>
          <p:cNvPr id="47106" name="Rectangle 3"/>
          <p:cNvSpPr>
            <a:spLocks noGrp="1" noChangeArrowheads="1"/>
          </p:cNvSpPr>
          <p:nvPr>
            <p:ph sz="quarter" idx="1"/>
          </p:nvPr>
        </p:nvSpPr>
        <p:spPr/>
        <p:txBody>
          <a:bodyPr/>
          <a:lstStyle/>
          <a:p>
            <a:pPr eaLnBrk="1" hangingPunct="1"/>
            <a:r>
              <a:rPr lang="en-US" sz="2600">
                <a:latin typeface="Arial" charset="0"/>
              </a:rPr>
              <a:t>When waves hits rigid surface, does not stop, but is reflected.</a:t>
            </a:r>
          </a:p>
          <a:p>
            <a:pPr marL="742950" lvl="1" indent="-285750" eaLnBrk="1" hangingPunct="1"/>
            <a:r>
              <a:rPr lang="en-US" sz="2200">
                <a:latin typeface="Arial" charset="0"/>
              </a:rPr>
              <a:t>Some of the pressure will be absorbed by the surface giving. Energy is taken from wave and turned into heat, via friction. This is why there are no infinite echoes</a:t>
            </a:r>
          </a:p>
          <a:p>
            <a:pPr marL="742950" lvl="1" indent="-285750" eaLnBrk="1" hangingPunct="1"/>
            <a:r>
              <a:rPr lang="en-US" sz="2200">
                <a:latin typeface="Arial" charset="0"/>
              </a:rPr>
              <a:t>Size and Frequency do matter!</a:t>
            </a:r>
          </a:p>
          <a:p>
            <a:pPr marL="1143000" lvl="2" indent="-228600" eaLnBrk="1" hangingPunct="1"/>
            <a:r>
              <a:rPr lang="en-US" sz="2100">
                <a:latin typeface="Arial" charset="0"/>
              </a:rPr>
              <a:t>Size as in the scale of the material. Paper only absorbs highest frequencies, heavy curtain will absorb low and mids as well.</a:t>
            </a: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atin typeface="Arial" charset="0"/>
              </a:rPr>
              <a:t>Resonance</a:t>
            </a:r>
          </a:p>
        </p:txBody>
      </p:sp>
      <p:sp>
        <p:nvSpPr>
          <p:cNvPr id="49154" name="Rectangle 3"/>
          <p:cNvSpPr>
            <a:spLocks noGrp="1" noChangeArrowheads="1"/>
          </p:cNvSpPr>
          <p:nvPr>
            <p:ph sz="quarter" idx="1"/>
          </p:nvPr>
        </p:nvSpPr>
        <p:spPr>
          <a:xfrm>
            <a:off x="457200" y="1719263"/>
            <a:ext cx="6248400" cy="4411662"/>
          </a:xfrm>
        </p:spPr>
        <p:txBody>
          <a:bodyPr/>
          <a:lstStyle/>
          <a:p>
            <a:pPr eaLnBrk="1" hangingPunct="1">
              <a:lnSpc>
                <a:spcPct val="80000"/>
              </a:lnSpc>
            </a:pPr>
            <a:r>
              <a:rPr lang="en-US" sz="1800">
                <a:latin typeface="Arial" charset="0"/>
              </a:rPr>
              <a:t>Reflection + Interference</a:t>
            </a:r>
          </a:p>
          <a:p>
            <a:pPr eaLnBrk="1" hangingPunct="1">
              <a:lnSpc>
                <a:spcPct val="80000"/>
              </a:lnSpc>
            </a:pPr>
            <a:r>
              <a:rPr lang="en-US" sz="1800">
                <a:latin typeface="Arial" charset="0"/>
              </a:rPr>
              <a:t>Resonant frequencies will reinforce sounds of that frequency</a:t>
            </a:r>
          </a:p>
          <a:p>
            <a:pPr marL="742950" lvl="1" indent="-285750" eaLnBrk="1" hangingPunct="1">
              <a:lnSpc>
                <a:spcPct val="80000"/>
              </a:lnSpc>
            </a:pPr>
            <a:r>
              <a:rPr lang="en-US" sz="1900">
                <a:latin typeface="Arial" charset="0"/>
              </a:rPr>
              <a:t>I.e. distance between obstacles is a multiple of the wavelength.</a:t>
            </a:r>
          </a:p>
          <a:p>
            <a:pPr eaLnBrk="1" hangingPunct="1">
              <a:lnSpc>
                <a:spcPct val="80000"/>
              </a:lnSpc>
            </a:pPr>
            <a:r>
              <a:rPr lang="en-US" sz="1800">
                <a:latin typeface="Arial" charset="0"/>
              </a:rPr>
              <a:t>Reverse, or damping can also occur</a:t>
            </a:r>
          </a:p>
          <a:p>
            <a:pPr eaLnBrk="1" hangingPunct="1">
              <a:lnSpc>
                <a:spcPct val="80000"/>
              </a:lnSpc>
            </a:pPr>
            <a:r>
              <a:rPr lang="en-US" sz="1800">
                <a:latin typeface="Arial" charset="0"/>
              </a:rPr>
              <a:t>Modes of Vibration</a:t>
            </a:r>
          </a:p>
          <a:p>
            <a:pPr marL="742950" lvl="1" indent="-285750" eaLnBrk="1" hangingPunct="1">
              <a:lnSpc>
                <a:spcPct val="80000"/>
              </a:lnSpc>
            </a:pPr>
            <a:r>
              <a:rPr lang="en-US" sz="1900">
                <a:latin typeface="Arial" charset="0"/>
              </a:rPr>
              <a:t>Instruments</a:t>
            </a:r>
          </a:p>
          <a:p>
            <a:pPr marL="742950" lvl="1" indent="-285750" eaLnBrk="1" hangingPunct="1">
              <a:lnSpc>
                <a:spcPct val="80000"/>
              </a:lnSpc>
            </a:pPr>
            <a:r>
              <a:rPr lang="en-US" sz="1900">
                <a:latin typeface="Arial" charset="0"/>
              </a:rPr>
              <a:t>Speakers</a:t>
            </a:r>
          </a:p>
          <a:p>
            <a:pPr marL="742950" lvl="1" indent="-285750" eaLnBrk="1" hangingPunct="1">
              <a:lnSpc>
                <a:spcPct val="80000"/>
              </a:lnSpc>
            </a:pPr>
            <a:r>
              <a:rPr lang="en-US" sz="1900">
                <a:latin typeface="Arial" charset="0"/>
              </a:rPr>
              <a:t>Room </a:t>
            </a:r>
            <a:r>
              <a:rPr lang="ja-JP" altLang="en-US" sz="1900">
                <a:latin typeface="Arial" charset="0"/>
              </a:rPr>
              <a:t>“</a:t>
            </a:r>
            <a:r>
              <a:rPr lang="en-US" altLang="ja-JP" sz="1900">
                <a:latin typeface="Arial" charset="0"/>
              </a:rPr>
              <a:t>coloring</a:t>
            </a:r>
            <a:r>
              <a:rPr lang="ja-JP" altLang="en-US" sz="1900">
                <a:latin typeface="Arial" charset="0"/>
              </a:rPr>
              <a:t>”</a:t>
            </a:r>
            <a:endParaRPr lang="en-US" altLang="ja-JP" sz="1900">
              <a:latin typeface="Arial" charset="0"/>
            </a:endParaRPr>
          </a:p>
          <a:p>
            <a:pPr eaLnBrk="1" hangingPunct="1">
              <a:lnSpc>
                <a:spcPct val="80000"/>
              </a:lnSpc>
            </a:pPr>
            <a:r>
              <a:rPr lang="en-US" sz="1800">
                <a:latin typeface="Arial" charset="0"/>
              </a:rPr>
              <a:t>Complexity increases in multiple dimensions (I.e. irregular or curved surfaces)</a:t>
            </a:r>
          </a:p>
          <a:p>
            <a:pPr eaLnBrk="1" hangingPunct="1">
              <a:lnSpc>
                <a:spcPct val="80000"/>
              </a:lnSpc>
            </a:pPr>
            <a:r>
              <a:rPr lang="en-US" sz="1800">
                <a:latin typeface="Arial" charset="0"/>
              </a:rPr>
              <a:t>Resonant Frequency of objects</a:t>
            </a:r>
          </a:p>
          <a:p>
            <a:pPr marL="742950" lvl="1" indent="-285750" eaLnBrk="1" hangingPunct="1">
              <a:lnSpc>
                <a:spcPct val="80000"/>
              </a:lnSpc>
            </a:pPr>
            <a:r>
              <a:rPr lang="en-US" sz="1900">
                <a:latin typeface="Arial" charset="0"/>
              </a:rPr>
              <a:t>The frequency at which an object vibrates when set in motion</a:t>
            </a:r>
          </a:p>
          <a:p>
            <a:pPr eaLnBrk="1" hangingPunct="1">
              <a:lnSpc>
                <a:spcPct val="80000"/>
              </a:lnSpc>
            </a:pPr>
            <a:endParaRPr lang="en-US" sz="1800">
              <a:latin typeface="Arial" charset="0"/>
            </a:endParaRPr>
          </a:p>
        </p:txBody>
      </p:sp>
      <p:pic>
        <p:nvPicPr>
          <p:cNvPr id="491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828800"/>
            <a:ext cx="2886075"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latin typeface="Arial" charset="0"/>
              </a:rPr>
              <a:t>Refraction</a:t>
            </a:r>
          </a:p>
        </p:txBody>
      </p:sp>
      <p:sp>
        <p:nvSpPr>
          <p:cNvPr id="51202" name="Rectangle 3"/>
          <p:cNvSpPr>
            <a:spLocks noGrp="1" noChangeArrowheads="1"/>
          </p:cNvSpPr>
          <p:nvPr>
            <p:ph type="body" sz="half" idx="1"/>
          </p:nvPr>
        </p:nvSpPr>
        <p:spPr>
          <a:xfrm>
            <a:off x="457200" y="1719263"/>
            <a:ext cx="7981950" cy="3022600"/>
          </a:xfrm>
        </p:spPr>
        <p:txBody>
          <a:bodyPr/>
          <a:lstStyle/>
          <a:p>
            <a:pPr eaLnBrk="1" hangingPunct="1"/>
            <a:r>
              <a:rPr lang="en-US" sz="2200">
                <a:latin typeface="Arial" charset="0"/>
              </a:rPr>
              <a:t>When medium the wave is traveling through is not homogeneous.</a:t>
            </a:r>
          </a:p>
          <a:p>
            <a:pPr eaLnBrk="1" hangingPunct="1"/>
            <a:r>
              <a:rPr lang="en-US" sz="2200">
                <a:latin typeface="Arial" charset="0"/>
              </a:rPr>
              <a:t>Analogous to wave optics</a:t>
            </a:r>
          </a:p>
          <a:p>
            <a:pPr marL="742950" lvl="1" indent="-285750" eaLnBrk="1" hangingPunct="1"/>
            <a:r>
              <a:rPr lang="en-US" sz="2000">
                <a:latin typeface="Arial" charset="0"/>
              </a:rPr>
              <a:t>If wavefront hits boundary at an angle, the angle of motion is changed</a:t>
            </a:r>
          </a:p>
          <a:p>
            <a:pPr marL="742950" lvl="1" indent="-285750" eaLnBrk="1" hangingPunct="1"/>
            <a:r>
              <a:rPr lang="en-US" sz="2000">
                <a:latin typeface="Arial" charset="0"/>
              </a:rPr>
              <a:t>For audio the effect is usually caused by a gradient temperature change</a:t>
            </a:r>
          </a:p>
        </p:txBody>
      </p:sp>
      <p:pic>
        <p:nvPicPr>
          <p:cNvPr id="51203" name="Picture 4" descr="refractio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362200" y="4419600"/>
            <a:ext cx="4724400" cy="1966913"/>
          </a:xfrm>
          <a:noFill/>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a:latin typeface="Arial" charset="0"/>
              </a:rPr>
              <a:t>Diffraction</a:t>
            </a:r>
          </a:p>
        </p:txBody>
      </p:sp>
      <p:sp>
        <p:nvSpPr>
          <p:cNvPr id="53250" name="Rectangle 3"/>
          <p:cNvSpPr>
            <a:spLocks noGrp="1" noChangeArrowheads="1"/>
          </p:cNvSpPr>
          <p:nvPr>
            <p:ph type="body" sz="half" idx="1"/>
          </p:nvPr>
        </p:nvSpPr>
        <p:spPr>
          <a:xfrm>
            <a:off x="457200" y="1719263"/>
            <a:ext cx="3581400" cy="4411662"/>
          </a:xfrm>
        </p:spPr>
        <p:txBody>
          <a:bodyPr/>
          <a:lstStyle/>
          <a:p>
            <a:pPr eaLnBrk="1" hangingPunct="1"/>
            <a:r>
              <a:rPr lang="en-US" sz="2200">
                <a:latin typeface="Arial" charset="0"/>
              </a:rPr>
              <a:t>The bending of waves around objects and edges</a:t>
            </a:r>
          </a:p>
          <a:p>
            <a:pPr eaLnBrk="1" hangingPunct="1"/>
            <a:r>
              <a:rPr lang="en-US" sz="2200">
                <a:latin typeface="Arial" charset="0"/>
              </a:rPr>
              <a:t>For small object, insubstantial. Large objects reflect locally. So often overlooked</a:t>
            </a:r>
          </a:p>
          <a:p>
            <a:pPr eaLnBrk="1" hangingPunct="1"/>
            <a:r>
              <a:rPr lang="en-US" sz="2200">
                <a:latin typeface="Arial" charset="0"/>
              </a:rPr>
              <a:t>Where diffraction is significant is called the </a:t>
            </a:r>
            <a:r>
              <a:rPr lang="ja-JP" altLang="en-US" sz="2200">
                <a:latin typeface="Arial" charset="0"/>
              </a:rPr>
              <a:t>“</a:t>
            </a:r>
            <a:r>
              <a:rPr lang="en-US" altLang="ja-JP" sz="2200">
                <a:latin typeface="Arial" charset="0"/>
              </a:rPr>
              <a:t>Near Field Effect</a:t>
            </a:r>
            <a:r>
              <a:rPr lang="ja-JP" altLang="en-US" sz="2200">
                <a:latin typeface="Arial" charset="0"/>
              </a:rPr>
              <a:t>”</a:t>
            </a:r>
            <a:endParaRPr lang="en-US" sz="2200">
              <a:latin typeface="Arial" charset="0"/>
            </a:endParaRPr>
          </a:p>
        </p:txBody>
      </p:sp>
      <p:pic>
        <p:nvPicPr>
          <p:cNvPr id="53251" name="Picture 8" descr="diffraction"/>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114800" y="2438400"/>
            <a:ext cx="4724400" cy="3117850"/>
          </a:xfrm>
          <a:noFill/>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dirty="0">
                <a:latin typeface="Arial"/>
                <a:cs typeface="Arial"/>
              </a:rPr>
              <a:t>What is sound?</a:t>
            </a:r>
          </a:p>
        </p:txBody>
      </p:sp>
      <p:sp>
        <p:nvSpPr>
          <p:cNvPr id="18434" name="Rectangle 3"/>
          <p:cNvSpPr>
            <a:spLocks noGrp="1" noChangeArrowheads="1"/>
          </p:cNvSpPr>
          <p:nvPr>
            <p:ph type="body" sz="half" idx="1"/>
          </p:nvPr>
        </p:nvSpPr>
        <p:spPr>
          <a:xfrm>
            <a:off x="457200" y="1719263"/>
            <a:ext cx="7407275" cy="4411662"/>
          </a:xfrm>
        </p:spPr>
        <p:txBody>
          <a:bodyPr/>
          <a:lstStyle/>
          <a:p>
            <a:pPr eaLnBrk="1" hangingPunct="1">
              <a:lnSpc>
                <a:spcPct val="90000"/>
              </a:lnSpc>
            </a:pPr>
            <a:r>
              <a:rPr lang="en-US" sz="2600" dirty="0">
                <a:latin typeface="Arial"/>
                <a:cs typeface="Arial"/>
              </a:rPr>
              <a:t>Sound is a </a:t>
            </a:r>
            <a:r>
              <a:rPr lang="en-US" sz="2600" dirty="0" smtClean="0">
                <a:latin typeface="Arial"/>
                <a:cs typeface="Arial"/>
              </a:rPr>
              <a:t>wave </a:t>
            </a:r>
            <a:endParaRPr lang="en-US" sz="2600" dirty="0">
              <a:latin typeface="Arial"/>
              <a:cs typeface="Arial"/>
            </a:endParaRPr>
          </a:p>
          <a:p>
            <a:pPr marL="742950" lvl="1" indent="-285750" eaLnBrk="1" hangingPunct="1">
              <a:lnSpc>
                <a:spcPct val="90000"/>
              </a:lnSpc>
            </a:pPr>
            <a:r>
              <a:rPr lang="en-US" sz="2200" dirty="0">
                <a:latin typeface="Arial"/>
                <a:cs typeface="Arial"/>
              </a:rPr>
              <a:t>A disturbance moving through a medium</a:t>
            </a:r>
          </a:p>
          <a:p>
            <a:pPr eaLnBrk="1" hangingPunct="1">
              <a:lnSpc>
                <a:spcPct val="90000"/>
              </a:lnSpc>
            </a:pPr>
            <a:r>
              <a:rPr lang="en-US" sz="2600" dirty="0">
                <a:latin typeface="Arial"/>
                <a:cs typeface="Arial"/>
              </a:rPr>
              <a:t>A wave propagating through an elastic medium</a:t>
            </a:r>
          </a:p>
          <a:p>
            <a:pPr eaLnBrk="1" hangingPunct="1">
              <a:lnSpc>
                <a:spcPct val="90000"/>
              </a:lnSpc>
            </a:pPr>
            <a:r>
              <a:rPr lang="en-US" sz="2600" dirty="0">
                <a:latin typeface="Arial"/>
                <a:cs typeface="Arial"/>
              </a:rPr>
              <a:t>Density and stiffness of medium effects propagation</a:t>
            </a:r>
          </a:p>
          <a:p>
            <a:pPr eaLnBrk="1" hangingPunct="1">
              <a:lnSpc>
                <a:spcPct val="90000"/>
              </a:lnSpc>
            </a:pPr>
            <a:r>
              <a:rPr lang="en-US" sz="2600" dirty="0">
                <a:latin typeface="Arial"/>
                <a:cs typeface="Arial"/>
              </a:rPr>
              <a:t>Almost 100% elastic collision, attenuation</a:t>
            </a:r>
          </a:p>
          <a:p>
            <a:pPr eaLnBrk="1" hangingPunct="1">
              <a:lnSpc>
                <a:spcPct val="90000"/>
              </a:lnSpc>
            </a:pPr>
            <a:r>
              <a:rPr lang="en-US" sz="2600" dirty="0">
                <a:latin typeface="Arial"/>
                <a:cs typeface="Arial"/>
              </a:rPr>
              <a:t>Velocity increases with density and with temperature</a:t>
            </a:r>
          </a:p>
          <a:p>
            <a:pPr eaLnBrk="1" hangingPunct="1">
              <a:lnSpc>
                <a:spcPct val="90000"/>
              </a:lnSpc>
              <a:buFont typeface="Wingdings" charset="0"/>
              <a:buNone/>
            </a:pPr>
            <a:endParaRPr lang="en-US" sz="2600" dirty="0">
              <a:latin typeface="Arial"/>
              <a:cs typeface="Arial"/>
            </a:endParaRPr>
          </a:p>
        </p:txBody>
      </p:sp>
      <p:sp>
        <p:nvSpPr>
          <p:cNvPr id="3" name="Footer Placeholder 2"/>
          <p:cNvSpPr>
            <a:spLocks noGrp="1"/>
          </p:cNvSpPr>
          <p:nvPr>
            <p:ph type="ftr" sz="quarter" idx="11"/>
          </p:nvPr>
        </p:nvSpPr>
        <p:spPr/>
        <p:txBody>
          <a:bodyPr/>
          <a:lstStyle/>
          <a:p>
            <a:pPr>
              <a:defRPr/>
            </a:pPr>
            <a:r>
              <a:rPr lang="en-US" altLang="en-US" dirty="0" smtClean="0"/>
              <a:t>CS4590: Computer Audio Spring 2015</a:t>
            </a:r>
            <a:endParaRPr lang="en-US" altLang="en-US"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a:latin typeface="Arial" charset="0"/>
              </a:rPr>
              <a:t>Domains</a:t>
            </a:r>
          </a:p>
        </p:txBody>
      </p:sp>
      <p:sp>
        <p:nvSpPr>
          <p:cNvPr id="22531" name="Rectangle 3"/>
          <p:cNvSpPr>
            <a:spLocks noGrp="1" noChangeArrowheads="1"/>
          </p:cNvSpPr>
          <p:nvPr>
            <p:ph sz="quarter" idx="1"/>
          </p:nvPr>
        </p:nvSpPr>
        <p:spPr>
          <a:xfrm>
            <a:off x="457200" y="1719263"/>
            <a:ext cx="4038600" cy="4411662"/>
          </a:xfrm>
        </p:spPr>
        <p:txBody>
          <a:bodyPr>
            <a:normAutofit fontScale="92500" lnSpcReduction="20000"/>
          </a:bodyPr>
          <a:lstStyle/>
          <a:p>
            <a:pPr eaLnBrk="1" hangingPunct="1">
              <a:buFont typeface="Wingdings" pitchFamily="1" charset="2"/>
              <a:buChar char="l"/>
              <a:defRPr/>
            </a:pPr>
            <a:r>
              <a:rPr lang="en-US" dirty="0" smtClean="0">
                <a:ea typeface="+mn-ea"/>
                <a:cs typeface="+mn-cs"/>
              </a:rPr>
              <a:t>Time Domain</a:t>
            </a:r>
          </a:p>
          <a:p>
            <a:pPr marL="742950" lvl="1" indent="-285750" eaLnBrk="1" hangingPunct="1">
              <a:buFont typeface="Wingdings" pitchFamily="1" charset="2"/>
              <a:buChar char="l"/>
              <a:defRPr/>
            </a:pPr>
            <a:r>
              <a:rPr lang="en-US" dirty="0" smtClean="0"/>
              <a:t>The representation you are used to seeing</a:t>
            </a:r>
          </a:p>
          <a:p>
            <a:pPr marL="742950" lvl="1" indent="-285750" eaLnBrk="1" hangingPunct="1">
              <a:buFont typeface="Wingdings" pitchFamily="1" charset="2"/>
              <a:buChar char="l"/>
              <a:defRPr/>
            </a:pPr>
            <a:r>
              <a:rPr lang="en-US" dirty="0" smtClean="0"/>
              <a:t>Intensity (or Sound Pressure Levels (SPL) with respect to time)</a:t>
            </a:r>
          </a:p>
          <a:p>
            <a:pPr eaLnBrk="1" hangingPunct="1">
              <a:buFont typeface="Wingdings" pitchFamily="1" charset="2"/>
              <a:buChar char="l"/>
              <a:defRPr/>
            </a:pPr>
            <a:r>
              <a:rPr lang="en-US" dirty="0" smtClean="0">
                <a:ea typeface="+mn-ea"/>
                <a:cs typeface="+mn-cs"/>
              </a:rPr>
              <a:t>Frequency Domain	</a:t>
            </a:r>
          </a:p>
          <a:p>
            <a:pPr marL="742950" lvl="1" indent="-285750" eaLnBrk="1" hangingPunct="1">
              <a:buFont typeface="Wingdings" pitchFamily="1" charset="2"/>
              <a:buChar char="l"/>
              <a:defRPr/>
            </a:pPr>
            <a:r>
              <a:rPr lang="en-US" dirty="0" smtClean="0"/>
              <a:t>Represent frequency and intensity components in a sound</a:t>
            </a:r>
          </a:p>
          <a:p>
            <a:pPr marL="742950" lvl="1" indent="-285750" eaLnBrk="1" hangingPunct="1">
              <a:buFont typeface="Wingdings" pitchFamily="1" charset="2"/>
              <a:buChar char="l"/>
              <a:defRPr/>
            </a:pPr>
            <a:r>
              <a:rPr lang="en-US" dirty="0" smtClean="0"/>
              <a:t>Spectral analysis will yield these graphs</a:t>
            </a:r>
          </a:p>
          <a:p>
            <a:pPr eaLnBrk="1" hangingPunct="1">
              <a:buFont typeface="Wingdings" pitchFamily="1" charset="2"/>
              <a:buNone/>
              <a:defRPr/>
            </a:pPr>
            <a:endParaRPr lang="en-US" dirty="0" smtClean="0">
              <a:ea typeface="+mn-ea"/>
              <a:cs typeface="+mn-cs"/>
            </a:endParaRPr>
          </a:p>
        </p:txBody>
      </p:sp>
      <p:pic>
        <p:nvPicPr>
          <p:cNvPr id="552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456113"/>
            <a:ext cx="2895600" cy="1944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30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209800"/>
            <a:ext cx="3856038"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atin typeface="Arial" charset="0"/>
              </a:rPr>
              <a:t>Periodicity </a:t>
            </a:r>
          </a:p>
        </p:txBody>
      </p:sp>
      <p:sp>
        <p:nvSpPr>
          <p:cNvPr id="57346" name="Rectangle 3"/>
          <p:cNvSpPr>
            <a:spLocks noGrp="1" noChangeArrowheads="1"/>
          </p:cNvSpPr>
          <p:nvPr>
            <p:ph sz="quarter" idx="1"/>
          </p:nvPr>
        </p:nvSpPr>
        <p:spPr/>
        <p:txBody>
          <a:bodyPr/>
          <a:lstStyle/>
          <a:p>
            <a:pPr eaLnBrk="1" hangingPunct="1">
              <a:lnSpc>
                <a:spcPct val="90000"/>
              </a:lnSpc>
            </a:pPr>
            <a:r>
              <a:rPr lang="en-US" sz="2400">
                <a:latin typeface="Arial" charset="0"/>
              </a:rPr>
              <a:t>Periodic: A fundamental and its harmonics</a:t>
            </a:r>
          </a:p>
          <a:p>
            <a:pPr eaLnBrk="1" hangingPunct="1">
              <a:lnSpc>
                <a:spcPct val="90000"/>
              </a:lnSpc>
            </a:pPr>
            <a:r>
              <a:rPr lang="en-US" sz="2400">
                <a:latin typeface="Arial" charset="0"/>
              </a:rPr>
              <a:t>A fundamental is the lowest frequency in complex sound, harmonics are integer multiple frequencies of that fundamental</a:t>
            </a:r>
          </a:p>
          <a:p>
            <a:pPr eaLnBrk="1" hangingPunct="1">
              <a:lnSpc>
                <a:spcPct val="90000"/>
              </a:lnSpc>
            </a:pPr>
            <a:r>
              <a:rPr lang="en-US" sz="2400">
                <a:latin typeface="Arial" charset="0"/>
              </a:rPr>
              <a:t>Fundamental determines </a:t>
            </a:r>
            <a:r>
              <a:rPr lang="ja-JP" altLang="en-US" sz="2400">
                <a:latin typeface="Arial" charset="0"/>
              </a:rPr>
              <a:t>“</a:t>
            </a:r>
            <a:r>
              <a:rPr lang="en-US" altLang="ja-JP" sz="2400">
                <a:latin typeface="Arial" charset="0"/>
              </a:rPr>
              <a:t>pitch</a:t>
            </a:r>
            <a:r>
              <a:rPr lang="ja-JP" altLang="en-US" sz="2400">
                <a:latin typeface="Arial" charset="0"/>
              </a:rPr>
              <a:t>”</a:t>
            </a:r>
            <a:endParaRPr lang="en-US" altLang="ja-JP" sz="2400">
              <a:latin typeface="Arial" charset="0"/>
            </a:endParaRPr>
          </a:p>
          <a:p>
            <a:pPr marL="1038225" lvl="2" indent="-285750" eaLnBrk="1" hangingPunct="1">
              <a:lnSpc>
                <a:spcPct val="90000"/>
              </a:lnSpc>
              <a:buFont typeface="Wingdings" charset="0"/>
              <a:buNone/>
            </a:pPr>
            <a:endParaRPr lang="en-US" sz="700">
              <a:latin typeface="Arial" charset="0"/>
            </a:endParaRPr>
          </a:p>
          <a:p>
            <a:pPr eaLnBrk="1" hangingPunct="1">
              <a:lnSpc>
                <a:spcPct val="90000"/>
              </a:lnSpc>
            </a:pPr>
            <a:endParaRPr lang="en-US" sz="2600">
              <a:latin typeface="Arial" charset="0"/>
            </a:endParaRP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a:latin typeface="Arial" charset="0"/>
              </a:rPr>
              <a:t>Periodicity </a:t>
            </a:r>
          </a:p>
        </p:txBody>
      </p:sp>
      <p:sp>
        <p:nvSpPr>
          <p:cNvPr id="59394" name="Rectangle 3"/>
          <p:cNvSpPr>
            <a:spLocks noGrp="1" noChangeArrowheads="1"/>
          </p:cNvSpPr>
          <p:nvPr>
            <p:ph sz="quarter" idx="1"/>
          </p:nvPr>
        </p:nvSpPr>
        <p:spPr/>
        <p:txBody>
          <a:bodyPr/>
          <a:lstStyle/>
          <a:p>
            <a:pPr eaLnBrk="1" hangingPunct="1">
              <a:lnSpc>
                <a:spcPct val="90000"/>
              </a:lnSpc>
            </a:pPr>
            <a:r>
              <a:rPr lang="en-US" sz="2400">
                <a:latin typeface="Arial" charset="0"/>
              </a:rPr>
              <a:t>Triangle wave</a:t>
            </a:r>
          </a:p>
          <a:p>
            <a:pPr lvl="1" eaLnBrk="1" hangingPunct="1">
              <a:lnSpc>
                <a:spcPct val="90000"/>
              </a:lnSpc>
            </a:pPr>
            <a:r>
              <a:rPr lang="en-US" sz="2000">
                <a:latin typeface="Arial" charset="0"/>
              </a:rPr>
              <a:t>Only odd harmonics, intensity 1/(n)2</a:t>
            </a:r>
          </a:p>
          <a:p>
            <a:pPr eaLnBrk="1" hangingPunct="1">
              <a:lnSpc>
                <a:spcPct val="90000"/>
              </a:lnSpc>
            </a:pPr>
            <a:endParaRPr lang="en-US" sz="2600">
              <a:latin typeface="Arial" charset="0"/>
            </a:endParaRPr>
          </a:p>
        </p:txBody>
      </p:sp>
      <p:pic>
        <p:nvPicPr>
          <p:cNvPr id="5939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667000"/>
            <a:ext cx="358140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100hz_sin.wav">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8">
            <a:extLst>
              <a:ext uri="{28A0092B-C50C-407E-A947-70E740481C1C}">
                <a14:useLocalDpi xmlns:a14="http://schemas.microsoft.com/office/drawing/2010/main" val="0"/>
              </a:ext>
            </a:extLst>
          </a:blip>
          <a:srcRect/>
          <a:stretch>
            <a:fillRect/>
          </a:stretch>
        </p:blipFill>
        <p:spPr bwMode="auto">
          <a:xfrm>
            <a:off x="3733800" y="8382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9397" name="TextBox 7"/>
          <p:cNvSpPr txBox="1">
            <a:spLocks noChangeArrowheads="1"/>
          </p:cNvSpPr>
          <p:nvPr/>
        </p:nvSpPr>
        <p:spPr bwMode="auto">
          <a:xfrm>
            <a:off x="4114800" y="762000"/>
            <a:ext cx="1447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100 Hz</a:t>
            </a:r>
          </a:p>
        </p:txBody>
      </p:sp>
      <p:pic>
        <p:nvPicPr>
          <p:cNvPr id="9" name="Triangle_Wave.aiff">
            <a:hlinkClick r:id="" action="ppaction://media"/>
          </p:cNvPr>
          <p:cNvPicPr>
            <a:picLocks noRot="1" noChangeAspect="1"/>
          </p:cNvPicPr>
          <p:nvPr>
            <a:audioFile r:link="rId4"/>
            <p:extLst>
              <p:ext uri="{DAA4B4D4-6D71-4841-9C94-3DE7FCFB9230}">
                <p14:media xmlns:p14="http://schemas.microsoft.com/office/powerpoint/2010/main" r:link="rId3"/>
              </p:ext>
            </p:extLst>
          </p:nvPr>
        </p:nvPicPr>
        <p:blipFill>
          <a:blip r:embed="rId9">
            <a:extLst>
              <a:ext uri="{28A0092B-C50C-407E-A947-70E740481C1C}">
                <a14:useLocalDpi xmlns:a14="http://schemas.microsoft.com/office/drawing/2010/main" val="0"/>
              </a:ext>
            </a:extLst>
          </a:blip>
          <a:srcRect/>
          <a:stretch>
            <a:fillRect/>
          </a:stretch>
        </p:blipFill>
        <p:spPr bwMode="auto">
          <a:xfrm>
            <a:off x="7086600" y="43434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5000" fill="hold"/>
                                        <p:tgtEl>
                                          <p:spTgt spid="7"/>
                                        </p:tgtEl>
                                      </p:cBhvr>
                                    </p:cmd>
                                  </p:childTnLst>
                                </p:cTn>
                              </p:par>
                            </p:childTnLst>
                          </p:cTn>
                        </p:par>
                      </p:childTnLst>
                    </p:cTn>
                  </p:par>
                </p:childTnLst>
              </p:cTn>
              <p:nextCondLst>
                <p:cond evt="onClick" delay="0">
                  <p:tgtEl>
                    <p:spTgt spid="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seq concurrent="1" nextAc="seek">
              <p:cTn id="8" restart="whenNotActive" fill="hold" evtFilter="cancelBubble" nodeType="interactiveSeq">
                <p:stCondLst>
                  <p:cond evt="onClick" delay="0">
                    <p:tgtEl>
                      <p:spTgt spid="9"/>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1" presetClass="mediacall" presetSubtype="0" fill="hold" nodeType="clickEffect">
                                  <p:stCondLst>
                                    <p:cond delay="0"/>
                                  </p:stCondLst>
                                  <p:childTnLst>
                                    <p:cmd type="call" cmd="playFrom(0.0)">
                                      <p:cBhvr>
                                        <p:cTn id="12" dur="1990" fill="hold"/>
                                        <p:tgtEl>
                                          <p:spTgt spid="9"/>
                                        </p:tgtEl>
                                      </p:cBhvr>
                                    </p:cmd>
                                  </p:childTnLst>
                                </p:cTn>
                              </p:par>
                            </p:childTnLst>
                          </p:cTn>
                        </p:par>
                      </p:childTnLst>
                    </p:cTn>
                  </p:par>
                </p:childTnLst>
              </p:cTn>
              <p:nextCondLst>
                <p:cond evt="onClick" delay="0">
                  <p:tgtEl>
                    <p:spTgt spid="9"/>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9"/>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a:latin typeface="Arial" charset="0"/>
              </a:rPr>
              <a:t>Periodicity </a:t>
            </a:r>
          </a:p>
        </p:txBody>
      </p:sp>
      <p:sp>
        <p:nvSpPr>
          <p:cNvPr id="61442" name="Rectangle 3"/>
          <p:cNvSpPr>
            <a:spLocks noGrp="1" noChangeArrowheads="1"/>
          </p:cNvSpPr>
          <p:nvPr>
            <p:ph sz="quarter" idx="1"/>
          </p:nvPr>
        </p:nvSpPr>
        <p:spPr/>
        <p:txBody>
          <a:bodyPr/>
          <a:lstStyle/>
          <a:p>
            <a:pPr eaLnBrk="1" hangingPunct="1">
              <a:lnSpc>
                <a:spcPct val="90000"/>
              </a:lnSpc>
            </a:pPr>
            <a:r>
              <a:rPr lang="en-US" sz="2400">
                <a:latin typeface="Arial" charset="0"/>
              </a:rPr>
              <a:t>Square wave</a:t>
            </a:r>
          </a:p>
          <a:p>
            <a:pPr lvl="1" eaLnBrk="1" hangingPunct="1">
              <a:lnSpc>
                <a:spcPct val="90000"/>
              </a:lnSpc>
            </a:pPr>
            <a:r>
              <a:rPr lang="en-US" sz="2000">
                <a:latin typeface="Arial" charset="0"/>
              </a:rPr>
              <a:t>Only odd harmonics, intensity 1/n</a:t>
            </a:r>
          </a:p>
          <a:p>
            <a:pPr eaLnBrk="1" hangingPunct="1">
              <a:lnSpc>
                <a:spcPct val="90000"/>
              </a:lnSpc>
            </a:pPr>
            <a:endParaRPr lang="en-US" sz="2600">
              <a:latin typeface="Arial" charset="0"/>
            </a:endParaRPr>
          </a:p>
        </p:txBody>
      </p:sp>
      <p:pic>
        <p:nvPicPr>
          <p:cNvPr id="614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819400"/>
            <a:ext cx="8486775"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100hz_square.wav">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6">
            <a:extLst>
              <a:ext uri="{28A0092B-C50C-407E-A947-70E740481C1C}">
                <a14:useLocalDpi xmlns:a14="http://schemas.microsoft.com/office/drawing/2010/main" val="0"/>
              </a:ext>
            </a:extLst>
          </a:blip>
          <a:srcRect/>
          <a:stretch>
            <a:fillRect/>
          </a:stretch>
        </p:blipFill>
        <p:spPr bwMode="auto">
          <a:xfrm>
            <a:off x="5867400" y="23622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5000" fill="hold"/>
                                        <p:tgtEl>
                                          <p:spTgt spid="6"/>
                                        </p:tgtEl>
                                      </p:cBhvr>
                                    </p:cmd>
                                  </p:childTnLst>
                                </p:cTn>
                              </p:par>
                            </p:childTnLst>
                          </p:cTn>
                        </p:par>
                      </p:childTnLst>
                    </p:cTn>
                  </p:par>
                </p:childTnLst>
              </p:cTn>
              <p:nextCondLst>
                <p:cond evt="onClick" delay="0">
                  <p:tgtEl>
                    <p:spTgt spid="6"/>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a:latin typeface="Arial" charset="0"/>
              </a:rPr>
              <a:t>Periodicity </a:t>
            </a:r>
          </a:p>
        </p:txBody>
      </p:sp>
      <p:sp>
        <p:nvSpPr>
          <p:cNvPr id="63490" name="Rectangle 3"/>
          <p:cNvSpPr>
            <a:spLocks noGrp="1" noChangeArrowheads="1"/>
          </p:cNvSpPr>
          <p:nvPr>
            <p:ph sz="quarter" idx="1"/>
          </p:nvPr>
        </p:nvSpPr>
        <p:spPr/>
        <p:txBody>
          <a:bodyPr/>
          <a:lstStyle/>
          <a:p>
            <a:pPr eaLnBrk="1" hangingPunct="1">
              <a:lnSpc>
                <a:spcPct val="90000"/>
              </a:lnSpc>
            </a:pPr>
            <a:r>
              <a:rPr lang="en-US" sz="2400">
                <a:latin typeface="Arial" charset="0"/>
              </a:rPr>
              <a:t>Sawtooth wave</a:t>
            </a:r>
          </a:p>
          <a:p>
            <a:pPr lvl="1" eaLnBrk="1" hangingPunct="1">
              <a:lnSpc>
                <a:spcPct val="90000"/>
              </a:lnSpc>
            </a:pPr>
            <a:r>
              <a:rPr lang="en-US" sz="2000">
                <a:latin typeface="Arial" charset="0"/>
              </a:rPr>
              <a:t>All harmonics, intensity 1/n</a:t>
            </a:r>
          </a:p>
          <a:p>
            <a:pPr eaLnBrk="1" hangingPunct="1">
              <a:lnSpc>
                <a:spcPct val="90000"/>
              </a:lnSpc>
            </a:pPr>
            <a:endParaRPr lang="en-US" sz="2600">
              <a:latin typeface="Arial" charset="0"/>
            </a:endParaRPr>
          </a:p>
        </p:txBody>
      </p:sp>
      <p:pic>
        <p:nvPicPr>
          <p:cNvPr id="6349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590800"/>
            <a:ext cx="348615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Sawtooth.aiff">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6">
            <a:extLst>
              <a:ext uri="{28A0092B-C50C-407E-A947-70E740481C1C}">
                <a14:useLocalDpi xmlns:a14="http://schemas.microsoft.com/office/drawing/2010/main" val="0"/>
              </a:ext>
            </a:extLst>
          </a:blip>
          <a:srcRect/>
          <a:stretch>
            <a:fillRect/>
          </a:stretch>
        </p:blipFill>
        <p:spPr bwMode="auto">
          <a:xfrm>
            <a:off x="6934200" y="411480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990" fill="hold"/>
                                        <p:tgtEl>
                                          <p:spTgt spid="7"/>
                                        </p:tgtEl>
                                      </p:cBhvr>
                                    </p:cmd>
                                  </p:childTnLst>
                                </p:cTn>
                              </p:par>
                            </p:childTnLst>
                          </p:cTn>
                        </p:par>
                      </p:childTnLst>
                    </p:cTn>
                  </p:par>
                </p:childTnLst>
              </p:cTn>
              <p:nextCondLst>
                <p:cond evt="onClick" delay="0">
                  <p:tgtEl>
                    <p:spTgt spid="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a:latin typeface="Arial" charset="0"/>
              </a:rPr>
              <a:t>Periodicity </a:t>
            </a:r>
          </a:p>
        </p:txBody>
      </p:sp>
      <p:sp>
        <p:nvSpPr>
          <p:cNvPr id="65538" name="Rectangle 3"/>
          <p:cNvSpPr>
            <a:spLocks noGrp="1" noChangeArrowheads="1"/>
          </p:cNvSpPr>
          <p:nvPr>
            <p:ph sz="quarter" idx="1"/>
          </p:nvPr>
        </p:nvSpPr>
        <p:spPr>
          <a:xfrm>
            <a:off x="457200" y="1719263"/>
            <a:ext cx="8001000" cy="2471737"/>
          </a:xfrm>
        </p:spPr>
        <p:txBody>
          <a:bodyPr/>
          <a:lstStyle/>
          <a:p>
            <a:pPr eaLnBrk="1" hangingPunct="1">
              <a:lnSpc>
                <a:spcPct val="70000"/>
              </a:lnSpc>
            </a:pPr>
            <a:r>
              <a:rPr lang="en-US" sz="2400">
                <a:latin typeface="Arial" charset="0"/>
              </a:rPr>
              <a:t>Quasi-Periodic: partials added together, not necessarily in harmonic relationship with each other. Most interesting and most instruments produce these types of sounds.</a:t>
            </a:r>
          </a:p>
          <a:p>
            <a:pPr eaLnBrk="1" hangingPunct="1">
              <a:lnSpc>
                <a:spcPct val="70000"/>
              </a:lnSpc>
            </a:pPr>
            <a:r>
              <a:rPr lang="en-US" sz="2400">
                <a:latin typeface="Arial" charset="0"/>
              </a:rPr>
              <a:t>Aperiodic: continuous spectrum</a:t>
            </a:r>
          </a:p>
          <a:p>
            <a:pPr marL="1143000" lvl="2" indent="-228600" eaLnBrk="1" hangingPunct="1">
              <a:lnSpc>
                <a:spcPct val="70000"/>
              </a:lnSpc>
            </a:pPr>
            <a:r>
              <a:rPr lang="en-US" sz="1700">
                <a:latin typeface="Arial" charset="0"/>
              </a:rPr>
              <a:t>White Noise – random over whole spectrum</a:t>
            </a:r>
          </a:p>
          <a:p>
            <a:pPr marL="1143000" lvl="2" indent="-228600" eaLnBrk="1" hangingPunct="1">
              <a:lnSpc>
                <a:spcPct val="70000"/>
              </a:lnSpc>
            </a:pPr>
            <a:r>
              <a:rPr lang="en-US" sz="1700">
                <a:latin typeface="Arial" charset="0"/>
              </a:rPr>
              <a:t>Pink Noise – power skewed 1/freq. More bass, matches with how humans hear</a:t>
            </a:r>
          </a:p>
          <a:p>
            <a:pPr marL="1143000" lvl="2" indent="-228600" eaLnBrk="1" hangingPunct="1">
              <a:lnSpc>
                <a:spcPct val="70000"/>
              </a:lnSpc>
            </a:pPr>
            <a:r>
              <a:rPr lang="en-US" sz="1700">
                <a:latin typeface="Arial" charset="0"/>
              </a:rPr>
              <a:t>Brown Noise – 1/freq^2, very bassy</a:t>
            </a:r>
          </a:p>
          <a:p>
            <a:pPr eaLnBrk="1" hangingPunct="1">
              <a:lnSpc>
                <a:spcPct val="70000"/>
              </a:lnSpc>
            </a:pPr>
            <a:endParaRPr lang="en-US" sz="1600">
              <a:latin typeface="Arial" charset="0"/>
            </a:endParaRPr>
          </a:p>
          <a:p>
            <a:pPr eaLnBrk="1" hangingPunct="1">
              <a:lnSpc>
                <a:spcPct val="70000"/>
              </a:lnSpc>
            </a:pPr>
            <a:endParaRPr lang="en-US" sz="2400">
              <a:latin typeface="Arial" charset="0"/>
            </a:endParaRPr>
          </a:p>
        </p:txBody>
      </p:sp>
      <p:pic>
        <p:nvPicPr>
          <p:cNvPr id="655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267200"/>
            <a:ext cx="2895600" cy="207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a:latin typeface="Arial" charset="0"/>
              </a:rPr>
              <a:t>Fourier Analysis</a:t>
            </a:r>
          </a:p>
        </p:txBody>
      </p:sp>
      <p:sp>
        <p:nvSpPr>
          <p:cNvPr id="67586" name="Rectangle 3"/>
          <p:cNvSpPr>
            <a:spLocks noGrp="1" noChangeArrowheads="1"/>
          </p:cNvSpPr>
          <p:nvPr>
            <p:ph sz="quarter" idx="1"/>
          </p:nvPr>
        </p:nvSpPr>
        <p:spPr/>
        <p:txBody>
          <a:bodyPr/>
          <a:lstStyle/>
          <a:p>
            <a:pPr eaLnBrk="1" hangingPunct="1"/>
            <a:r>
              <a:rPr lang="en-US">
                <a:latin typeface="Arial" charset="0"/>
              </a:rPr>
              <a:t>Fourier</a:t>
            </a:r>
            <a:r>
              <a:rPr lang="ja-JP" altLang="en-US">
                <a:latin typeface="Arial" charset="0"/>
              </a:rPr>
              <a:t>’</a:t>
            </a:r>
            <a:r>
              <a:rPr lang="en-US" altLang="ja-JP">
                <a:latin typeface="Arial" charset="0"/>
              </a:rPr>
              <a:t>s Theorem: Any complex periodic waveform can be expressed as the sum of a series of simple sine waves, each with its own frequency and amplitude.</a:t>
            </a:r>
          </a:p>
          <a:p>
            <a:pPr eaLnBrk="1" hangingPunct="1"/>
            <a:r>
              <a:rPr lang="en-US">
                <a:latin typeface="Arial" charset="0"/>
                <a:hlinkClick r:id="rId3" invalidUrl="http://www.earlevel.com/Digital Audio/harmonigraf.html"/>
              </a:rPr>
              <a:t>http://www.earlevel.com/Digital%20Audio/harmonigraf.html</a:t>
            </a:r>
            <a:r>
              <a:rPr lang="en-US">
                <a:latin typeface="Arial" charset="0"/>
              </a:rPr>
              <a:t> </a:t>
            </a:r>
          </a:p>
          <a:p>
            <a:pPr marL="742950" lvl="1" indent="-285750" eaLnBrk="1" hangingPunct="1"/>
            <a:endParaRPr lang="en-US">
              <a:latin typeface="Arial" charset="0"/>
            </a:endParaRP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atin typeface="Arial" charset="0"/>
              </a:rPr>
              <a:t>What is sound?</a:t>
            </a:r>
          </a:p>
        </p:txBody>
      </p:sp>
      <p:sp>
        <p:nvSpPr>
          <p:cNvPr id="20482" name="Rectangle 3"/>
          <p:cNvSpPr>
            <a:spLocks noGrp="1" noChangeArrowheads="1"/>
          </p:cNvSpPr>
          <p:nvPr>
            <p:ph type="body" sz="half" idx="1"/>
          </p:nvPr>
        </p:nvSpPr>
        <p:spPr>
          <a:xfrm>
            <a:off x="457200" y="1719263"/>
            <a:ext cx="7735888" cy="4411662"/>
          </a:xfrm>
        </p:spPr>
        <p:txBody>
          <a:bodyPr/>
          <a:lstStyle/>
          <a:p>
            <a:pPr eaLnBrk="1" hangingPunct="1"/>
            <a:r>
              <a:rPr lang="en-US" sz="2600">
                <a:latin typeface="Arial" charset="0"/>
              </a:rPr>
              <a:t>Transducers turn one type of energy into another</a:t>
            </a:r>
          </a:p>
        </p:txBody>
      </p:sp>
      <p:pic>
        <p:nvPicPr>
          <p:cNvPr id="20483" name="Picture 4" descr="tuningfork"/>
          <p:cNvPicPr>
            <a:picLocks noGrp="1" noChangeAspect="1" noChangeArrowheads="1" noCrop="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855788" y="3598863"/>
            <a:ext cx="5102225" cy="2359025"/>
          </a:xfrm>
          <a:noFill/>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atin typeface="Arial" charset="0"/>
              </a:rPr>
              <a:t>What is sound?</a:t>
            </a:r>
          </a:p>
        </p:txBody>
      </p:sp>
      <p:sp>
        <p:nvSpPr>
          <p:cNvPr id="22530" name="Rectangle 3"/>
          <p:cNvSpPr>
            <a:spLocks noGrp="1" noChangeArrowheads="1"/>
          </p:cNvSpPr>
          <p:nvPr>
            <p:ph type="body" sz="half" idx="1"/>
          </p:nvPr>
        </p:nvSpPr>
        <p:spPr>
          <a:xfrm>
            <a:off x="457200" y="1719263"/>
            <a:ext cx="7900988" cy="4411662"/>
          </a:xfrm>
        </p:spPr>
        <p:txBody>
          <a:bodyPr/>
          <a:lstStyle/>
          <a:p>
            <a:pPr eaLnBrk="1" hangingPunct="1"/>
            <a:r>
              <a:rPr lang="en-US" sz="2600">
                <a:latin typeface="Arial" charset="0"/>
              </a:rPr>
              <a:t>Longitudinal wave</a:t>
            </a:r>
          </a:p>
          <a:p>
            <a:pPr marL="742950" lvl="1" indent="-285750" eaLnBrk="1" hangingPunct="1"/>
            <a:r>
              <a:rPr lang="en-US" sz="2200">
                <a:latin typeface="Arial" charset="0"/>
              </a:rPr>
              <a:t>Particles moving in direction parallel to energy transport</a:t>
            </a:r>
          </a:p>
        </p:txBody>
      </p:sp>
      <p:pic>
        <p:nvPicPr>
          <p:cNvPr id="22531" name="Picture 4" descr="longitudinal wave"/>
          <p:cNvPicPr>
            <a:picLocks noGrp="1" noChangeAspect="1" noChangeArrowheads="1" noCrop="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85813" y="4006850"/>
            <a:ext cx="7653337" cy="968375"/>
          </a:xfrm>
          <a:noFill/>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atin typeface="Arial" charset="0"/>
              </a:rPr>
              <a:t>What is sound?</a:t>
            </a:r>
          </a:p>
        </p:txBody>
      </p:sp>
      <p:sp>
        <p:nvSpPr>
          <p:cNvPr id="24578" name="Rectangle 3"/>
          <p:cNvSpPr>
            <a:spLocks noGrp="1" noChangeArrowheads="1"/>
          </p:cNvSpPr>
          <p:nvPr>
            <p:ph sz="quarter" idx="1"/>
          </p:nvPr>
        </p:nvSpPr>
        <p:spPr>
          <a:noFill/>
        </p:spPr>
        <p:txBody>
          <a:bodyPr/>
          <a:lstStyle/>
          <a:p>
            <a:pPr eaLnBrk="1" hangingPunct="1">
              <a:lnSpc>
                <a:spcPct val="90000"/>
              </a:lnSpc>
              <a:spcBef>
                <a:spcPct val="50000"/>
              </a:spcBef>
            </a:pPr>
            <a:r>
              <a:rPr lang="en-US" sz="2600">
                <a:latin typeface="Arial" charset="0"/>
              </a:rPr>
              <a:t>   Sound radiation</a:t>
            </a:r>
          </a:p>
          <a:p>
            <a:pPr marL="742950" lvl="1" indent="-285750" eaLnBrk="1" hangingPunct="1">
              <a:lnSpc>
                <a:spcPct val="90000"/>
              </a:lnSpc>
              <a:spcBef>
                <a:spcPct val="50000"/>
              </a:spcBef>
            </a:pPr>
            <a:r>
              <a:rPr lang="en-US" sz="2200">
                <a:latin typeface="Arial" charset="0"/>
              </a:rPr>
              <a:t>Emitter must move fast enough to form high pressure zone</a:t>
            </a:r>
          </a:p>
          <a:p>
            <a:pPr marL="742950" lvl="1" indent="-285750" eaLnBrk="1" hangingPunct="1">
              <a:lnSpc>
                <a:spcPct val="90000"/>
              </a:lnSpc>
              <a:spcBef>
                <a:spcPct val="50000"/>
              </a:spcBef>
            </a:pPr>
            <a:r>
              <a:rPr lang="en-US" sz="2200">
                <a:latin typeface="Arial" charset="0"/>
              </a:rPr>
              <a:t>Emitter needs vibration…not just forward movement</a:t>
            </a:r>
          </a:p>
          <a:p>
            <a:pPr marL="742950" lvl="1" indent="-285750" eaLnBrk="1" hangingPunct="1">
              <a:lnSpc>
                <a:spcPct val="90000"/>
              </a:lnSpc>
              <a:spcBef>
                <a:spcPct val="50000"/>
              </a:spcBef>
            </a:pPr>
            <a:r>
              <a:rPr lang="en-US" sz="2200">
                <a:latin typeface="Arial" charset="0"/>
              </a:rPr>
              <a:t>Emitters work best when inertia of medium is enough to keep it from moving appreciably, and the inertia of the emitter isn</a:t>
            </a:r>
            <a:r>
              <a:rPr lang="ja-JP" altLang="en-US" sz="2200">
                <a:latin typeface="Arial" charset="0"/>
              </a:rPr>
              <a:t>’</a:t>
            </a:r>
            <a:r>
              <a:rPr lang="en-US" altLang="ja-JP" sz="2200">
                <a:latin typeface="Arial" charset="0"/>
              </a:rPr>
              <a:t>t so large that the emitter is hard to move.</a:t>
            </a:r>
            <a:endParaRPr lang="en-US" sz="2200">
              <a:latin typeface="Arial" charset="0"/>
            </a:endParaRP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atin typeface="Arial" charset="0"/>
              </a:rPr>
              <a:t>What is sound?</a:t>
            </a:r>
          </a:p>
        </p:txBody>
      </p:sp>
      <p:sp>
        <p:nvSpPr>
          <p:cNvPr id="26626" name="Rectangle 3"/>
          <p:cNvSpPr>
            <a:spLocks noGrp="1" noChangeArrowheads="1"/>
          </p:cNvSpPr>
          <p:nvPr>
            <p:ph type="body" sz="half" idx="1"/>
          </p:nvPr>
        </p:nvSpPr>
        <p:spPr>
          <a:xfrm>
            <a:off x="457200" y="1719263"/>
            <a:ext cx="8064500" cy="4411662"/>
          </a:xfrm>
        </p:spPr>
        <p:txBody>
          <a:bodyPr/>
          <a:lstStyle/>
          <a:p>
            <a:pPr eaLnBrk="1" hangingPunct="1"/>
            <a:r>
              <a:rPr lang="en-US" sz="2600">
                <a:latin typeface="Arial" charset="0"/>
              </a:rPr>
              <a:t>Changing levels of pressure in the medium</a:t>
            </a:r>
          </a:p>
          <a:p>
            <a:pPr marL="742950" lvl="1" indent="-285750" eaLnBrk="1" hangingPunct="1"/>
            <a:r>
              <a:rPr lang="en-US" sz="2200">
                <a:latin typeface="Arial" charset="0"/>
              </a:rPr>
              <a:t>Compressions and rarefactions</a:t>
            </a:r>
          </a:p>
        </p:txBody>
      </p:sp>
      <p:pic>
        <p:nvPicPr>
          <p:cNvPr id="26627" name="Picture 4" descr="soundwave"/>
          <p:cNvPicPr>
            <a:picLocks noGrp="1" noChangeAspect="1" noChangeArrowheads="1" noCrop="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09800" y="3276600"/>
            <a:ext cx="5029200" cy="3033713"/>
          </a:xfrm>
          <a:noFill/>
        </p:spPr>
      </p:pic>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atin typeface="Arial" charset="0"/>
              </a:rPr>
              <a:t>Frequency</a:t>
            </a:r>
          </a:p>
        </p:txBody>
      </p:sp>
      <p:sp>
        <p:nvSpPr>
          <p:cNvPr id="28674" name="Rectangle 3"/>
          <p:cNvSpPr>
            <a:spLocks noGrp="1" noChangeArrowheads="1"/>
          </p:cNvSpPr>
          <p:nvPr>
            <p:ph sz="quarter" idx="1"/>
          </p:nvPr>
        </p:nvSpPr>
        <p:spPr/>
        <p:txBody>
          <a:bodyPr/>
          <a:lstStyle/>
          <a:p>
            <a:pPr eaLnBrk="1" hangingPunct="1"/>
            <a:r>
              <a:rPr lang="en-US">
                <a:latin typeface="Arial" charset="0"/>
              </a:rPr>
              <a:t>Wavelength, physical measurement of the distance a sound travels in a cycle. </a:t>
            </a:r>
          </a:p>
          <a:p>
            <a:pPr lvl="1" eaLnBrk="1" hangingPunct="1"/>
            <a:r>
              <a:rPr lang="en-US">
                <a:latin typeface="Arial" charset="0"/>
              </a:rPr>
              <a:t>http://www.mcsquared.com/wavelength.htm</a:t>
            </a:r>
          </a:p>
          <a:p>
            <a:pPr eaLnBrk="1" hangingPunct="1"/>
            <a:r>
              <a:rPr lang="en-US">
                <a:latin typeface="Arial" charset="0"/>
              </a:rPr>
              <a:t>Period is the length of one cycle of the sound</a:t>
            </a:r>
          </a:p>
          <a:p>
            <a:pPr eaLnBrk="1" hangingPunct="1"/>
            <a:r>
              <a:rPr lang="en-US">
                <a:latin typeface="Arial" charset="0"/>
              </a:rPr>
              <a:t>The inverse of period is frequency. A, 440Hz</a:t>
            </a:r>
          </a:p>
          <a:p>
            <a:pPr eaLnBrk="1" hangingPunct="1"/>
            <a:endParaRPr lang="en-US">
              <a:latin typeface="Arial" charset="0"/>
            </a:endParaRPr>
          </a:p>
          <a:p>
            <a:pPr eaLnBrk="1" hangingPunct="1">
              <a:buFont typeface="Wingdings" charset="0"/>
              <a:buNone/>
            </a:pPr>
            <a:endParaRPr lang="en-US">
              <a:latin typeface="Arial" charset="0"/>
            </a:endParaRP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atin typeface="Arial" charset="0"/>
              </a:rPr>
              <a:t>Intensity</a:t>
            </a:r>
          </a:p>
        </p:txBody>
      </p:sp>
      <p:sp>
        <p:nvSpPr>
          <p:cNvPr id="30722" name="Rectangle 3"/>
          <p:cNvSpPr>
            <a:spLocks noGrp="1" noChangeArrowheads="1"/>
          </p:cNvSpPr>
          <p:nvPr>
            <p:ph sz="quarter" idx="1"/>
          </p:nvPr>
        </p:nvSpPr>
        <p:spPr/>
        <p:txBody>
          <a:bodyPr/>
          <a:lstStyle/>
          <a:p>
            <a:pPr eaLnBrk="1" hangingPunct="1"/>
            <a:r>
              <a:rPr lang="en-US">
                <a:latin typeface="Arial" charset="0"/>
              </a:rPr>
              <a:t>Amplitude, height of the wave. Degree of compression of sound wave</a:t>
            </a:r>
          </a:p>
          <a:p>
            <a:pPr marL="742950" lvl="1" indent="-285750" eaLnBrk="1" hangingPunct="1"/>
            <a:r>
              <a:rPr lang="en-US">
                <a:latin typeface="Arial" charset="0"/>
              </a:rPr>
              <a:t>Peak to trough / 2</a:t>
            </a:r>
          </a:p>
          <a:p>
            <a:pPr eaLnBrk="1" hangingPunct="1"/>
            <a:r>
              <a:rPr lang="en-US">
                <a:latin typeface="Arial" charset="0"/>
              </a:rPr>
              <a:t>Point Source</a:t>
            </a:r>
          </a:p>
          <a:p>
            <a:pPr marL="742950" lvl="1" indent="-285750" eaLnBrk="1" hangingPunct="1"/>
            <a:r>
              <a:rPr lang="en-US">
                <a:latin typeface="Arial" charset="0"/>
              </a:rPr>
              <a:t>Sound pressure variations at a point</a:t>
            </a:r>
          </a:p>
          <a:p>
            <a:pPr eaLnBrk="1" hangingPunct="1"/>
            <a:r>
              <a:rPr lang="en-US">
                <a:latin typeface="Arial" charset="0"/>
              </a:rPr>
              <a:t>Attenuation</a:t>
            </a:r>
          </a:p>
          <a:p>
            <a:pPr marL="742950" lvl="1" indent="-285750" eaLnBrk="1" hangingPunct="1"/>
            <a:r>
              <a:rPr lang="en-US">
                <a:latin typeface="Arial" charset="0"/>
              </a:rPr>
              <a:t>Inverse square law</a:t>
            </a:r>
          </a:p>
          <a:p>
            <a:pPr marL="1038225" lvl="2" indent="-285750" eaLnBrk="1" hangingPunct="1"/>
            <a:r>
              <a:rPr lang="en-US">
                <a:latin typeface="Arial" charset="0"/>
              </a:rPr>
              <a:t>Doubling radius from point source halves the amp</a:t>
            </a:r>
          </a:p>
          <a:p>
            <a:pPr marL="1038225" lvl="2" indent="-285750" eaLnBrk="1" hangingPunct="1"/>
            <a:r>
              <a:rPr lang="en-US">
                <a:latin typeface="Arial" charset="0"/>
              </a:rPr>
              <a:t>Can overcome with reverberation (e.g. auditoriums)</a:t>
            </a:r>
          </a:p>
          <a:p>
            <a:pPr marL="742950" lvl="1" indent="-285750" eaLnBrk="1" hangingPunct="1">
              <a:buFont typeface="Wingdings" charset="0"/>
              <a:buNone/>
            </a:pPr>
            <a:endParaRPr lang="en-US">
              <a:latin typeface="Arial" charset="0"/>
            </a:endParaRPr>
          </a:p>
          <a:p>
            <a:pPr marL="742950" lvl="1" indent="-285750" eaLnBrk="1" hangingPunct="1"/>
            <a:endParaRPr lang="en-US">
              <a:latin typeface="Arial" charset="0"/>
            </a:endParaRPr>
          </a:p>
          <a:p>
            <a:pPr eaLnBrk="1" hangingPunct="1">
              <a:buFont typeface="Wingdings" charset="0"/>
              <a:buNone/>
            </a:pPr>
            <a:endParaRPr lang="en-US">
              <a:latin typeface="Arial" charset="0"/>
            </a:endParaRPr>
          </a:p>
        </p:txBody>
      </p:sp>
      <p:sp>
        <p:nvSpPr>
          <p:cNvPr id="3" name="Footer Placeholder 2"/>
          <p:cNvSpPr>
            <a:spLocks noGrp="1"/>
          </p:cNvSpPr>
          <p:nvPr>
            <p:ph type="ftr" sz="quarter" idx="11"/>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atin typeface="Arial" charset="0"/>
              </a:rPr>
              <a:t>Intensity</a:t>
            </a:r>
          </a:p>
        </p:txBody>
      </p:sp>
      <p:pic>
        <p:nvPicPr>
          <p:cNvPr id="32770" name="Picture 5" descr="inversesquare_image"/>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09600" y="1752600"/>
            <a:ext cx="4648200" cy="2519363"/>
          </a:xfrm>
          <a:noFill/>
        </p:spPr>
      </p:pic>
      <p:pic>
        <p:nvPicPr>
          <p:cNvPr id="32771" name="Picture 7" descr="inversesquare_plot"/>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l="22445" r="22445"/>
          <a:stretch>
            <a:fillRect/>
          </a:stretch>
        </p:blipFill>
        <p:spPr>
          <a:noFill/>
        </p:spPr>
      </p:pic>
      <p:sp>
        <p:nvSpPr>
          <p:cNvPr id="3" name="Footer Placeholder 2"/>
          <p:cNvSpPr>
            <a:spLocks noGrp="1"/>
          </p:cNvSpPr>
          <p:nvPr>
            <p:ph type="ftr" sz="quarter" idx="17"/>
          </p:nvPr>
        </p:nvSpPr>
        <p:spPr/>
        <p:txBody>
          <a:bodyPr/>
          <a:lstStyle/>
          <a:p>
            <a:pPr>
              <a:defRPr/>
            </a:pPr>
            <a:r>
              <a:rPr lang="en-US" altLang="en-US" smtClean="0"/>
              <a:t>CS4590: Computer Audio Spring 2015</a:t>
            </a:r>
            <a:endParaRPr lang="en-US" altLang="en-US"/>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GTTheme">
  <a:themeElements>
    <a:clrScheme name="GT Colors Shades">
      <a:dk1>
        <a:sysClr val="windowText" lastClr="000000"/>
      </a:dk1>
      <a:lt1>
        <a:sysClr val="window" lastClr="FFFFFF"/>
      </a:lt1>
      <a:dk2>
        <a:srgbClr val="00254C"/>
      </a:dk2>
      <a:lt2>
        <a:srgbClr val="FFFFFF"/>
      </a:lt2>
      <a:accent1>
        <a:srgbClr val="EEB211"/>
      </a:accent1>
      <a:accent2>
        <a:srgbClr val="7F5F09"/>
      </a:accent2>
      <a:accent3>
        <a:srgbClr val="FFBF12"/>
      </a:accent3>
      <a:accent4>
        <a:srgbClr val="403005"/>
      </a:accent4>
      <a:accent5>
        <a:srgbClr val="E5AC10"/>
      </a:accent5>
      <a:accent6>
        <a:srgbClr val="968C8C"/>
      </a:accent6>
      <a:hlink>
        <a:srgbClr val="C59353"/>
      </a:hlink>
      <a:folHlink>
        <a:srgbClr val="EEB211"/>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GTTheme.thmx</Template>
  <TotalTime>5426</TotalTime>
  <Words>3689</Words>
  <Application>Microsoft Macintosh PowerPoint</Application>
  <PresentationFormat>On-screen Show (4:3)</PresentationFormat>
  <Paragraphs>328</Paragraphs>
  <Slides>26</Slides>
  <Notes>26</Notes>
  <HiddenSlides>0</HiddenSlides>
  <MMClips>5</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ＭＳ Ｐゴシック</vt:lpstr>
      <vt:lpstr>Times New Roman</vt:lpstr>
      <vt:lpstr>Tw Cen MT</vt:lpstr>
      <vt:lpstr>Wingdings</vt:lpstr>
      <vt:lpstr>Wingdings 2</vt:lpstr>
      <vt:lpstr>GTTheme</vt:lpstr>
      <vt:lpstr>The Physics of Sound</vt:lpstr>
      <vt:lpstr>What is sound?</vt:lpstr>
      <vt:lpstr>What is sound?</vt:lpstr>
      <vt:lpstr>What is sound?</vt:lpstr>
      <vt:lpstr>What is sound?</vt:lpstr>
      <vt:lpstr>What is sound?</vt:lpstr>
      <vt:lpstr>Frequency</vt:lpstr>
      <vt:lpstr>Intensity</vt:lpstr>
      <vt:lpstr>Intensity</vt:lpstr>
      <vt:lpstr>Frequency</vt:lpstr>
      <vt:lpstr>Phase</vt:lpstr>
      <vt:lpstr>Interference</vt:lpstr>
      <vt:lpstr>Interference</vt:lpstr>
      <vt:lpstr>Interference</vt:lpstr>
      <vt:lpstr>Beating</vt:lpstr>
      <vt:lpstr>Reflection and Absorption</vt:lpstr>
      <vt:lpstr>Resonance</vt:lpstr>
      <vt:lpstr>Refraction</vt:lpstr>
      <vt:lpstr>Diffraction</vt:lpstr>
      <vt:lpstr>Domains</vt:lpstr>
      <vt:lpstr>Periodicity </vt:lpstr>
      <vt:lpstr>Periodicity </vt:lpstr>
      <vt:lpstr>Periodicity </vt:lpstr>
      <vt:lpstr>Periodicity </vt:lpstr>
      <vt:lpstr>Periodicity </vt:lpstr>
      <vt:lpstr>Fourier Analysis</vt:lpstr>
    </vt:vector>
  </TitlesOfParts>
  <Company>Georgia Tech, IMTC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Audio</dc:title>
  <dc:creator>Maribeth Gandy</dc:creator>
  <cp:lastModifiedBy>Microsoft Office User</cp:lastModifiedBy>
  <cp:revision>143</cp:revision>
  <cp:lastPrinted>2009-04-22T19:24:48Z</cp:lastPrinted>
  <dcterms:created xsi:type="dcterms:W3CDTF">2002-01-04T17:24:24Z</dcterms:created>
  <dcterms:modified xsi:type="dcterms:W3CDTF">2018-01-23T16:07:08Z</dcterms:modified>
</cp:coreProperties>
</file>