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570" r:id="rId3"/>
    <p:sldId id="572" r:id="rId4"/>
    <p:sldId id="571" r:id="rId5"/>
    <p:sldId id="573" r:id="rId6"/>
    <p:sldId id="574" r:id="rId7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4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9D9D9"/>
    <a:srgbClr val="043963"/>
    <a:srgbClr val="F60A20"/>
    <a:srgbClr val="F2F2F2"/>
    <a:srgbClr val="C0504D"/>
    <a:srgbClr val="0E19FA"/>
    <a:srgbClr val="FF0066"/>
    <a:srgbClr val="FFFFFF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527" autoAdjust="0"/>
  </p:normalViewPr>
  <p:slideViewPr>
    <p:cSldViewPr>
      <p:cViewPr varScale="1">
        <p:scale>
          <a:sx n="100" d="100"/>
          <a:sy n="100" d="100"/>
        </p:scale>
        <p:origin x="1668" y="12"/>
      </p:cViewPr>
      <p:guideLst>
        <p:guide orient="horz" pos="845"/>
        <p:guide pos="38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13FC9751-7922-4654-B502-B5E1E3F10F80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2"/>
          </a:xfrm>
          <a:prstGeom prst="rect">
            <a:avLst/>
          </a:prstGeom>
        </p:spPr>
        <p:txBody>
          <a:bodyPr vert="horz" lIns="91415" tIns="45708" rIns="91415" bIns="457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B146A9EE-1303-4F8E-90F7-45A342BDA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을 소개할 수 있는 자료 </a:t>
            </a:r>
            <a:r>
              <a:rPr lang="en-US" altLang="ko-KR" baseline="0" dirty="0" smtClean="0"/>
              <a:t>update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6A9EE-1303-4F8E-90F7-45A342BDA9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0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5067-EC3E-41DF-B7E1-3DED9DC4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D90A5-68D2-4714-BDA8-3FD9A5E6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74637-FCAE-486E-AFC0-89E8A3FB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C0BEB-9DFE-4624-98F0-59640A1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CD71-B480-4848-8E1F-52CB214B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720D-B002-48B6-A111-C9F97F9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3EFBF-1651-43E9-BB61-2A0037B5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7F1E-995E-4847-A68C-008556E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D48C-F8BE-464E-9F23-3ADEEDAF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40A5-D6F4-4C79-A498-0F43F430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6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506F-86F5-4D42-B322-ACB16E15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B85B2-764A-427D-A7C8-3AC387DC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8482F-E01D-40AA-BCC6-F7C65BBA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BFE40-40A4-447D-A237-73D229A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9E512-15FA-436A-AB00-0DA635A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0B8F8-2DC6-4158-B317-4351F2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D473-A4D1-46BE-9B75-484686A9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C00B0-CEC4-4B6A-8786-89935262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7D0F0-B56D-4D57-950D-97A88906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7C586-BC60-4C9D-A85E-D8B6DF52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F3EE8-0875-4B9D-97ED-0144F58C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3468-31DD-4792-B743-87FBF289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6BF32-7944-4213-8D79-E5A194E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E39FC-423E-4447-A671-1EAFA03D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4AA2E-341C-4E6B-80C2-54DFC611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2FA68-7A14-44FE-B828-35C36CD0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C18D2-26C5-4AF1-B39B-3D48F548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D7D7-04C6-4507-A482-C8F6B45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44411-5847-4BD2-BE05-C68FA8DD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B7823-680D-4B50-8942-02687C44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3A2A1-EFBD-494B-9918-558E344B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11FF63-1D75-4C89-A87C-7A546A2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0202F-3D45-4736-BA3C-78509B7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2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2520E4-C1AC-49F1-B47A-F66EE3C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C211EA-9A72-4C5E-B2D0-926F2012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B77E9-7C60-4998-8411-C83A08B8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7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4B299-3919-4BF0-831C-2BC7A2A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C26A4-EA28-4228-B79D-C9186E3C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0F0B6-1342-417D-97EE-D214C097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BFB9C-45CA-4428-B3C3-14ED7127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5E31A-462A-48CB-9F0A-9B5E7B5A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C44DC-962D-4846-86A4-4EBACEF2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4CB0-7F70-4AF8-B0A5-7E0B47F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3A433-723E-4B94-A4B1-C8A20413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C8BC0-8A6F-4DF6-B05D-991FD4B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B251-412F-4106-AA2C-525C615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DADE9-0FEE-4AB2-A0B6-46E7EEE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E56A6-E352-4DE6-8479-EF91B68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2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9A77-88D3-4E93-B48C-1A43C1C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41252-46B9-44DF-8012-9CD95279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6E430-3354-46C3-A172-3AF83C2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A5FA9-A9FD-47CC-8E9C-9150739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7B18C-381C-4FCD-925C-5948C9C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9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7E3E-3BF5-4C32-AA8E-CBD6ABC86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BFAD2-B8E4-4974-8362-65A8E12D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C3A5B-5895-4A8F-8A59-04DCA01D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D009B-FDA5-460A-A651-43D7A261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A3EA2-850A-4C8D-8816-8334D32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0"/>
            <a:ext cx="9148601" cy="614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28" y="6476797"/>
            <a:ext cx="735811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 l="6593" t="50096" r="47102" b="41886"/>
          <a:stretch>
            <a:fillRect/>
          </a:stretch>
        </p:blipFill>
        <p:spPr bwMode="auto">
          <a:xfrm>
            <a:off x="-32" y="6508132"/>
            <a:ext cx="1428728" cy="34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 userDrawn="1"/>
        </p:nvSpPr>
        <p:spPr>
          <a:xfrm>
            <a:off x="4283967" y="6637813"/>
            <a:ext cx="82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- </a:t>
            </a:r>
            <a:fld id="{D659E443-89DC-4C77-BD1F-F0F6E58F6B9A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pPr algn="ctr"/>
              <a:t>‹#›</a:t>
            </a:fld>
            <a:r>
              <a:rPr lang="en-US" altLang="ko-KR" sz="1200" dirty="0"/>
              <a:t> 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5A8458-489A-44AE-968B-4492137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C5C1E-87B6-45C7-B816-CC3837E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50042-3A2A-4309-A4D4-894EFF1C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91C6-8D51-4E1A-9379-39AEFB9F26D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13F0F-B26C-4426-BAC6-840316B2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03E4-12B3-41AC-8FFC-9E85497F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2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/>
          <p:cNvSpPr/>
          <p:nvPr/>
        </p:nvSpPr>
        <p:spPr>
          <a:xfrm>
            <a:off x="611188" y="1017382"/>
            <a:ext cx="7993260" cy="252113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780110" y="869114"/>
            <a:ext cx="1584176" cy="2965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시제품 제작</a:t>
            </a:r>
            <a:endParaRPr lang="ko-KR" altLang="en-US" sz="12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1463667"/>
            <a:ext cx="2666357" cy="71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공간적 범위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: </a:t>
            </a:r>
            <a:r>
              <a:rPr lang="ko-KR" altLang="en-US" sz="9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부산 </a:t>
            </a:r>
            <a:r>
              <a:rPr lang="en-US" altLang="ko-KR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· </a:t>
            </a:r>
            <a:r>
              <a:rPr lang="ko-KR" altLang="en-US" sz="9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경남 고속도로 교통사고 </a:t>
            </a:r>
            <a:r>
              <a:rPr lang="ko-KR" altLang="en-US" sz="900" dirty="0" err="1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다발지점</a:t>
            </a:r>
            <a:r>
              <a:rPr lang="ko-KR" altLang="en-US" sz="9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및 </a:t>
            </a:r>
            <a:r>
              <a:rPr lang="ko-KR" altLang="en-US" sz="900" dirty="0" err="1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결절지점</a:t>
            </a: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내용적 범위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: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드론을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활용한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항공영상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수집</a:t>
            </a:r>
            <a:endParaRPr lang="ko-KR" altLang="en-US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1463666"/>
            <a:ext cx="863066" cy="715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데이터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수집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40326" y="1463667"/>
            <a:ext cx="2520105" cy="71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3D MAP SW 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활용한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3D MAP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제작</a:t>
            </a:r>
            <a:r>
              <a: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/>
            </a:r>
            <a:br>
              <a: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Pix 4D : 2D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정사영상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제작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/>
            </a:r>
            <a:b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ContextCapture</a:t>
            </a:r>
            <a:r>
              <a: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: 3D MAP 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제작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111226" y="1463667"/>
            <a:ext cx="828926" cy="715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데이터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가공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283968" y="1817243"/>
            <a:ext cx="827258" cy="0"/>
          </a:xfrm>
          <a:prstGeom prst="straightConnector1">
            <a:avLst/>
          </a:prstGeom>
          <a:ln w="1079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92061" y="1186883"/>
            <a:ext cx="2272225" cy="184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*  5cm </a:t>
            </a:r>
            <a:r>
              <a:rPr lang="ko-KR" altLang="en-US" sz="85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단위 </a:t>
            </a:r>
            <a:r>
              <a:rPr lang="ko-KR" altLang="en-US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해상도의 항공영상사진 수집</a:t>
            </a:r>
            <a:endParaRPr lang="ko-KR" altLang="en-US" sz="85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27" name="꺾인 연결선 26"/>
          <p:cNvCxnSpPr/>
          <p:nvPr/>
        </p:nvCxnSpPr>
        <p:spPr>
          <a:xfrm rot="10800000" flipV="1">
            <a:off x="2610396" y="1289025"/>
            <a:ext cx="503025" cy="235515"/>
          </a:xfrm>
          <a:prstGeom prst="bentConnector2">
            <a:avLst/>
          </a:prstGeom>
          <a:ln w="1079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1676128" y="2795359"/>
            <a:ext cx="2666358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3D MAP,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정사사진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기반의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고정밀지도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제작</a:t>
            </a:r>
            <a:r>
              <a: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/>
            </a:r>
            <a:br>
              <a: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차선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교통표지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차로중심선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노면표지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포함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)</a:t>
            </a: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5576" y="2795359"/>
            <a:ext cx="936104" cy="507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프로토타입제작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228" name="꺾인 연결선 227"/>
          <p:cNvCxnSpPr>
            <a:endCxn id="102" idx="0"/>
          </p:cNvCxnSpPr>
          <p:nvPr/>
        </p:nvCxnSpPr>
        <p:spPr>
          <a:xfrm rot="5400000">
            <a:off x="3156146" y="280769"/>
            <a:ext cx="618076" cy="4411104"/>
          </a:xfrm>
          <a:prstGeom prst="bentConnector3">
            <a:avLst>
              <a:gd name="adj1" fmla="val 36551"/>
            </a:avLst>
          </a:prstGeom>
          <a:ln w="10160">
            <a:solidFill>
              <a:schemeClr val="accent5">
                <a:lumMod val="50000"/>
                <a:alpha val="84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762657" y="2408950"/>
            <a:ext cx="4753559" cy="3539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*  </a:t>
            </a:r>
            <a:r>
              <a:rPr lang="ko-KR" altLang="en-US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필요시 업무 파트너 기업을 통한 항공영상데이터 확보 및 기술교류</a:t>
            </a:r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개발 기술 고도화 가능</a:t>
            </a:r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/>
            </a:r>
            <a:b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</a:br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    </a:t>
            </a:r>
            <a:r>
              <a:rPr lang="ko-KR" altLang="en-US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㈜</a:t>
            </a:r>
            <a:r>
              <a:rPr lang="ko-KR" altLang="en-US" sz="85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삼아항업</a:t>
            </a:r>
            <a:r>
              <a:rPr lang="en-US" altLang="ko-KR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85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㈜</a:t>
            </a:r>
            <a:r>
              <a:rPr lang="ko-KR" altLang="en-US" sz="85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sym typeface="Wingdings" panose="05000000000000000000" pitchFamily="2" charset="2"/>
              </a:rPr>
              <a:t>코드프로</a:t>
            </a:r>
            <a:endParaRPr lang="ko-KR" altLang="en-US" sz="85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1188" y="3808042"/>
            <a:ext cx="7993062" cy="271730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780110" y="3627895"/>
            <a:ext cx="1584176" cy="29653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사업화 전략</a:t>
            </a:r>
            <a:endParaRPr lang="ko-KR" altLang="en-US" sz="12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7" name="꺾인 연결선 236"/>
          <p:cNvCxnSpPr>
            <a:endCxn id="124" idx="0"/>
          </p:cNvCxnSpPr>
          <p:nvPr/>
        </p:nvCxnSpPr>
        <p:spPr>
          <a:xfrm rot="16200000" flipH="1">
            <a:off x="3105232" y="3354566"/>
            <a:ext cx="989835" cy="2015709"/>
          </a:xfrm>
          <a:prstGeom prst="bentConnector3">
            <a:avLst>
              <a:gd name="adj1" fmla="val 80152"/>
            </a:avLst>
          </a:prstGeom>
          <a:ln w="9525">
            <a:solidFill>
              <a:schemeClr val="tx2">
                <a:alpha val="84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 238"/>
          <p:cNvCxnSpPr>
            <a:endCxn id="124" idx="0"/>
          </p:cNvCxnSpPr>
          <p:nvPr/>
        </p:nvCxnSpPr>
        <p:spPr>
          <a:xfrm rot="5400000">
            <a:off x="5124534" y="3347575"/>
            <a:ext cx="993234" cy="2026294"/>
          </a:xfrm>
          <a:prstGeom prst="bentConnector3">
            <a:avLst>
              <a:gd name="adj1" fmla="val 80688"/>
            </a:avLst>
          </a:prstGeom>
          <a:ln w="9525">
            <a:solidFill>
              <a:schemeClr val="tx2">
                <a:alpha val="84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804660" y="3997889"/>
            <a:ext cx="266635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시제품 기반 자율주행자동차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주행전략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연구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연구기반 지적 재산권 확보 및 특허 출원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97578" y="3997889"/>
            <a:ext cx="1008112" cy="507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연구목적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762658" y="4001288"/>
            <a:ext cx="266635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시제품 판매를 통한 이익창출 실현</a:t>
            </a: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국가기관에 완성 제품 서비스 제공</a:t>
            </a:r>
            <a:endParaRPr lang="ko-KR" altLang="en-US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55576" y="4001288"/>
            <a:ext cx="1008112" cy="507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이익창출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55575" y="5119949"/>
            <a:ext cx="771544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8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8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8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55576" y="4857339"/>
            <a:ext cx="7704856" cy="262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사업화 전략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4320808" y="3041379"/>
            <a:ext cx="827258" cy="0"/>
          </a:xfrm>
          <a:prstGeom prst="straightConnector1">
            <a:avLst/>
          </a:prstGeom>
          <a:ln w="10795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96608" y="2795359"/>
            <a:ext cx="246382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전국단위 고속도로 교통사고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다발지점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및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결절지점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대상의 고정밀도로지도 제작</a:t>
            </a: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31480" y="2795359"/>
            <a:ext cx="863066" cy="507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시제품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제작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347864" y="5182898"/>
            <a:ext cx="2491011" cy="1109541"/>
            <a:chOff x="784845" y="4534826"/>
            <a:chExt cx="2491011" cy="110954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857867" y="4534826"/>
              <a:ext cx="2255554" cy="24016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내수시장 확보 방안</a:t>
              </a:r>
              <a:endParaRPr lang="ko-KR" altLang="en-US" sz="9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4845" y="4813370"/>
              <a:ext cx="24910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전국 지자체 교통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건설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방제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공간정보 분야에 플랫폼 구축 사업화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관련 학회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논문지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투고 및 각종 전시회 참여 통한 제품 기술력 홍보</a:t>
              </a:r>
              <a:endPara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854476" y="5188153"/>
            <a:ext cx="2255554" cy="2401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자금 조달계획</a:t>
            </a:r>
            <a:endParaRPr lang="ko-KR" altLang="en-US" sz="9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1454" y="5466697"/>
            <a:ext cx="24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R&amp;D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과제 참여를 통한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기술고도화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기술개발 및 지적재산권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출원등록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기술신용보증기금 투자유치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42443" y="5183070"/>
            <a:ext cx="2255554" cy="2401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해외시장 진출 방안</a:t>
            </a:r>
            <a:endParaRPr lang="ko-KR" altLang="en-US" sz="9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69421" y="5461614"/>
            <a:ext cx="249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기존 활동 여러 학회 및 교류 단체를 통해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Needs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대상 홍보마케팅 및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기술발표회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개최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해외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SCI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급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논문지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투고 및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CES,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유럽자동차박람회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중국 전시회 등 제품 기술력 홍보활동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40832" y="3859837"/>
            <a:ext cx="576064" cy="149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393568" y="3844130"/>
            <a:ext cx="576064" cy="149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사업 개요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979714" y="2113967"/>
            <a:ext cx="3157705" cy="2076664"/>
            <a:chOff x="2005926" y="3693355"/>
            <a:chExt cx="2656263" cy="1751869"/>
          </a:xfrm>
        </p:grpSpPr>
        <p:sp>
          <p:nvSpPr>
            <p:cNvPr id="28" name="AutoShape 177"/>
            <p:cNvSpPr>
              <a:spLocks noChangeArrowheads="1"/>
            </p:cNvSpPr>
            <p:nvPr/>
          </p:nvSpPr>
          <p:spPr bwMode="auto">
            <a:xfrm>
              <a:off x="2005926" y="3701267"/>
              <a:ext cx="2656263" cy="1743957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0" bIns="0" anchor="ctr"/>
            <a:lstStyle/>
            <a:p>
              <a:endParaRPr lang="ko-KR" altLang="en-US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6414" y="3693355"/>
              <a:ext cx="2490100" cy="167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Strengths</a:t>
              </a:r>
              <a:endParaRPr lang="ko-KR" altLang="en-US" sz="1000" b="1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드론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보유 및 실제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운용가능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드론을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활용한 차량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행태분석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특허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각종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3D MAP SW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보유 및 운용 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(Pix 4D, </a:t>
              </a:r>
              <a:r>
                <a:rPr lang="en-US" altLang="ko-KR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ContextCapture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업무 파트너를 통한 기술교류 및 개발 기술 고도화 가능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삼아항업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: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영상처리 시스템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,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지도 제작시스템 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20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개 이상 관련 특허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/>
              </a:r>
              <a:b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</a:b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코드프로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주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 : AI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를 활용한 동적영상정보 분석기술 보유</a:t>
              </a: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)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AI 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기반 자율주행자동차 </a:t>
              </a:r>
              <a:r>
                <a:rPr lang="ko-KR" altLang="en-US" sz="800" dirty="0" err="1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주행전략</a:t>
              </a:r>
              <a:r>
                <a:rPr lang="ko-KR" altLang="en-US" sz="800" dirty="0" smtClean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rPr>
                <a:t> 연구 진행중</a:t>
              </a:r>
              <a:endPara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endParaRPr>
            </a:p>
          </p:txBody>
        </p:sp>
      </p:grpSp>
      <p:sp>
        <p:nvSpPr>
          <p:cNvPr id="30" name="AutoShape 177"/>
          <p:cNvSpPr>
            <a:spLocks noChangeArrowheads="1"/>
          </p:cNvSpPr>
          <p:nvPr/>
        </p:nvSpPr>
        <p:spPr bwMode="auto">
          <a:xfrm>
            <a:off x="928498" y="2091712"/>
            <a:ext cx="999275" cy="2098919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Internal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origin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1" name="AutoShape 177"/>
          <p:cNvSpPr>
            <a:spLocks noChangeArrowheads="1"/>
          </p:cNvSpPr>
          <p:nvPr/>
        </p:nvSpPr>
        <p:spPr bwMode="auto">
          <a:xfrm>
            <a:off x="928498" y="4249291"/>
            <a:ext cx="999275" cy="1467033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External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origin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3" name="AutoShape 177"/>
          <p:cNvSpPr>
            <a:spLocks noChangeArrowheads="1"/>
          </p:cNvSpPr>
          <p:nvPr/>
        </p:nvSpPr>
        <p:spPr bwMode="auto">
          <a:xfrm>
            <a:off x="1979716" y="4249291"/>
            <a:ext cx="3157703" cy="146703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1" name="AutoShape 177"/>
          <p:cNvSpPr>
            <a:spLocks noChangeArrowheads="1"/>
          </p:cNvSpPr>
          <p:nvPr/>
        </p:nvSpPr>
        <p:spPr bwMode="auto">
          <a:xfrm>
            <a:off x="1979712" y="1484784"/>
            <a:ext cx="3155963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Helpful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3" name="AutoShape 177"/>
          <p:cNvSpPr>
            <a:spLocks noChangeArrowheads="1"/>
          </p:cNvSpPr>
          <p:nvPr/>
        </p:nvSpPr>
        <p:spPr bwMode="auto">
          <a:xfrm>
            <a:off x="5187617" y="2121278"/>
            <a:ext cx="3157705" cy="206935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6" name="AutoShape 177"/>
          <p:cNvSpPr>
            <a:spLocks noChangeArrowheads="1"/>
          </p:cNvSpPr>
          <p:nvPr/>
        </p:nvSpPr>
        <p:spPr bwMode="auto">
          <a:xfrm>
            <a:off x="5187619" y="4249291"/>
            <a:ext cx="3157703" cy="1467033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endParaRPr lang="ko-KR" altLang="en-US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9" name="AutoShape 177"/>
          <p:cNvSpPr>
            <a:spLocks noChangeArrowheads="1"/>
          </p:cNvSpPr>
          <p:nvPr/>
        </p:nvSpPr>
        <p:spPr bwMode="auto">
          <a:xfrm>
            <a:off x="5187615" y="1484784"/>
            <a:ext cx="3155963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Harmful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27336" y="2113968"/>
            <a:ext cx="29737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Weaknesses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창업경험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전무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창업에 필요한 절차 및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예산활용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등에 대한 교육 필요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전략 기술에 대한 완성된 연구 없음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기술 보유 회사와의 협업 및 컨설팅 교육 필요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시제품 판매 방안 미비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제작된 고정밀지도의 판매처 및 판매 방안에 대한 미비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2947" y="4210795"/>
            <a:ext cx="2871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Opportunities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 시대의 도래에 따른 고정밀지도의 필요성 대두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한계를 가지고있는 기존의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MMS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기법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(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고가의 장비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시공간적 제약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)</a:t>
            </a: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오직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지도의 제작에만 힘을 쏟고 있는 국내시장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36055" y="4210793"/>
            <a:ext cx="282123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Threats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국토지리정보원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한국도로공사 등 국가기관을 중심으로 이미 국내 고속도로 정밀도로지도 제작 진행 중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첨단 기술의 기반으로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HERE, TOMTOM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지도 제작의 세계시장 점유 및 자율주행 기술 개발 진행 중 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이미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제작을 시도중인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/>
            </a:r>
            <a:b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</a:b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현대 </a:t>
            </a:r>
            <a:r>
              <a:rPr lang="en-US" altLang="ko-KR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Mnsoft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NAVER MAP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SWOT 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분석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35696" y="1484784"/>
            <a:ext cx="5184576" cy="3096345"/>
            <a:chOff x="899592" y="2060848"/>
            <a:chExt cx="7701418" cy="3096345"/>
          </a:xfrm>
        </p:grpSpPr>
        <p:grpSp>
          <p:nvGrpSpPr>
            <p:cNvPr id="2" name="그룹 1"/>
            <p:cNvGrpSpPr/>
            <p:nvPr/>
          </p:nvGrpSpPr>
          <p:grpSpPr>
            <a:xfrm>
              <a:off x="899592" y="2060848"/>
              <a:ext cx="2520280" cy="3096345"/>
              <a:chOff x="1979712" y="1484784"/>
              <a:chExt cx="3157707" cy="309634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979714" y="2113967"/>
                <a:ext cx="3157705" cy="2467162"/>
                <a:chOff x="2005926" y="3693355"/>
                <a:chExt cx="2656263" cy="2081292"/>
              </a:xfrm>
            </p:grpSpPr>
            <p:sp>
              <p:nvSpPr>
                <p:cNvPr id="28" name="AutoShape 177"/>
                <p:cNvSpPr>
                  <a:spLocks noChangeArrowheads="1"/>
                </p:cNvSpPr>
                <p:nvPr/>
              </p:nvSpPr>
              <p:spPr bwMode="auto">
                <a:xfrm>
                  <a:off x="2005926" y="3701267"/>
                  <a:ext cx="2656263" cy="2073380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endParaRPr lang="ko-KR" altLang="en-US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126414" y="3693355"/>
                  <a:ext cx="2490100" cy="5841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err="1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기업형태적</a:t>
                  </a:r>
                  <a:r>
                    <a:rPr lang="ko-KR" altLang="en-US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 구분</a:t>
                  </a:r>
                  <a:endParaRPr lang="ko-KR" altLang="en-US" sz="1000" b="1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  <a:p>
                  <a:pPr marL="85725" indent="-85725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공기업</a:t>
                  </a:r>
                  <a:endPara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  <a:p>
                  <a:pPr marL="85725" indent="-85725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사기업</a:t>
                  </a:r>
                  <a:endParaRPr lang="ko-KR" altLang="en-US" sz="800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sp>
            <p:nvSpPr>
              <p:cNvPr id="41" name="AutoShape 177"/>
              <p:cNvSpPr>
                <a:spLocks noChangeArrowheads="1"/>
              </p:cNvSpPr>
              <p:nvPr/>
            </p:nvSpPr>
            <p:spPr bwMode="auto">
              <a:xfrm>
                <a:off x="1979712" y="1484784"/>
                <a:ext cx="3155963" cy="527785"/>
              </a:xfrm>
              <a:prstGeom prst="rect">
                <a:avLst/>
              </a:prstGeom>
              <a:solidFill>
                <a:srgbClr val="C6D9F1"/>
              </a:solid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Segmentation</a:t>
                </a:r>
                <a:endParaRPr lang="ko-KR" altLang="en-US" sz="1000" b="1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490856" y="2060848"/>
              <a:ext cx="2520280" cy="3096345"/>
              <a:chOff x="1979712" y="1484784"/>
              <a:chExt cx="3157707" cy="3096345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979714" y="2113968"/>
                <a:ext cx="3157705" cy="2467161"/>
                <a:chOff x="2005926" y="3693355"/>
                <a:chExt cx="2656263" cy="2081291"/>
              </a:xfrm>
            </p:grpSpPr>
            <p:sp>
              <p:nvSpPr>
                <p:cNvPr id="19" name="AutoShape 177"/>
                <p:cNvSpPr>
                  <a:spLocks noChangeArrowheads="1"/>
                </p:cNvSpPr>
                <p:nvPr/>
              </p:nvSpPr>
              <p:spPr bwMode="auto">
                <a:xfrm>
                  <a:off x="2005926" y="3701267"/>
                  <a:ext cx="2656263" cy="2073379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endParaRPr lang="ko-KR" altLang="en-US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26414" y="3693355"/>
                  <a:ext cx="2490100" cy="1051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공기업</a:t>
                  </a:r>
                  <a:endParaRPr lang="ko-KR" altLang="en-US" sz="1000" b="1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  <a:p>
                  <a:pPr marL="85725" indent="-85725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교통결절지점 관리 하는</a:t>
                  </a:r>
                  <a:r>
                    <a: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/>
                  </a:r>
                  <a:br>
                    <a: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한국도로교통공사</a:t>
                  </a:r>
                  <a:endPara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  <a:p>
                  <a:pPr marL="85725" indent="-85725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전국 고속도로 고정밀지도를 제작중인 국토지리정보원 및 한국 도로공사</a:t>
                  </a:r>
                  <a:endParaRPr lang="ko-KR" altLang="en-US" sz="800" dirty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sp>
            <p:nvSpPr>
              <p:cNvPr id="18" name="AutoShape 177"/>
              <p:cNvSpPr>
                <a:spLocks noChangeArrowheads="1"/>
              </p:cNvSpPr>
              <p:nvPr/>
            </p:nvSpPr>
            <p:spPr bwMode="auto">
              <a:xfrm>
                <a:off x="1979712" y="1484784"/>
                <a:ext cx="3155963" cy="527785"/>
              </a:xfrm>
              <a:prstGeom prst="rect">
                <a:avLst/>
              </a:prstGeom>
              <a:solidFill>
                <a:srgbClr val="C6D9F1"/>
              </a:solid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Targeting</a:t>
                </a:r>
                <a:endParaRPr lang="ko-KR" altLang="en-US" sz="1000" b="1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080730" y="2060848"/>
              <a:ext cx="2520280" cy="3096345"/>
              <a:chOff x="1979712" y="1484784"/>
              <a:chExt cx="3157707" cy="3096345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1979714" y="2113967"/>
                <a:ext cx="3157705" cy="2467162"/>
                <a:chOff x="2005926" y="3693355"/>
                <a:chExt cx="2656263" cy="2081292"/>
              </a:xfrm>
            </p:grpSpPr>
            <p:sp>
              <p:nvSpPr>
                <p:cNvPr id="24" name="AutoShape 177"/>
                <p:cNvSpPr>
                  <a:spLocks noChangeArrowheads="1"/>
                </p:cNvSpPr>
                <p:nvPr/>
              </p:nvSpPr>
              <p:spPr bwMode="auto">
                <a:xfrm>
                  <a:off x="2005926" y="3701267"/>
                  <a:ext cx="2656263" cy="2073380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rgbClr val="C0C0C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tIns="0" bIns="0" anchor="ctr"/>
                <a:lstStyle/>
                <a:p>
                  <a:endParaRPr lang="ko-KR" altLang="en-US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26414" y="3693355"/>
                  <a:ext cx="2490100" cy="8957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000" b="1" dirty="0" err="1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고정밀지도</a:t>
                  </a:r>
                  <a:r>
                    <a:rPr lang="ko-KR" altLang="en-US" sz="1000" b="1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 분야</a:t>
                  </a:r>
                  <a:endParaRPr lang="en-US" altLang="ko-KR" sz="1000" b="1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  <a:p>
                  <a:pPr marL="85725" indent="-85725">
                    <a:lnSpc>
                      <a:spcPct val="150000"/>
                    </a:lnSpc>
                    <a:buFont typeface="Arial" pitchFamily="34" charset="0"/>
                    <a:buChar char="•"/>
                  </a:pPr>
                  <a:r>
                    <a:rPr lang="ko-KR" altLang="en-US" sz="800" dirty="0" err="1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드론을</a:t>
                  </a: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 활용해 신속한 </a:t>
                  </a:r>
                  <a:r>
                    <a:rPr lang="ko-KR" altLang="en-US" sz="800" dirty="0" err="1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정밀지도</a:t>
                  </a: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 제작 및 제공을 통하여</a:t>
                  </a:r>
                  <a:r>
                    <a:rPr lang="en-US" altLang="ko-KR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, </a:t>
                  </a: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주요 교통결절지점의 </a:t>
                  </a:r>
                  <a:r>
                    <a:rPr lang="ko-KR" altLang="en-US" sz="800" dirty="0" err="1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정밀지도를</a:t>
                  </a:r>
                  <a:r>
                    <a:rPr lang="ko-KR" altLang="en-US" sz="800" dirty="0" smtClean="0">
                      <a:ln>
                        <a:solidFill>
                          <a:schemeClr val="accent1">
                            <a:lumMod val="50000"/>
                            <a:alpha val="10000"/>
                          </a:schemeClr>
                        </a:solidFill>
                      </a:ln>
                      <a:latin typeface="+mn-ea"/>
                    </a:rPr>
                    <a:t> 실시간으로 갱신</a:t>
                  </a:r>
                  <a:endParaRPr lang="en-US" altLang="ko-KR" sz="800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endParaRPr>
                </a:p>
              </p:txBody>
            </p:sp>
          </p:grpSp>
          <p:sp>
            <p:nvSpPr>
              <p:cNvPr id="23" name="AutoShape 177"/>
              <p:cNvSpPr>
                <a:spLocks noChangeArrowheads="1"/>
              </p:cNvSpPr>
              <p:nvPr/>
            </p:nvSpPr>
            <p:spPr bwMode="auto">
              <a:xfrm>
                <a:off x="1979712" y="1484784"/>
                <a:ext cx="3155963" cy="527785"/>
              </a:xfrm>
              <a:prstGeom prst="rect">
                <a:avLst/>
              </a:prstGeom>
              <a:solidFill>
                <a:srgbClr val="C6D9F1"/>
              </a:solid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tIns="0" bIns="0" anchor="ctr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accent1">
                          <a:lumMod val="50000"/>
                          <a:alpha val="10000"/>
                        </a:schemeClr>
                      </a:solidFill>
                    </a:ln>
                    <a:latin typeface="+mn-ea"/>
                  </a:rPr>
                  <a:t>Positioning</a:t>
                </a:r>
                <a:endParaRPr lang="ko-KR" altLang="en-US" sz="1000" b="1" dirty="0">
                  <a:ln>
                    <a:solidFill>
                      <a:schemeClr val="accent1">
                        <a:lumMod val="50000"/>
                        <a:alpha val="1000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1907704" y="2839869"/>
            <a:ext cx="159051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기업목적적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구분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교통결절지점 관리 기업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필요하는 기업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자율주행시스템 개발 기업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STP 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분석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61774" y="3293610"/>
            <a:ext cx="159051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사기업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MMS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방식 기반 고정밀지도를 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제작중인 현대 </a:t>
            </a:r>
            <a:r>
              <a:rPr lang="en-US" altLang="ko-KR" sz="800" dirty="0" err="1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Mnsoft</a:t>
            </a:r>
            <a:r>
              <a:rPr lang="en-US" altLang="ko-KR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와 </a:t>
            </a:r>
            <a:r>
              <a:rPr lang="en-US" altLang="ko-KR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NAVER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MAP</a:t>
            </a: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자율주행시스템 개발 중인 사기업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6224" y="3293610"/>
            <a:ext cx="1590511" cy="1371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자율주행시스템 분야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자율주행시스템 개발 기업과의 협업을 통한 자율주행차량 특화 </a:t>
            </a:r>
            <a:r>
              <a:rPr lang="ko-KR" altLang="en-US" sz="800" dirty="0" err="1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 및 </a:t>
            </a:r>
            <a:r>
              <a:rPr lang="ko-KR" altLang="en-US" sz="800" dirty="0" err="1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이를통한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자율주행 안전 플랫폼 도입</a:t>
            </a:r>
          </a:p>
        </p:txBody>
      </p:sp>
    </p:spTree>
    <p:extLst>
      <p:ext uri="{BB962C8B-B14F-4D97-AF65-F5344CB8AC3E}">
        <p14:creationId xmlns:p14="http://schemas.microsoft.com/office/powerpoint/2010/main" val="9670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연결선 32"/>
          <p:cNvCxnSpPr/>
          <p:nvPr/>
        </p:nvCxnSpPr>
        <p:spPr>
          <a:xfrm>
            <a:off x="5940152" y="1894845"/>
            <a:ext cx="0" cy="1703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059832" y="3741471"/>
            <a:ext cx="0" cy="1703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58400" y="5049125"/>
            <a:ext cx="2165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691680" y="2600853"/>
            <a:ext cx="21659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131840" y="2433107"/>
            <a:ext cx="2736304" cy="23999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AutoShape 177"/>
          <p:cNvSpPr>
            <a:spLocks noChangeArrowheads="1"/>
          </p:cNvSpPr>
          <p:nvPr/>
        </p:nvSpPr>
        <p:spPr bwMode="auto">
          <a:xfrm>
            <a:off x="1956428" y="3369210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판매촉진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Promotion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18" name="AutoShape 177"/>
          <p:cNvSpPr>
            <a:spLocks noChangeArrowheads="1"/>
          </p:cNvSpPr>
          <p:nvPr/>
        </p:nvSpPr>
        <p:spPr bwMode="auto">
          <a:xfrm>
            <a:off x="3652137" y="2145074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제품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Product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AutoShape 177"/>
          <p:cNvSpPr>
            <a:spLocks noChangeArrowheads="1"/>
          </p:cNvSpPr>
          <p:nvPr/>
        </p:nvSpPr>
        <p:spPr bwMode="auto">
          <a:xfrm>
            <a:off x="5347846" y="3369212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가격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Price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4P 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분석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6" name="AutoShape 177"/>
          <p:cNvSpPr>
            <a:spLocks noChangeArrowheads="1"/>
          </p:cNvSpPr>
          <p:nvPr/>
        </p:nvSpPr>
        <p:spPr bwMode="auto">
          <a:xfrm>
            <a:off x="3652137" y="4593348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유통경로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Place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75656" y="1543725"/>
            <a:ext cx="2160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통해 실시간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항공영상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확보 이후 신속한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제작을 통해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자율주행자동차에게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정보제공</a:t>
            </a:r>
            <a:endParaRPr lang="en-US" altLang="ko-KR" sz="80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24128" y="4119446"/>
            <a:ext cx="216024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완성된 시제품 국가기관에 판매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국토지리정보원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한국도로공사 등</a:t>
            </a:r>
            <a:r>
              <a:rPr lang="en-US" altLang="ko-KR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800" dirty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 및 필요하는 기관에 판매 및 기술력을 통한 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R&amp;D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과제 참여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73711" y="4032647"/>
            <a:ext cx="17572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학회 </a:t>
            </a:r>
            <a:r>
              <a:rPr lang="ko-KR" altLang="en-US" sz="10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논문지</a:t>
            </a: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투고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관련 학회의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논문지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투고를 통한 제품 기술력 홍보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68511" y="4752727"/>
            <a:ext cx="17572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각종 전시회 참여</a:t>
            </a: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CES, 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유럽자동차박람회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중국전시회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등 제품 기술력 홍보활동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52473" y="1939531"/>
            <a:ext cx="17158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적정한 가격 책정</a:t>
            </a:r>
            <a:endParaRPr lang="ko-KR" altLang="en-US" sz="10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marL="85725" indent="-85725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기존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 방식과 정밀도</a:t>
            </a:r>
            <a:r>
              <a:rPr lang="en-US" altLang="ko-KR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800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제공주기에</a:t>
            </a:r>
            <a:r>
              <a:rPr lang="ko-KR" altLang="en-US" sz="80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따른 적정한 가격 책정</a:t>
            </a:r>
            <a:endParaRPr lang="ko-KR" altLang="en-US" sz="800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884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1919252" y="1988840"/>
            <a:ext cx="5128996" cy="410445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AutoShape 177"/>
          <p:cNvSpPr>
            <a:spLocks noChangeArrowheads="1"/>
          </p:cNvSpPr>
          <p:nvPr/>
        </p:nvSpPr>
        <p:spPr bwMode="auto">
          <a:xfrm>
            <a:off x="3635896" y="1628800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엘리베이터 질문</a:t>
            </a:r>
            <a:endParaRPr lang="en-US" altLang="ko-KR" sz="10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엘리베이터 질문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8493" y="2586823"/>
            <a:ext cx="475051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“ </a:t>
            </a: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주요결점지점의 신속한 고정밀지도의 갱신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을 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요하는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공기업 및 </a:t>
            </a:r>
            <a:r>
              <a:rPr lang="ko-KR" altLang="en-US" sz="14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사기업</a:t>
            </a:r>
            <a:r>
              <a:rPr lang="ko-KR" altLang="en-US" sz="14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에게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정확도 높은 고정밀지도를 신속하게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제공한다</a:t>
            </a:r>
            <a:r>
              <a:rPr lang="en-US" altLang="ko-KR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기존 </a:t>
            </a:r>
            <a:r>
              <a:rPr lang="en-US" altLang="ko-KR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MMS 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방식에 의지하는 </a:t>
            </a: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제작사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와는 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달리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활용한 </a:t>
            </a:r>
            <a:r>
              <a:rPr lang="ko-KR" altLang="en-US" sz="14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고정밀지도</a:t>
            </a:r>
            <a:r>
              <a:rPr lang="ko-KR" altLang="en-US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는</a:t>
            </a:r>
            <a:endParaRPr lang="en-US" altLang="ko-KR" sz="14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신속하고 실시간으로 고정밀지도</a:t>
            </a:r>
            <a:r>
              <a:rPr lang="ko-KR" altLang="en-US" sz="14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를 제공한다</a:t>
            </a:r>
            <a:r>
              <a:rPr lang="en-US" altLang="ko-KR" sz="14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.”</a:t>
            </a:r>
            <a:endParaRPr lang="ko-KR" altLang="en-US" sz="14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4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34229</TotalTime>
  <Words>451</Words>
  <Application>Microsoft Office PowerPoint</Application>
  <PresentationFormat>화면 슬라이드 쇼(4:3)</PresentationFormat>
  <Paragraphs>119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HY헤드라인M</vt:lpstr>
      <vt:lpstr>맑은 고딕</vt:lpstr>
      <vt:lpstr>Arial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RBY</dc:creator>
  <cp:lastModifiedBy>BKpc</cp:lastModifiedBy>
  <cp:revision>2579</cp:revision>
  <cp:lastPrinted>2020-03-05T01:36:47Z</cp:lastPrinted>
  <dcterms:created xsi:type="dcterms:W3CDTF">2010-04-07T07:20:11Z</dcterms:created>
  <dcterms:modified xsi:type="dcterms:W3CDTF">2020-10-26T08:01:22Z</dcterms:modified>
</cp:coreProperties>
</file>