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handoutMasterIdLst>
    <p:handoutMasterId r:id="rId11"/>
  </p:handoutMasterIdLst>
  <p:sldIdLst>
    <p:sldId id="580" r:id="rId3"/>
    <p:sldId id="581" r:id="rId4"/>
    <p:sldId id="575" r:id="rId5"/>
    <p:sldId id="576" r:id="rId6"/>
    <p:sldId id="578" r:id="rId7"/>
    <p:sldId id="577" r:id="rId8"/>
    <p:sldId id="579" r:id="rId9"/>
  </p:sldIdLst>
  <p:sldSz cx="9144000" cy="6858000" type="screen4x3"/>
  <p:notesSz cx="9874250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4" pos="54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D9D9D9"/>
    <a:srgbClr val="043963"/>
    <a:srgbClr val="F60A20"/>
    <a:srgbClr val="F2F2F2"/>
    <a:srgbClr val="C0504D"/>
    <a:srgbClr val="0E19FA"/>
    <a:srgbClr val="FF0066"/>
    <a:srgbClr val="FFFFFF"/>
    <a:srgbClr val="E9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2927" autoAdjust="0"/>
  </p:normalViewPr>
  <p:slideViewPr>
    <p:cSldViewPr>
      <p:cViewPr varScale="1">
        <p:scale>
          <a:sx n="95" d="100"/>
          <a:sy n="95" d="100"/>
        </p:scale>
        <p:origin x="1818" y="66"/>
      </p:cViewPr>
      <p:guideLst>
        <p:guide orient="horz" pos="845"/>
        <p:guide pos="385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003EC-421D-4DCB-A536-92DF2EF12C1F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953D5-11E7-45F3-9957-463B62AC0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44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4278841" cy="339883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9" y="1"/>
            <a:ext cx="4278841" cy="339883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13FC9751-7922-4654-B502-B5E1E3F10F80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8"/>
            <a:ext cx="7899400" cy="3058953"/>
          </a:xfrm>
          <a:prstGeom prst="rect">
            <a:avLst/>
          </a:prstGeom>
        </p:spPr>
        <p:txBody>
          <a:bodyPr vert="horz" lIns="91415" tIns="45708" rIns="91415" bIns="4570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5" y="6456612"/>
            <a:ext cx="4278841" cy="33988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9" y="6456612"/>
            <a:ext cx="4278841" cy="339883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B146A9EE-1303-4F8E-90F7-45A342BDA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6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어떤 서비스를 지원하는지 명확하게 표기하기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쉽고 알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6A9EE-1303-4F8E-90F7-45A342BDA97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20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values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6A9EE-1303-4F8E-90F7-45A342BDA97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8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문구가 너무 많다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6A9EE-1303-4F8E-90F7-45A342BDA97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64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인프라 라는 말을 빼고 소프트웨어 업체 소개</a:t>
            </a:r>
            <a:r>
              <a:rPr lang="ko-KR" altLang="en-US" baseline="0" dirty="0" smtClean="0"/>
              <a:t> 자료로 수정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6A9EE-1303-4F8E-90F7-45A342BDA97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6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35067-EC3E-41DF-B7E1-3DED9DC47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D90A5-68D2-4714-BDA8-3FD9A5E651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74637-FCAE-486E-AFC0-89E8A3FB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C0BEB-9DFE-4624-98F0-59640A13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6CD71-B480-4848-8E1F-52CB214B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2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A720D-B002-48B6-A111-C9F97F9C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3EFBF-1651-43E9-BB61-2A0037B5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37F1E-995E-4847-A68C-008556E3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6D48C-F8BE-464E-9F23-3ADEEDAF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040A5-D6F4-4C79-A498-0F43F430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6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B506F-86F5-4D42-B322-ACB16E15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B85B2-764A-427D-A7C8-3AC387DCF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8482F-E01D-40AA-BCC6-F7C65BBA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BFE40-40A4-447D-A237-73D229A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9E512-15FA-436A-AB00-0DA635A3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164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0B8F8-2DC6-4158-B317-4351F26F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6D473-A4D1-46BE-9B75-484686A9D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5C00B0-CEC4-4B6A-8786-899352623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7D0F0-B56D-4D57-950D-97A88906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C7C586-BC60-4C9D-A85E-D8B6DF52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5F3EE8-0875-4B9D-97ED-0144F58C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97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3468-31DD-4792-B743-87FBF289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96BF32-7944-4213-8D79-E5A194E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AE39FC-423E-4447-A671-1EAFA03D0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44AA2E-341C-4E6B-80C2-54DFC611D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02FA68-7A14-44FE-B828-35C36CD06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7C18D2-26C5-4AF1-B39B-3D48F548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09D7D7-04C6-4507-A482-C8F6B451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244411-5847-4BD2-BE05-C68FA8DD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31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B7823-680D-4B50-8942-02687C44C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3A2A1-EFBD-494B-9918-558E344B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11FF63-1D75-4C89-A87C-7A546A29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70202F-3D45-4736-BA3C-78509B73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021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2520E4-C1AC-49F1-B47A-F66EE3C1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C211EA-9A72-4C5E-B2D0-926F2012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B77E9-7C60-4998-8411-C83A08B8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795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4B299-3919-4BF0-831C-2BC7A2A46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C26A4-EA28-4228-B79D-C9186E3C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0F0B6-1342-417D-97EE-D214C0970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BFB9C-45CA-4428-B3C3-14ED7127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E5E31A-462A-48CB-9F0A-9B5E7B5A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5C44DC-962D-4846-86A4-4EBACEF2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37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A4CB0-7F70-4AF8-B0A5-7E0B47F0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03A433-723E-4B94-A4B1-C8A20413F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C8BC0-8A6F-4DF6-B05D-991FD4B0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1B251-412F-4106-AA2C-525C6153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0DADE9-0FEE-4AB2-A0B6-46E7EEE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AE56A6-E352-4DE6-8479-EF91B68D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20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59A77-88D3-4E93-B48C-1A43C1C1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D41252-46B9-44DF-8012-9CD952795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6E430-3354-46C3-A172-3AF83C28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AA5FA9-A9FD-47CC-8E9C-91507392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7B18C-381C-4FCD-925C-5948C9C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390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37E3E-3BF5-4C32-AA8E-CBD6ABC86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BFAD2-B8E4-4974-8362-65A8E12D3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C3A5B-5895-4A8F-8A59-04DCA01D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D009B-FDA5-460A-A651-43D7A261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7A3EA2-850A-4C8D-8816-8334D324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4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" y="0"/>
            <a:ext cx="9148601" cy="614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8728" y="6476797"/>
            <a:ext cx="735811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5" cstate="print"/>
          <a:srcRect l="6593" t="50096" r="47102" b="41886"/>
          <a:stretch>
            <a:fillRect/>
          </a:stretch>
        </p:blipFill>
        <p:spPr bwMode="auto">
          <a:xfrm>
            <a:off x="-32" y="6508132"/>
            <a:ext cx="1428728" cy="34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 userDrawn="1"/>
        </p:nvSpPr>
        <p:spPr>
          <a:xfrm>
            <a:off x="4283967" y="6637813"/>
            <a:ext cx="82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- </a:t>
            </a:r>
            <a:fld id="{D659E443-89DC-4C77-BD1F-F0F6E58F6B9A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pPr algn="ctr"/>
              <a:t>‹#›</a:t>
            </a:fld>
            <a:r>
              <a:rPr lang="en-US" altLang="ko-KR" sz="1200" dirty="0"/>
              <a:t> 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5A8458-489A-44AE-968B-4492137D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C5C1E-87B6-45C7-B816-CC3837EC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50042-3A2A-4309-A4D4-894EFF1CA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91C6-8D51-4E1A-9379-39AEFB9F26D8}" type="datetimeFigureOut">
              <a:rPr lang="ko-KR" altLang="en-US" smtClean="0"/>
              <a:t>2020-10-28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13F0F-B26C-4426-BAC6-840316B29E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003E4-12B3-41AC-8FFC-9E85497F0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58940-542B-4BBA-A2A6-EFCB8149AA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2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microsoft.com/office/2007/relationships/hdphoto" Target="../media/hdphoto3.wdp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0" y="-101600"/>
            <a:ext cx="9279136" cy="695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09" y="3130393"/>
            <a:ext cx="6651915" cy="2458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2936" y="3292812"/>
            <a:ext cx="200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Hailing           CAV</a:t>
            </a:r>
          </a:p>
          <a:p>
            <a:pPr algn="ctr"/>
            <a:r>
              <a:rPr lang="en-US" altLang="ko-KR" sz="2400" b="1" dirty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2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94" y="1434842"/>
            <a:ext cx="89870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SAM</a:t>
            </a:r>
            <a:r>
              <a:rPr lang="ko-KR" altLang="en-US" sz="4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㈜ </a:t>
            </a:r>
            <a:endParaRPr lang="en-US" altLang="ko-KR" sz="4000" b="1" dirty="0" smtClean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algn="ctr"/>
            <a:endParaRPr lang="en-US" altLang="ko-KR" sz="1000" b="1" dirty="0" smtClean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</a:endParaRPr>
          </a:p>
          <a:p>
            <a:pPr algn="ctr"/>
            <a:r>
              <a:rPr lang="ko-KR" altLang="en-US" sz="4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회사 </a:t>
            </a:r>
            <a:r>
              <a:rPr lang="ko-KR" altLang="en-US" sz="4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소개 자료</a:t>
            </a:r>
            <a:endParaRPr lang="ko-KR" altLang="en-US" sz="4000" b="1" dirty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" y="4462864"/>
            <a:ext cx="1856074" cy="1072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510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10294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28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lt"/>
                <a:cs typeface="Times New Roman" pitchFamily="18" charset="0"/>
              </a:rPr>
              <a:t>목</a:t>
            </a:r>
            <a:r>
              <a:rPr lang="en-US" altLang="ko-KR" sz="28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lt"/>
                <a:cs typeface="Times New Roman" pitchFamily="18" charset="0"/>
              </a:rPr>
              <a:t> </a:t>
            </a:r>
            <a:r>
              <a:rPr lang="ko-KR" altLang="en-US" sz="28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lt"/>
                <a:cs typeface="Times New Roman" pitchFamily="18" charset="0"/>
              </a:rPr>
              <a:t>차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j-lt"/>
              <a:cs typeface="Times New Roman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8942CB-BCA6-4434-9D89-867234DF2D88}"/>
              </a:ext>
            </a:extLst>
          </p:cNvPr>
          <p:cNvSpPr/>
          <p:nvPr/>
        </p:nvSpPr>
        <p:spPr>
          <a:xfrm>
            <a:off x="0" y="6381328"/>
            <a:ext cx="1403648" cy="476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510734" y="2006258"/>
            <a:ext cx="6373634" cy="505354"/>
            <a:chOff x="1835760" y="1103592"/>
            <a:chExt cx="5651040" cy="504000"/>
          </a:xfrm>
        </p:grpSpPr>
        <p:sp>
          <p:nvSpPr>
            <p:cNvPr id="114" name="Text Box 12"/>
            <p:cNvSpPr txBox="1">
              <a:spLocks noChangeArrowheads="1"/>
            </p:cNvSpPr>
            <p:nvPr/>
          </p:nvSpPr>
          <p:spPr bwMode="auto">
            <a:xfrm>
              <a:off x="3787328" y="1130097"/>
              <a:ext cx="2150662" cy="4297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200" b="1" dirty="0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  <a:ea typeface="+mj-ea"/>
                </a:rPr>
                <a:t>SAM</a:t>
              </a:r>
              <a:r>
                <a:rPr lang="ko-KR" altLang="en-US" sz="2200" b="1" dirty="0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  <a:ea typeface="+mj-ea"/>
                </a:rPr>
                <a:t>㈜ 회사</a:t>
              </a:r>
              <a:r>
                <a:rPr lang="en-US" altLang="ko-KR" sz="2200" b="1" dirty="0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  <a:ea typeface="+mj-ea"/>
                </a:rPr>
                <a:t> </a:t>
              </a:r>
              <a:r>
                <a:rPr lang="ko-KR" altLang="en-US" sz="2200" b="1" dirty="0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  <a:ea typeface="+mj-ea"/>
                </a:rPr>
                <a:t>정보</a:t>
              </a:r>
              <a:endParaRPr lang="en-US" altLang="ko-KR" sz="22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1835760" y="1103592"/>
              <a:ext cx="576000" cy="504000"/>
              <a:chOff x="1657200" y="963638"/>
              <a:chExt cx="762000" cy="665162"/>
            </a:xfrm>
          </p:grpSpPr>
          <p:grpSp>
            <p:nvGrpSpPr>
              <p:cNvPr id="117" name="Group 3"/>
              <p:cNvGrpSpPr>
                <a:grpSpLocks/>
              </p:cNvGrpSpPr>
              <p:nvPr/>
            </p:nvGrpSpPr>
            <p:grpSpPr bwMode="auto">
              <a:xfrm>
                <a:off x="1657200" y="963638"/>
                <a:ext cx="762000" cy="665162"/>
                <a:chOff x="1110" y="2656"/>
                <a:chExt cx="1549" cy="1351"/>
              </a:xfrm>
            </p:grpSpPr>
            <p:sp>
              <p:nvSpPr>
                <p:cNvPr id="119" name="AutoShape 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20" name="AutoShape 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21" name="AutoShape 6"/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</p:grpSp>
          <p:sp>
            <p:nvSpPr>
              <p:cNvPr id="118" name="Text Box 13"/>
              <p:cNvSpPr txBox="1">
                <a:spLocks noChangeArrowheads="1"/>
              </p:cNvSpPr>
              <p:nvPr/>
            </p:nvSpPr>
            <p:spPr bwMode="gray">
              <a:xfrm>
                <a:off x="1715407" y="1021097"/>
                <a:ext cx="651461" cy="5266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 dirty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ea typeface="굴림" pitchFamily="50" charset="-127"/>
                  </a:rPr>
                  <a:t>Ⅰ</a:t>
                </a:r>
              </a:p>
            </p:txBody>
          </p:sp>
        </p:grp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>
              <a:off x="2266800" y="1573238"/>
              <a:ext cx="52200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1510662" y="2704205"/>
            <a:ext cx="6373634" cy="505354"/>
            <a:chOff x="1835760" y="1103592"/>
            <a:chExt cx="5651040" cy="504000"/>
          </a:xfrm>
        </p:grpSpPr>
        <p:sp>
          <p:nvSpPr>
            <p:cNvPr id="80" name="Text Box 12"/>
            <p:cNvSpPr txBox="1">
              <a:spLocks noChangeArrowheads="1"/>
            </p:cNvSpPr>
            <p:nvPr/>
          </p:nvSpPr>
          <p:spPr bwMode="auto">
            <a:xfrm>
              <a:off x="3956462" y="1127801"/>
              <a:ext cx="1812400" cy="4297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2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</a:rPr>
                <a:t>SAM</a:t>
              </a:r>
              <a:r>
                <a:rPr lang="ko-KR" altLang="en-US" sz="22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</a:rPr>
                <a:t>㈜ </a:t>
              </a:r>
              <a:r>
                <a:rPr lang="ko-KR" altLang="en-US" sz="2200" b="1" dirty="0" err="1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</a:rPr>
                <a:t>메세지</a:t>
              </a:r>
              <a:endParaRPr lang="en-US" altLang="ko-KR" sz="22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ea"/>
              </a:endParaRPr>
            </a:p>
          </p:txBody>
        </p:sp>
        <p:grpSp>
          <p:nvGrpSpPr>
            <p:cNvPr id="81" name="그룹 69"/>
            <p:cNvGrpSpPr/>
            <p:nvPr/>
          </p:nvGrpSpPr>
          <p:grpSpPr>
            <a:xfrm>
              <a:off x="1835760" y="1103592"/>
              <a:ext cx="576000" cy="504000"/>
              <a:chOff x="1657200" y="963638"/>
              <a:chExt cx="762000" cy="665162"/>
            </a:xfrm>
          </p:grpSpPr>
          <p:grpSp>
            <p:nvGrpSpPr>
              <p:cNvPr id="83" name="Group 3"/>
              <p:cNvGrpSpPr>
                <a:grpSpLocks/>
              </p:cNvGrpSpPr>
              <p:nvPr/>
            </p:nvGrpSpPr>
            <p:grpSpPr bwMode="auto">
              <a:xfrm>
                <a:off x="1657200" y="963638"/>
                <a:ext cx="762000" cy="665162"/>
                <a:chOff x="1110" y="2656"/>
                <a:chExt cx="1549" cy="1351"/>
              </a:xfrm>
            </p:grpSpPr>
            <p:sp>
              <p:nvSpPr>
                <p:cNvPr id="85" name="AutoShape 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12" name="AutoShape 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13" name="AutoShape 6"/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</p:grpSp>
          <p:sp>
            <p:nvSpPr>
              <p:cNvPr id="84" name="Text Box 13"/>
              <p:cNvSpPr txBox="1">
                <a:spLocks noChangeArrowheads="1"/>
              </p:cNvSpPr>
              <p:nvPr/>
            </p:nvSpPr>
            <p:spPr bwMode="gray">
              <a:xfrm>
                <a:off x="1715408" y="1029789"/>
                <a:ext cx="651461" cy="5266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 dirty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latin typeface="맑은 고딕"/>
                    <a:ea typeface="굴림" pitchFamily="50" charset="-127"/>
                  </a:rPr>
                  <a:t>Ⅱ</a:t>
                </a:r>
                <a:endParaRPr lang="en-US" altLang="ko-KR" sz="24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solidFill>
                    <a:schemeClr val="bg1"/>
                  </a:solidFill>
                  <a:ea typeface="굴림" pitchFamily="50" charset="-127"/>
                </a:endParaRPr>
              </a:p>
            </p:txBody>
          </p:sp>
        </p:grp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2266800" y="1573238"/>
              <a:ext cx="52200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510662" y="3402152"/>
            <a:ext cx="6373634" cy="505354"/>
            <a:chOff x="1835760" y="1103592"/>
            <a:chExt cx="5651040" cy="504000"/>
          </a:xfrm>
        </p:grpSpPr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3831387" y="1130097"/>
              <a:ext cx="2062542" cy="4297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ko-KR" sz="22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</a:rPr>
                <a:t>SAM</a:t>
              </a:r>
              <a:r>
                <a:rPr lang="ko-KR" altLang="en-US" sz="22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</a:rPr>
                <a:t>㈜ </a:t>
              </a:r>
              <a:r>
                <a:rPr lang="ko-KR" altLang="en-US" sz="2200" b="1" dirty="0" err="1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</a:rPr>
                <a:t>주요기술</a:t>
              </a:r>
              <a:endParaRPr lang="en-US" altLang="ko-KR" sz="22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ea"/>
              </a:endParaRPr>
            </a:p>
          </p:txBody>
        </p:sp>
        <p:grpSp>
          <p:nvGrpSpPr>
            <p:cNvPr id="71" name="그룹 69"/>
            <p:cNvGrpSpPr/>
            <p:nvPr/>
          </p:nvGrpSpPr>
          <p:grpSpPr>
            <a:xfrm>
              <a:off x="1835760" y="1103592"/>
              <a:ext cx="576000" cy="504000"/>
              <a:chOff x="1657200" y="963638"/>
              <a:chExt cx="762000" cy="665162"/>
            </a:xfrm>
          </p:grpSpPr>
          <p:grpSp>
            <p:nvGrpSpPr>
              <p:cNvPr id="73" name="Group 3"/>
              <p:cNvGrpSpPr>
                <a:grpSpLocks/>
              </p:cNvGrpSpPr>
              <p:nvPr/>
            </p:nvGrpSpPr>
            <p:grpSpPr bwMode="auto">
              <a:xfrm>
                <a:off x="1657200" y="963638"/>
                <a:ext cx="762000" cy="665162"/>
                <a:chOff x="1110" y="2656"/>
                <a:chExt cx="1549" cy="1351"/>
              </a:xfrm>
            </p:grpSpPr>
            <p:sp>
              <p:nvSpPr>
                <p:cNvPr id="75" name="AutoShape 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76" name="AutoShape 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77" name="AutoShape 6"/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</p:grpSp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gray">
              <a:xfrm>
                <a:off x="1715407" y="1029789"/>
                <a:ext cx="651461" cy="5266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 dirty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Ⅲ</a:t>
                </a:r>
                <a:endParaRPr lang="en-US" altLang="ko-KR" sz="24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solidFill>
                    <a:schemeClr val="bg1"/>
                  </a:solidFill>
                  <a:ea typeface="굴림" pitchFamily="50" charset="-127"/>
                </a:endParaRPr>
              </a:p>
            </p:txBody>
          </p:sp>
        </p:grp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>
              <a:off x="2266800" y="1573238"/>
              <a:ext cx="52200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510662" y="4100099"/>
            <a:ext cx="6373634" cy="505354"/>
            <a:chOff x="1835760" y="1103592"/>
            <a:chExt cx="5651040" cy="504000"/>
          </a:xfrm>
        </p:grpSpPr>
        <p:sp>
          <p:nvSpPr>
            <p:cNvPr id="55" name="Text Box 12"/>
            <p:cNvSpPr txBox="1">
              <a:spLocks noChangeArrowheads="1"/>
            </p:cNvSpPr>
            <p:nvPr/>
          </p:nvSpPr>
          <p:spPr bwMode="auto">
            <a:xfrm>
              <a:off x="3817179" y="1130097"/>
              <a:ext cx="2090968" cy="4297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ko-KR" altLang="en-US" sz="2200" b="1" dirty="0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  <a:ea typeface="+mj-ea"/>
                </a:rPr>
                <a:t>파트너 기업 조건</a:t>
              </a:r>
              <a:endParaRPr lang="en-US" altLang="ko-KR" sz="22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grpSp>
          <p:nvGrpSpPr>
            <p:cNvPr id="56" name="그룹 69"/>
            <p:cNvGrpSpPr/>
            <p:nvPr/>
          </p:nvGrpSpPr>
          <p:grpSpPr>
            <a:xfrm>
              <a:off x="1835760" y="1103592"/>
              <a:ext cx="576000" cy="504000"/>
              <a:chOff x="1657200" y="963638"/>
              <a:chExt cx="762000" cy="665162"/>
            </a:xfrm>
          </p:grpSpPr>
          <p:grpSp>
            <p:nvGrpSpPr>
              <p:cNvPr id="58" name="Group 3"/>
              <p:cNvGrpSpPr>
                <a:grpSpLocks/>
              </p:cNvGrpSpPr>
              <p:nvPr/>
            </p:nvGrpSpPr>
            <p:grpSpPr bwMode="auto">
              <a:xfrm>
                <a:off x="1657200" y="963638"/>
                <a:ext cx="762000" cy="665162"/>
                <a:chOff x="1110" y="2656"/>
                <a:chExt cx="1549" cy="1351"/>
              </a:xfrm>
            </p:grpSpPr>
            <p:sp>
              <p:nvSpPr>
                <p:cNvPr id="60" name="AutoShape 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1" name="AutoShape 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62" name="AutoShape 6"/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</p:grp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gray">
              <a:xfrm>
                <a:off x="1715407" y="1029789"/>
                <a:ext cx="651461" cy="5266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 dirty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Ⅳ</a:t>
                </a:r>
                <a:endParaRPr lang="en-US" altLang="ko-KR" sz="24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solidFill>
                    <a:schemeClr val="bg1"/>
                  </a:solidFill>
                  <a:ea typeface="굴림" pitchFamily="50" charset="-127"/>
                </a:endParaRPr>
              </a:p>
            </p:txBody>
          </p:sp>
        </p:grp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266800" y="1573238"/>
              <a:ext cx="52200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1510662" y="4798045"/>
            <a:ext cx="6373634" cy="505354"/>
            <a:chOff x="1835760" y="1103592"/>
            <a:chExt cx="5651040" cy="504000"/>
          </a:xfrm>
        </p:grpSpPr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3316885" y="1130097"/>
              <a:ext cx="3091539" cy="4297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ko-KR" altLang="en-US" sz="2200" b="1" dirty="0" err="1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  <a:ea typeface="+mj-ea"/>
                </a:rPr>
                <a:t>자율주행차</a:t>
              </a:r>
              <a:r>
                <a:rPr lang="ko-KR" altLang="en-US" sz="2200" b="1" dirty="0" smtClean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  <a:ea typeface="+mj-ea"/>
                </a:rPr>
                <a:t> 업체 요구사항</a:t>
              </a:r>
              <a:endParaRPr lang="en-US" altLang="ko-KR" sz="22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ea"/>
                <a:ea typeface="+mj-ea"/>
              </a:endParaRPr>
            </a:p>
          </p:txBody>
        </p:sp>
        <p:grpSp>
          <p:nvGrpSpPr>
            <p:cNvPr id="48" name="그룹 69"/>
            <p:cNvGrpSpPr/>
            <p:nvPr/>
          </p:nvGrpSpPr>
          <p:grpSpPr>
            <a:xfrm>
              <a:off x="1835760" y="1103592"/>
              <a:ext cx="576000" cy="504000"/>
              <a:chOff x="1657200" y="963638"/>
              <a:chExt cx="762000" cy="665162"/>
            </a:xfrm>
          </p:grpSpPr>
          <p:grpSp>
            <p:nvGrpSpPr>
              <p:cNvPr id="50" name="Group 3"/>
              <p:cNvGrpSpPr>
                <a:grpSpLocks/>
              </p:cNvGrpSpPr>
              <p:nvPr/>
            </p:nvGrpSpPr>
            <p:grpSpPr bwMode="auto">
              <a:xfrm>
                <a:off x="1657200" y="963638"/>
                <a:ext cx="762000" cy="665162"/>
                <a:chOff x="1110" y="2656"/>
                <a:chExt cx="1549" cy="1351"/>
              </a:xfrm>
            </p:grpSpPr>
            <p:sp>
              <p:nvSpPr>
                <p:cNvPr id="52" name="AutoShape 4"/>
                <p:cNvSpPr>
                  <a:spLocks noChangeArrowheads="1"/>
                </p:cNvSpPr>
                <p:nvPr/>
              </p:nvSpPr>
              <p:spPr bwMode="gray">
                <a:xfrm>
                  <a:off x="1123" y="2679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3" name="AutoShape 5"/>
                <p:cNvSpPr>
                  <a:spLocks noChangeArrowheads="1"/>
                </p:cNvSpPr>
                <p:nvPr/>
              </p:nvSpPr>
              <p:spPr bwMode="gray">
                <a:xfrm>
                  <a:off x="1110" y="2656"/>
                  <a:ext cx="1536" cy="1328"/>
                </a:xfrm>
                <a:prstGeom prst="hexagon">
                  <a:avLst>
                    <a:gd name="adj" fmla="val 28916"/>
                    <a:gd name="vf" fmla="val 11547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54" name="AutoShape 6"/>
                <p:cNvSpPr>
                  <a:spLocks noChangeArrowheads="1"/>
                </p:cNvSpPr>
                <p:nvPr/>
              </p:nvSpPr>
              <p:spPr bwMode="gray">
                <a:xfrm>
                  <a:off x="1200" y="2736"/>
                  <a:ext cx="1350" cy="1168"/>
                </a:xfrm>
                <a:prstGeom prst="hexagon">
                  <a:avLst>
                    <a:gd name="adj" fmla="val 28896"/>
                    <a:gd name="vf" fmla="val 115470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</a:endParaRPr>
                </a:p>
              </p:txBody>
            </p:sp>
          </p:grpSp>
          <p:sp>
            <p:nvSpPr>
              <p:cNvPr id="51" name="Text Box 13"/>
              <p:cNvSpPr txBox="1">
                <a:spLocks noChangeArrowheads="1"/>
              </p:cNvSpPr>
              <p:nvPr/>
            </p:nvSpPr>
            <p:spPr bwMode="gray">
              <a:xfrm>
                <a:off x="1715408" y="1029789"/>
                <a:ext cx="651461" cy="5266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ko-KR" sz="2400" b="1" dirty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</a:rPr>
                  <a:t>Ⅴ</a:t>
                </a:r>
                <a:endParaRPr lang="en-US" altLang="ko-KR" sz="24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solidFill>
                    <a:schemeClr val="bg1"/>
                  </a:solidFill>
                  <a:ea typeface="굴림" pitchFamily="50" charset="-127"/>
                </a:endParaRPr>
              </a:p>
            </p:txBody>
          </p:sp>
        </p:grp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>
              <a:off x="2266800" y="1573238"/>
              <a:ext cx="52200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ko-KR" altLang="en-US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0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5702" y="836724"/>
            <a:ext cx="18703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altLang="ko-KR" dirty="0" smtClean="0"/>
              <a:t>elf driving car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90024" y="1301406"/>
            <a:ext cx="86876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b="1" dirty="0" smtClean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altLang="ko-KR" dirty="0" smtClean="0"/>
              <a:t>nd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069" y="1766088"/>
            <a:ext cx="254228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High definition </a:t>
            </a:r>
            <a:r>
              <a:rPr lang="en-US" altLang="ko-KR" sz="3500" b="1" dirty="0" smtClean="0">
                <a:solidFill>
                  <a:schemeClr val="accent5">
                    <a:lumMod val="50000"/>
                  </a:schemeClr>
                </a:solidFill>
              </a:rPr>
              <a:t>M</a:t>
            </a:r>
            <a:r>
              <a:rPr lang="en-US" altLang="ko-KR" dirty="0" smtClean="0"/>
              <a:t>ap</a:t>
            </a:r>
            <a:endParaRPr lang="ko-KR" altLang="en-US" dirty="0"/>
          </a:p>
        </p:txBody>
      </p:sp>
      <p:grpSp>
        <p:nvGrpSpPr>
          <p:cNvPr id="4" name="그룹 3"/>
          <p:cNvGrpSpPr>
            <a:grpSpLocks noChangeAspect="1"/>
          </p:cNvGrpSpPr>
          <p:nvPr/>
        </p:nvGrpSpPr>
        <p:grpSpPr>
          <a:xfrm>
            <a:off x="212043" y="2619495"/>
            <a:ext cx="6264696" cy="2177657"/>
            <a:chOff x="251520" y="2331463"/>
            <a:chExt cx="6264696" cy="2177657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51520" y="2331463"/>
              <a:ext cx="6264696" cy="217765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ko-KR" altLang="en-US" sz="105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5536" y="2453121"/>
              <a:ext cx="602709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 smtClean="0"/>
                <a:t> SAM</a:t>
              </a:r>
              <a:r>
                <a:rPr lang="ko-KR" altLang="en-US" sz="1000" dirty="0" smtClean="0"/>
                <a:t>은 정밀도로지도를 기반으로 </a:t>
              </a:r>
              <a:r>
                <a:rPr lang="ko-KR" altLang="en-US" sz="1000" dirty="0" err="1" smtClean="0"/>
                <a:t>자율주행자동차에게</a:t>
              </a:r>
              <a:r>
                <a:rPr lang="ko-KR" altLang="en-US" sz="1000" dirty="0" smtClean="0"/>
                <a:t> </a:t>
              </a:r>
              <a:r>
                <a:rPr lang="ko-KR" altLang="en-US" sz="1000" b="1" dirty="0" smtClean="0"/>
                <a:t>자율주행 </a:t>
              </a:r>
              <a:r>
                <a:rPr lang="ko-KR" altLang="en-US" sz="1000" b="1" dirty="0" err="1" smtClean="0"/>
                <a:t>지원정보를</a:t>
              </a:r>
              <a:r>
                <a:rPr lang="ko-KR" altLang="en-US" sz="1000" b="1" dirty="0" smtClean="0"/>
                <a:t> 제공</a:t>
              </a:r>
              <a:r>
                <a:rPr lang="ko-KR" altLang="en-US" sz="1000" dirty="0" smtClean="0"/>
                <a:t>하는 회사입니다</a:t>
              </a:r>
              <a:r>
                <a:rPr lang="en-US" altLang="ko-KR" sz="1000" dirty="0" smtClean="0"/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dirty="0" smtClean="0"/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주행센서에만 의존하기에는 위험한 기존의 </a:t>
              </a:r>
              <a:r>
                <a:rPr lang="ko-KR" altLang="en-US" sz="1000" dirty="0" err="1" smtClean="0"/>
                <a:t>자율주행자동차에게</a:t>
              </a:r>
              <a:r>
                <a:rPr lang="ko-KR" altLang="en-US" sz="1000" dirty="0" smtClean="0"/>
                <a:t> 자율주행 보조데이터를 제공함으로서 보다 안전하게 미래 기술로 발전할 수 있는 기회를 제공합니다</a:t>
              </a:r>
              <a:r>
                <a:rPr lang="en-US" altLang="ko-KR" sz="1000" dirty="0" smtClean="0"/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000" dirty="0" smtClean="0"/>
            </a:p>
            <a:p>
              <a:pPr algn="ctr">
                <a:lnSpc>
                  <a:spcPct val="150000"/>
                </a:lnSpc>
              </a:pP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더불어 </a:t>
              </a:r>
              <a:r>
                <a:rPr lang="ko-KR" altLang="en-US" sz="1000" dirty="0" err="1" smtClean="0"/>
                <a:t>드론을</a:t>
              </a:r>
              <a:r>
                <a:rPr lang="ko-KR" altLang="en-US" sz="1000" dirty="0" smtClean="0"/>
                <a:t> 활용해서 교통결절점의 </a:t>
              </a:r>
              <a:r>
                <a:rPr lang="ko-KR" altLang="en-US" sz="1000" b="1" dirty="0" smtClean="0"/>
                <a:t>정밀도로지도를 신속하게 구축</a:t>
              </a:r>
              <a:r>
                <a:rPr lang="ko-KR" altLang="en-US" sz="1000" dirty="0" smtClean="0"/>
                <a:t>하여 정적 운행정보를 제공하고</a:t>
              </a:r>
              <a:r>
                <a:rPr lang="en-US" altLang="ko-KR" sz="1000" dirty="0" smtClean="0"/>
                <a:t>, </a:t>
              </a:r>
              <a:r>
                <a:rPr lang="ko-KR" altLang="en-US" sz="1000" dirty="0" smtClean="0"/>
                <a:t>또한 </a:t>
              </a:r>
              <a:r>
                <a:rPr lang="ko-KR" altLang="en-US" sz="1000" b="1" dirty="0" smtClean="0"/>
                <a:t>실시간으로 변화하는 도로의 데이터를 수집 및 처리</a:t>
              </a:r>
              <a:r>
                <a:rPr lang="ko-KR" altLang="en-US" sz="1000" dirty="0" smtClean="0"/>
                <a:t>하여 </a:t>
              </a:r>
              <a:r>
                <a:rPr lang="ko-KR" altLang="en-US" sz="1000" dirty="0" err="1" smtClean="0"/>
                <a:t>자율주행자동차에게</a:t>
              </a:r>
              <a:r>
                <a:rPr lang="ko-KR" altLang="en-US" sz="1000" dirty="0" smtClean="0"/>
                <a:t> 동적운행정보를</a:t>
              </a:r>
              <a:endParaRPr lang="en-US" altLang="ko-KR" sz="1000" dirty="0" smtClean="0"/>
            </a:p>
            <a:p>
              <a:pPr algn="ctr">
                <a:lnSpc>
                  <a:spcPct val="150000"/>
                </a:lnSpc>
              </a:pPr>
              <a:r>
                <a:rPr lang="ko-KR" altLang="en-US" sz="1000" dirty="0" smtClean="0"/>
                <a:t>제공하여서 보다 안전하고 신속한 자율주행자동차의 경험을 도울 수 있습니다</a:t>
              </a:r>
              <a:r>
                <a:rPr lang="en-US" altLang="ko-KR" sz="1000" dirty="0" smtClean="0"/>
                <a:t>.</a:t>
              </a:r>
            </a:p>
          </p:txBody>
        </p:sp>
      </p:grp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회사 정보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13351" y="1786894"/>
            <a:ext cx="2542282" cy="589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 err="1" smtClean="0"/>
              <a:t>에스에이엠</a:t>
            </a:r>
            <a:r>
              <a:rPr lang="ko-KR" altLang="en-US" sz="1400" b="1" dirty="0" smtClean="0"/>
              <a:t> 주식회사</a:t>
            </a:r>
            <a:endParaRPr lang="en-US" altLang="ko-KR" sz="1400" b="1" dirty="0" smtClean="0"/>
          </a:p>
          <a:p>
            <a:pPr algn="r">
              <a:lnSpc>
                <a:spcPct val="150000"/>
              </a:lnSpc>
            </a:pPr>
            <a:r>
              <a:rPr lang="en-US" altLang="ko-KR" sz="1400" b="1" dirty="0" smtClean="0"/>
              <a:t>SAM </a:t>
            </a:r>
            <a:r>
              <a:rPr lang="en-US" altLang="ko-KR" sz="1400" b="1" dirty="0" err="1" smtClean="0"/>
              <a:t>Co.,Ltd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grpSp>
        <p:nvGrpSpPr>
          <p:cNvPr id="84" name="그룹 83"/>
          <p:cNvGrpSpPr>
            <a:grpSpLocks noChangeAspect="1"/>
          </p:cNvGrpSpPr>
          <p:nvPr/>
        </p:nvGrpSpPr>
        <p:grpSpPr>
          <a:xfrm>
            <a:off x="1835696" y="5373216"/>
            <a:ext cx="7061498" cy="1170497"/>
            <a:chOff x="611560" y="3066999"/>
            <a:chExt cx="7371514" cy="1669965"/>
          </a:xfrm>
        </p:grpSpPr>
        <p:grpSp>
          <p:nvGrpSpPr>
            <p:cNvPr id="85" name="그룹 84"/>
            <p:cNvGrpSpPr/>
            <p:nvPr/>
          </p:nvGrpSpPr>
          <p:grpSpPr>
            <a:xfrm>
              <a:off x="611560" y="3068960"/>
              <a:ext cx="1611910" cy="1666880"/>
              <a:chOff x="6165303" y="4249461"/>
              <a:chExt cx="1611910" cy="1666880"/>
            </a:xfrm>
          </p:grpSpPr>
          <p:pic>
            <p:nvPicPr>
              <p:cNvPr id="108" name="그림 10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5303" y="4249461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09" name="그림 10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818" y="4249462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10" name="그림 10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1858" y="4249463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11" name="그림 1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104" y="4249463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12" name="그림 1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5263" y="4249466"/>
                <a:ext cx="361950" cy="1666875"/>
              </a:xfrm>
              <a:prstGeom prst="rect">
                <a:avLst/>
              </a:prstGeom>
            </p:spPr>
          </p:pic>
        </p:grpSp>
        <p:grpSp>
          <p:nvGrpSpPr>
            <p:cNvPr id="86" name="그룹 85"/>
            <p:cNvGrpSpPr/>
            <p:nvPr/>
          </p:nvGrpSpPr>
          <p:grpSpPr>
            <a:xfrm>
              <a:off x="2195736" y="3068960"/>
              <a:ext cx="1611910" cy="1666880"/>
              <a:chOff x="6165303" y="4249461"/>
              <a:chExt cx="1611910" cy="1666880"/>
            </a:xfrm>
          </p:grpSpPr>
          <p:pic>
            <p:nvPicPr>
              <p:cNvPr id="103" name="그림 10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5303" y="4249461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818" y="4249462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05" name="그림 10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1858" y="4249463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104" y="4249463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07" name="그림 10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5263" y="4249466"/>
                <a:ext cx="361950" cy="1666875"/>
              </a:xfrm>
              <a:prstGeom prst="rect">
                <a:avLst/>
              </a:prstGeom>
            </p:spPr>
          </p:pic>
        </p:grpSp>
        <p:grpSp>
          <p:nvGrpSpPr>
            <p:cNvPr id="87" name="그룹 86"/>
            <p:cNvGrpSpPr/>
            <p:nvPr/>
          </p:nvGrpSpPr>
          <p:grpSpPr>
            <a:xfrm>
              <a:off x="5404061" y="3070084"/>
              <a:ext cx="1620749" cy="1666880"/>
              <a:chOff x="6156464" y="4249461"/>
              <a:chExt cx="1620749" cy="1666880"/>
            </a:xfrm>
          </p:grpSpPr>
          <p:pic>
            <p:nvPicPr>
              <p:cNvPr id="98" name="그림 9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6464" y="4249461"/>
                <a:ext cx="361950" cy="1666874"/>
              </a:xfrm>
              <a:prstGeom prst="rect">
                <a:avLst/>
              </a:prstGeom>
            </p:spPr>
          </p:pic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818" y="4249462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00" name="그림 9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1858" y="4249463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01" name="그림 10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104" y="4249463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5263" y="4249466"/>
                <a:ext cx="361950" cy="1666875"/>
              </a:xfrm>
              <a:prstGeom prst="rect">
                <a:avLst/>
              </a:prstGeom>
            </p:spPr>
          </p:pic>
        </p:grpSp>
        <p:grpSp>
          <p:nvGrpSpPr>
            <p:cNvPr id="88" name="그룹 87"/>
            <p:cNvGrpSpPr/>
            <p:nvPr/>
          </p:nvGrpSpPr>
          <p:grpSpPr>
            <a:xfrm>
              <a:off x="7024569" y="3066999"/>
              <a:ext cx="958505" cy="1666877"/>
              <a:chOff x="6165303" y="4249461"/>
              <a:chExt cx="958505" cy="1666877"/>
            </a:xfrm>
          </p:grpSpPr>
          <p:pic>
            <p:nvPicPr>
              <p:cNvPr id="95" name="그림 9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5303" y="4249461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96" name="그림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818" y="4249462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1858" y="4249463"/>
                <a:ext cx="361950" cy="1666875"/>
              </a:xfrm>
              <a:prstGeom prst="rect">
                <a:avLst/>
              </a:prstGeom>
            </p:spPr>
          </p:pic>
        </p:grpSp>
        <p:grpSp>
          <p:nvGrpSpPr>
            <p:cNvPr id="89" name="그룹 88"/>
            <p:cNvGrpSpPr/>
            <p:nvPr/>
          </p:nvGrpSpPr>
          <p:grpSpPr>
            <a:xfrm>
              <a:off x="3800127" y="3068955"/>
              <a:ext cx="1611910" cy="1666880"/>
              <a:chOff x="6165303" y="4249461"/>
              <a:chExt cx="1611910" cy="1666880"/>
            </a:xfrm>
          </p:grpSpPr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5303" y="4249461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29818" y="4249462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92" name="그림 9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61858" y="4249463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1104" y="4249463"/>
                <a:ext cx="361950" cy="1666875"/>
              </a:xfrm>
              <a:prstGeom prst="rect">
                <a:avLst/>
              </a:prstGeom>
            </p:spPr>
          </p:pic>
          <p:pic>
            <p:nvPicPr>
              <p:cNvPr id="94" name="그림 9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5263" y="4249466"/>
                <a:ext cx="361950" cy="1666875"/>
              </a:xfrm>
              <a:prstGeom prst="rect">
                <a:avLst/>
              </a:prstGeom>
            </p:spPr>
          </p:pic>
        </p:grpSp>
      </p:grpSp>
      <p:pic>
        <p:nvPicPr>
          <p:cNvPr id="113" name="그림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860" y="5785925"/>
            <a:ext cx="598275" cy="526743"/>
          </a:xfrm>
          <a:prstGeom prst="rect">
            <a:avLst/>
          </a:prstGeom>
        </p:spPr>
      </p:pic>
      <p:grpSp>
        <p:nvGrpSpPr>
          <p:cNvPr id="114" name="그룹 113"/>
          <p:cNvGrpSpPr>
            <a:grpSpLocks noChangeAspect="1"/>
          </p:cNvGrpSpPr>
          <p:nvPr/>
        </p:nvGrpSpPr>
        <p:grpSpPr>
          <a:xfrm>
            <a:off x="6682763" y="4509120"/>
            <a:ext cx="2233771" cy="1958744"/>
            <a:chOff x="1442120" y="3251448"/>
            <a:chExt cx="3129880" cy="2744522"/>
          </a:xfrm>
        </p:grpSpPr>
        <p:pic>
          <p:nvPicPr>
            <p:cNvPr id="115" name="_x425588280" descr="EMB000017304ad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2120" y="3251448"/>
              <a:ext cx="2520280" cy="213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_x425588280" descr="EMB000017304ad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520" y="3403848"/>
              <a:ext cx="2520280" cy="213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_x425588280" descr="EMB000017304ad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920" y="3556248"/>
              <a:ext cx="2520280" cy="213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_x425588280" descr="EMB000017304ad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9320" y="3708648"/>
              <a:ext cx="2520280" cy="213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_x425588280" descr="EMB000017304ad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3861048"/>
              <a:ext cx="2520280" cy="2134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직사각형 119"/>
          <p:cNvSpPr/>
          <p:nvPr/>
        </p:nvSpPr>
        <p:spPr>
          <a:xfrm>
            <a:off x="6868312" y="4006805"/>
            <a:ext cx="2028113" cy="646331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8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정밀도로지도 </a:t>
            </a:r>
            <a:r>
              <a:rPr lang="ko-KR" altLang="en-US" sz="800" b="1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제작</a:t>
            </a:r>
            <a:endParaRPr lang="en-US" altLang="ko-KR" sz="800" b="1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교통절절점대상 정밀도로지도 제작</a:t>
            </a:r>
            <a:endParaRPr lang="en-US" altLang="ko-KR" sz="8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자율주행에</a:t>
            </a:r>
            <a:r>
              <a:rPr lang="ko-KR" altLang="en-US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필수적인 도로정보 제공</a:t>
            </a:r>
            <a:endParaRPr lang="en-US" altLang="ko-KR" sz="8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121" name="그림 1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821" y="5318407"/>
            <a:ext cx="638175" cy="685800"/>
          </a:xfrm>
          <a:prstGeom prst="rect">
            <a:avLst/>
          </a:prstGeom>
        </p:spPr>
      </p:pic>
      <p:sp>
        <p:nvSpPr>
          <p:cNvPr id="122" name="이등변 삼각형 121"/>
          <p:cNvSpPr/>
          <p:nvPr/>
        </p:nvSpPr>
        <p:spPr>
          <a:xfrm rot="17436996">
            <a:off x="4629315" y="4762709"/>
            <a:ext cx="576064" cy="1052121"/>
          </a:xfrm>
          <a:prstGeom prst="triangl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99085">
                <a:srgbClr val="FDDEC6"/>
              </a:gs>
              <a:gs pos="85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737" b="94737" l="743" r="97770">
                        <a14:foregroundMark x1="48141" y1="15263" x2="48141" y2="15263"/>
                        <a14:foregroundMark x1="82156" y1="37368" x2="82156" y2="37368"/>
                        <a14:foregroundMark x1="81041" y1="23158" x2="81041" y2="23158"/>
                        <a14:foregroundMark x1="81413" y1="14737" x2="81413" y2="14737"/>
                        <a14:foregroundMark x1="81599" y1="30526" x2="81599" y2="30526"/>
                        <a14:foregroundMark x1="52416" y1="65789" x2="52416" y2="65789"/>
                        <a14:foregroundMark x1="49442" y1="63684" x2="49442" y2="63684"/>
                        <a14:foregroundMark x1="16914" y1="37895" x2="16914" y2="37895"/>
                        <a14:foregroundMark x1="17658" y1="22105" x2="17658" y2="22105"/>
                        <a14:foregroundMark x1="17658" y1="14737" x2="17658" y2="14737"/>
                        <a14:foregroundMark x1="17844" y1="30526" x2="17844" y2="305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5107" y="4797152"/>
            <a:ext cx="905264" cy="450401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94" b="97428" l="0" r="100000">
                        <a14:foregroundMark x1="9059" y1="18971" x2="9059" y2="18971"/>
                        <a14:foregroundMark x1="7460" y1="78135" x2="7460" y2="78135"/>
                        <a14:foregroundMark x1="43162" y1="46624" x2="43162" y2="46624"/>
                        <a14:foregroundMark x1="36767" y1="29260" x2="36767" y2="29260"/>
                        <a14:foregroundMark x1="32504" y1="33762" x2="47069" y2="54341"/>
                        <a14:foregroundMark x1="51865" y1="18328" x2="51865" y2="18328"/>
                        <a14:foregroundMark x1="68561" y1="18328" x2="68561" y2="18328"/>
                        <a14:foregroundMark x1="82948" y1="19293" x2="82948" y2="19293"/>
                        <a14:foregroundMark x1="93606" y1="18971" x2="93606" y2="18971"/>
                        <a14:foregroundMark x1="93606" y1="50804" x2="93606" y2="50804"/>
                        <a14:foregroundMark x1="89165" y1="56270" x2="90586" y2="39871"/>
                        <a14:foregroundMark x1="96092" y1="74277" x2="92362" y2="83601"/>
                        <a14:foregroundMark x1="76732" y1="81672" x2="65542" y2="80386"/>
                        <a14:foregroundMark x1="55240" y1="82958" x2="43694" y2="81994"/>
                      </a14:backgroundRemoval>
                    </a14:imgEffect>
                  </a14:imgLayer>
                </a14:imgProps>
              </a:ext>
            </a:extLst>
          </a:blip>
          <a:srcRect r="693"/>
          <a:stretch/>
        </p:blipFill>
        <p:spPr>
          <a:xfrm rot="10800000">
            <a:off x="3587916" y="5840845"/>
            <a:ext cx="520123" cy="289320"/>
          </a:xfrm>
          <a:prstGeom prst="rect">
            <a:avLst/>
          </a:prstGeom>
        </p:spPr>
      </p:pic>
      <p:sp>
        <p:nvSpPr>
          <p:cNvPr id="125" name="직사각형 124"/>
          <p:cNvSpPr/>
          <p:nvPr/>
        </p:nvSpPr>
        <p:spPr>
          <a:xfrm>
            <a:off x="1106350" y="5349251"/>
            <a:ext cx="2382863" cy="646331"/>
          </a:xfrm>
          <a:prstGeom prst="rect">
            <a:avLst/>
          </a:prstGeom>
          <a:solidFill>
            <a:srgbClr val="DCE6F2"/>
          </a:solidFill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8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동적운행정보 제공</a:t>
            </a:r>
            <a:endParaRPr lang="en-US" altLang="ko-KR" sz="800" b="1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en-US" altLang="ko-KR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LDM</a:t>
            </a:r>
            <a:r>
              <a:rPr lang="ko-KR" altLang="en-US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의 </a:t>
            </a:r>
            <a:r>
              <a:rPr lang="en-US" altLang="ko-KR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Layer 3,4</a:t>
            </a:r>
            <a:r>
              <a:rPr lang="ko-KR" altLang="en-US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에 해당하는 정보제공</a:t>
            </a:r>
            <a:endParaRPr lang="en-US" altLang="ko-KR" sz="8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실시간 </a:t>
            </a:r>
            <a:r>
              <a:rPr lang="ko-KR" altLang="en-US" sz="8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도로데이터</a:t>
            </a:r>
            <a:r>
              <a:rPr lang="ko-KR" altLang="en-US" sz="8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제공으로 자율주행 지원</a:t>
            </a:r>
            <a:endParaRPr lang="en-US" altLang="ko-KR" sz="8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72804" y="2440448"/>
            <a:ext cx="2593606" cy="28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1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Development to the Future</a:t>
            </a:r>
            <a:endParaRPr lang="ko-KR" altLang="en-US" sz="1100" b="1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6525343"/>
            <a:ext cx="1475656" cy="330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3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755576" y="3883040"/>
            <a:ext cx="5087140" cy="240212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5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755576" y="1049769"/>
            <a:ext cx="5087140" cy="23072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5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AutoShape 177"/>
          <p:cNvSpPr>
            <a:spLocks noChangeArrowheads="1"/>
          </p:cNvSpPr>
          <p:nvPr/>
        </p:nvSpPr>
        <p:spPr bwMode="auto">
          <a:xfrm>
            <a:off x="490406" y="1741911"/>
            <a:ext cx="1367854" cy="893080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Cooperate </a:t>
            </a:r>
          </a:p>
          <a:p>
            <a:pPr algn="ctr">
              <a:lnSpc>
                <a:spcPct val="150000"/>
              </a:lnSpc>
            </a:pPr>
            <a:r>
              <a:rPr lang="en-US" altLang="ko-KR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Message</a:t>
            </a:r>
            <a:endParaRPr lang="ko-KR" altLang="en-US" sz="15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58623" y="2584469"/>
            <a:ext cx="13743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Technology</a:t>
            </a:r>
            <a:br>
              <a:rPr lang="en-US" altLang="ko-KR" sz="1200" b="1" dirty="0" smtClean="0"/>
            </a:br>
            <a:endParaRPr lang="en-US" altLang="ko-KR" sz="12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세상을 더 풍족하게 할 새로운 기술의 실현</a:t>
            </a:r>
            <a:endParaRPr lang="en-US" altLang="ko-KR" sz="900" dirty="0" smtClean="0"/>
          </a:p>
        </p:txBody>
      </p:sp>
      <p:sp>
        <p:nvSpPr>
          <p:cNvPr id="30" name="AutoShape 177"/>
          <p:cNvSpPr>
            <a:spLocks noChangeArrowheads="1"/>
          </p:cNvSpPr>
          <p:nvPr/>
        </p:nvSpPr>
        <p:spPr bwMode="auto">
          <a:xfrm>
            <a:off x="6697957" y="1772816"/>
            <a:ext cx="1695709" cy="527785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Core Value</a:t>
            </a:r>
            <a:endParaRPr lang="ko-KR" altLang="en-US" sz="15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7077" y="1284988"/>
            <a:ext cx="3456350" cy="481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완벽한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자율주행을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위한 자율주행 지원의 발전</a:t>
            </a:r>
            <a:endParaRPr lang="ko-KR" altLang="en-US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037077" y="1220918"/>
            <a:ext cx="2593606" cy="28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 Mission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037077" y="1938029"/>
            <a:ext cx="345635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안전하면서 미래로 나아갈 수 있는 미래지향적 기술 개발</a:t>
            </a:r>
            <a:endParaRPr lang="ko-KR" altLang="en-US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037077" y="1873959"/>
            <a:ext cx="2593606" cy="28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 Core Value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037077" y="2628974"/>
            <a:ext cx="3456350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완벽한 자율주행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지원정보의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실시간 제공을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선두하는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기업</a:t>
            </a:r>
            <a:endParaRPr lang="ko-KR" altLang="en-US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37077" y="2564904"/>
            <a:ext cx="2593606" cy="28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 Vision</a:t>
            </a:r>
            <a:endParaRPr lang="ko-KR" altLang="en-US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2" name="AutoShape 177"/>
          <p:cNvSpPr>
            <a:spLocks noChangeArrowheads="1"/>
          </p:cNvSpPr>
          <p:nvPr/>
        </p:nvSpPr>
        <p:spPr bwMode="auto">
          <a:xfrm>
            <a:off x="2164568" y="3528141"/>
            <a:ext cx="2201896" cy="547138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en-US" altLang="ko-KR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SAM</a:t>
            </a:r>
            <a:r>
              <a:rPr lang="ko-KR" altLang="en-US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의 </a:t>
            </a:r>
            <a:r>
              <a:rPr lang="ko-KR" altLang="en-US" sz="15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주요기술</a:t>
            </a:r>
            <a:endParaRPr lang="ko-KR" altLang="en-US" sz="15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50298" y="5444643"/>
            <a:ext cx="2182837" cy="71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정적운행정보 제공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36" y="4190104"/>
            <a:ext cx="2173160" cy="1452183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3418237" y="5444426"/>
            <a:ext cx="2173159" cy="7155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동적운행정보 제공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921" y="4185588"/>
            <a:ext cx="2182837" cy="145670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417876" y="5552739"/>
            <a:ext cx="1420737" cy="323165"/>
          </a:xfrm>
          <a:prstGeom prst="rect">
            <a:avLst/>
          </a:prstGeom>
          <a:solidFill>
            <a:srgbClr val="DCE6F2"/>
          </a:solidFill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0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정밀도로지도 제작</a:t>
            </a:r>
            <a:endParaRPr lang="en-US" altLang="ko-KR" sz="1000" b="1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781089" y="5538882"/>
            <a:ext cx="1420737" cy="346249"/>
          </a:xfrm>
          <a:prstGeom prst="rect">
            <a:avLst/>
          </a:prstGeom>
          <a:solidFill>
            <a:srgbClr val="DCE6F2"/>
          </a:solidFill>
        </p:spPr>
        <p:txBody>
          <a:bodyPr wrap="square" anchor="ctr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ko-KR" sz="11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LDM </a:t>
            </a:r>
            <a:r>
              <a:rPr lang="ko-KR" altLang="en-US" sz="11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제작</a:t>
            </a:r>
            <a:endParaRPr lang="en-US" altLang="ko-KR" sz="1100" b="1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SAM</a:t>
            </a:r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㈜ </a:t>
            </a:r>
            <a:r>
              <a:rPr lang="ko-KR" altLang="en-US" sz="2800" b="1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메세지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870728" y="3633252"/>
            <a:ext cx="13743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Future</a:t>
            </a:r>
            <a:br>
              <a:rPr lang="en-US" altLang="ko-KR" sz="1200" b="1" dirty="0" smtClean="0"/>
            </a:br>
            <a:endParaRPr lang="en-US" altLang="ko-KR" sz="12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끊임없는 도전으로 만들어가는 미래</a:t>
            </a:r>
            <a:endParaRPr lang="en-US" altLang="ko-KR" sz="9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6853797" y="4682035"/>
            <a:ext cx="1374375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/>
              <a:t>Safety</a:t>
            </a:r>
            <a:br>
              <a:rPr lang="en-US" altLang="ko-KR" sz="1200" b="1" dirty="0" smtClean="0"/>
            </a:br>
            <a:endParaRPr lang="en-US" altLang="ko-KR" sz="1200" b="1" dirty="0" smtClean="0"/>
          </a:p>
          <a:p>
            <a:pPr algn="ctr">
              <a:lnSpc>
                <a:spcPct val="150000"/>
              </a:lnSpc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안전한 세상을 </a:t>
            </a:r>
            <a:r>
              <a:rPr lang="ko-KR" altLang="en-US" sz="900" dirty="0" err="1" smtClean="0"/>
              <a:t>만들기위한</a:t>
            </a:r>
            <a:r>
              <a:rPr lang="ko-KR" altLang="en-US" sz="900" dirty="0" smtClean="0"/>
              <a:t> 신기술 개발</a:t>
            </a:r>
            <a:endParaRPr lang="en-US" altLang="ko-KR" sz="9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0" y="6525343"/>
            <a:ext cx="1475656" cy="330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37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모서리가 둥근 직사각형 40"/>
          <p:cNvSpPr/>
          <p:nvPr/>
        </p:nvSpPr>
        <p:spPr>
          <a:xfrm>
            <a:off x="395536" y="1335627"/>
            <a:ext cx="4032448" cy="497369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5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AutoShape 177"/>
          <p:cNvSpPr>
            <a:spLocks noChangeArrowheads="1"/>
          </p:cNvSpPr>
          <p:nvPr/>
        </p:nvSpPr>
        <p:spPr bwMode="auto">
          <a:xfrm>
            <a:off x="1367644" y="1009654"/>
            <a:ext cx="2088231" cy="547138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5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항공영상을</a:t>
            </a:r>
            <a:r>
              <a:rPr lang="ko-KR" altLang="en-US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활용한 </a:t>
            </a:r>
            <a:endParaRPr lang="en-US" altLang="ko-KR" sz="15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5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15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도로지도</a:t>
            </a:r>
            <a:r>
              <a:rPr lang="ko-KR" altLang="en-US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제작</a:t>
            </a:r>
            <a:endParaRPr lang="ko-KR" altLang="en-US" sz="15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31142" y="4305002"/>
            <a:ext cx="3563400" cy="15465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2D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정사영상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및 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3D 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영상 기반의 정밀도로지도 제공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차선 구분에 따른 개별 레이어 정밀 구축 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드론을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활용한 지도 갱신의 특이성 확보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 b="1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SAM</a:t>
            </a:r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㈜ </a:t>
            </a:r>
            <a:r>
              <a:rPr lang="ko-KR" altLang="en-US" sz="2800" b="1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주요기술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1000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109286">
            <a:off x="1511011" y="805901"/>
            <a:ext cx="1682502" cy="3585024"/>
          </a:xfrm>
          <a:prstGeom prst="rect">
            <a:avLst/>
          </a:prstGeom>
        </p:spPr>
      </p:pic>
      <p:pic>
        <p:nvPicPr>
          <p:cNvPr id="1025" name="_x394600128" descr="EMB000020e0558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2" y="3411582"/>
            <a:ext cx="2448272" cy="166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3251" y="3411582"/>
            <a:ext cx="1971291" cy="1669649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4711427" y="1335627"/>
            <a:ext cx="4032448" cy="497369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05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AutoShape 177"/>
          <p:cNvSpPr>
            <a:spLocks noChangeArrowheads="1"/>
          </p:cNvSpPr>
          <p:nvPr/>
        </p:nvSpPr>
        <p:spPr bwMode="auto">
          <a:xfrm>
            <a:off x="5163772" y="1009654"/>
            <a:ext cx="3127758" cy="547138"/>
          </a:xfrm>
          <a:prstGeom prst="rect">
            <a:avLst/>
          </a:prstGeom>
          <a:solidFill>
            <a:srgbClr val="C6D9F1"/>
          </a:solidFill>
          <a:ln w="6350" algn="ctr">
            <a:solidFill>
              <a:srgbClr val="C0C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tIns="0" bIns="0" anchor="ctr"/>
          <a:lstStyle/>
          <a:p>
            <a:pPr algn="ctr"/>
            <a:r>
              <a:rPr lang="ko-KR" altLang="en-US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자율주행차량의 </a:t>
            </a:r>
            <a:r>
              <a:rPr lang="ko-KR" altLang="en-US" sz="1500" b="1" dirty="0" err="1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안전제고를</a:t>
            </a:r>
            <a:r>
              <a:rPr lang="ko-KR" altLang="en-US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 위한 </a:t>
            </a:r>
            <a:endParaRPr lang="en-US" altLang="ko-KR" sz="1500" b="1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1500" b="1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개인 맞춤형 교통정보 제공</a:t>
            </a:r>
            <a:endParaRPr lang="ko-KR" altLang="en-US" sz="1500" b="1" dirty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9792" y="1958371"/>
            <a:ext cx="1496245" cy="115968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9060" y="2225795"/>
            <a:ext cx="3218212" cy="10649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6525343"/>
            <a:ext cx="1475656" cy="330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955032" y="4077072"/>
            <a:ext cx="3534822" cy="19159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드론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항공영상을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활용한 교통 </a:t>
            </a: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결절점의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실시간 교통정보 획득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개별차량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주행 행태 분석을 통한 구역별 주행 위험도 산정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주행 위험도에 따른 자율주행자동차의 주행 시나리오 제공</a:t>
            </a: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자율주행자동차를 위한 동적 정보 제공을 통한 안전한 자율주행 기술의 보조적 역할 수행 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(LDM layer 3,4 </a:t>
            </a:r>
            <a:r>
              <a:rPr lang="ko-KR" altLang="en-US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해당</a:t>
            </a:r>
            <a:r>
              <a: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6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특허 </a:t>
            </a:r>
            <a:r>
              <a:rPr lang="en-US" altLang="ko-KR" sz="7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: </a:t>
            </a:r>
            <a:r>
              <a:rPr lang="ko-KR" altLang="en-US" sz="7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공중촬영 영상을 이용한 차량 </a:t>
            </a:r>
            <a:r>
              <a:rPr lang="ko-KR" altLang="en-US" sz="7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행태 분석 </a:t>
            </a:r>
            <a:r>
              <a:rPr lang="ko-KR" altLang="en-US" sz="7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시스템 및 이를 이용한 </a:t>
            </a:r>
            <a:r>
              <a:rPr lang="ko-KR" altLang="en-US" sz="7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분석방법</a:t>
            </a:r>
            <a:endParaRPr lang="en-US" altLang="ko-KR" sz="7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0822" y="3271467"/>
            <a:ext cx="1959032" cy="1227113"/>
          </a:xfrm>
          <a:prstGeom prst="rect">
            <a:avLst/>
          </a:prstGeom>
        </p:spPr>
      </p:pic>
      <p:pic>
        <p:nvPicPr>
          <p:cNvPr id="1027" name="_x476713840" descr="EMB000020e0558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14514"/>
            <a:ext cx="1901630" cy="26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86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파트너 기업 조건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51593" y="1195880"/>
            <a:ext cx="5472608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FontTx/>
              <a:buChar char="-"/>
            </a:pP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고정밀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지도의 갱신을 용이하게 하고 싶은 회사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 기술을 제작하거나 자율주행 인프라를 준비하고있는 공기업 및 사기업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교통결절지점에 정밀도로지도를 필요하는 회사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특정 한정적 구역 내에 정밀도로지도를 필요하는 회사</a:t>
            </a:r>
            <a:endParaRPr lang="en-US" altLang="ko-KR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신속한 정밀도로지도의 </a:t>
            </a:r>
            <a:r>
              <a:rPr lang="ko-KR" altLang="en-US" sz="11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갱신주기를</a:t>
            </a:r>
            <a:r>
              <a:rPr lang="ko-KR" altLang="en-US" sz="11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필요하는 회사</a:t>
            </a: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/>
            </a:r>
            <a:b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</a:br>
            <a:r>
              <a:rPr lang="en-US" altLang="ko-KR" sz="4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311403" y="980728"/>
            <a:ext cx="2952987" cy="467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b="1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고정밀</a:t>
            </a:r>
            <a:r>
              <a:rPr lang="ko-KR" altLang="en-US" sz="13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</a:t>
            </a:r>
            <a:r>
              <a:rPr lang="ko-KR" altLang="en-US" sz="1300" b="1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도로지도를</a:t>
            </a:r>
            <a:r>
              <a:rPr lang="ko-KR" altLang="en-US" sz="13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필요하는 회사</a:t>
            </a:r>
            <a:endParaRPr lang="ko-KR" altLang="en-US" sz="1300" b="1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511532" y="4365104"/>
            <a:ext cx="6552728" cy="1908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FontTx/>
              <a:buChar char="-"/>
            </a:pP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LDM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을 통한 정보제공을 원하는 회사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자율주행차량용 </a:t>
            </a: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LDM 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시스템의 </a:t>
            </a: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3, 4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단계 </a:t>
            </a: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LAYER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에 들어갈 데이터를 원하는 회사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LDM 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시스템을 제작하고 있으나</a:t>
            </a: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시스템의 고도화를 원하는 회사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기존에 </a:t>
            </a: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LDM 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시스템 차별화된 </a:t>
            </a:r>
            <a:r>
              <a:rPr lang="ko-KR" altLang="en-US" sz="11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드론을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활용해 수집된 교통결절점의 특성화된 정보를 원하는 회사</a:t>
            </a: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/>
            </a:r>
            <a:b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</a:br>
            <a:r>
              <a:rPr lang="en-US" altLang="ko-KR" sz="4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3077606" y="4122692"/>
            <a:ext cx="3420580" cy="467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 차량의 안전도 제고를 위한 </a:t>
            </a:r>
            <a:endParaRPr lang="en-US" altLang="ko-KR" sz="1300" b="1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lvl="0" algn="ctr"/>
            <a:r>
              <a:rPr lang="en-US" altLang="ko-KR" sz="13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S/W </a:t>
            </a:r>
            <a:r>
              <a:rPr lang="ko-KR" altLang="en-US" sz="13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개발 회사</a:t>
            </a:r>
            <a:endParaRPr lang="ko-KR" altLang="en-US" sz="1300" b="1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5343"/>
            <a:ext cx="1475656" cy="330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4487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자율주행차</a:t>
            </a:r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업체 요구사항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57767" y="1771944"/>
            <a:ext cx="6624736" cy="19082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FontTx/>
              <a:buChar char="-"/>
            </a:pP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자율주행차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업계가 직접 자율주행 기술을 구현하면서 겪게 되는 한계점 논의 필요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항공영상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데이터를 통하여 </a:t>
            </a:r>
            <a:r>
              <a:rPr lang="ko-KR" altLang="en-US" sz="11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자율주행자동차에게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제공할 수 있는 유의미한 데이터 논의 필요</a:t>
            </a:r>
            <a:endParaRPr lang="en-US" altLang="ko-KR" sz="11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이에 따른 자율주행자동차 업계가 겪는 한계점을 항공영상에서 추출 가능한 데이터를 통해 해결하게 되고</a:t>
            </a: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이를 통해서 </a:t>
            </a:r>
            <a:r>
              <a:rPr lang="ko-KR" altLang="en-US" sz="1100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자율주행차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업계와의 협력 방안 논의 필요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endParaRPr lang="en-US" altLang="ko-KR" sz="4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357767" y="1594310"/>
            <a:ext cx="4212797" cy="467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b="1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자율주행차</a:t>
            </a:r>
            <a:r>
              <a:rPr lang="ko-KR" altLang="en-US" sz="13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업계는 어떤 지원데이터를 원하는가</a:t>
            </a:r>
            <a:r>
              <a:rPr lang="en-US" altLang="ko-KR" sz="13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?</a:t>
            </a:r>
            <a:endParaRPr lang="ko-KR" altLang="en-US" sz="1300" b="1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25343"/>
            <a:ext cx="1475656" cy="330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57767" y="4282908"/>
            <a:ext cx="6624736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200000"/>
              </a:lnSpc>
              <a:buFontTx/>
              <a:buChar char="-"/>
            </a:pP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자율주행자동차를 위한 환경 구축 필요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실시간으로 정보를 주고 받을 수 있는 통신</a:t>
            </a:r>
            <a:r>
              <a:rPr lang="en-US" altLang="ko-KR" sz="11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환경 구축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r>
              <a:rPr lang="en-US" altLang="ko-KR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SAM</a:t>
            </a:r>
            <a:r>
              <a:rPr lang="ko-KR" altLang="en-US" sz="11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㈜에서 제공한 데이터에 따른 자율주행자동차의 주행 방법 및 알고리즘 제시 필요</a:t>
            </a:r>
            <a:endParaRPr lang="en-US" altLang="ko-KR" sz="11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200000"/>
              </a:lnSpc>
              <a:buFontTx/>
              <a:buChar char="-"/>
            </a:pPr>
            <a:endParaRPr lang="en-US" altLang="ko-KR" sz="4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57767" y="4105274"/>
            <a:ext cx="4212797" cy="467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sz="1300" b="1" dirty="0" err="1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자율주행차</a:t>
            </a:r>
            <a:r>
              <a:rPr lang="ko-KR" altLang="en-US" sz="1300" b="1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rPr>
              <a:t> 인프라 구축</a:t>
            </a:r>
            <a:endParaRPr lang="ko-KR" altLang="en-US" sz="1300" b="1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82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36740</TotalTime>
  <Words>472</Words>
  <Application>Microsoft Office PowerPoint</Application>
  <PresentationFormat>화면 슬라이드 쇼(4:3)</PresentationFormat>
  <Paragraphs>117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HY헤드라인M</vt:lpstr>
      <vt:lpstr>굴림</vt:lpstr>
      <vt:lpstr>맑은 고딕</vt:lpstr>
      <vt:lpstr>Arial</vt:lpstr>
      <vt:lpstr>Times New Roman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RBY</dc:creator>
  <cp:lastModifiedBy>BKpc</cp:lastModifiedBy>
  <cp:revision>2609</cp:revision>
  <cp:lastPrinted>2020-10-26T03:17:09Z</cp:lastPrinted>
  <dcterms:created xsi:type="dcterms:W3CDTF">2010-04-07T07:20:11Z</dcterms:created>
  <dcterms:modified xsi:type="dcterms:W3CDTF">2020-10-28T05:38:12Z</dcterms:modified>
</cp:coreProperties>
</file>