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575" r:id="rId3"/>
    <p:sldId id="577" r:id="rId4"/>
    <p:sldId id="578" r:id="rId5"/>
    <p:sldId id="579" r:id="rId6"/>
    <p:sldId id="580" r:id="rId7"/>
    <p:sldId id="581" r:id="rId8"/>
    <p:sldId id="582" r:id="rId9"/>
    <p:sldId id="583" r:id="rId10"/>
    <p:sldId id="584" r:id="rId11"/>
    <p:sldId id="585" r:id="rId12"/>
    <p:sldId id="586" r:id="rId13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 userDrawn="1">
          <p15:clr>
            <a:srgbClr val="A4A3A4"/>
          </p15:clr>
        </p15:guide>
        <p15:guide id="2" pos="385" userDrawn="1">
          <p15:clr>
            <a:srgbClr val="A4A3A4"/>
          </p15:clr>
        </p15:guide>
        <p15:guide id="4" pos="54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6F2"/>
    <a:srgbClr val="D9D9D9"/>
    <a:srgbClr val="043963"/>
    <a:srgbClr val="F60A20"/>
    <a:srgbClr val="F2F2F2"/>
    <a:srgbClr val="C0504D"/>
    <a:srgbClr val="0E19FA"/>
    <a:srgbClr val="FF0066"/>
    <a:srgbClr val="FFFFFF"/>
    <a:srgbClr val="E9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5333" autoAdjust="0"/>
  </p:normalViewPr>
  <p:slideViewPr>
    <p:cSldViewPr>
      <p:cViewPr varScale="1">
        <p:scale>
          <a:sx n="111" d="100"/>
          <a:sy n="111" d="100"/>
        </p:scale>
        <p:origin x="450" y="78"/>
      </p:cViewPr>
      <p:guideLst>
        <p:guide orient="horz" pos="799"/>
        <p:guide pos="385"/>
        <p:guide pos="54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5659" cy="493712"/>
          </a:xfrm>
          <a:prstGeom prst="rect">
            <a:avLst/>
          </a:prstGeom>
        </p:spPr>
        <p:txBody>
          <a:bodyPr vert="horz" lIns="91415" tIns="45708" rIns="91415" bIns="4570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6" y="1"/>
            <a:ext cx="2945659" cy="493712"/>
          </a:xfrm>
          <a:prstGeom prst="rect">
            <a:avLst/>
          </a:prstGeom>
        </p:spPr>
        <p:txBody>
          <a:bodyPr vert="horz" lIns="91415" tIns="45708" rIns="91415" bIns="45708" rtlCol="0"/>
          <a:lstStyle>
            <a:lvl1pPr algn="r">
              <a:defRPr sz="1200"/>
            </a:lvl1pPr>
          </a:lstStyle>
          <a:p>
            <a:fld id="{13FC9751-7922-4654-B502-B5E1E3F10F80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5" tIns="45708" rIns="91415" bIns="457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72"/>
            <a:ext cx="5438140" cy="4443412"/>
          </a:xfrm>
          <a:prstGeom prst="rect">
            <a:avLst/>
          </a:prstGeom>
        </p:spPr>
        <p:txBody>
          <a:bodyPr vert="horz" lIns="91415" tIns="45708" rIns="91415" bIns="4570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8824"/>
            <a:ext cx="2945659" cy="493712"/>
          </a:xfrm>
          <a:prstGeom prst="rect">
            <a:avLst/>
          </a:prstGeom>
        </p:spPr>
        <p:txBody>
          <a:bodyPr vert="horz" lIns="91415" tIns="45708" rIns="91415" bIns="4570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6" y="9378824"/>
            <a:ext cx="2945659" cy="493712"/>
          </a:xfrm>
          <a:prstGeom prst="rect">
            <a:avLst/>
          </a:prstGeom>
        </p:spPr>
        <p:txBody>
          <a:bodyPr vert="horz" lIns="91415" tIns="45708" rIns="91415" bIns="45708" rtlCol="0" anchor="b"/>
          <a:lstStyle>
            <a:lvl1pPr algn="r">
              <a:defRPr sz="1200"/>
            </a:lvl1pPr>
          </a:lstStyle>
          <a:p>
            <a:fld id="{B146A9EE-1303-4F8E-90F7-45A342BDA9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967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B38675-FD4B-4588-B518-8507F1AA99E9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B38675-FD4B-4588-B518-8507F1AA99E9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B38675-FD4B-4588-B518-8507F1AA99E9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35067-EC3E-41DF-B7E1-3DED9DC47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7D90A5-68D2-4714-BDA8-3FD9A5E65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74637-FCAE-486E-AFC0-89E8A3FB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91C6-8D51-4E1A-9379-39AEFB9F26D8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C0BEB-9DFE-4624-98F0-59640A133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6CD71-B480-4848-8E1F-52CB214B3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8940-542B-4BBA-A2A6-EFCB8149A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42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A720D-B002-48B6-A111-C9F97F9CF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43EFBF-1651-43E9-BB61-2A0037B5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E37F1E-995E-4847-A68C-008556E39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91C6-8D51-4E1A-9379-39AEFB9F26D8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36D48C-F8BE-464E-9F23-3ADEEDAF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040A5-D6F4-4C79-A498-0F43F430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8940-542B-4BBA-A2A6-EFCB8149A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968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B506F-86F5-4D42-B322-ACB16E151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4B85B2-764A-427D-A7C8-3AC387DCF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78482F-E01D-40AA-BCC6-F7C65BBAB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91C6-8D51-4E1A-9379-39AEFB9F26D8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BFE40-40A4-447D-A237-73D229AA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C9E512-15FA-436A-AB00-0DA635A3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8940-542B-4BBA-A2A6-EFCB8149A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164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0B8F8-2DC6-4158-B317-4351F26F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76D473-A4D1-46BE-9B75-484686A9D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5C00B0-CEC4-4B6A-8786-899352623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87D0F0-B56D-4D57-950D-97A88906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91C6-8D51-4E1A-9379-39AEFB9F26D8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C7C586-BC60-4C9D-A85E-D8B6DF523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5F3EE8-0875-4B9D-97ED-0144F58C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8940-542B-4BBA-A2A6-EFCB8149A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497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E3468-31DD-4792-B743-87FBF289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96BF32-7944-4213-8D79-E5A194EF4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AE39FC-423E-4447-A671-1EAFA03D0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44AA2E-341C-4E6B-80C2-54DFC611D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02FA68-7A14-44FE-B828-35C36CD06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7C18D2-26C5-4AF1-B39B-3D48F5484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91C6-8D51-4E1A-9379-39AEFB9F26D8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09D7D7-04C6-4507-A482-C8F6B4511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244411-5847-4BD2-BE05-C68FA8DD7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8940-542B-4BBA-A2A6-EFCB8149A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31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B7823-680D-4B50-8942-02687C44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03A2A1-EFBD-494B-9918-558E344B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91C6-8D51-4E1A-9379-39AEFB9F26D8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11FF63-1D75-4C89-A87C-7A546A29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70202F-3D45-4736-BA3C-78509B73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8940-542B-4BBA-A2A6-EFCB8149A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021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2520E4-C1AC-49F1-B47A-F66EE3C1B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91C6-8D51-4E1A-9379-39AEFB9F26D8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C211EA-9A72-4C5E-B2D0-926F2012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6B77E9-7C60-4998-8411-C83A08B82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8940-542B-4BBA-A2A6-EFCB8149A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0795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4B299-3919-4BF0-831C-2BC7A2A4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C26A4-EA28-4228-B79D-C9186E3C2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30F0B6-1342-417D-97EE-D214C0970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ABFB9C-45CA-4428-B3C3-14ED71275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91C6-8D51-4E1A-9379-39AEFB9F26D8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E5E31A-462A-48CB-9F0A-9B5E7B5A8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5C44DC-962D-4846-86A4-4EBACEF2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8940-542B-4BBA-A2A6-EFCB8149A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37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B38675-FD4B-4588-B518-8507F1AA99E9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A4CB0-7F70-4AF8-B0A5-7E0B47F0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03A433-723E-4B94-A4B1-C8A20413F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DC8BC0-8A6F-4DF6-B05D-991FD4B0D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A1B251-412F-4106-AA2C-525C6153B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91C6-8D51-4E1A-9379-39AEFB9F26D8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0DADE9-0FEE-4AB2-A0B6-46E7EEE4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AE56A6-E352-4DE6-8479-EF91B68D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8940-542B-4BBA-A2A6-EFCB8149A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820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59A77-88D3-4E93-B48C-1A43C1C1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D41252-46B9-44DF-8012-9CD952795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6E430-3354-46C3-A172-3AF83C28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91C6-8D51-4E1A-9379-39AEFB9F26D8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AA5FA9-A9FD-47CC-8E9C-915073923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7B18C-381C-4FCD-925C-5948C9CB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8940-542B-4BBA-A2A6-EFCB8149A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3903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537E3E-3BF5-4C32-AA8E-CBD6ABC86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7BFAD2-B8E4-4974-8362-65A8E12D3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DC3A5B-5895-4A8F-8A59-04DCA01D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91C6-8D51-4E1A-9379-39AEFB9F26D8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BD009B-FDA5-460A-A651-43D7A261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7A3EA2-850A-4C8D-8816-8334D324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8940-542B-4BBA-A2A6-EFCB8149A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549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B38675-FD4B-4588-B518-8507F1AA99E9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B38675-FD4B-4588-B518-8507F1AA99E9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B38675-FD4B-4588-B518-8507F1AA99E9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B38675-FD4B-4588-B518-8507F1AA99E9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B38675-FD4B-4588-B518-8507F1AA99E9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B38675-FD4B-4588-B518-8507F1AA99E9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B38675-FD4B-4588-B518-8507F1AA99E9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1" y="0"/>
            <a:ext cx="9148601" cy="6143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28728" y="6476797"/>
            <a:ext cx="7358114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15" cstate="print"/>
          <a:srcRect l="6593" t="50096" r="47102" b="41886"/>
          <a:stretch>
            <a:fillRect/>
          </a:stretch>
        </p:blipFill>
        <p:spPr bwMode="auto">
          <a:xfrm>
            <a:off x="-32" y="6508132"/>
            <a:ext cx="1428728" cy="349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 userDrawn="1"/>
        </p:nvSpPr>
        <p:spPr>
          <a:xfrm>
            <a:off x="4283967" y="6637813"/>
            <a:ext cx="823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- </a:t>
            </a:r>
            <a:fld id="{D659E443-89DC-4C77-BD1F-F0F6E58F6B9A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pPr algn="ctr"/>
              <a:t>‹#›</a:t>
            </a:fld>
            <a:r>
              <a:rPr lang="en-US" altLang="ko-KR" sz="1200" dirty="0"/>
              <a:t> -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5A8458-489A-44AE-968B-4492137DE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6C5C1E-87B6-45C7-B816-CC3837EC0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550042-3A2A-4309-A4D4-894EFF1CA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A91C6-8D51-4E1A-9379-39AEFB9F26D8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813F0F-B26C-4426-BAC6-840316B29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003E4-12B3-41AC-8FFC-9E85497F0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58940-542B-4BBA-A2A6-EFCB8149A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32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hyperlink" Target="http://www.bloter.net/wp-content/uploads/2020/07/9D51B0FF-B940-4BF6-958F-D7B1275CDD60.jpeg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27000" y="-101600"/>
            <a:ext cx="9279136" cy="695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510" y="2523728"/>
            <a:ext cx="6651915" cy="24588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937" y="2686147"/>
            <a:ext cx="2006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 Hailing           CAV</a:t>
            </a:r>
          </a:p>
          <a:p>
            <a:pPr algn="ctr"/>
            <a:r>
              <a:rPr lang="en-US" altLang="ko-KR" sz="24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endParaRPr lang="ko-KR" altLang="en-US" sz="2400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14154" y="5301208"/>
            <a:ext cx="442722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 w="3175">
                  <a:solidFill>
                    <a:schemeClr val="accent1">
                      <a:lumMod val="50000"/>
                      <a:alpha val="2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2020. </a:t>
            </a:r>
            <a:r>
              <a:rPr lang="en-US" altLang="ko-KR" sz="2400" dirty="0" smtClean="0">
                <a:ln w="3175">
                  <a:solidFill>
                    <a:schemeClr val="accent1">
                      <a:lumMod val="50000"/>
                      <a:alpha val="2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07. 30</a:t>
            </a:r>
            <a:endParaRPr lang="en-US" altLang="ko-KR" sz="2400" dirty="0">
              <a:ln w="3175">
                <a:solidFill>
                  <a:schemeClr val="accent1">
                    <a:lumMod val="50000"/>
                    <a:alpha val="2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100" dirty="0">
              <a:ln w="3175">
                <a:solidFill>
                  <a:schemeClr val="accent1">
                    <a:lumMod val="50000"/>
                    <a:alpha val="2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400" dirty="0" smtClean="0">
                <a:ln w="3175">
                  <a:solidFill>
                    <a:schemeClr val="accent1">
                      <a:lumMod val="50000"/>
                      <a:alpha val="2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정 보 경</a:t>
            </a:r>
            <a:r>
              <a:rPr lang="en-US" altLang="ko-KR" sz="2400" dirty="0" smtClean="0">
                <a:ln w="3175">
                  <a:solidFill>
                    <a:schemeClr val="accent1">
                      <a:lumMod val="50000"/>
                      <a:alpha val="2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ln w="3175">
                <a:solidFill>
                  <a:schemeClr val="accent1">
                    <a:lumMod val="50000"/>
                    <a:alpha val="2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494" y="1179948"/>
            <a:ext cx="8987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ln w="3175">
                  <a:solidFill>
                    <a:schemeClr val="accent1">
                      <a:lumMod val="50000"/>
                      <a:alpha val="20000"/>
                    </a:schemeClr>
                  </a:solidFill>
                </a:ln>
                <a:latin typeface="맑은 고딕" panose="020B0503020000020004" pitchFamily="50" charset="-127"/>
              </a:rPr>
              <a:t>특성화 </a:t>
            </a:r>
            <a:r>
              <a:rPr lang="ko-KR" altLang="en-US" sz="4000" b="1" dirty="0" err="1" smtClean="0">
                <a:ln w="3175">
                  <a:solidFill>
                    <a:schemeClr val="accent1">
                      <a:lumMod val="50000"/>
                      <a:alpha val="20000"/>
                    </a:schemeClr>
                  </a:solidFill>
                </a:ln>
                <a:latin typeface="맑은 고딕" panose="020B0503020000020004" pitchFamily="50" charset="-127"/>
              </a:rPr>
              <a:t>예비창업</a:t>
            </a:r>
            <a:r>
              <a:rPr lang="ko-KR" altLang="en-US" sz="4000" b="1" dirty="0" smtClean="0">
                <a:ln w="3175">
                  <a:solidFill>
                    <a:schemeClr val="accent1">
                      <a:lumMod val="50000"/>
                      <a:alpha val="20000"/>
                    </a:schemeClr>
                  </a:solidFill>
                </a:ln>
                <a:latin typeface="맑은 고딕" panose="020B0503020000020004" pitchFamily="50" charset="-127"/>
              </a:rPr>
              <a:t> 패키지</a:t>
            </a:r>
            <a:endParaRPr lang="ko-KR" altLang="en-US" sz="4000" b="1" dirty="0">
              <a:ln w="3175">
                <a:solidFill>
                  <a:schemeClr val="accent1">
                    <a:lumMod val="50000"/>
                    <a:alpha val="20000"/>
                  </a:schemeClr>
                </a:solidFill>
              </a:ln>
              <a:latin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98" y="3856199"/>
            <a:ext cx="1856074" cy="107270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78494" y="2271848"/>
            <a:ext cx="89870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ln w="3175">
                  <a:solidFill>
                    <a:schemeClr val="accent1">
                      <a:lumMod val="50000"/>
                      <a:alpha val="20000"/>
                    </a:schemeClr>
                  </a:solidFill>
                </a:ln>
                <a:latin typeface="맑은 고딕" panose="020B0503020000020004" pitchFamily="50" charset="-127"/>
              </a:rPr>
              <a:t>- </a:t>
            </a:r>
            <a:r>
              <a:rPr lang="en-US" altLang="ko-KR" sz="2200" b="1" dirty="0" smtClean="0">
                <a:ln w="3175">
                  <a:solidFill>
                    <a:schemeClr val="accent1">
                      <a:lumMod val="50000"/>
                      <a:alpha val="20000"/>
                    </a:schemeClr>
                  </a:solidFill>
                </a:ln>
                <a:latin typeface="맑은 고딕" panose="020B0503020000020004" pitchFamily="50" charset="-127"/>
              </a:rPr>
              <a:t>7</a:t>
            </a:r>
            <a:r>
              <a:rPr lang="ko-KR" altLang="en-US" sz="2200" b="1" dirty="0" smtClean="0">
                <a:ln w="3175">
                  <a:solidFill>
                    <a:schemeClr val="accent1">
                      <a:lumMod val="50000"/>
                      <a:alpha val="20000"/>
                    </a:schemeClr>
                  </a:solidFill>
                </a:ln>
                <a:latin typeface="맑은 고딕" panose="020B0503020000020004" pitchFamily="50" charset="-127"/>
              </a:rPr>
              <a:t>월 활동 보고서 </a:t>
            </a:r>
            <a:r>
              <a:rPr lang="en-US" altLang="ko-KR" sz="2200" b="1" dirty="0">
                <a:ln w="3175">
                  <a:solidFill>
                    <a:schemeClr val="accent1">
                      <a:lumMod val="50000"/>
                      <a:alpha val="20000"/>
                    </a:schemeClr>
                  </a:solidFill>
                </a:ln>
                <a:latin typeface="맑은 고딕" panose="020B0503020000020004" pitchFamily="50" charset="-127"/>
              </a:rPr>
              <a:t>-</a:t>
            </a:r>
            <a:endParaRPr lang="ko-KR" altLang="en-US" sz="2200" b="1" dirty="0">
              <a:ln w="3175">
                <a:solidFill>
                  <a:schemeClr val="accent1">
                    <a:lumMod val="50000"/>
                    <a:alpha val="20000"/>
                  </a:schemeClr>
                </a:solidFill>
              </a:ln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185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514351" y="802020"/>
            <a:ext cx="15568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  <a:cs typeface="Times New Roman" pitchFamily="18" charset="0"/>
              </a:rPr>
              <a:t>멘토링 내역</a:t>
            </a:r>
            <a:endParaRPr lang="ko-KR" altLang="en-US" sz="2000" b="1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  <a:cs typeface="Times New Roman" pitchFamily="18" charset="0"/>
            </a:endParaRPr>
          </a:p>
        </p:txBody>
      </p:sp>
      <p:pic>
        <p:nvPicPr>
          <p:cNvPr id="22" name="Picture 11" descr="Untitled-1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90" y="852256"/>
            <a:ext cx="274736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611188" y="1331104"/>
            <a:ext cx="317946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2550" indent="-82550" defTabSz="968375">
              <a:spcBef>
                <a:spcPct val="10000"/>
              </a:spcBef>
              <a:buClr>
                <a:srgbClr val="969696"/>
              </a:buClr>
              <a:buSzPct val="80000"/>
              <a:buFont typeface="Wingdings" pitchFamily="2" charset="2"/>
              <a:buChar char="§"/>
            </a:pPr>
            <a:r>
              <a:rPr lang="ko-KR" altLang="en-US" sz="14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엘리베이터 질문 작성</a:t>
            </a:r>
            <a:endParaRPr lang="en-US" altLang="ko-KR" sz="1400" b="1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6579BF-B5E6-4086-8FB3-1A6FF513E268}"/>
              </a:ext>
            </a:extLst>
          </p:cNvPr>
          <p:cNvSpPr/>
          <p:nvPr/>
        </p:nvSpPr>
        <p:spPr>
          <a:xfrm>
            <a:off x="0" y="6381328"/>
            <a:ext cx="1403648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516846" y="107950"/>
            <a:ext cx="38391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진행사항</a:t>
            </a:r>
            <a:endParaRPr lang="en-US" altLang="ko-KR" sz="2800" b="1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  <a:cs typeface="Times New Roman" pitchFamily="18" charset="0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919252" y="1988840"/>
            <a:ext cx="5128996" cy="410445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400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AutoShape 177"/>
          <p:cNvSpPr>
            <a:spLocks noChangeArrowheads="1"/>
          </p:cNvSpPr>
          <p:nvPr/>
        </p:nvSpPr>
        <p:spPr bwMode="auto">
          <a:xfrm>
            <a:off x="3635896" y="1628800"/>
            <a:ext cx="1695709" cy="527785"/>
          </a:xfrm>
          <a:prstGeom prst="rect">
            <a:avLst/>
          </a:prstGeom>
          <a:solidFill>
            <a:srgbClr val="C6D9F1"/>
          </a:solidFill>
          <a:ln w="6350" algn="ctr">
            <a:solidFill>
              <a:srgbClr val="C0C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0" bIns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엘리베이터 질문</a:t>
            </a:r>
            <a:endParaRPr lang="en-US" altLang="ko-KR" sz="1000" b="1" dirty="0" smtClean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08493" y="2586823"/>
            <a:ext cx="4750514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“ </a:t>
            </a:r>
            <a:r>
              <a:rPr lang="ko-KR" altLang="en-US" sz="1400" b="1" dirty="0" err="1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드론을</a:t>
            </a:r>
            <a:r>
              <a:rPr lang="ko-KR" altLang="en-US" sz="1400" b="1" dirty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 활용한 </a:t>
            </a:r>
            <a:r>
              <a:rPr lang="ko-KR" altLang="en-US" sz="14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고정밀지도</a:t>
            </a:r>
            <a:r>
              <a:rPr lang="ko-KR" altLang="en-US" sz="14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는</a:t>
            </a:r>
            <a:endParaRPr lang="en-US" altLang="ko-KR" sz="1400" dirty="0" smtClean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400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주요결점지점의 신속한 고정밀지도의 갱신</a:t>
            </a:r>
            <a:r>
              <a:rPr lang="ko-KR" altLang="en-US" sz="1400" dirty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을 </a:t>
            </a:r>
            <a:r>
              <a:rPr lang="ko-KR" altLang="en-US" sz="14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요하는</a:t>
            </a:r>
            <a:endParaRPr lang="en-US" altLang="ko-KR" sz="1400" dirty="0" smtClean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400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공기업 및 </a:t>
            </a:r>
            <a:r>
              <a:rPr lang="ko-KR" altLang="en-US" sz="1400" b="1" dirty="0" err="1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사기업</a:t>
            </a:r>
            <a:r>
              <a:rPr lang="ko-KR" altLang="en-US" sz="1400" dirty="0" err="1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에게</a:t>
            </a:r>
            <a:endParaRPr lang="en-US" altLang="ko-KR" sz="1400" dirty="0" smtClean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400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정확도 높은 고정밀지도를 신속하게</a:t>
            </a:r>
            <a:r>
              <a:rPr lang="ko-KR" altLang="en-US" sz="1400" dirty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 제공한다</a:t>
            </a:r>
            <a:r>
              <a:rPr lang="en-US" altLang="ko-KR" sz="14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400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기존 </a:t>
            </a:r>
            <a:r>
              <a:rPr lang="en-US" altLang="ko-KR" sz="1400" b="1" dirty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MMS </a:t>
            </a:r>
            <a:r>
              <a:rPr lang="ko-KR" altLang="en-US" sz="1400" b="1" dirty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방식에 의지하는 </a:t>
            </a:r>
            <a:r>
              <a:rPr lang="ko-KR" altLang="en-US" sz="1400" b="1" dirty="0" err="1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고정밀지도</a:t>
            </a:r>
            <a:r>
              <a:rPr lang="ko-KR" altLang="en-US" sz="1400" b="1" dirty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 제작사</a:t>
            </a:r>
            <a:r>
              <a:rPr lang="ko-KR" altLang="en-US" sz="1400" dirty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와는 </a:t>
            </a:r>
            <a:r>
              <a:rPr lang="ko-KR" altLang="en-US" sz="14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달리</a:t>
            </a:r>
            <a:endParaRPr lang="en-US" altLang="ko-KR" sz="1400" dirty="0" smtClean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400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err="1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드론을</a:t>
            </a:r>
            <a:r>
              <a:rPr lang="ko-KR" altLang="en-US" sz="1400" b="1" dirty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 활용한 </a:t>
            </a:r>
            <a:r>
              <a:rPr lang="ko-KR" altLang="en-US" sz="14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고정밀지도</a:t>
            </a:r>
            <a:r>
              <a:rPr lang="ko-KR" altLang="en-US" sz="14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는</a:t>
            </a:r>
            <a:endParaRPr lang="en-US" altLang="ko-KR" sz="1400" dirty="0" smtClean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400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신속하고 실시간으로 고정밀지도</a:t>
            </a:r>
            <a:r>
              <a:rPr lang="ko-KR" altLang="en-US" sz="1400" dirty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를 제공한다</a:t>
            </a:r>
            <a:r>
              <a:rPr lang="en-US" altLang="ko-KR" sz="14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.”</a:t>
            </a:r>
            <a:endParaRPr lang="ko-KR" altLang="en-US" sz="1400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893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514351" y="802020"/>
            <a:ext cx="15568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  <a:cs typeface="Times New Roman" pitchFamily="18" charset="0"/>
              </a:rPr>
              <a:t>멘토링 내역</a:t>
            </a:r>
            <a:endParaRPr lang="ko-KR" altLang="en-US" sz="2000" b="1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  <a:cs typeface="Times New Roman" pitchFamily="18" charset="0"/>
            </a:endParaRPr>
          </a:p>
        </p:txBody>
      </p:sp>
      <p:pic>
        <p:nvPicPr>
          <p:cNvPr id="22" name="Picture 11" descr="Untitled-1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90" y="852256"/>
            <a:ext cx="274736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611188" y="1331104"/>
            <a:ext cx="317946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2550" indent="-82550" defTabSz="968375">
              <a:spcBef>
                <a:spcPct val="10000"/>
              </a:spcBef>
              <a:buClr>
                <a:srgbClr val="969696"/>
              </a:buClr>
              <a:buSzPct val="80000"/>
              <a:buFont typeface="Wingdings" pitchFamily="2" charset="2"/>
              <a:buChar char="§"/>
            </a:pPr>
            <a:r>
              <a:rPr lang="ko-KR" altLang="en-US" sz="14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b="1" dirty="0" err="1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협력파트너</a:t>
            </a:r>
            <a:r>
              <a:rPr lang="ko-KR" altLang="en-US" sz="14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및 경쟁사 조사 분석</a:t>
            </a:r>
            <a:endParaRPr lang="en-US" altLang="ko-KR" sz="1400" b="1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6579BF-B5E6-4086-8FB3-1A6FF513E268}"/>
              </a:ext>
            </a:extLst>
          </p:cNvPr>
          <p:cNvSpPr/>
          <p:nvPr/>
        </p:nvSpPr>
        <p:spPr>
          <a:xfrm>
            <a:off x="0" y="6381328"/>
            <a:ext cx="1403648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516846" y="107950"/>
            <a:ext cx="38391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진행사항</a:t>
            </a:r>
            <a:endParaRPr lang="en-US" altLang="ko-KR" sz="2800" b="1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  <a:cs typeface="Times New Roman" pitchFamily="18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467478" y="3092306"/>
            <a:ext cx="4761512" cy="3222291"/>
            <a:chOff x="3266872" y="2789007"/>
            <a:chExt cx="4761512" cy="322229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66872" y="2789007"/>
              <a:ext cx="4445573" cy="2794251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9872" y="2924944"/>
              <a:ext cx="4394676" cy="2767727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73827" y="3067456"/>
              <a:ext cx="4301557" cy="27818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26827" y="3243571"/>
              <a:ext cx="4301557" cy="2767727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0281" y="1889829"/>
            <a:ext cx="1162050" cy="5905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2331" y="1934331"/>
            <a:ext cx="1690294" cy="50180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8307" y="1864537"/>
            <a:ext cx="742950" cy="6286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64088" y="2013828"/>
            <a:ext cx="1781175" cy="4286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30806" y="2578390"/>
            <a:ext cx="1752600" cy="3238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33282" y="3721741"/>
            <a:ext cx="1454039" cy="1019326"/>
          </a:xfrm>
          <a:prstGeom prst="rect">
            <a:avLst/>
          </a:prstGeom>
        </p:spPr>
      </p:pic>
      <p:pic>
        <p:nvPicPr>
          <p:cNvPr id="29" name="그림 28" descr="http://www.bloter.net/wp-content/uploads/2020/07/9D51B0FF-B940-4BF6-958F-D7B1275CDD60-800x450.jpeg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53754" y="4910145"/>
            <a:ext cx="1714232" cy="965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그림 29" descr="http://www.irobotnews.com/news/photo/202007/21411_48114_2257.pn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460281" y="2513529"/>
            <a:ext cx="3749675" cy="470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785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514351" y="802020"/>
            <a:ext cx="12105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  <a:cs typeface="Times New Roman" pitchFamily="18" charset="0"/>
              </a:rPr>
              <a:t>법인설립</a:t>
            </a:r>
            <a:endParaRPr lang="ko-KR" altLang="en-US" sz="2000" b="1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  <a:cs typeface="Times New Roman" pitchFamily="18" charset="0"/>
            </a:endParaRPr>
          </a:p>
        </p:txBody>
      </p:sp>
      <p:pic>
        <p:nvPicPr>
          <p:cNvPr id="22" name="Picture 11" descr="Untitled-1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90" y="852256"/>
            <a:ext cx="274736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600445" y="1304620"/>
            <a:ext cx="317946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2550" indent="-82550" defTabSz="968375">
              <a:spcBef>
                <a:spcPct val="10000"/>
              </a:spcBef>
              <a:buClr>
                <a:srgbClr val="969696"/>
              </a:buClr>
              <a:buSzPct val="80000"/>
              <a:buFont typeface="Wingdings" pitchFamily="2" charset="2"/>
              <a:buChar char="§"/>
            </a:pPr>
            <a:r>
              <a:rPr lang="ko-KR" altLang="en-US" sz="14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b="1" dirty="0" err="1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교원창업</a:t>
            </a:r>
            <a:endParaRPr lang="en-US" altLang="ko-KR" sz="1400" b="1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4440" y="1578565"/>
            <a:ext cx="5341736" cy="1089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교내 사무실 사용 및 겸직 허가를 위한 절차</a:t>
            </a:r>
            <a:endParaRPr lang="en-US" altLang="ko-KR" sz="1200" dirty="0" smtClean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교내 법인설립을 위한 절차 진행중</a:t>
            </a:r>
            <a:r>
              <a:rPr lang="en-US" altLang="ko-KR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/>
            </a:r>
            <a:br>
              <a:rPr lang="en-US" altLang="ko-KR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</a:br>
            <a:r>
              <a:rPr lang="ko-KR" altLang="en-US" sz="10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중소벤처기업진흥공단으로 부터 예비벤처기업확인서 발급절차 진행중</a:t>
            </a:r>
            <a:endParaRPr lang="en-US" altLang="ko-KR" sz="1000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6579BF-B5E6-4086-8FB3-1A6FF513E268}"/>
              </a:ext>
            </a:extLst>
          </p:cNvPr>
          <p:cNvSpPr/>
          <p:nvPr/>
        </p:nvSpPr>
        <p:spPr>
          <a:xfrm>
            <a:off x="0" y="6381328"/>
            <a:ext cx="1403648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516846" y="107950"/>
            <a:ext cx="38391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진행사항</a:t>
            </a:r>
            <a:endParaRPr lang="en-US" altLang="ko-KR" sz="2800" b="1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  <a:cs typeface="Times New Roman" pitchFamily="18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71600" y="3024411"/>
            <a:ext cx="7272808" cy="2639472"/>
            <a:chOff x="1043608" y="2760629"/>
            <a:chExt cx="6768752" cy="230642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3608" y="2760629"/>
              <a:ext cx="6768752" cy="2306423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>
            <a:xfrm>
              <a:off x="1093766" y="3060884"/>
              <a:ext cx="851442" cy="1982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834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514351" y="802020"/>
            <a:ext cx="12105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  <a:cs typeface="Times New Roman" pitchFamily="18" charset="0"/>
              </a:rPr>
              <a:t>법인설립</a:t>
            </a:r>
            <a:endParaRPr lang="ko-KR" altLang="en-US" sz="2000" b="1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  <a:cs typeface="Times New Roman" pitchFamily="18" charset="0"/>
            </a:endParaRPr>
          </a:p>
        </p:txBody>
      </p:sp>
      <p:pic>
        <p:nvPicPr>
          <p:cNvPr id="22" name="Picture 11" descr="Untitled-1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90" y="852256"/>
            <a:ext cx="274736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600445" y="1304620"/>
            <a:ext cx="317946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2550" indent="-82550" defTabSz="968375">
              <a:spcBef>
                <a:spcPct val="10000"/>
              </a:spcBef>
              <a:buClr>
                <a:srgbClr val="969696"/>
              </a:buClr>
              <a:buSzPct val="80000"/>
              <a:buFont typeface="Wingdings" pitchFamily="2" charset="2"/>
              <a:buChar char="§"/>
            </a:pPr>
            <a:r>
              <a:rPr lang="ko-KR" altLang="en-US" sz="14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온라인법인설립</a:t>
            </a:r>
            <a:endParaRPr lang="en-US" altLang="ko-KR" sz="1400" b="1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4440" y="1578565"/>
            <a:ext cx="5341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교내 절차가 마무리 후 바로 진행가능하도록 함께 진행중</a:t>
            </a:r>
            <a:r>
              <a:rPr lang="en-US" altLang="ko-KR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/>
            </a:r>
            <a:br>
              <a:rPr lang="en-US" altLang="ko-KR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</a:br>
            <a:endParaRPr lang="en-US" altLang="ko-KR" sz="1000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6579BF-B5E6-4086-8FB3-1A6FF513E268}"/>
              </a:ext>
            </a:extLst>
          </p:cNvPr>
          <p:cNvSpPr/>
          <p:nvPr/>
        </p:nvSpPr>
        <p:spPr>
          <a:xfrm>
            <a:off x="0" y="6381328"/>
            <a:ext cx="1403648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516846" y="107950"/>
            <a:ext cx="38391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진행사항</a:t>
            </a:r>
            <a:endParaRPr lang="en-US" altLang="ko-KR" sz="2800" b="1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  <a:cs typeface="Times New Roman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61" y="2482306"/>
            <a:ext cx="3913848" cy="28909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430" y="2996952"/>
            <a:ext cx="3863018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1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514351" y="802020"/>
            <a:ext cx="18133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000" b="1" dirty="0" err="1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  <a:cs typeface="Times New Roman" pitchFamily="18" charset="0"/>
              </a:rPr>
              <a:t>예산실행</a:t>
            </a:r>
            <a:r>
              <a:rPr lang="ko-KR" altLang="en-US" sz="20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  <a:cs typeface="Times New Roman" pitchFamily="18" charset="0"/>
              </a:rPr>
              <a:t> 내역</a:t>
            </a:r>
            <a:endParaRPr lang="ko-KR" altLang="en-US" sz="2000" b="1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  <a:cs typeface="Times New Roman" pitchFamily="18" charset="0"/>
            </a:endParaRPr>
          </a:p>
        </p:txBody>
      </p:sp>
      <p:pic>
        <p:nvPicPr>
          <p:cNvPr id="22" name="Picture 11" descr="Untitled-1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90" y="852256"/>
            <a:ext cx="274736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600445" y="1304620"/>
            <a:ext cx="317946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2550" indent="-82550" defTabSz="968375">
              <a:spcBef>
                <a:spcPct val="10000"/>
              </a:spcBef>
              <a:buClr>
                <a:srgbClr val="969696"/>
              </a:buClr>
              <a:buSzPct val="80000"/>
              <a:buFont typeface="Wingdings" pitchFamily="2" charset="2"/>
              <a:buChar char="§"/>
            </a:pPr>
            <a:r>
              <a:rPr lang="ko-KR" altLang="en-US" sz="14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7</a:t>
            </a:r>
            <a:r>
              <a:rPr lang="ko-KR" altLang="en-US" sz="14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월 집행내역</a:t>
            </a:r>
            <a:endParaRPr lang="en-US" altLang="ko-KR" sz="1400" b="1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4440" y="1578565"/>
            <a:ext cx="5341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개발자용 </a:t>
            </a:r>
            <a:r>
              <a:rPr lang="en-US" altLang="ko-KR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PC 2</a:t>
            </a:r>
            <a:r>
              <a:rPr lang="ko-KR" altLang="en-US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대 구매 및 </a:t>
            </a:r>
            <a:r>
              <a:rPr lang="ko-KR" altLang="en-US" sz="1200" dirty="0" err="1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창업활동비</a:t>
            </a:r>
            <a:r>
              <a:rPr lang="en-US" altLang="ko-KR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(6</a:t>
            </a:r>
            <a:r>
              <a:rPr lang="ko-KR" altLang="en-US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월</a:t>
            </a:r>
            <a:r>
              <a:rPr lang="en-US" altLang="ko-KR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, 7</a:t>
            </a:r>
            <a:r>
              <a:rPr lang="ko-KR" altLang="en-US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월</a:t>
            </a:r>
            <a:r>
              <a:rPr lang="en-US" altLang="ko-KR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)</a:t>
            </a:r>
            <a:r>
              <a:rPr lang="ko-KR" altLang="en-US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 집행</a:t>
            </a:r>
            <a:endParaRPr lang="en-US" altLang="ko-KR" sz="1200" dirty="0" smtClean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법인설립 이전인 관계로 사무실 임차</a:t>
            </a:r>
            <a:r>
              <a:rPr lang="en-US" altLang="ko-KR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인건비 </a:t>
            </a:r>
            <a:r>
              <a:rPr lang="ko-KR" altLang="en-US" sz="1200" dirty="0" err="1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미집행</a:t>
            </a:r>
            <a:endParaRPr lang="en-US" altLang="ko-KR" sz="1000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6579BF-B5E6-4086-8FB3-1A6FF513E268}"/>
              </a:ext>
            </a:extLst>
          </p:cNvPr>
          <p:cNvSpPr/>
          <p:nvPr/>
        </p:nvSpPr>
        <p:spPr>
          <a:xfrm>
            <a:off x="0" y="6381328"/>
            <a:ext cx="1403648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516846" y="107950"/>
            <a:ext cx="38391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진행사항</a:t>
            </a:r>
            <a:endParaRPr lang="en-US" altLang="ko-KR" sz="2800" b="1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  <a:cs typeface="Times New Roman" pitchFamily="18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446035"/>
              </p:ext>
            </p:extLst>
          </p:nvPr>
        </p:nvGraphicFramePr>
        <p:xfrm>
          <a:off x="827584" y="2564904"/>
          <a:ext cx="7547014" cy="3879454"/>
        </p:xfrm>
        <a:graphic>
          <a:graphicData uri="http://schemas.openxmlformats.org/drawingml/2006/table">
            <a:tbl>
              <a:tblPr/>
              <a:tblGrid>
                <a:gridCol w="1155057">
                  <a:extLst>
                    <a:ext uri="{9D8B030D-6E8A-4147-A177-3AD203B41FA5}">
                      <a16:colId xmlns:a16="http://schemas.microsoft.com/office/drawing/2014/main" val="4291109549"/>
                    </a:ext>
                  </a:extLst>
                </a:gridCol>
                <a:gridCol w="1309225">
                  <a:extLst>
                    <a:ext uri="{9D8B030D-6E8A-4147-A177-3AD203B41FA5}">
                      <a16:colId xmlns:a16="http://schemas.microsoft.com/office/drawing/2014/main" val="2535374232"/>
                    </a:ext>
                  </a:extLst>
                </a:gridCol>
                <a:gridCol w="2758559">
                  <a:extLst>
                    <a:ext uri="{9D8B030D-6E8A-4147-A177-3AD203B41FA5}">
                      <a16:colId xmlns:a16="http://schemas.microsoft.com/office/drawing/2014/main" val="3409043358"/>
                    </a:ext>
                  </a:extLst>
                </a:gridCol>
                <a:gridCol w="1163735">
                  <a:extLst>
                    <a:ext uri="{9D8B030D-6E8A-4147-A177-3AD203B41FA5}">
                      <a16:colId xmlns:a16="http://schemas.microsoft.com/office/drawing/2014/main" val="3050100681"/>
                    </a:ext>
                  </a:extLst>
                </a:gridCol>
                <a:gridCol w="1160438">
                  <a:extLst>
                    <a:ext uri="{9D8B030D-6E8A-4147-A177-3AD203B41FA5}">
                      <a16:colId xmlns:a16="http://schemas.microsoft.com/office/drawing/2014/main" val="4088613496"/>
                    </a:ext>
                  </a:extLst>
                </a:gridCol>
              </a:tblGrid>
              <a:tr h="1892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비목</a:t>
                      </a: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세목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97" marR="12297" marT="12297" marB="12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보조세목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97" marR="12297" marT="12297" marB="12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산출근거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97" marR="12297" marT="12297" marB="12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집행계획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97" marR="12297" marT="12297" marB="12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실집행액</a:t>
                      </a:r>
                      <a:endParaRPr lang="ko-KR" altLang="en-US" sz="8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97" marR="12297" marT="12297" marB="12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952233"/>
                  </a:ext>
                </a:extLst>
              </a:tr>
              <a:tr h="1892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외주용역비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97" marR="12297" marT="12297" marB="12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일반용역비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97" marR="12297" marT="12297" marB="12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•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영상 가공처리 외주용역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도로차선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도로지형지물 추출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2297" marR="12297" marT="12297" marB="12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5,000,000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97" marR="12297" marT="12297" marB="12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97" marR="12297" marT="12297" marB="12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897558"/>
                  </a:ext>
                </a:extLst>
              </a:tr>
              <a:tr h="844766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기계장치비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97" marR="12297" marT="12297" marB="12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자산취득비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97" marR="12297" marT="12297" marB="12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•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드론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대 및 보조 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제품</a:t>
                      </a:r>
                      <a:endParaRPr lang="en-US" altLang="ko-KR" sz="800" kern="0" spc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매빅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 PRO : 1,890,000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원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x 1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대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매빅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 Zoom : 1,560,000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원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x 1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대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,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매빅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플라이모어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키트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: 515,000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원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x 1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대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,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매빅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플라이트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배터리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: 189,000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원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x 6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97" marR="12297" marT="12297" marB="12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5,100,000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97" marR="12297" marT="12297" marB="12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97" marR="12297" marT="12297" marB="12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329459"/>
                  </a:ext>
                </a:extLst>
              </a:tr>
              <a:tr h="189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•ContextCapture 3D MAP SW (8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개월 임대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2297" marR="12297" marT="12297" marB="12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2,600,000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97" marR="12297" marT="12297" marB="12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97" marR="12297" marT="12297" marB="12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257090"/>
                  </a:ext>
                </a:extLst>
              </a:tr>
              <a:tr h="189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•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개발자용 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PC (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본체 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대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노트북 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대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297" marR="12297" marT="12297" marB="12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5,000,000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97" marR="12297" marT="12297" marB="12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4,573,980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원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97" marR="12297" marT="12297" marB="12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571779"/>
                  </a:ext>
                </a:extLst>
              </a:tr>
              <a:tr h="4608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특허권 등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/>
                      </a:r>
                      <a:b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무형자산 취득비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97" marR="12297" marT="12297" marB="12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일반수용비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97" marR="12297" marT="12297" marB="12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•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특허 등록</a:t>
                      </a:r>
                    </a:p>
                  </a:txBody>
                  <a:tcPr marL="12297" marR="12297" marT="12297" marB="12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3,000,000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97" marR="12297" marT="12297" marB="12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97" marR="12297" marT="12297" marB="12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033895"/>
                  </a:ext>
                </a:extLst>
              </a:tr>
              <a:tr h="1892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인건비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97" marR="12297" marT="12297" marB="12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상용임금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97" marR="12297" marT="12297" marB="12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•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신규 개발인력 채용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(2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명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x 1,980,000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원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x 7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개월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2297" marR="12297" marT="12297" marB="12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27,720,000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97" marR="12297" marT="12297" marB="12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97" marR="12297" marT="12297" marB="12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768620"/>
                  </a:ext>
                </a:extLst>
              </a:tr>
              <a:tr h="189295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지급수수료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97" marR="12297" marT="12297" marB="12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일반수용비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97" marR="12297" marT="12297" marB="12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•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회계감사비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필수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2297" marR="12297" marT="12297" marB="12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481,818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97" marR="12297" marT="12297" marB="12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97" marR="12297" marT="12297" marB="12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556561"/>
                  </a:ext>
                </a:extLst>
              </a:tr>
              <a:tr h="6808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•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온라인 </a:t>
                      </a:r>
                      <a:r>
                        <a:rPr lang="ko-KR" altLang="en-US" sz="800" kern="0" spc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법인설립비</a:t>
                      </a:r>
                      <a:endParaRPr lang="en-US" altLang="ko-KR" sz="800" kern="0" spc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잔액고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증명수수료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: 2,000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원</a:t>
                      </a:r>
                      <a:endParaRPr lang="en-US" altLang="ko-KR" sz="800" kern="0" spc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법인등록면허세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: 240,000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원</a:t>
                      </a:r>
                      <a:endParaRPr lang="en-US" altLang="ko-KR" sz="800" kern="0" spc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법인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등기 수수료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: 20,000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2297" marR="12297" marT="12297" marB="12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262,000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97" marR="12297" marT="12297" marB="12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97" marR="12297" marT="12297" marB="12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050605"/>
                  </a:ext>
                </a:extLst>
              </a:tr>
              <a:tr h="189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임차료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97" marR="12297" marT="12297" marB="12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•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교내 사무실 임차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(8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개월 임대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2297" marR="12297" marT="12297" marB="12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280,000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97" marR="12297" marT="12297" marB="12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97" marR="12297" marT="12297" marB="12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4267354"/>
                  </a:ext>
                </a:extLst>
              </a:tr>
              <a:tr h="1892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광고선전비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97" marR="12297" marT="12297" marB="12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일반용역비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97" marR="12297" marT="12297" marB="12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•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홍보물 제작</a:t>
                      </a:r>
                    </a:p>
                  </a:txBody>
                  <a:tcPr marL="12297" marR="12297" marT="12297" marB="12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556,182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97" marR="12297" marT="12297" marB="12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97" marR="12297" marT="12297" marB="12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239349"/>
                  </a:ext>
                </a:extLst>
              </a:tr>
              <a:tr h="1892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창업활동비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97" marR="12297" marT="12297" marB="12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특정업무경비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97" marR="12297" marT="12297" marB="12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•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창업활동비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(8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개월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x50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만원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2297" marR="12297" marT="12297" marB="12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4,000,000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97" marR="12297" marT="12297" marB="12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1,000,000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원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97" marR="12297" marT="12297" marB="12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011068"/>
                  </a:ext>
                </a:extLst>
              </a:tr>
              <a:tr h="189295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합 계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97" marR="12297" marT="12297" marB="12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54,000,000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97" marR="12297" marT="12297" marB="12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5,573,980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원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(10.3%)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97" marR="12297" marT="12297" marB="12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578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62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514351" y="802020"/>
            <a:ext cx="15568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  <a:cs typeface="Times New Roman" pitchFamily="18" charset="0"/>
              </a:rPr>
              <a:t>멘토링 내역</a:t>
            </a:r>
            <a:endParaRPr lang="ko-KR" altLang="en-US" sz="2000" b="1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  <a:cs typeface="Times New Roman" pitchFamily="18" charset="0"/>
            </a:endParaRPr>
          </a:p>
        </p:txBody>
      </p:sp>
      <p:pic>
        <p:nvPicPr>
          <p:cNvPr id="22" name="Picture 11" descr="Untitled-1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90" y="852256"/>
            <a:ext cx="274736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611188" y="1331104"/>
            <a:ext cx="317946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2550" indent="-82550" defTabSz="968375">
              <a:spcBef>
                <a:spcPct val="10000"/>
              </a:spcBef>
              <a:buClr>
                <a:srgbClr val="969696"/>
              </a:buClr>
              <a:buSzPct val="80000"/>
              <a:buFont typeface="Wingdings" pitchFamily="2" charset="2"/>
              <a:buChar char="§"/>
            </a:pPr>
            <a:r>
              <a:rPr lang="ko-KR" altLang="en-US" sz="14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대면 및 비대면 멘토링</a:t>
            </a:r>
            <a:endParaRPr lang="en-US" altLang="ko-KR" sz="1400" b="1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4440" y="1578565"/>
            <a:ext cx="5341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대면 멘토링 </a:t>
            </a:r>
            <a:r>
              <a:rPr lang="en-US" altLang="ko-KR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회</a:t>
            </a:r>
            <a:r>
              <a:rPr lang="en-US" altLang="ko-KR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온라인 멘토링 </a:t>
            </a:r>
            <a:r>
              <a:rPr lang="en-US" altLang="ko-KR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회 시행</a:t>
            </a:r>
            <a:endParaRPr lang="en-US" altLang="ko-KR" sz="1200" dirty="0" smtClean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지속적인 연락을 통하여 사업 프로세스 및 기술 마케팅 방법론 교육</a:t>
            </a:r>
            <a:endParaRPr lang="en-US" altLang="ko-KR" sz="1200" dirty="0" smtClean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협력 파트너 및 경쟁사 조사 및 분석</a:t>
            </a:r>
            <a:endParaRPr lang="en-US" altLang="ko-KR" sz="1000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6579BF-B5E6-4086-8FB3-1A6FF513E268}"/>
              </a:ext>
            </a:extLst>
          </p:cNvPr>
          <p:cNvSpPr/>
          <p:nvPr/>
        </p:nvSpPr>
        <p:spPr>
          <a:xfrm>
            <a:off x="0" y="6381328"/>
            <a:ext cx="1403648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516846" y="107950"/>
            <a:ext cx="38391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진행사항</a:t>
            </a:r>
            <a:endParaRPr lang="en-US" altLang="ko-KR" sz="2800" b="1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  <a:cs typeface="Times New Roman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-849"/>
          <a:stretch/>
        </p:blipFill>
        <p:spPr>
          <a:xfrm>
            <a:off x="2123728" y="5517232"/>
            <a:ext cx="4968552" cy="9907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002" y="2936420"/>
            <a:ext cx="5059565" cy="239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514351" y="802020"/>
            <a:ext cx="15568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  <a:cs typeface="Times New Roman" pitchFamily="18" charset="0"/>
              </a:rPr>
              <a:t>멘토링 내역</a:t>
            </a:r>
            <a:endParaRPr lang="ko-KR" altLang="en-US" sz="2000" b="1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  <a:cs typeface="Times New Roman" pitchFamily="18" charset="0"/>
            </a:endParaRPr>
          </a:p>
        </p:txBody>
      </p:sp>
      <p:pic>
        <p:nvPicPr>
          <p:cNvPr id="22" name="Picture 11" descr="Untitled-1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90" y="852256"/>
            <a:ext cx="274736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611188" y="1331104"/>
            <a:ext cx="317946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2550" indent="-82550" defTabSz="968375">
              <a:spcBef>
                <a:spcPct val="10000"/>
              </a:spcBef>
              <a:buClr>
                <a:srgbClr val="969696"/>
              </a:buClr>
              <a:buSzPct val="80000"/>
              <a:buFont typeface="Wingdings" pitchFamily="2" charset="2"/>
              <a:buChar char="§"/>
            </a:pPr>
            <a:r>
              <a:rPr lang="ko-KR" altLang="en-US" sz="14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사업 개요 작성</a:t>
            </a:r>
            <a:endParaRPr lang="en-US" altLang="ko-KR" sz="1400" b="1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6579BF-B5E6-4086-8FB3-1A6FF513E268}"/>
              </a:ext>
            </a:extLst>
          </p:cNvPr>
          <p:cNvSpPr/>
          <p:nvPr/>
        </p:nvSpPr>
        <p:spPr>
          <a:xfrm>
            <a:off x="0" y="6381328"/>
            <a:ext cx="1403648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516846" y="107950"/>
            <a:ext cx="38391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진행사항</a:t>
            </a:r>
            <a:endParaRPr lang="en-US" altLang="ko-KR" sz="2800" b="1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  <a:cs typeface="Times New Roman" pitchFamily="18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11188" y="1638880"/>
            <a:ext cx="7993260" cy="4886463"/>
            <a:chOff x="611188" y="869114"/>
            <a:chExt cx="7993260" cy="5656230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611188" y="1017382"/>
              <a:ext cx="7993260" cy="252113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ko-KR" altLang="en-US" sz="1050" dirty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3780110" y="869114"/>
              <a:ext cx="1584176" cy="29653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ln w="3175">
                    <a:solidFill>
                      <a:schemeClr val="accent1">
                        <a:lumMod val="50000"/>
                        <a:alpha val="15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시제품 제작</a:t>
              </a:r>
              <a:endParaRPr lang="ko-KR" altLang="en-US" sz="1200" b="1" dirty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619672" y="1463667"/>
              <a:ext cx="2666357" cy="7155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900" dirty="0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공간적 범위 </a:t>
              </a:r>
              <a:r>
                <a:rPr lang="en-US" altLang="ko-KR" sz="900" dirty="0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: </a:t>
              </a:r>
              <a:r>
                <a:rPr lang="ko-KR" altLang="en-US" sz="900" dirty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부산 </a:t>
              </a:r>
              <a:r>
                <a:rPr lang="en-US" altLang="ko-KR" sz="900" dirty="0">
                  <a:ln w="3175">
                    <a:solidFill>
                      <a:schemeClr val="accent1">
                        <a:lumMod val="50000"/>
                        <a:alpha val="15000"/>
                      </a:schemeClr>
                    </a:solidFill>
                  </a:ln>
                  <a:latin typeface="+mn-ea"/>
                </a:rPr>
                <a:t>· </a:t>
              </a:r>
              <a:r>
                <a:rPr lang="ko-KR" altLang="en-US" sz="900" dirty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경남 고속도로 교통사고 </a:t>
              </a:r>
              <a:r>
                <a:rPr lang="ko-KR" altLang="en-US" sz="900" dirty="0" err="1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다발지점</a:t>
              </a:r>
              <a:r>
                <a:rPr lang="ko-KR" altLang="en-US" sz="900" dirty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 및 </a:t>
              </a:r>
              <a:r>
                <a:rPr lang="ko-KR" altLang="en-US" sz="900" dirty="0" err="1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결절지점</a:t>
              </a:r>
              <a:endParaRPr lang="en-US" altLang="ko-KR" sz="900" dirty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endParaRPr>
            </a:p>
            <a:p>
              <a:pPr marL="171450" lvl="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900" dirty="0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내용적 범위 </a:t>
              </a:r>
              <a:r>
                <a:rPr lang="en-US" altLang="ko-KR" sz="900" dirty="0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: </a:t>
              </a:r>
              <a:r>
                <a:rPr lang="ko-KR" altLang="en-US" sz="900" dirty="0" err="1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드론을</a:t>
              </a:r>
              <a:r>
                <a:rPr lang="ko-KR" altLang="en-US" sz="900" dirty="0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 활용한 </a:t>
              </a:r>
              <a:r>
                <a:rPr lang="ko-KR" altLang="en-US" sz="900" dirty="0" err="1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항공영상</a:t>
              </a:r>
              <a:r>
                <a:rPr lang="ko-KR" altLang="en-US" sz="900" dirty="0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 수집</a:t>
              </a:r>
              <a:endParaRPr lang="ko-KR" altLang="en-US" sz="900" dirty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55576" y="1463666"/>
              <a:ext cx="863066" cy="7155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100" dirty="0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데이터</a:t>
              </a:r>
              <a:endParaRPr lang="en-US" altLang="ko-KR" sz="11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endParaRPr>
            </a:p>
            <a:p>
              <a:pPr lvl="0" algn="ctr"/>
              <a:r>
                <a:rPr lang="ko-KR" altLang="en-US" sz="1100" dirty="0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수집</a:t>
              </a:r>
              <a:endParaRPr lang="ko-KR" altLang="en-US" sz="1100" dirty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940326" y="1463667"/>
              <a:ext cx="2520105" cy="7155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900" dirty="0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3D MAP SW </a:t>
              </a:r>
              <a:r>
                <a:rPr lang="ko-KR" altLang="en-US" sz="900" dirty="0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활용한 </a:t>
              </a:r>
              <a:r>
                <a:rPr lang="en-US" altLang="ko-KR" sz="900" dirty="0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3D MAP</a:t>
              </a:r>
              <a:r>
                <a:rPr lang="ko-KR" altLang="en-US" sz="900" dirty="0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 제작</a:t>
              </a:r>
              <a:r>
                <a:rPr lang="en-US" altLang="ko-KR" sz="900" dirty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/>
              </a:r>
              <a:br>
                <a:rPr lang="en-US" altLang="ko-KR" sz="900" dirty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</a:br>
              <a:r>
                <a:rPr lang="en-US" altLang="ko-KR" sz="900" dirty="0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Pix 4D : 2D </a:t>
              </a:r>
              <a:r>
                <a:rPr lang="ko-KR" altLang="en-US" sz="900" dirty="0" err="1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정사영상</a:t>
              </a:r>
              <a:r>
                <a:rPr lang="ko-KR" altLang="en-US" sz="900" dirty="0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 제작</a:t>
              </a:r>
              <a:r>
                <a:rPr lang="en-US" altLang="ko-KR" sz="900" dirty="0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/>
              </a:r>
              <a:br>
                <a:rPr lang="en-US" altLang="ko-KR" sz="900" dirty="0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</a:br>
              <a:r>
                <a:rPr lang="en-US" altLang="ko-KR" sz="900" dirty="0" err="1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ContextCapture</a:t>
              </a:r>
              <a:r>
                <a:rPr lang="en-US" altLang="ko-KR" sz="900" dirty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 </a:t>
              </a:r>
              <a:r>
                <a:rPr lang="en-US" altLang="ko-KR" sz="900" dirty="0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: 3D MAP </a:t>
              </a:r>
              <a:r>
                <a:rPr lang="ko-KR" altLang="en-US" sz="900" dirty="0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제작</a:t>
              </a:r>
              <a:endParaRPr lang="en-US" altLang="ko-KR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111226" y="1463667"/>
              <a:ext cx="828926" cy="7155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100" dirty="0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데이터</a:t>
              </a:r>
              <a:endParaRPr lang="en-US" altLang="ko-KR" sz="11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endParaRPr>
            </a:p>
            <a:p>
              <a:pPr lvl="0" algn="ctr"/>
              <a:r>
                <a:rPr lang="ko-KR" altLang="en-US" sz="1100" dirty="0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가공</a:t>
              </a:r>
              <a:endParaRPr lang="ko-KR" altLang="en-US" sz="1100" dirty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4283968" y="1817243"/>
              <a:ext cx="827258" cy="0"/>
            </a:xfrm>
            <a:prstGeom prst="straightConnector1">
              <a:avLst/>
            </a:prstGeom>
            <a:ln w="10795">
              <a:solidFill>
                <a:schemeClr val="accent5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3092061" y="1186883"/>
              <a:ext cx="2272225" cy="18441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850" dirty="0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*  5cm </a:t>
              </a:r>
              <a:r>
                <a:rPr lang="ko-KR" altLang="en-US" sz="850" dirty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단위 </a:t>
              </a:r>
              <a:r>
                <a:rPr lang="ko-KR" altLang="en-US" sz="850" dirty="0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해상도의 항공영상사진 수집</a:t>
              </a:r>
              <a:endParaRPr lang="ko-KR" altLang="en-US" sz="850" dirty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endParaRPr>
            </a:p>
          </p:txBody>
        </p:sp>
        <p:cxnSp>
          <p:nvCxnSpPr>
            <p:cNvPr id="19" name="꺾인 연결선 18"/>
            <p:cNvCxnSpPr/>
            <p:nvPr/>
          </p:nvCxnSpPr>
          <p:spPr>
            <a:xfrm rot="10800000" flipV="1">
              <a:off x="2610396" y="1289025"/>
              <a:ext cx="503025" cy="235515"/>
            </a:xfrm>
            <a:prstGeom prst="bentConnector2">
              <a:avLst/>
            </a:prstGeom>
            <a:ln w="10795">
              <a:solidFill>
                <a:schemeClr val="accent5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1676128" y="2795359"/>
              <a:ext cx="2666358" cy="5078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900" dirty="0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3D MAP, </a:t>
              </a:r>
              <a:r>
                <a:rPr lang="ko-KR" altLang="en-US" sz="900" dirty="0" err="1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정사사진</a:t>
              </a:r>
              <a:r>
                <a:rPr lang="ko-KR" altLang="en-US" sz="900" dirty="0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 기반의 </a:t>
              </a:r>
              <a:r>
                <a:rPr lang="ko-KR" altLang="en-US" sz="900" dirty="0" err="1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고정밀지도</a:t>
              </a:r>
              <a:r>
                <a:rPr lang="ko-KR" altLang="en-US" sz="900" dirty="0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 제작</a:t>
              </a:r>
              <a:r>
                <a:rPr lang="en-US" altLang="ko-KR" sz="900" dirty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/>
              </a:r>
              <a:br>
                <a:rPr lang="en-US" altLang="ko-KR" sz="900" dirty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</a:br>
              <a:r>
                <a:rPr lang="en-US" altLang="ko-KR" sz="900" dirty="0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(</a:t>
              </a:r>
              <a:r>
                <a:rPr lang="ko-KR" altLang="en-US" sz="900" dirty="0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차선</a:t>
              </a:r>
              <a:r>
                <a:rPr lang="en-US" altLang="ko-KR" sz="900" dirty="0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, </a:t>
              </a:r>
              <a:r>
                <a:rPr lang="ko-KR" altLang="en-US" sz="900" dirty="0" err="1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교통표지</a:t>
              </a:r>
              <a:r>
                <a:rPr lang="en-US" altLang="ko-KR" sz="900" dirty="0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, </a:t>
              </a:r>
              <a:r>
                <a:rPr lang="ko-KR" altLang="en-US" sz="900" dirty="0" err="1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차로중심선</a:t>
              </a:r>
              <a:r>
                <a:rPr lang="en-US" altLang="ko-KR" sz="900" dirty="0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, </a:t>
              </a:r>
              <a:r>
                <a:rPr lang="ko-KR" altLang="en-US" sz="900" dirty="0" err="1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노면표지</a:t>
              </a:r>
              <a:r>
                <a:rPr lang="ko-KR" altLang="en-US" sz="900" dirty="0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 포함</a:t>
              </a:r>
              <a:r>
                <a:rPr lang="en-US" altLang="ko-KR" sz="900" dirty="0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)</a:t>
              </a:r>
              <a:endParaRPr lang="en-US" altLang="ko-KR" sz="900" dirty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55576" y="2795359"/>
              <a:ext cx="936104" cy="5078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100" dirty="0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프로토타입제작</a:t>
              </a:r>
              <a:endParaRPr lang="ko-KR" altLang="en-US" sz="1100" dirty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endParaRPr>
            </a:p>
          </p:txBody>
        </p:sp>
        <p:cxnSp>
          <p:nvCxnSpPr>
            <p:cNvPr id="26" name="꺾인 연결선 25"/>
            <p:cNvCxnSpPr>
              <a:endCxn id="23" idx="0"/>
            </p:cNvCxnSpPr>
            <p:nvPr/>
          </p:nvCxnSpPr>
          <p:spPr>
            <a:xfrm rot="5400000">
              <a:off x="3156146" y="280769"/>
              <a:ext cx="618076" cy="4411104"/>
            </a:xfrm>
            <a:prstGeom prst="bentConnector3">
              <a:avLst>
                <a:gd name="adj1" fmla="val 36551"/>
              </a:avLst>
            </a:prstGeom>
            <a:ln w="10160">
              <a:solidFill>
                <a:schemeClr val="accent5">
                  <a:lumMod val="50000"/>
                  <a:alpha val="84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1762657" y="2408950"/>
              <a:ext cx="4753559" cy="35394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850" dirty="0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*  </a:t>
              </a:r>
              <a:r>
                <a:rPr lang="ko-KR" altLang="en-US" sz="850" dirty="0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  <a:sym typeface="Wingdings" panose="05000000000000000000" pitchFamily="2" charset="2"/>
                </a:rPr>
                <a:t>필요시 업무 파트너 기업을 통한 항공영상데이터 확보 및 기술교류</a:t>
              </a:r>
              <a:r>
                <a:rPr lang="en-US" altLang="ko-KR" sz="850" dirty="0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  <a:sym typeface="Wingdings" panose="05000000000000000000" pitchFamily="2" charset="2"/>
                </a:rPr>
                <a:t>, </a:t>
              </a:r>
              <a:r>
                <a:rPr lang="ko-KR" altLang="en-US" sz="850" dirty="0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  <a:sym typeface="Wingdings" panose="05000000000000000000" pitchFamily="2" charset="2"/>
                </a:rPr>
                <a:t>개발 기술 고도화 가능</a:t>
              </a:r>
              <a:r>
                <a:rPr lang="en-US" altLang="ko-KR" sz="850" dirty="0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  <a:sym typeface="Wingdings" panose="05000000000000000000" pitchFamily="2" charset="2"/>
                </a:rPr>
                <a:t/>
              </a:r>
              <a:br>
                <a:rPr lang="en-US" altLang="ko-KR" sz="850" dirty="0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  <a:sym typeface="Wingdings" panose="05000000000000000000" pitchFamily="2" charset="2"/>
                </a:rPr>
              </a:br>
              <a:r>
                <a:rPr lang="en-US" altLang="ko-KR" sz="850" dirty="0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  <a:sym typeface="Wingdings" panose="05000000000000000000" pitchFamily="2" charset="2"/>
                </a:rPr>
                <a:t>    </a:t>
              </a:r>
              <a:r>
                <a:rPr lang="ko-KR" altLang="en-US" sz="850" dirty="0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  <a:sym typeface="Wingdings" panose="05000000000000000000" pitchFamily="2" charset="2"/>
                </a:rPr>
                <a:t>㈜</a:t>
              </a:r>
              <a:r>
                <a:rPr lang="ko-KR" altLang="en-US" sz="850" dirty="0" err="1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  <a:sym typeface="Wingdings" panose="05000000000000000000" pitchFamily="2" charset="2"/>
                </a:rPr>
                <a:t>삼아항업</a:t>
              </a:r>
              <a:r>
                <a:rPr lang="en-US" altLang="ko-KR" sz="850" dirty="0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  <a:sym typeface="Wingdings" panose="05000000000000000000" pitchFamily="2" charset="2"/>
                </a:rPr>
                <a:t>, </a:t>
              </a:r>
              <a:r>
                <a:rPr lang="ko-KR" altLang="en-US" sz="850" dirty="0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  <a:sym typeface="Wingdings" panose="05000000000000000000" pitchFamily="2" charset="2"/>
                </a:rPr>
                <a:t>㈜</a:t>
              </a:r>
              <a:r>
                <a:rPr lang="ko-KR" altLang="en-US" sz="850" dirty="0" err="1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  <a:sym typeface="Wingdings" panose="05000000000000000000" pitchFamily="2" charset="2"/>
                </a:rPr>
                <a:t>코드프로</a:t>
              </a:r>
              <a:endParaRPr lang="ko-KR" altLang="en-US" sz="850" dirty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611188" y="3808042"/>
              <a:ext cx="7993062" cy="2717302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ko-KR" altLang="en-US" sz="1050" dirty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3780110" y="3627895"/>
              <a:ext cx="1584176" cy="29653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ln w="3175">
                    <a:solidFill>
                      <a:schemeClr val="accent1">
                        <a:lumMod val="50000"/>
                        <a:alpha val="15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사업화 전략</a:t>
              </a:r>
              <a:endParaRPr lang="ko-KR" altLang="en-US" sz="1200" b="1" dirty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32" name="꺾인 연결선 31"/>
            <p:cNvCxnSpPr>
              <a:endCxn id="39" idx="0"/>
            </p:cNvCxnSpPr>
            <p:nvPr/>
          </p:nvCxnSpPr>
          <p:spPr>
            <a:xfrm rot="16200000" flipH="1">
              <a:off x="3105232" y="3354566"/>
              <a:ext cx="989835" cy="2015709"/>
            </a:xfrm>
            <a:prstGeom prst="bentConnector3">
              <a:avLst>
                <a:gd name="adj1" fmla="val 80152"/>
              </a:avLst>
            </a:prstGeom>
            <a:ln w="9525">
              <a:solidFill>
                <a:schemeClr val="tx2">
                  <a:alpha val="84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꺾인 연결선 32"/>
            <p:cNvCxnSpPr>
              <a:endCxn id="39" idx="0"/>
            </p:cNvCxnSpPr>
            <p:nvPr/>
          </p:nvCxnSpPr>
          <p:spPr>
            <a:xfrm rot="5400000">
              <a:off x="5124534" y="3347575"/>
              <a:ext cx="993234" cy="2026294"/>
            </a:xfrm>
            <a:prstGeom prst="bentConnector3">
              <a:avLst>
                <a:gd name="adj1" fmla="val 80688"/>
              </a:avLst>
            </a:prstGeom>
            <a:ln w="9525">
              <a:solidFill>
                <a:schemeClr val="tx2">
                  <a:alpha val="84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5804660" y="3997889"/>
              <a:ext cx="2666357" cy="5078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900" dirty="0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시제품 기반 자율주행자동차 </a:t>
              </a:r>
              <a:r>
                <a:rPr lang="ko-KR" altLang="en-US" sz="900" dirty="0" err="1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주행전략</a:t>
              </a:r>
              <a:r>
                <a:rPr lang="ko-KR" altLang="en-US" sz="900" dirty="0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 연구</a:t>
              </a:r>
              <a:endParaRPr lang="en-US" altLang="ko-KR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endParaRPr>
            </a:p>
            <a:p>
              <a:pPr marL="171450" lvl="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900" dirty="0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연구기반 지적 재산권 확보 및 특허 출원</a:t>
              </a:r>
              <a:endParaRPr lang="en-US" altLang="ko-KR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797578" y="3997889"/>
              <a:ext cx="1008112" cy="5078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100" dirty="0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연구목적</a:t>
              </a:r>
              <a:endParaRPr lang="ko-KR" altLang="en-US" sz="1100" dirty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762658" y="4001288"/>
              <a:ext cx="2666357" cy="5078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900" dirty="0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시제품 판매를 통한 이익창출 실현</a:t>
              </a:r>
              <a:endParaRPr lang="en-US" altLang="ko-KR" sz="900" dirty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endParaRPr>
            </a:p>
            <a:p>
              <a:pPr marL="171450" lvl="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900" dirty="0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국가기관에 완성 제품 서비스 제공</a:t>
              </a:r>
              <a:endParaRPr lang="ko-KR" altLang="en-US" sz="900" dirty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55576" y="4001288"/>
              <a:ext cx="1008112" cy="5078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100" dirty="0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이익창출</a:t>
              </a:r>
              <a:endParaRPr lang="ko-KR" altLang="en-US" sz="1100" dirty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55575" y="5119949"/>
              <a:ext cx="7715442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</a:pPr>
              <a:endParaRPr lang="en-US" altLang="ko-KR" sz="8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endParaRPr>
            </a:p>
            <a:p>
              <a:pPr lvl="0" algn="ctr">
                <a:lnSpc>
                  <a:spcPct val="150000"/>
                </a:lnSpc>
              </a:pPr>
              <a:endParaRPr lang="en-US" altLang="ko-KR" sz="800" dirty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endParaRPr>
            </a:p>
            <a:p>
              <a:pPr lvl="0" algn="ctr">
                <a:lnSpc>
                  <a:spcPct val="150000"/>
                </a:lnSpc>
              </a:pPr>
              <a:endParaRPr lang="en-US" altLang="ko-KR" sz="8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endParaRPr>
            </a:p>
            <a:p>
              <a:pPr lvl="0" algn="ctr">
                <a:lnSpc>
                  <a:spcPct val="150000"/>
                </a:lnSpc>
              </a:pPr>
              <a:endParaRPr lang="en-US" altLang="ko-KR" sz="800" dirty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endParaRPr>
            </a:p>
            <a:p>
              <a:pPr lvl="0" algn="ctr">
                <a:lnSpc>
                  <a:spcPct val="150000"/>
                </a:lnSpc>
              </a:pPr>
              <a:endParaRPr lang="en-US" altLang="ko-KR" sz="8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endParaRPr>
            </a:p>
            <a:p>
              <a:pPr lvl="0" algn="ctr">
                <a:lnSpc>
                  <a:spcPct val="150000"/>
                </a:lnSpc>
              </a:pPr>
              <a:endParaRPr lang="en-US" altLang="ko-KR" sz="800" dirty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55576" y="4857339"/>
              <a:ext cx="7704856" cy="2626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100" dirty="0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사업화 전략</a:t>
              </a:r>
              <a:endParaRPr lang="ko-KR" altLang="en-US" sz="1100" dirty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0" name="직선 화살표 연결선 39"/>
            <p:cNvCxnSpPr/>
            <p:nvPr/>
          </p:nvCxnSpPr>
          <p:spPr>
            <a:xfrm>
              <a:off x="4320808" y="3041379"/>
              <a:ext cx="827258" cy="0"/>
            </a:xfrm>
            <a:prstGeom prst="straightConnector1">
              <a:avLst/>
            </a:prstGeom>
            <a:ln w="10795">
              <a:solidFill>
                <a:schemeClr val="accent5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/>
            <p:cNvSpPr/>
            <p:nvPr/>
          </p:nvSpPr>
          <p:spPr>
            <a:xfrm>
              <a:off x="5996608" y="2795359"/>
              <a:ext cx="2463823" cy="5078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900" dirty="0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전국단위 고속도로 교통사고 </a:t>
              </a:r>
              <a:r>
                <a:rPr lang="ko-KR" altLang="en-US" sz="900" dirty="0" err="1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다발지점</a:t>
              </a:r>
              <a:r>
                <a:rPr lang="ko-KR" altLang="en-US" sz="900" dirty="0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 및 </a:t>
              </a:r>
              <a:r>
                <a:rPr lang="ko-KR" altLang="en-US" sz="900" dirty="0" err="1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결절지점</a:t>
              </a:r>
              <a:r>
                <a:rPr lang="ko-KR" altLang="en-US" sz="900" dirty="0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 대상의 고정밀도로지도 제작</a:t>
              </a:r>
              <a:endParaRPr lang="en-US" altLang="ko-KR" sz="900" dirty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131480" y="2795359"/>
              <a:ext cx="863066" cy="5078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1100" dirty="0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시제품</a:t>
              </a:r>
              <a:endParaRPr lang="en-US" altLang="ko-KR" sz="11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endParaRPr>
            </a:p>
            <a:p>
              <a:pPr lvl="0" algn="ctr"/>
              <a:r>
                <a:rPr lang="ko-KR" altLang="en-US" sz="1100" dirty="0" smtClean="0">
                  <a:ln w="3175">
                    <a:solidFill>
                      <a:srgbClr val="1F497D">
                        <a:lumMod val="75000"/>
                        <a:alpha val="15000"/>
                      </a:srgbClr>
                    </a:solidFill>
                  </a:ln>
                  <a:solidFill>
                    <a:prstClr val="black"/>
                  </a:solidFill>
                </a:rPr>
                <a:t>제작</a:t>
              </a:r>
              <a:endParaRPr lang="ko-KR" altLang="en-US" sz="1100" dirty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3347864" y="5182898"/>
              <a:ext cx="2491011" cy="1109541"/>
              <a:chOff x="784845" y="4534826"/>
              <a:chExt cx="2491011" cy="1109541"/>
            </a:xfrm>
          </p:grpSpPr>
          <p:sp>
            <p:nvSpPr>
              <p:cNvPr id="50" name="모서리가 둥근 직사각형 49"/>
              <p:cNvSpPr/>
              <p:nvPr/>
            </p:nvSpPr>
            <p:spPr>
              <a:xfrm>
                <a:off x="857867" y="4534826"/>
                <a:ext cx="2255554" cy="240167"/>
              </a:xfrm>
              <a:prstGeom prst="round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b="1" dirty="0" smtClean="0">
                    <a:ln>
                      <a:solidFill>
                        <a:schemeClr val="accent1">
                          <a:lumMod val="50000"/>
                          <a:alpha val="1000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내수시장 확보 방안</a:t>
                </a:r>
                <a:endParaRPr lang="ko-KR" altLang="en-US" sz="900" b="1" dirty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784845" y="4813370"/>
                <a:ext cx="24910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" indent="-85725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800" dirty="0" smtClean="0">
                    <a:ln>
                      <a:solidFill>
                        <a:schemeClr val="accent1">
                          <a:lumMod val="50000"/>
                          <a:alpha val="10000"/>
                        </a:schemeClr>
                      </a:solidFill>
                    </a:ln>
                    <a:latin typeface="+mn-ea"/>
                  </a:rPr>
                  <a:t> </a:t>
                </a:r>
                <a:r>
                  <a:rPr lang="ko-KR" altLang="en-US" sz="800" dirty="0" smtClean="0">
                    <a:ln>
                      <a:solidFill>
                        <a:schemeClr val="accent1">
                          <a:lumMod val="50000"/>
                          <a:alpha val="10000"/>
                        </a:schemeClr>
                      </a:solidFill>
                    </a:ln>
                    <a:latin typeface="+mn-ea"/>
                  </a:rPr>
                  <a:t>전국 지자체 교통</a:t>
                </a:r>
                <a:r>
                  <a:rPr lang="en-US" altLang="ko-KR" sz="800" dirty="0" smtClean="0">
                    <a:ln>
                      <a:solidFill>
                        <a:schemeClr val="accent1">
                          <a:lumMod val="50000"/>
                          <a:alpha val="10000"/>
                        </a:schemeClr>
                      </a:solidFill>
                    </a:ln>
                    <a:latin typeface="+mn-ea"/>
                  </a:rPr>
                  <a:t>, </a:t>
                </a:r>
                <a:r>
                  <a:rPr lang="ko-KR" altLang="en-US" sz="800" dirty="0" smtClean="0">
                    <a:ln>
                      <a:solidFill>
                        <a:schemeClr val="accent1">
                          <a:lumMod val="50000"/>
                          <a:alpha val="10000"/>
                        </a:schemeClr>
                      </a:solidFill>
                    </a:ln>
                    <a:latin typeface="+mn-ea"/>
                  </a:rPr>
                  <a:t>건설</a:t>
                </a:r>
                <a:r>
                  <a:rPr lang="en-US" altLang="ko-KR" sz="800" dirty="0" smtClean="0">
                    <a:ln>
                      <a:solidFill>
                        <a:schemeClr val="accent1">
                          <a:lumMod val="50000"/>
                          <a:alpha val="10000"/>
                        </a:schemeClr>
                      </a:solidFill>
                    </a:ln>
                    <a:latin typeface="+mn-ea"/>
                  </a:rPr>
                  <a:t>, </a:t>
                </a:r>
                <a:r>
                  <a:rPr lang="ko-KR" altLang="en-US" sz="800" dirty="0" smtClean="0">
                    <a:ln>
                      <a:solidFill>
                        <a:schemeClr val="accent1">
                          <a:lumMod val="50000"/>
                          <a:alpha val="10000"/>
                        </a:schemeClr>
                      </a:solidFill>
                    </a:ln>
                    <a:latin typeface="+mn-ea"/>
                  </a:rPr>
                  <a:t>방제</a:t>
                </a:r>
                <a:r>
                  <a:rPr lang="en-US" altLang="ko-KR" sz="800" dirty="0" smtClean="0">
                    <a:ln>
                      <a:solidFill>
                        <a:schemeClr val="accent1">
                          <a:lumMod val="50000"/>
                          <a:alpha val="10000"/>
                        </a:schemeClr>
                      </a:solidFill>
                    </a:ln>
                    <a:latin typeface="+mn-ea"/>
                  </a:rPr>
                  <a:t>, </a:t>
                </a:r>
                <a:r>
                  <a:rPr lang="ko-KR" altLang="en-US" sz="800" dirty="0" smtClean="0">
                    <a:ln>
                      <a:solidFill>
                        <a:schemeClr val="accent1">
                          <a:lumMod val="50000"/>
                          <a:alpha val="10000"/>
                        </a:schemeClr>
                      </a:solidFill>
                    </a:ln>
                    <a:latin typeface="+mn-ea"/>
                  </a:rPr>
                  <a:t>공간정보 분야에 플랫폼 구축 사업화</a:t>
                </a:r>
                <a:endPara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endParaRPr>
              </a:p>
              <a:p>
                <a:pPr marL="85725" indent="-85725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800" dirty="0" smtClean="0">
                    <a:ln>
                      <a:solidFill>
                        <a:schemeClr val="accent1">
                          <a:lumMod val="50000"/>
                          <a:alpha val="10000"/>
                        </a:schemeClr>
                      </a:solidFill>
                    </a:ln>
                    <a:latin typeface="+mn-ea"/>
                  </a:rPr>
                  <a:t> 관련 학회 </a:t>
                </a:r>
                <a:r>
                  <a:rPr lang="ko-KR" altLang="en-US" sz="800" dirty="0" err="1" smtClean="0">
                    <a:ln>
                      <a:solidFill>
                        <a:schemeClr val="accent1">
                          <a:lumMod val="50000"/>
                          <a:alpha val="10000"/>
                        </a:schemeClr>
                      </a:solidFill>
                    </a:ln>
                    <a:latin typeface="+mn-ea"/>
                  </a:rPr>
                  <a:t>논문지</a:t>
                </a:r>
                <a:r>
                  <a:rPr lang="ko-KR" altLang="en-US" sz="800" dirty="0" smtClean="0">
                    <a:ln>
                      <a:solidFill>
                        <a:schemeClr val="accent1">
                          <a:lumMod val="50000"/>
                          <a:alpha val="10000"/>
                        </a:schemeClr>
                      </a:solidFill>
                    </a:ln>
                    <a:latin typeface="+mn-ea"/>
                  </a:rPr>
                  <a:t> 투고 및 각종 전시회 참여 통한 제품 기술력 홍보</a:t>
                </a:r>
                <a:endPara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endParaRPr>
              </a:p>
            </p:txBody>
          </p:sp>
        </p:grpSp>
        <p:sp>
          <p:nvSpPr>
            <p:cNvPr id="44" name="모서리가 둥근 직사각형 43"/>
            <p:cNvSpPr/>
            <p:nvPr/>
          </p:nvSpPr>
          <p:spPr>
            <a:xfrm>
              <a:off x="854476" y="5188153"/>
              <a:ext cx="2255554" cy="240167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자금 조달계획</a:t>
              </a:r>
              <a:endParaRPr lang="ko-KR" altLang="en-US" sz="900" b="1" dirty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81454" y="5466697"/>
              <a:ext cx="24910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 indent="-85725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 R&amp;D </a:t>
              </a:r>
              <a:r>
                <a:rPr lang="ko-KR" altLang="en-US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과제 참여를 통한 </a:t>
              </a:r>
              <a:r>
                <a:rPr lang="ko-KR" altLang="en-US" sz="800" dirty="0" err="1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기술고도화</a:t>
              </a:r>
              <a:endPara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endParaRPr>
            </a:p>
            <a:p>
              <a:pPr marL="85725" indent="-85725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 기술개발 및 지적재산권 </a:t>
              </a:r>
              <a:r>
                <a:rPr lang="ko-KR" altLang="en-US" sz="800" dirty="0" err="1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출원등록</a:t>
              </a:r>
              <a:endPara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endParaRPr>
            </a:p>
            <a:p>
              <a:pPr marL="85725" indent="-85725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 기술신용보증기금 투자유치</a:t>
              </a:r>
              <a:endPara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6042443" y="5183070"/>
              <a:ext cx="2255554" cy="240167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해외시장 진출 방안</a:t>
              </a:r>
              <a:endParaRPr lang="ko-KR" altLang="en-US" sz="900" b="1" dirty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969421" y="5461614"/>
              <a:ext cx="24910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 indent="-85725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 </a:t>
              </a:r>
              <a:r>
                <a:rPr lang="ko-KR" altLang="en-US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기존 활동 여러 학회 및 교류 단체를 통해 </a:t>
              </a:r>
              <a:r>
                <a: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Needs </a:t>
              </a:r>
              <a:r>
                <a:rPr lang="ko-KR" altLang="en-US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대상 홍보마케팅 및 </a:t>
              </a:r>
              <a:r>
                <a:rPr lang="ko-KR" altLang="en-US" sz="800" dirty="0" err="1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기술발표회</a:t>
              </a:r>
              <a:r>
                <a:rPr lang="ko-KR" altLang="en-US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 개최</a:t>
              </a:r>
              <a:endPara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endParaRPr>
            </a:p>
            <a:p>
              <a:pPr marL="85725" indent="-85725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 해외 </a:t>
              </a:r>
              <a:r>
                <a: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SCI</a:t>
              </a:r>
              <a:r>
                <a:rPr lang="ko-KR" altLang="en-US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급 </a:t>
              </a:r>
              <a:r>
                <a:rPr lang="ko-KR" altLang="en-US" sz="800" dirty="0" err="1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논문지</a:t>
              </a:r>
              <a:r>
                <a:rPr lang="ko-KR" altLang="en-US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 투고 및 </a:t>
              </a:r>
              <a:r>
                <a: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CES, </a:t>
              </a:r>
              <a:r>
                <a:rPr lang="ko-KR" altLang="en-US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유럽자동차박람회</a:t>
              </a:r>
              <a:r>
                <a: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, </a:t>
              </a:r>
              <a:r>
                <a:rPr lang="ko-KR" altLang="en-US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중국 전시회 등 제품 기술력 홍보활동</a:t>
              </a:r>
              <a:endPara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340832" y="3859837"/>
              <a:ext cx="576064" cy="1491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393568" y="3844130"/>
              <a:ext cx="576064" cy="1491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46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514351" y="802020"/>
            <a:ext cx="15568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  <a:cs typeface="Times New Roman" pitchFamily="18" charset="0"/>
              </a:rPr>
              <a:t>멘토링 내역</a:t>
            </a:r>
            <a:endParaRPr lang="ko-KR" altLang="en-US" sz="2000" b="1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  <a:cs typeface="Times New Roman" pitchFamily="18" charset="0"/>
            </a:endParaRPr>
          </a:p>
        </p:txBody>
      </p:sp>
      <p:pic>
        <p:nvPicPr>
          <p:cNvPr id="22" name="Picture 11" descr="Untitled-1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90" y="852256"/>
            <a:ext cx="274736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611188" y="1331104"/>
            <a:ext cx="317946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2550" indent="-82550" defTabSz="968375">
              <a:spcBef>
                <a:spcPct val="10000"/>
              </a:spcBef>
              <a:buClr>
                <a:srgbClr val="969696"/>
              </a:buClr>
              <a:buSzPct val="80000"/>
              <a:buFont typeface="Wingdings" pitchFamily="2" charset="2"/>
              <a:buChar char="§"/>
            </a:pPr>
            <a:r>
              <a:rPr lang="ko-KR" altLang="en-US" sz="14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SWOT </a:t>
            </a:r>
            <a:r>
              <a:rPr lang="ko-KR" altLang="en-US" sz="14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분석 시행</a:t>
            </a:r>
            <a:endParaRPr lang="en-US" altLang="ko-KR" sz="1400" b="1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6579BF-B5E6-4086-8FB3-1A6FF513E268}"/>
              </a:ext>
            </a:extLst>
          </p:cNvPr>
          <p:cNvSpPr/>
          <p:nvPr/>
        </p:nvSpPr>
        <p:spPr>
          <a:xfrm>
            <a:off x="0" y="6381328"/>
            <a:ext cx="1403648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516846" y="107950"/>
            <a:ext cx="38391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진행사항</a:t>
            </a:r>
            <a:endParaRPr lang="en-US" altLang="ko-KR" sz="2800" b="1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  <a:cs typeface="Times New Roman" pitchFamily="18" charset="0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1979714" y="2474007"/>
            <a:ext cx="3157705" cy="2076664"/>
            <a:chOff x="2005926" y="3693355"/>
            <a:chExt cx="2656263" cy="1751869"/>
          </a:xfrm>
        </p:grpSpPr>
        <p:sp>
          <p:nvSpPr>
            <p:cNvPr id="53" name="AutoShape 177"/>
            <p:cNvSpPr>
              <a:spLocks noChangeArrowheads="1"/>
            </p:cNvSpPr>
            <p:nvPr/>
          </p:nvSpPr>
          <p:spPr bwMode="auto">
            <a:xfrm>
              <a:off x="2005926" y="3701267"/>
              <a:ext cx="2656263" cy="1743957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C0C0C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tIns="0" bIns="0" anchor="ctr"/>
            <a:lstStyle/>
            <a:p>
              <a:endParaRPr lang="ko-KR" altLang="en-US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26414" y="3693355"/>
              <a:ext cx="2490100" cy="167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Strengths</a:t>
              </a:r>
              <a:endParaRPr lang="ko-KR" altLang="en-US" sz="1000" b="1" dirty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endParaRPr>
            </a:p>
            <a:p>
              <a:pPr marL="85725" indent="-85725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800" dirty="0" err="1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드론</a:t>
              </a:r>
              <a:r>
                <a:rPr lang="ko-KR" altLang="en-US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 보유 및 실제 </a:t>
              </a:r>
              <a:r>
                <a:rPr lang="ko-KR" altLang="en-US" sz="800" dirty="0" err="1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운용가능</a:t>
              </a:r>
              <a:r>
                <a: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/>
              </a:r>
              <a:br>
                <a: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</a:br>
              <a:r>
                <a: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(</a:t>
              </a:r>
              <a:r>
                <a:rPr lang="ko-KR" altLang="en-US" sz="800" dirty="0" err="1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드론을</a:t>
              </a:r>
              <a:r>
                <a:rPr lang="ko-KR" altLang="en-US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 활용한 차량 </a:t>
              </a:r>
              <a:r>
                <a:rPr lang="ko-KR" altLang="en-US" sz="800" dirty="0" err="1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행태분석</a:t>
              </a:r>
              <a:r>
                <a:rPr lang="ko-KR" altLang="en-US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 특허 보유</a:t>
              </a:r>
              <a:r>
                <a: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)</a:t>
              </a:r>
            </a:p>
            <a:p>
              <a:pPr marL="85725" indent="-85725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각종 </a:t>
              </a:r>
              <a:r>
                <a: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3D MAP SW </a:t>
              </a:r>
              <a:r>
                <a:rPr lang="ko-KR" altLang="en-US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보유 및 운용 가능</a:t>
              </a:r>
              <a:r>
                <a: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/>
              </a:r>
              <a:br>
                <a: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</a:br>
              <a:r>
                <a: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(Pix 4D, </a:t>
              </a:r>
              <a:r>
                <a:rPr lang="en-US" altLang="ko-KR" sz="800" dirty="0" err="1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ContextCapture</a:t>
              </a:r>
              <a:r>
                <a: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 </a:t>
              </a:r>
              <a:r>
                <a:rPr lang="ko-KR" altLang="en-US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보유</a:t>
              </a:r>
              <a:r>
                <a: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)</a:t>
              </a:r>
            </a:p>
            <a:p>
              <a:pPr marL="85725" indent="-85725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업무 파트너를 통한 기술교류 및 개발 기술 고도화 가능</a:t>
              </a:r>
              <a:r>
                <a: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/>
              </a:r>
              <a:br>
                <a: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</a:br>
              <a:r>
                <a: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(</a:t>
              </a:r>
              <a:r>
                <a:rPr lang="ko-KR" altLang="en-US" sz="800" dirty="0" err="1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삼아항업</a:t>
              </a:r>
              <a:r>
                <a:rPr lang="ko-KR" altLang="en-US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㈜</a:t>
              </a:r>
              <a:r>
                <a: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 : </a:t>
              </a:r>
              <a:r>
                <a:rPr lang="ko-KR" altLang="en-US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영상처리 시스템</a:t>
              </a:r>
              <a:r>
                <a: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, </a:t>
              </a:r>
              <a:r>
                <a:rPr lang="ko-KR" altLang="en-US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지도 제작시스템 </a:t>
              </a:r>
              <a:r>
                <a: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20</a:t>
              </a:r>
              <a:r>
                <a:rPr lang="ko-KR" altLang="en-US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개 이상 관련 특허 보유</a:t>
              </a:r>
              <a:r>
                <a: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/>
              </a:r>
              <a:br>
                <a: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</a:br>
              <a:r>
                <a:rPr lang="ko-KR" altLang="en-US" sz="800" dirty="0" err="1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코드프로</a:t>
              </a:r>
              <a:r>
                <a: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(</a:t>
              </a:r>
              <a:r>
                <a:rPr lang="ko-KR" altLang="en-US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주</a:t>
              </a:r>
              <a:r>
                <a: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) : AI</a:t>
              </a:r>
              <a:r>
                <a:rPr lang="ko-KR" altLang="en-US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를 활용한 동적영상정보 분석기술 보유</a:t>
              </a:r>
              <a:r>
                <a: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)</a:t>
              </a:r>
            </a:p>
            <a:p>
              <a:pPr marL="85725" indent="-85725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AI </a:t>
              </a:r>
              <a:r>
                <a:rPr lang="ko-KR" altLang="en-US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기반 자율주행자동차 </a:t>
              </a:r>
              <a:r>
                <a:rPr lang="ko-KR" altLang="en-US" sz="800" dirty="0" err="1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주행전략</a:t>
              </a:r>
              <a:r>
                <a:rPr lang="ko-KR" altLang="en-US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 연구 진행중</a:t>
              </a:r>
              <a:endParaRPr lang="ko-KR" altLang="en-US" sz="800" dirty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endParaRPr>
            </a:p>
          </p:txBody>
        </p:sp>
      </p:grpSp>
      <p:sp>
        <p:nvSpPr>
          <p:cNvPr id="55" name="AutoShape 177"/>
          <p:cNvSpPr>
            <a:spLocks noChangeArrowheads="1"/>
          </p:cNvSpPr>
          <p:nvPr/>
        </p:nvSpPr>
        <p:spPr bwMode="auto">
          <a:xfrm>
            <a:off x="928498" y="2451752"/>
            <a:ext cx="999275" cy="2098919"/>
          </a:xfrm>
          <a:prstGeom prst="rect">
            <a:avLst/>
          </a:prstGeom>
          <a:solidFill>
            <a:srgbClr val="C6D9F1"/>
          </a:solidFill>
          <a:ln w="6350" algn="ctr">
            <a:solidFill>
              <a:srgbClr val="C0C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0" bIns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Internal</a:t>
            </a:r>
          </a:p>
          <a:p>
            <a:pPr algn="ctr"/>
            <a:r>
              <a:rPr lang="en-US" altLang="ko-KR" sz="10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origin</a:t>
            </a:r>
            <a:endParaRPr lang="ko-KR" altLang="en-US" sz="1000" b="1" dirty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</p:txBody>
      </p:sp>
      <p:sp>
        <p:nvSpPr>
          <p:cNvPr id="56" name="AutoShape 177"/>
          <p:cNvSpPr>
            <a:spLocks noChangeArrowheads="1"/>
          </p:cNvSpPr>
          <p:nvPr/>
        </p:nvSpPr>
        <p:spPr bwMode="auto">
          <a:xfrm>
            <a:off x="928498" y="4609331"/>
            <a:ext cx="999275" cy="1467033"/>
          </a:xfrm>
          <a:prstGeom prst="rect">
            <a:avLst/>
          </a:prstGeom>
          <a:solidFill>
            <a:srgbClr val="C6D9F1"/>
          </a:solidFill>
          <a:ln w="6350" algn="ctr">
            <a:solidFill>
              <a:srgbClr val="C0C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0" bIns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External</a:t>
            </a:r>
          </a:p>
          <a:p>
            <a:pPr algn="ctr"/>
            <a:r>
              <a:rPr lang="en-US" altLang="ko-KR" sz="10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origin</a:t>
            </a:r>
            <a:endParaRPr lang="ko-KR" altLang="en-US" sz="1000" b="1" dirty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</p:txBody>
      </p:sp>
      <p:sp>
        <p:nvSpPr>
          <p:cNvPr id="57" name="AutoShape 177"/>
          <p:cNvSpPr>
            <a:spLocks noChangeArrowheads="1"/>
          </p:cNvSpPr>
          <p:nvPr/>
        </p:nvSpPr>
        <p:spPr bwMode="auto">
          <a:xfrm>
            <a:off x="1979716" y="4609331"/>
            <a:ext cx="3157703" cy="1467033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C0C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0" bIns="0" anchor="ctr"/>
          <a:lstStyle/>
          <a:p>
            <a:endParaRPr lang="ko-KR" altLang="en-US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</p:txBody>
      </p:sp>
      <p:sp>
        <p:nvSpPr>
          <p:cNvPr id="58" name="AutoShape 177"/>
          <p:cNvSpPr>
            <a:spLocks noChangeArrowheads="1"/>
          </p:cNvSpPr>
          <p:nvPr/>
        </p:nvSpPr>
        <p:spPr bwMode="auto">
          <a:xfrm>
            <a:off x="1979712" y="1844824"/>
            <a:ext cx="3155963" cy="527785"/>
          </a:xfrm>
          <a:prstGeom prst="rect">
            <a:avLst/>
          </a:prstGeom>
          <a:solidFill>
            <a:srgbClr val="C6D9F1"/>
          </a:solidFill>
          <a:ln w="6350" algn="ctr">
            <a:solidFill>
              <a:srgbClr val="C0C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0" bIns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Helpful</a:t>
            </a:r>
            <a:endParaRPr lang="ko-KR" altLang="en-US" sz="1000" b="1" dirty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</p:txBody>
      </p:sp>
      <p:sp>
        <p:nvSpPr>
          <p:cNvPr id="59" name="AutoShape 177"/>
          <p:cNvSpPr>
            <a:spLocks noChangeArrowheads="1"/>
          </p:cNvSpPr>
          <p:nvPr/>
        </p:nvSpPr>
        <p:spPr bwMode="auto">
          <a:xfrm>
            <a:off x="5187617" y="2481318"/>
            <a:ext cx="3157705" cy="2069353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C0C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0" bIns="0" anchor="ctr"/>
          <a:lstStyle/>
          <a:p>
            <a:endParaRPr lang="ko-KR" altLang="en-US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</p:txBody>
      </p:sp>
      <p:sp>
        <p:nvSpPr>
          <p:cNvPr id="60" name="AutoShape 177"/>
          <p:cNvSpPr>
            <a:spLocks noChangeArrowheads="1"/>
          </p:cNvSpPr>
          <p:nvPr/>
        </p:nvSpPr>
        <p:spPr bwMode="auto">
          <a:xfrm>
            <a:off x="5187619" y="4609331"/>
            <a:ext cx="3157703" cy="1467033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C0C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0" bIns="0" anchor="ctr"/>
          <a:lstStyle/>
          <a:p>
            <a:endParaRPr lang="ko-KR" altLang="en-US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</p:txBody>
      </p:sp>
      <p:sp>
        <p:nvSpPr>
          <p:cNvPr id="61" name="AutoShape 177"/>
          <p:cNvSpPr>
            <a:spLocks noChangeArrowheads="1"/>
          </p:cNvSpPr>
          <p:nvPr/>
        </p:nvSpPr>
        <p:spPr bwMode="auto">
          <a:xfrm>
            <a:off x="5187615" y="1844824"/>
            <a:ext cx="3155963" cy="527785"/>
          </a:xfrm>
          <a:prstGeom prst="rect">
            <a:avLst/>
          </a:prstGeom>
          <a:solidFill>
            <a:srgbClr val="C6D9F1"/>
          </a:solidFill>
          <a:ln w="6350" algn="ctr">
            <a:solidFill>
              <a:srgbClr val="C0C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0" bIns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Harmful</a:t>
            </a:r>
            <a:endParaRPr lang="ko-KR" altLang="en-US" sz="1000" b="1" dirty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227336" y="2474008"/>
            <a:ext cx="2973771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Weaknesses</a:t>
            </a:r>
            <a:endParaRPr lang="ko-KR" altLang="en-US" sz="1000" b="1" dirty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  <a:p>
            <a:pPr marL="85725" indent="-8572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err="1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창업경험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전무</a:t>
            </a:r>
            <a: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/>
            </a:r>
            <a:b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</a:br>
            <a: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- 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창업에 필요한 절차 및 </a:t>
            </a:r>
            <a:r>
              <a:rPr lang="ko-KR" altLang="en-US" sz="800" dirty="0" err="1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예산활용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등에 대한 교육 필요</a:t>
            </a:r>
            <a:endParaRPr lang="en-US" altLang="ko-KR" sz="800" dirty="0" smtClean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  <a:p>
            <a:pPr marL="85725" indent="-8572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자율주행 전략 기술에 대한 완성된 연구 없음</a:t>
            </a:r>
            <a: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/>
            </a:r>
            <a:b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</a:br>
            <a: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- 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자율주행 기술 보유 회사와의 협업 및 컨설팅 교육 필요</a:t>
            </a:r>
            <a:endParaRPr lang="en-US" altLang="ko-KR" sz="800" dirty="0" smtClean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  <a:p>
            <a:pPr marL="85725" indent="-8572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시제품 판매 방안 미비</a:t>
            </a:r>
            <a: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/>
            </a:r>
            <a:b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</a:br>
            <a: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- 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제작된 고정밀지도의 판매처 및 판매 방안에 대한 미비</a:t>
            </a:r>
            <a:endParaRPr lang="ko-KR" altLang="en-US" sz="800" dirty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122947" y="4570835"/>
            <a:ext cx="28712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Opportunities</a:t>
            </a:r>
            <a:endParaRPr lang="ko-KR" altLang="en-US" sz="1000" b="1" dirty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  <a:p>
            <a:pPr marL="85725" indent="-8572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자율주행 시대의 도래에 따른 고정밀지도의 필요성 대두</a:t>
            </a:r>
            <a:endParaRPr lang="en-US" altLang="ko-KR" sz="800" dirty="0" smtClean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  <a:p>
            <a:pPr marL="85725" indent="-8572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한계를 가지고있는 기존의 </a:t>
            </a:r>
            <a: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MMS 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기법</a:t>
            </a:r>
            <a: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/>
            </a:r>
            <a:b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</a:br>
            <a: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(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고가의 장비</a:t>
            </a:r>
            <a: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시공간적 제약</a:t>
            </a:r>
            <a: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)</a:t>
            </a:r>
          </a:p>
          <a:p>
            <a:pPr marL="85725" indent="-8572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오직 </a:t>
            </a:r>
            <a:r>
              <a:rPr lang="ko-KR" altLang="en-US" sz="800" dirty="0" err="1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고정밀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지도의 제작에만 힘을 쏟고 있는 국내시장</a:t>
            </a:r>
            <a:endParaRPr lang="en-US" altLang="ko-KR" sz="800" dirty="0" smtClean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800" dirty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236055" y="4570833"/>
            <a:ext cx="2821235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Threats</a:t>
            </a:r>
            <a:endParaRPr lang="ko-KR" altLang="en-US" sz="1000" b="1" dirty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  <a:p>
            <a:pPr marL="85725" indent="-8572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국토지리정보원</a:t>
            </a:r>
            <a: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한국도로공사 등 국가기관을 중심으로 이미 국내 고속도로 정밀도로지도 제작 진행 중</a:t>
            </a:r>
            <a:endParaRPr lang="en-US" altLang="ko-KR" sz="800" dirty="0" smtClean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  <a:p>
            <a:pPr marL="85725" indent="-8572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첨단 기술의 기반으로 </a:t>
            </a:r>
            <a: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HERE, TOMTOM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이 </a:t>
            </a:r>
            <a:r>
              <a:rPr lang="ko-KR" altLang="en-US" sz="800" dirty="0" err="1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고정밀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지도 제작의 세계시장 점유 및 자율주행 기술 개발 진행 중 </a:t>
            </a:r>
            <a:endParaRPr lang="en-US" altLang="ko-KR" sz="800" dirty="0" smtClean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  <a:p>
            <a:pPr marL="85725" indent="-8572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이미 </a:t>
            </a:r>
            <a:r>
              <a:rPr lang="ko-KR" altLang="en-US" sz="800" dirty="0" err="1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드론을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활용한 </a:t>
            </a:r>
            <a:r>
              <a:rPr lang="ko-KR" altLang="en-US" sz="800" dirty="0" err="1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고정밀지도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제작을 시도중인 </a:t>
            </a:r>
            <a: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/>
            </a:r>
            <a:b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</a:b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현대 </a:t>
            </a:r>
            <a:r>
              <a:rPr lang="en-US" altLang="ko-KR" sz="800" dirty="0" err="1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Mnsoft</a:t>
            </a:r>
            <a: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와 </a:t>
            </a:r>
            <a: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NAVER MAP</a:t>
            </a:r>
            <a:endParaRPr lang="ko-KR" altLang="en-US" sz="800" dirty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74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514351" y="802020"/>
            <a:ext cx="15568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  <a:cs typeface="Times New Roman" pitchFamily="18" charset="0"/>
              </a:rPr>
              <a:t>멘토링 내역</a:t>
            </a:r>
            <a:endParaRPr lang="ko-KR" altLang="en-US" sz="2000" b="1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  <a:cs typeface="Times New Roman" pitchFamily="18" charset="0"/>
            </a:endParaRPr>
          </a:p>
        </p:txBody>
      </p:sp>
      <p:pic>
        <p:nvPicPr>
          <p:cNvPr id="22" name="Picture 11" descr="Untitled-1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90" y="852256"/>
            <a:ext cx="274736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611188" y="1331104"/>
            <a:ext cx="317946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2550" indent="-82550" defTabSz="968375">
              <a:spcBef>
                <a:spcPct val="10000"/>
              </a:spcBef>
              <a:buClr>
                <a:srgbClr val="969696"/>
              </a:buClr>
              <a:buSzPct val="80000"/>
              <a:buFont typeface="Wingdings" pitchFamily="2" charset="2"/>
              <a:buChar char="§"/>
            </a:pPr>
            <a:r>
              <a:rPr lang="ko-KR" altLang="en-US" sz="14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STP </a:t>
            </a:r>
            <a:r>
              <a:rPr lang="ko-KR" altLang="en-US" sz="14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분석 시행</a:t>
            </a:r>
            <a:endParaRPr lang="en-US" altLang="ko-KR" sz="1400" b="1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6579BF-B5E6-4086-8FB3-1A6FF513E268}"/>
              </a:ext>
            </a:extLst>
          </p:cNvPr>
          <p:cNvSpPr/>
          <p:nvPr/>
        </p:nvSpPr>
        <p:spPr>
          <a:xfrm>
            <a:off x="0" y="6381328"/>
            <a:ext cx="1403648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516846" y="107950"/>
            <a:ext cx="38391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진행사항</a:t>
            </a:r>
            <a:endParaRPr lang="en-US" altLang="ko-KR" sz="2800" b="1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  <a:cs typeface="Times New Roman" pitchFamily="18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619672" y="1988840"/>
            <a:ext cx="6120680" cy="3963561"/>
            <a:chOff x="755576" y="2161744"/>
            <a:chExt cx="5184576" cy="3179971"/>
          </a:xfrm>
        </p:grpSpPr>
        <p:grpSp>
          <p:nvGrpSpPr>
            <p:cNvPr id="20" name="그룹 19"/>
            <p:cNvGrpSpPr/>
            <p:nvPr/>
          </p:nvGrpSpPr>
          <p:grpSpPr>
            <a:xfrm>
              <a:off x="755576" y="2161744"/>
              <a:ext cx="5184576" cy="3096345"/>
              <a:chOff x="899592" y="2060848"/>
              <a:chExt cx="7701418" cy="3096345"/>
            </a:xfrm>
          </p:grpSpPr>
          <p:grpSp>
            <p:nvGrpSpPr>
              <p:cNvPr id="23" name="그룹 22"/>
              <p:cNvGrpSpPr/>
              <p:nvPr/>
            </p:nvGrpSpPr>
            <p:grpSpPr>
              <a:xfrm>
                <a:off x="899592" y="2060848"/>
                <a:ext cx="2520280" cy="3096345"/>
                <a:chOff x="1979712" y="1484784"/>
                <a:chExt cx="3157707" cy="3096345"/>
              </a:xfrm>
            </p:grpSpPr>
            <p:grpSp>
              <p:nvGrpSpPr>
                <p:cNvPr id="37" name="그룹 36"/>
                <p:cNvGrpSpPr/>
                <p:nvPr/>
              </p:nvGrpSpPr>
              <p:grpSpPr>
                <a:xfrm>
                  <a:off x="1979714" y="2113967"/>
                  <a:ext cx="3157705" cy="2467162"/>
                  <a:chOff x="2005926" y="3693355"/>
                  <a:chExt cx="2656263" cy="2081292"/>
                </a:xfrm>
              </p:grpSpPr>
              <p:sp>
                <p:nvSpPr>
                  <p:cNvPr id="39" name="AutoShape 177"/>
                  <p:cNvSpPr>
                    <a:spLocks noChangeArrowheads="1"/>
                  </p:cNvSpPr>
                  <p:nvPr/>
                </p:nvSpPr>
                <p:spPr bwMode="auto">
                  <a:xfrm>
                    <a:off x="2005926" y="3701267"/>
                    <a:ext cx="2656263" cy="207338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 algn="ctr">
                    <a:solidFill>
                      <a:srgbClr val="C0C0C0"/>
                    </a:solidFill>
                    <a:round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tIns="0" bIns="0" anchor="ctr"/>
                  <a:lstStyle/>
                  <a:p>
                    <a:endParaRPr lang="ko-KR" altLang="en-US">
                      <a:ln>
                        <a:solidFill>
                          <a:schemeClr val="accent1">
                            <a:lumMod val="50000"/>
                            <a:alpha val="10000"/>
                          </a:schemeClr>
                        </a:solidFill>
                      </a:ln>
                      <a:latin typeface="+mn-ea"/>
                    </a:endParaRPr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126414" y="3693355"/>
                    <a:ext cx="2490100" cy="58418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1000" b="1" dirty="0" err="1" smtClean="0">
                        <a:ln>
                          <a:solidFill>
                            <a:schemeClr val="accent1">
                              <a:lumMod val="50000"/>
                              <a:alpha val="10000"/>
                            </a:schemeClr>
                          </a:solidFill>
                        </a:ln>
                        <a:latin typeface="+mn-ea"/>
                      </a:rPr>
                      <a:t>기업형태적</a:t>
                    </a:r>
                    <a:r>
                      <a:rPr lang="ko-KR" altLang="en-US" sz="1000" b="1" dirty="0" smtClean="0">
                        <a:ln>
                          <a:solidFill>
                            <a:schemeClr val="accent1">
                              <a:lumMod val="50000"/>
                              <a:alpha val="10000"/>
                            </a:schemeClr>
                          </a:solidFill>
                        </a:ln>
                        <a:latin typeface="+mn-ea"/>
                      </a:rPr>
                      <a:t> 구분</a:t>
                    </a:r>
                    <a:endParaRPr lang="ko-KR" altLang="en-US" sz="1000" b="1" dirty="0">
                      <a:ln>
                        <a:solidFill>
                          <a:schemeClr val="accent1">
                            <a:lumMod val="50000"/>
                            <a:alpha val="10000"/>
                          </a:schemeClr>
                        </a:solidFill>
                      </a:ln>
                      <a:latin typeface="+mn-ea"/>
                    </a:endParaRPr>
                  </a:p>
                  <a:p>
                    <a:pPr marL="85725" indent="-85725">
                      <a:lnSpc>
                        <a:spcPct val="150000"/>
                      </a:lnSpc>
                      <a:buFont typeface="Arial" pitchFamily="34" charset="0"/>
                      <a:buChar char="•"/>
                    </a:pPr>
                    <a:r>
                      <a:rPr lang="ko-KR" altLang="en-US" sz="800" dirty="0" smtClean="0">
                        <a:ln>
                          <a:solidFill>
                            <a:schemeClr val="accent1">
                              <a:lumMod val="50000"/>
                              <a:alpha val="10000"/>
                            </a:schemeClr>
                          </a:solidFill>
                        </a:ln>
                        <a:latin typeface="+mn-ea"/>
                      </a:rPr>
                      <a:t>공기업</a:t>
                    </a:r>
                    <a:endParaRPr lang="en-US" altLang="ko-KR" sz="800" dirty="0" smtClean="0">
                      <a:ln>
                        <a:solidFill>
                          <a:schemeClr val="accent1">
                            <a:lumMod val="50000"/>
                            <a:alpha val="10000"/>
                          </a:schemeClr>
                        </a:solidFill>
                      </a:ln>
                      <a:latin typeface="+mn-ea"/>
                    </a:endParaRPr>
                  </a:p>
                  <a:p>
                    <a:pPr marL="85725" indent="-85725">
                      <a:lnSpc>
                        <a:spcPct val="150000"/>
                      </a:lnSpc>
                      <a:buFont typeface="Arial" pitchFamily="34" charset="0"/>
                      <a:buChar char="•"/>
                    </a:pPr>
                    <a:r>
                      <a:rPr lang="ko-KR" altLang="en-US" sz="800" dirty="0" smtClean="0">
                        <a:ln>
                          <a:solidFill>
                            <a:schemeClr val="accent1">
                              <a:lumMod val="50000"/>
                              <a:alpha val="10000"/>
                            </a:schemeClr>
                          </a:solidFill>
                        </a:ln>
                        <a:latin typeface="+mn-ea"/>
                      </a:rPr>
                      <a:t>사기업</a:t>
                    </a:r>
                    <a:endParaRPr lang="ko-KR" altLang="en-US" sz="800" dirty="0">
                      <a:ln>
                        <a:solidFill>
                          <a:schemeClr val="accent1">
                            <a:lumMod val="50000"/>
                            <a:alpha val="10000"/>
                          </a:schemeClr>
                        </a:solidFill>
                      </a:ln>
                      <a:latin typeface="+mn-ea"/>
                    </a:endParaRPr>
                  </a:p>
                </p:txBody>
              </p:sp>
            </p:grpSp>
            <p:sp>
              <p:nvSpPr>
                <p:cNvPr id="38" name="AutoShape 177"/>
                <p:cNvSpPr>
                  <a:spLocks noChangeArrowheads="1"/>
                </p:cNvSpPr>
                <p:nvPr/>
              </p:nvSpPr>
              <p:spPr bwMode="auto">
                <a:xfrm>
                  <a:off x="1979712" y="1484784"/>
                  <a:ext cx="3155963" cy="527785"/>
                </a:xfrm>
                <a:prstGeom prst="rect">
                  <a:avLst/>
                </a:prstGeom>
                <a:solidFill>
                  <a:srgbClr val="C6D9F1"/>
                </a:solidFill>
                <a:ln w="6350" algn="ctr">
                  <a:solidFill>
                    <a:srgbClr val="C0C0C0"/>
                  </a:solidFill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tIns="0" bIns="0" anchor="ctr"/>
                <a:lstStyle/>
                <a:p>
                  <a:pPr algn="ctr"/>
                  <a:r>
                    <a:rPr lang="en-US" altLang="ko-KR" sz="1000" b="1" dirty="0" smtClean="0">
                      <a:ln>
                        <a:solidFill>
                          <a:schemeClr val="accent1">
                            <a:lumMod val="50000"/>
                            <a:alpha val="10000"/>
                          </a:schemeClr>
                        </a:solidFill>
                      </a:ln>
                      <a:latin typeface="+mn-ea"/>
                    </a:rPr>
                    <a:t>Segmentation</a:t>
                  </a:r>
                  <a:endParaRPr lang="ko-KR" altLang="en-US" sz="1000" b="1" dirty="0">
                    <a:ln>
                      <a:solidFill>
                        <a:schemeClr val="accent1">
                          <a:lumMod val="50000"/>
                          <a:alpha val="10000"/>
                        </a:schemeClr>
                      </a:solidFill>
                    </a:ln>
                    <a:latin typeface="+mn-ea"/>
                  </a:endParaRPr>
                </a:p>
              </p:txBody>
            </p:sp>
          </p:grpSp>
          <p:grpSp>
            <p:nvGrpSpPr>
              <p:cNvPr id="26" name="그룹 25"/>
              <p:cNvGrpSpPr/>
              <p:nvPr/>
            </p:nvGrpSpPr>
            <p:grpSpPr>
              <a:xfrm>
                <a:off x="3490856" y="2060848"/>
                <a:ext cx="2520280" cy="3096345"/>
                <a:chOff x="1979712" y="1484784"/>
                <a:chExt cx="3157707" cy="3096345"/>
              </a:xfrm>
            </p:grpSpPr>
            <p:grpSp>
              <p:nvGrpSpPr>
                <p:cNvPr id="33" name="그룹 32"/>
                <p:cNvGrpSpPr/>
                <p:nvPr/>
              </p:nvGrpSpPr>
              <p:grpSpPr>
                <a:xfrm>
                  <a:off x="1979714" y="2113968"/>
                  <a:ext cx="3157705" cy="2467161"/>
                  <a:chOff x="2005926" y="3693355"/>
                  <a:chExt cx="2656263" cy="2081291"/>
                </a:xfrm>
              </p:grpSpPr>
              <p:sp>
                <p:nvSpPr>
                  <p:cNvPr id="35" name="AutoShape 177"/>
                  <p:cNvSpPr>
                    <a:spLocks noChangeArrowheads="1"/>
                  </p:cNvSpPr>
                  <p:nvPr/>
                </p:nvSpPr>
                <p:spPr bwMode="auto">
                  <a:xfrm>
                    <a:off x="2005926" y="3701267"/>
                    <a:ext cx="2656263" cy="2073379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 algn="ctr">
                    <a:solidFill>
                      <a:srgbClr val="C0C0C0"/>
                    </a:solidFill>
                    <a:round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tIns="0" bIns="0" anchor="ctr"/>
                  <a:lstStyle/>
                  <a:p>
                    <a:endParaRPr lang="ko-KR" altLang="en-US">
                      <a:ln>
                        <a:solidFill>
                          <a:schemeClr val="accent1">
                            <a:lumMod val="50000"/>
                            <a:alpha val="10000"/>
                          </a:schemeClr>
                        </a:solidFill>
                      </a:ln>
                      <a:latin typeface="+mn-ea"/>
                    </a:endParaRPr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2126414" y="3693355"/>
                    <a:ext cx="2490100" cy="10515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1000" b="1" dirty="0" smtClean="0">
                        <a:ln>
                          <a:solidFill>
                            <a:schemeClr val="accent1">
                              <a:lumMod val="50000"/>
                              <a:alpha val="10000"/>
                            </a:schemeClr>
                          </a:solidFill>
                        </a:ln>
                        <a:latin typeface="+mn-ea"/>
                      </a:rPr>
                      <a:t>공기업</a:t>
                    </a:r>
                    <a:endParaRPr lang="ko-KR" altLang="en-US" sz="1000" b="1" dirty="0">
                      <a:ln>
                        <a:solidFill>
                          <a:schemeClr val="accent1">
                            <a:lumMod val="50000"/>
                            <a:alpha val="10000"/>
                          </a:schemeClr>
                        </a:solidFill>
                      </a:ln>
                      <a:latin typeface="+mn-ea"/>
                    </a:endParaRPr>
                  </a:p>
                  <a:p>
                    <a:pPr marL="85725" indent="-85725">
                      <a:lnSpc>
                        <a:spcPct val="150000"/>
                      </a:lnSpc>
                      <a:buFont typeface="Arial" pitchFamily="34" charset="0"/>
                      <a:buChar char="•"/>
                    </a:pPr>
                    <a:r>
                      <a:rPr lang="ko-KR" altLang="en-US" sz="800" dirty="0" smtClean="0">
                        <a:ln>
                          <a:solidFill>
                            <a:schemeClr val="accent1">
                              <a:lumMod val="50000"/>
                              <a:alpha val="10000"/>
                            </a:schemeClr>
                          </a:solidFill>
                        </a:ln>
                        <a:latin typeface="+mn-ea"/>
                      </a:rPr>
                      <a:t>교통결절지점 관리 하는</a:t>
                    </a:r>
                    <a:r>
                      <a:rPr lang="en-US" altLang="ko-KR" sz="800" dirty="0" smtClean="0">
                        <a:ln>
                          <a:solidFill>
                            <a:schemeClr val="accent1">
                              <a:lumMod val="50000"/>
                              <a:alpha val="10000"/>
                            </a:schemeClr>
                          </a:solidFill>
                        </a:ln>
                        <a:latin typeface="+mn-ea"/>
                      </a:rPr>
                      <a:t/>
                    </a:r>
                    <a:br>
                      <a:rPr lang="en-US" altLang="ko-KR" sz="800" dirty="0" smtClean="0">
                        <a:ln>
                          <a:solidFill>
                            <a:schemeClr val="accent1">
                              <a:lumMod val="50000"/>
                              <a:alpha val="10000"/>
                            </a:schemeClr>
                          </a:solidFill>
                        </a:ln>
                        <a:latin typeface="+mn-ea"/>
                      </a:rPr>
                    </a:br>
                    <a:r>
                      <a:rPr lang="ko-KR" altLang="en-US" sz="800" dirty="0" smtClean="0">
                        <a:ln>
                          <a:solidFill>
                            <a:schemeClr val="accent1">
                              <a:lumMod val="50000"/>
                              <a:alpha val="10000"/>
                            </a:schemeClr>
                          </a:solidFill>
                        </a:ln>
                        <a:latin typeface="+mn-ea"/>
                      </a:rPr>
                      <a:t>한국도로교통공사</a:t>
                    </a:r>
                    <a:endParaRPr lang="en-US" altLang="ko-KR" sz="800" dirty="0" smtClean="0">
                      <a:ln>
                        <a:solidFill>
                          <a:schemeClr val="accent1">
                            <a:lumMod val="50000"/>
                            <a:alpha val="10000"/>
                          </a:schemeClr>
                        </a:solidFill>
                      </a:ln>
                      <a:latin typeface="+mn-ea"/>
                    </a:endParaRPr>
                  </a:p>
                  <a:p>
                    <a:pPr marL="85725" indent="-85725">
                      <a:lnSpc>
                        <a:spcPct val="150000"/>
                      </a:lnSpc>
                      <a:buFont typeface="Arial" pitchFamily="34" charset="0"/>
                      <a:buChar char="•"/>
                    </a:pPr>
                    <a:r>
                      <a:rPr lang="ko-KR" altLang="en-US" sz="800" dirty="0" smtClean="0">
                        <a:ln>
                          <a:solidFill>
                            <a:schemeClr val="accent1">
                              <a:lumMod val="50000"/>
                              <a:alpha val="10000"/>
                            </a:schemeClr>
                          </a:solidFill>
                        </a:ln>
                        <a:latin typeface="+mn-ea"/>
                      </a:rPr>
                      <a:t>전국 고속도로 고정밀지도를 제작중인 국토지리정보원 및 한국 도로공사</a:t>
                    </a:r>
                    <a:endParaRPr lang="ko-KR" altLang="en-US" sz="800" dirty="0">
                      <a:ln>
                        <a:solidFill>
                          <a:schemeClr val="accent1">
                            <a:lumMod val="50000"/>
                            <a:alpha val="10000"/>
                          </a:schemeClr>
                        </a:solidFill>
                      </a:ln>
                      <a:latin typeface="+mn-ea"/>
                    </a:endParaRPr>
                  </a:p>
                </p:txBody>
              </p:sp>
            </p:grpSp>
            <p:sp>
              <p:nvSpPr>
                <p:cNvPr id="34" name="AutoShape 177"/>
                <p:cNvSpPr>
                  <a:spLocks noChangeArrowheads="1"/>
                </p:cNvSpPr>
                <p:nvPr/>
              </p:nvSpPr>
              <p:spPr bwMode="auto">
                <a:xfrm>
                  <a:off x="1979712" y="1484784"/>
                  <a:ext cx="3155963" cy="527785"/>
                </a:xfrm>
                <a:prstGeom prst="rect">
                  <a:avLst/>
                </a:prstGeom>
                <a:solidFill>
                  <a:srgbClr val="C6D9F1"/>
                </a:solidFill>
                <a:ln w="6350" algn="ctr">
                  <a:solidFill>
                    <a:srgbClr val="C0C0C0"/>
                  </a:solidFill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tIns="0" bIns="0" anchor="ctr"/>
                <a:lstStyle/>
                <a:p>
                  <a:pPr algn="ctr"/>
                  <a:r>
                    <a:rPr lang="en-US" altLang="ko-KR" sz="1000" b="1" dirty="0" smtClean="0">
                      <a:ln>
                        <a:solidFill>
                          <a:schemeClr val="accent1">
                            <a:lumMod val="50000"/>
                            <a:alpha val="10000"/>
                          </a:schemeClr>
                        </a:solidFill>
                      </a:ln>
                      <a:latin typeface="+mn-ea"/>
                    </a:rPr>
                    <a:t>Targeting</a:t>
                  </a:r>
                  <a:endParaRPr lang="ko-KR" altLang="en-US" sz="1000" b="1" dirty="0">
                    <a:ln>
                      <a:solidFill>
                        <a:schemeClr val="accent1">
                          <a:lumMod val="50000"/>
                          <a:alpha val="10000"/>
                        </a:schemeClr>
                      </a:solidFill>
                    </a:ln>
                    <a:latin typeface="+mn-ea"/>
                  </a:endParaRPr>
                </a:p>
              </p:txBody>
            </p:sp>
          </p:grpSp>
          <p:grpSp>
            <p:nvGrpSpPr>
              <p:cNvPr id="27" name="그룹 26"/>
              <p:cNvGrpSpPr/>
              <p:nvPr/>
            </p:nvGrpSpPr>
            <p:grpSpPr>
              <a:xfrm>
                <a:off x="6080730" y="2060848"/>
                <a:ext cx="2520280" cy="3096345"/>
                <a:chOff x="1979712" y="1484784"/>
                <a:chExt cx="3157707" cy="3096345"/>
              </a:xfrm>
            </p:grpSpPr>
            <p:grpSp>
              <p:nvGrpSpPr>
                <p:cNvPr id="29" name="그룹 28"/>
                <p:cNvGrpSpPr/>
                <p:nvPr/>
              </p:nvGrpSpPr>
              <p:grpSpPr>
                <a:xfrm>
                  <a:off x="1979714" y="2113967"/>
                  <a:ext cx="3157705" cy="2467162"/>
                  <a:chOff x="2005926" y="3693355"/>
                  <a:chExt cx="2656263" cy="2081292"/>
                </a:xfrm>
              </p:grpSpPr>
              <p:sp>
                <p:nvSpPr>
                  <p:cNvPr id="31" name="AutoShape 177"/>
                  <p:cNvSpPr>
                    <a:spLocks noChangeArrowheads="1"/>
                  </p:cNvSpPr>
                  <p:nvPr/>
                </p:nvSpPr>
                <p:spPr bwMode="auto">
                  <a:xfrm>
                    <a:off x="2005926" y="3701267"/>
                    <a:ext cx="2656263" cy="207338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 algn="ctr">
                    <a:solidFill>
                      <a:srgbClr val="C0C0C0"/>
                    </a:solidFill>
                    <a:round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tIns="0" bIns="0" anchor="ctr"/>
                  <a:lstStyle/>
                  <a:p>
                    <a:endParaRPr lang="ko-KR" altLang="en-US">
                      <a:ln>
                        <a:solidFill>
                          <a:schemeClr val="accent1">
                            <a:lumMod val="50000"/>
                            <a:alpha val="10000"/>
                          </a:schemeClr>
                        </a:solidFill>
                      </a:ln>
                      <a:latin typeface="+mn-ea"/>
                    </a:endParaRPr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2126414" y="3693355"/>
                    <a:ext cx="2490100" cy="8957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1000" b="1" dirty="0" err="1" smtClean="0">
                        <a:ln>
                          <a:solidFill>
                            <a:schemeClr val="accent1">
                              <a:lumMod val="50000"/>
                              <a:alpha val="10000"/>
                            </a:schemeClr>
                          </a:solidFill>
                        </a:ln>
                        <a:latin typeface="+mn-ea"/>
                      </a:rPr>
                      <a:t>고정밀지도</a:t>
                    </a:r>
                    <a:r>
                      <a:rPr lang="ko-KR" altLang="en-US" sz="1000" b="1" dirty="0" smtClean="0">
                        <a:ln>
                          <a:solidFill>
                            <a:schemeClr val="accent1">
                              <a:lumMod val="50000"/>
                              <a:alpha val="10000"/>
                            </a:schemeClr>
                          </a:solidFill>
                        </a:ln>
                        <a:latin typeface="+mn-ea"/>
                      </a:rPr>
                      <a:t> 분야</a:t>
                    </a:r>
                    <a:endParaRPr lang="en-US" altLang="ko-KR" sz="1000" b="1" dirty="0" smtClean="0">
                      <a:ln>
                        <a:solidFill>
                          <a:schemeClr val="accent1">
                            <a:lumMod val="50000"/>
                            <a:alpha val="10000"/>
                          </a:schemeClr>
                        </a:solidFill>
                      </a:ln>
                      <a:latin typeface="+mn-ea"/>
                    </a:endParaRPr>
                  </a:p>
                  <a:p>
                    <a:pPr marL="85725" indent="-85725">
                      <a:lnSpc>
                        <a:spcPct val="150000"/>
                      </a:lnSpc>
                      <a:buFont typeface="Arial" pitchFamily="34" charset="0"/>
                      <a:buChar char="•"/>
                    </a:pPr>
                    <a:r>
                      <a:rPr lang="ko-KR" altLang="en-US" sz="800" dirty="0" err="1" smtClean="0">
                        <a:ln>
                          <a:solidFill>
                            <a:schemeClr val="accent1">
                              <a:lumMod val="50000"/>
                              <a:alpha val="10000"/>
                            </a:schemeClr>
                          </a:solidFill>
                        </a:ln>
                        <a:latin typeface="+mn-ea"/>
                      </a:rPr>
                      <a:t>드론을</a:t>
                    </a:r>
                    <a:r>
                      <a:rPr lang="ko-KR" altLang="en-US" sz="800" dirty="0" smtClean="0">
                        <a:ln>
                          <a:solidFill>
                            <a:schemeClr val="accent1">
                              <a:lumMod val="50000"/>
                              <a:alpha val="10000"/>
                            </a:schemeClr>
                          </a:solidFill>
                        </a:ln>
                        <a:latin typeface="+mn-ea"/>
                      </a:rPr>
                      <a:t> 활용해 신속한 </a:t>
                    </a:r>
                    <a:r>
                      <a:rPr lang="ko-KR" altLang="en-US" sz="800" dirty="0" err="1" smtClean="0">
                        <a:ln>
                          <a:solidFill>
                            <a:schemeClr val="accent1">
                              <a:lumMod val="50000"/>
                              <a:alpha val="10000"/>
                            </a:schemeClr>
                          </a:solidFill>
                        </a:ln>
                        <a:latin typeface="+mn-ea"/>
                      </a:rPr>
                      <a:t>정밀지도</a:t>
                    </a:r>
                    <a:r>
                      <a:rPr lang="ko-KR" altLang="en-US" sz="800" dirty="0" smtClean="0">
                        <a:ln>
                          <a:solidFill>
                            <a:schemeClr val="accent1">
                              <a:lumMod val="50000"/>
                              <a:alpha val="10000"/>
                            </a:schemeClr>
                          </a:solidFill>
                        </a:ln>
                        <a:latin typeface="+mn-ea"/>
                      </a:rPr>
                      <a:t> 제작 및 제공을 통하여</a:t>
                    </a:r>
                    <a:r>
                      <a:rPr lang="en-US" altLang="ko-KR" sz="800" dirty="0" smtClean="0">
                        <a:ln>
                          <a:solidFill>
                            <a:schemeClr val="accent1">
                              <a:lumMod val="50000"/>
                              <a:alpha val="10000"/>
                            </a:schemeClr>
                          </a:solidFill>
                        </a:ln>
                        <a:latin typeface="+mn-ea"/>
                      </a:rPr>
                      <a:t>, </a:t>
                    </a:r>
                    <a:r>
                      <a:rPr lang="ko-KR" altLang="en-US" sz="800" dirty="0" smtClean="0">
                        <a:ln>
                          <a:solidFill>
                            <a:schemeClr val="accent1">
                              <a:lumMod val="50000"/>
                              <a:alpha val="10000"/>
                            </a:schemeClr>
                          </a:solidFill>
                        </a:ln>
                        <a:latin typeface="+mn-ea"/>
                      </a:rPr>
                      <a:t>주요 교통결절지점의 </a:t>
                    </a:r>
                    <a:r>
                      <a:rPr lang="ko-KR" altLang="en-US" sz="800" dirty="0" err="1" smtClean="0">
                        <a:ln>
                          <a:solidFill>
                            <a:schemeClr val="accent1">
                              <a:lumMod val="50000"/>
                              <a:alpha val="10000"/>
                            </a:schemeClr>
                          </a:solidFill>
                        </a:ln>
                        <a:latin typeface="+mn-ea"/>
                      </a:rPr>
                      <a:t>정밀지도를</a:t>
                    </a:r>
                    <a:r>
                      <a:rPr lang="ko-KR" altLang="en-US" sz="800" dirty="0" smtClean="0">
                        <a:ln>
                          <a:solidFill>
                            <a:schemeClr val="accent1">
                              <a:lumMod val="50000"/>
                              <a:alpha val="10000"/>
                            </a:schemeClr>
                          </a:solidFill>
                        </a:ln>
                        <a:latin typeface="+mn-ea"/>
                      </a:rPr>
                      <a:t> 실시간으로 갱신</a:t>
                    </a:r>
                    <a:endParaRPr lang="en-US" altLang="ko-KR" sz="800" dirty="0" smtClean="0">
                      <a:ln>
                        <a:solidFill>
                          <a:schemeClr val="accent1">
                            <a:lumMod val="50000"/>
                            <a:alpha val="10000"/>
                          </a:schemeClr>
                        </a:solidFill>
                      </a:ln>
                      <a:latin typeface="+mn-ea"/>
                    </a:endParaRPr>
                  </a:p>
                </p:txBody>
              </p:sp>
            </p:grpSp>
            <p:sp>
              <p:nvSpPr>
                <p:cNvPr id="30" name="AutoShape 177"/>
                <p:cNvSpPr>
                  <a:spLocks noChangeArrowheads="1"/>
                </p:cNvSpPr>
                <p:nvPr/>
              </p:nvSpPr>
              <p:spPr bwMode="auto">
                <a:xfrm>
                  <a:off x="1979712" y="1484784"/>
                  <a:ext cx="3155963" cy="527785"/>
                </a:xfrm>
                <a:prstGeom prst="rect">
                  <a:avLst/>
                </a:prstGeom>
                <a:solidFill>
                  <a:srgbClr val="C6D9F1"/>
                </a:solidFill>
                <a:ln w="6350" algn="ctr">
                  <a:solidFill>
                    <a:srgbClr val="C0C0C0"/>
                  </a:solidFill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tIns="0" bIns="0" anchor="ctr"/>
                <a:lstStyle/>
                <a:p>
                  <a:pPr algn="ctr"/>
                  <a:r>
                    <a:rPr lang="en-US" altLang="ko-KR" sz="1000" b="1" dirty="0" smtClean="0">
                      <a:ln>
                        <a:solidFill>
                          <a:schemeClr val="accent1">
                            <a:lumMod val="50000"/>
                            <a:alpha val="10000"/>
                          </a:schemeClr>
                        </a:solidFill>
                      </a:ln>
                      <a:latin typeface="+mn-ea"/>
                    </a:rPr>
                    <a:t>Positioning</a:t>
                  </a:r>
                  <a:endParaRPr lang="ko-KR" altLang="en-US" sz="1000" b="1" dirty="0">
                    <a:ln>
                      <a:solidFill>
                        <a:schemeClr val="accent1">
                          <a:lumMod val="50000"/>
                          <a:alpha val="10000"/>
                        </a:schemeClr>
                      </a:solidFill>
                    </a:ln>
                    <a:latin typeface="+mn-ea"/>
                  </a:endParaRPr>
                </a:p>
              </p:txBody>
            </p:sp>
          </p:grpSp>
        </p:grpSp>
        <p:sp>
          <p:nvSpPr>
            <p:cNvPr id="41" name="TextBox 40"/>
            <p:cNvSpPr txBox="1"/>
            <p:nvPr/>
          </p:nvSpPr>
          <p:spPr>
            <a:xfrm>
              <a:off x="827584" y="3516829"/>
              <a:ext cx="1590511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 err="1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기업목적적</a:t>
              </a:r>
              <a:r>
                <a:rPr lang="ko-KR" altLang="en-US" sz="1000" b="1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 구분</a:t>
              </a:r>
              <a:endParaRPr lang="ko-KR" altLang="en-US" sz="1000" b="1" dirty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endParaRPr>
            </a:p>
            <a:p>
              <a:pPr marL="85725" indent="-85725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교통결절지점 관리 기업</a:t>
              </a:r>
              <a:endPara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endParaRPr>
            </a:p>
            <a:p>
              <a:pPr marL="85725" indent="-85725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800" dirty="0" err="1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고정밀지도</a:t>
              </a:r>
              <a:r>
                <a:rPr lang="ko-KR" altLang="en-US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 필요하는 기업</a:t>
              </a:r>
              <a:endPara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endParaRPr>
            </a:p>
            <a:p>
              <a:pPr marL="85725" indent="-85725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자율주행시스템 개발 기업</a:t>
              </a:r>
              <a:endParaRPr lang="ko-KR" altLang="en-US" sz="800" dirty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581654" y="3970570"/>
              <a:ext cx="1590511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사기업</a:t>
              </a:r>
              <a:endParaRPr lang="ko-KR" altLang="en-US" sz="1000" b="1" dirty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endParaRPr>
            </a:p>
            <a:p>
              <a:pPr marL="85725" indent="-85725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MMS </a:t>
              </a:r>
              <a:r>
                <a:rPr lang="ko-KR" altLang="en-US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방식 기반 고정밀지도를 </a:t>
              </a:r>
              <a:r>
                <a:rPr lang="ko-KR" altLang="en-US" sz="800" dirty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제작중인 현대 </a:t>
              </a:r>
              <a:r>
                <a:rPr lang="en-US" altLang="ko-KR" sz="800" dirty="0" err="1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Mnsoft</a:t>
              </a:r>
              <a:r>
                <a:rPr lang="en-US" altLang="ko-KR" sz="800" dirty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 </a:t>
              </a:r>
              <a:r>
                <a:rPr lang="ko-KR" altLang="en-US" sz="800" dirty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와 </a:t>
              </a:r>
              <a:r>
                <a:rPr lang="en-US" altLang="ko-KR" sz="800" dirty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NAVER </a:t>
              </a:r>
              <a:r>
                <a: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MAP</a:t>
              </a:r>
            </a:p>
            <a:p>
              <a:pPr marL="85725" indent="-85725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자율주행시스템 개발 중인 사기업</a:t>
              </a:r>
              <a:endParaRPr lang="ko-KR" altLang="en-US" sz="800" dirty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296104" y="3970570"/>
              <a:ext cx="1590511" cy="1371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자율주행시스템 분야</a:t>
              </a:r>
              <a:endParaRPr lang="ko-KR" altLang="en-US" sz="1000" b="1" dirty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endParaRPr>
            </a:p>
            <a:p>
              <a:pPr marL="85725" indent="-85725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800" dirty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자율주행시스템 개발 기업과의 협업을 통한 자율주행차량 특화 </a:t>
              </a:r>
              <a:r>
                <a:rPr lang="ko-KR" altLang="en-US" sz="800" dirty="0" err="1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고정밀지도</a:t>
              </a:r>
              <a:r>
                <a:rPr lang="ko-KR" altLang="en-US" sz="800" dirty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 제작 및 </a:t>
              </a:r>
              <a:r>
                <a:rPr lang="ko-KR" altLang="en-US" sz="800" dirty="0" err="1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이를통한</a:t>
              </a:r>
              <a:r>
                <a:rPr lang="ko-KR" altLang="en-US" sz="800" dirty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 자율주행 안전 플랫폼 도입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009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514351" y="802020"/>
            <a:ext cx="15568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  <a:cs typeface="Times New Roman" pitchFamily="18" charset="0"/>
              </a:rPr>
              <a:t>멘토링 내역</a:t>
            </a:r>
            <a:endParaRPr lang="ko-KR" altLang="en-US" sz="2000" b="1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  <a:cs typeface="Times New Roman" pitchFamily="18" charset="0"/>
            </a:endParaRPr>
          </a:p>
        </p:txBody>
      </p:sp>
      <p:pic>
        <p:nvPicPr>
          <p:cNvPr id="22" name="Picture 11" descr="Untitled-1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90" y="852256"/>
            <a:ext cx="274736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611188" y="1331104"/>
            <a:ext cx="317946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2550" indent="-82550" defTabSz="968375">
              <a:spcBef>
                <a:spcPct val="10000"/>
              </a:spcBef>
              <a:buClr>
                <a:srgbClr val="969696"/>
              </a:buClr>
              <a:buSzPct val="80000"/>
              <a:buFont typeface="Wingdings" pitchFamily="2" charset="2"/>
              <a:buChar char="§"/>
            </a:pPr>
            <a:r>
              <a:rPr lang="ko-KR" altLang="en-US" sz="14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4P </a:t>
            </a:r>
            <a:r>
              <a:rPr lang="ko-KR" altLang="en-US" sz="14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분석 시행</a:t>
            </a:r>
            <a:endParaRPr lang="en-US" altLang="ko-KR" sz="1400" b="1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6579BF-B5E6-4086-8FB3-1A6FF513E268}"/>
              </a:ext>
            </a:extLst>
          </p:cNvPr>
          <p:cNvSpPr/>
          <p:nvPr/>
        </p:nvSpPr>
        <p:spPr>
          <a:xfrm>
            <a:off x="0" y="6381328"/>
            <a:ext cx="1403648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516846" y="107950"/>
            <a:ext cx="38391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진행사항</a:t>
            </a:r>
            <a:endParaRPr lang="en-US" altLang="ko-KR" sz="2800" b="1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  <a:cs typeface="Times New Roman" pitchFamily="18" charset="0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6078670" y="2286285"/>
            <a:ext cx="0" cy="17037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198350" y="4132911"/>
            <a:ext cx="0" cy="17037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5496918" y="5440565"/>
            <a:ext cx="21659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830198" y="2992293"/>
            <a:ext cx="21659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3270358" y="2824547"/>
            <a:ext cx="2736304" cy="23999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AutoShape 177"/>
          <p:cNvSpPr>
            <a:spLocks noChangeArrowheads="1"/>
          </p:cNvSpPr>
          <p:nvPr/>
        </p:nvSpPr>
        <p:spPr bwMode="auto">
          <a:xfrm>
            <a:off x="2094946" y="3760650"/>
            <a:ext cx="1695709" cy="527785"/>
          </a:xfrm>
          <a:prstGeom prst="rect">
            <a:avLst/>
          </a:prstGeom>
          <a:solidFill>
            <a:srgbClr val="C6D9F1"/>
          </a:solidFill>
          <a:ln w="6350" algn="ctr">
            <a:solidFill>
              <a:srgbClr val="C0C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0" bIns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판매촉진</a:t>
            </a:r>
            <a:endParaRPr lang="en-US" altLang="ko-KR" sz="1000" b="1" dirty="0" smtClean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  <a:p>
            <a:pPr algn="ctr"/>
            <a:r>
              <a:rPr lang="en-US" altLang="ko-KR" sz="10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Promotion</a:t>
            </a:r>
            <a:endParaRPr lang="ko-KR" altLang="en-US" sz="1000" b="1" dirty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</p:txBody>
      </p:sp>
      <p:sp>
        <p:nvSpPr>
          <p:cNvPr id="50" name="AutoShape 177"/>
          <p:cNvSpPr>
            <a:spLocks noChangeArrowheads="1"/>
          </p:cNvSpPr>
          <p:nvPr/>
        </p:nvSpPr>
        <p:spPr bwMode="auto">
          <a:xfrm>
            <a:off x="3790655" y="2536514"/>
            <a:ext cx="1695709" cy="527785"/>
          </a:xfrm>
          <a:prstGeom prst="rect">
            <a:avLst/>
          </a:prstGeom>
          <a:solidFill>
            <a:srgbClr val="C6D9F1"/>
          </a:solidFill>
          <a:ln w="6350" algn="ctr">
            <a:solidFill>
              <a:srgbClr val="C0C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0" bIns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제품</a:t>
            </a:r>
            <a:endParaRPr lang="en-US" altLang="ko-KR" sz="1000" b="1" dirty="0" smtClean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  <a:p>
            <a:pPr algn="ctr"/>
            <a:r>
              <a:rPr lang="en-US" altLang="ko-KR" sz="10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Product</a:t>
            </a:r>
            <a:endParaRPr lang="ko-KR" altLang="en-US" sz="1000" b="1" dirty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</p:txBody>
      </p:sp>
      <p:sp>
        <p:nvSpPr>
          <p:cNvPr id="51" name="AutoShape 177"/>
          <p:cNvSpPr>
            <a:spLocks noChangeArrowheads="1"/>
          </p:cNvSpPr>
          <p:nvPr/>
        </p:nvSpPr>
        <p:spPr bwMode="auto">
          <a:xfrm>
            <a:off x="5486364" y="3760652"/>
            <a:ext cx="1695709" cy="527785"/>
          </a:xfrm>
          <a:prstGeom prst="rect">
            <a:avLst/>
          </a:prstGeom>
          <a:solidFill>
            <a:srgbClr val="C6D9F1"/>
          </a:solidFill>
          <a:ln w="6350" algn="ctr">
            <a:solidFill>
              <a:srgbClr val="C0C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0" bIns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가격</a:t>
            </a:r>
            <a:endParaRPr lang="en-US" altLang="ko-KR" sz="1000" b="1" dirty="0" smtClean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  <a:p>
            <a:pPr algn="ctr"/>
            <a:r>
              <a:rPr lang="en-US" altLang="ko-KR" sz="10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Price</a:t>
            </a:r>
            <a:endParaRPr lang="ko-KR" altLang="en-US" sz="1000" b="1" dirty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</p:txBody>
      </p:sp>
      <p:sp>
        <p:nvSpPr>
          <p:cNvPr id="52" name="AutoShape 177"/>
          <p:cNvSpPr>
            <a:spLocks noChangeArrowheads="1"/>
          </p:cNvSpPr>
          <p:nvPr/>
        </p:nvSpPr>
        <p:spPr bwMode="auto">
          <a:xfrm>
            <a:off x="3790655" y="4984788"/>
            <a:ext cx="1695709" cy="527785"/>
          </a:xfrm>
          <a:prstGeom prst="rect">
            <a:avLst/>
          </a:prstGeom>
          <a:solidFill>
            <a:srgbClr val="C6D9F1"/>
          </a:solidFill>
          <a:ln w="6350" algn="ctr">
            <a:solidFill>
              <a:srgbClr val="C0C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0" bIns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유통경로</a:t>
            </a:r>
            <a:endParaRPr lang="en-US" altLang="ko-KR" sz="1000" b="1" dirty="0" smtClean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  <a:p>
            <a:pPr algn="ctr"/>
            <a:r>
              <a:rPr lang="en-US" altLang="ko-KR" sz="10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Place</a:t>
            </a:r>
            <a:endParaRPr lang="ko-KR" altLang="en-US" sz="1000" b="1" dirty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14174" y="1935165"/>
            <a:ext cx="216024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err="1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드론을</a:t>
            </a:r>
            <a:r>
              <a:rPr lang="ko-KR" altLang="en-US" sz="10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활용한 </a:t>
            </a:r>
            <a:r>
              <a:rPr lang="ko-KR" altLang="en-US" sz="1000" b="1" dirty="0" err="1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고정밀지도</a:t>
            </a:r>
            <a:r>
              <a:rPr lang="ko-KR" altLang="en-US" sz="10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제작</a:t>
            </a:r>
            <a:endParaRPr lang="ko-KR" altLang="en-US" sz="1000" b="1" dirty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  <a:p>
            <a:pPr marL="85725" indent="-8572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err="1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드론을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통해 실시간 </a:t>
            </a:r>
            <a:r>
              <a:rPr lang="ko-KR" altLang="en-US" sz="800" dirty="0" err="1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항공영상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확보 이후 신속한 </a:t>
            </a:r>
            <a:r>
              <a:rPr lang="ko-KR" altLang="en-US" sz="800" dirty="0" err="1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고정밀지도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제작을 통해 </a:t>
            </a:r>
            <a:r>
              <a:rPr lang="ko-KR" altLang="en-US" sz="800" dirty="0" err="1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자율주행자동차에게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정보제공</a:t>
            </a:r>
            <a:endParaRPr lang="en-US" altLang="ko-KR" sz="800" dirty="0" smtClean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862646" y="4510886"/>
            <a:ext cx="216024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완성된 시제품 국가기관에 판매</a:t>
            </a:r>
            <a:endParaRPr lang="ko-KR" altLang="en-US" sz="1000" b="1" dirty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  <a:p>
            <a:pPr marL="85725" indent="-8572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국토지리정보원</a:t>
            </a:r>
            <a: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한국도로공사 등</a:t>
            </a:r>
            <a:r>
              <a:rPr lang="en-US" altLang="ko-KR" sz="800" dirty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800" dirty="0" err="1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고정밀</a:t>
            </a:r>
            <a:r>
              <a:rPr lang="ko-KR" altLang="en-US" sz="800" dirty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800" dirty="0" err="1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도로지도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제작 및 필요하는 기관에 판매 및 기술력을 통한 </a:t>
            </a:r>
            <a: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R&amp;D 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과제 참여</a:t>
            </a:r>
            <a:endParaRPr lang="ko-KR" altLang="en-US" sz="800" dirty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12229" y="4424087"/>
            <a:ext cx="17572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학회 </a:t>
            </a:r>
            <a:r>
              <a:rPr lang="ko-KR" altLang="en-US" sz="1000" b="1" dirty="0" err="1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논문지</a:t>
            </a:r>
            <a:r>
              <a:rPr lang="ko-KR" altLang="en-US" sz="10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투고</a:t>
            </a:r>
            <a:endParaRPr lang="ko-KR" altLang="en-US" sz="1000" b="1" dirty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  <a:p>
            <a:pPr marL="85725" indent="-8572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관련 학회의 </a:t>
            </a:r>
            <a:r>
              <a:rPr lang="ko-KR" altLang="en-US" sz="800" dirty="0" err="1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논문지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투고를 통한 제품 기술력 홍보</a:t>
            </a:r>
            <a:endParaRPr lang="ko-KR" altLang="en-US" sz="800" dirty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07029" y="5144167"/>
            <a:ext cx="17572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각종 전시회 참여</a:t>
            </a:r>
          </a:p>
          <a:p>
            <a:pPr marL="85725" indent="-8572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CES, 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유럽자동차박람회</a:t>
            </a:r>
            <a: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800" dirty="0" err="1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중국전시회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등 제품 기술력 홍보활동</a:t>
            </a:r>
            <a:endParaRPr lang="ko-KR" altLang="en-US" sz="800" dirty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90991" y="2330971"/>
            <a:ext cx="171587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적정한 가격 책정</a:t>
            </a:r>
            <a:endParaRPr lang="ko-KR" altLang="en-US" sz="1000" b="1" dirty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  <a:p>
            <a:pPr marL="85725" indent="-8572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기존 </a:t>
            </a:r>
            <a:r>
              <a:rPr lang="ko-KR" altLang="en-US" sz="800" dirty="0" err="1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고정밀지도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제작 방식과 정밀도</a:t>
            </a:r>
            <a: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800" dirty="0" err="1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제공주기에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따른 적정한 가격 책정</a:t>
            </a:r>
            <a:endParaRPr lang="ko-KR" altLang="en-US" sz="800" dirty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306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34013</TotalTime>
  <Words>803</Words>
  <Application>Microsoft Office PowerPoint</Application>
  <PresentationFormat>화면 슬라이드 쇼(4:3)</PresentationFormat>
  <Paragraphs>220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HY헤드라인M</vt:lpstr>
      <vt:lpstr>맑은 고딕</vt:lpstr>
      <vt:lpstr>Arial</vt:lpstr>
      <vt:lpstr>Times New Roman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RBY</dc:creator>
  <cp:lastModifiedBy>Windows 사용자</cp:lastModifiedBy>
  <cp:revision>2578</cp:revision>
  <cp:lastPrinted>2020-03-05T01:36:47Z</cp:lastPrinted>
  <dcterms:created xsi:type="dcterms:W3CDTF">2010-04-07T07:20:11Z</dcterms:created>
  <dcterms:modified xsi:type="dcterms:W3CDTF">2020-07-30T03:52:19Z</dcterms:modified>
</cp:coreProperties>
</file>