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511" r:id="rId2"/>
    <p:sldId id="486" r:id="rId3"/>
    <p:sldId id="536" r:id="rId4"/>
    <p:sldId id="537" r:id="rId5"/>
    <p:sldId id="529" r:id="rId6"/>
    <p:sldId id="530" r:id="rId7"/>
    <p:sldId id="531" r:id="rId8"/>
    <p:sldId id="532" r:id="rId9"/>
    <p:sldId id="533" r:id="rId10"/>
    <p:sldId id="534" r:id="rId11"/>
    <p:sldId id="535" r:id="rId12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385" userDrawn="1">
          <p15:clr>
            <a:srgbClr val="A4A3A4"/>
          </p15:clr>
        </p15:guide>
        <p15:guide id="4" pos="54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F2F2F2"/>
    <a:srgbClr val="0E19FA"/>
    <a:srgbClr val="DCE6F2"/>
    <a:srgbClr val="F60A20"/>
    <a:srgbClr val="FF0066"/>
    <a:srgbClr val="FFFFFF"/>
    <a:srgbClr val="E9EFF7"/>
    <a:srgbClr val="F8EDE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6400" autoAdjust="0"/>
  </p:normalViewPr>
  <p:slideViewPr>
    <p:cSldViewPr>
      <p:cViewPr varScale="1">
        <p:scale>
          <a:sx n="113" d="100"/>
          <a:sy n="113" d="100"/>
        </p:scale>
        <p:origin x="390" y="84"/>
      </p:cViewPr>
      <p:guideLst>
        <p:guide orient="horz" pos="845"/>
        <p:guide pos="385"/>
        <p:guide pos="54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5659" cy="493712"/>
          </a:xfrm>
          <a:prstGeom prst="rect">
            <a:avLst/>
          </a:prstGeom>
        </p:spPr>
        <p:txBody>
          <a:bodyPr vert="horz" lIns="91415" tIns="45708" rIns="91415" bIns="4570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6" y="1"/>
            <a:ext cx="2945659" cy="493712"/>
          </a:xfrm>
          <a:prstGeom prst="rect">
            <a:avLst/>
          </a:prstGeom>
        </p:spPr>
        <p:txBody>
          <a:bodyPr vert="horz" lIns="91415" tIns="45708" rIns="91415" bIns="45708" rtlCol="0"/>
          <a:lstStyle>
            <a:lvl1pPr algn="r">
              <a:defRPr sz="1200"/>
            </a:lvl1pPr>
          </a:lstStyle>
          <a:p>
            <a:fld id="{13FC9751-7922-4654-B502-B5E1E3F10F80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5" tIns="45708" rIns="91415" bIns="4570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72"/>
            <a:ext cx="5438140" cy="4443412"/>
          </a:xfrm>
          <a:prstGeom prst="rect">
            <a:avLst/>
          </a:prstGeom>
        </p:spPr>
        <p:txBody>
          <a:bodyPr vert="horz" lIns="91415" tIns="45708" rIns="91415" bIns="45708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8824"/>
            <a:ext cx="2945659" cy="493712"/>
          </a:xfrm>
          <a:prstGeom prst="rect">
            <a:avLst/>
          </a:prstGeom>
        </p:spPr>
        <p:txBody>
          <a:bodyPr vert="horz" lIns="91415" tIns="45708" rIns="91415" bIns="4570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6" y="9378824"/>
            <a:ext cx="2945659" cy="493712"/>
          </a:xfrm>
          <a:prstGeom prst="rect">
            <a:avLst/>
          </a:prstGeom>
        </p:spPr>
        <p:txBody>
          <a:bodyPr vert="horz" lIns="91415" tIns="45708" rIns="91415" bIns="45708" rtlCol="0" anchor="b"/>
          <a:lstStyle>
            <a:lvl1pPr algn="r">
              <a:defRPr sz="1200"/>
            </a:lvl1pPr>
          </a:lstStyle>
          <a:p>
            <a:fld id="{B146A9EE-1303-4F8E-90F7-45A342BDA9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967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B38675-FD4B-4588-B518-8507F1AA99E9}" type="datetimeFigureOut">
              <a:rPr lang="ko-KR" altLang="en-US" smtClean="0"/>
              <a:pPr/>
              <a:t>2020-05-07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-1" y="0"/>
            <a:ext cx="9148601" cy="6143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428728" y="6476797"/>
            <a:ext cx="7358114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5" cstate="print"/>
          <a:srcRect l="6593" t="50096" r="47102" b="41886"/>
          <a:stretch>
            <a:fillRect/>
          </a:stretch>
        </p:blipFill>
        <p:spPr bwMode="auto">
          <a:xfrm>
            <a:off x="-32" y="6508132"/>
            <a:ext cx="1428728" cy="34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 userDrawn="1"/>
        </p:nvSpPr>
        <p:spPr>
          <a:xfrm>
            <a:off x="4283967" y="6637813"/>
            <a:ext cx="823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- </a:t>
            </a:r>
            <a:fld id="{D659E443-89DC-4C77-BD1F-F0F6E58F6B9A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n-cs"/>
              </a:rPr>
              <a:pPr algn="ctr"/>
              <a:t>‹#›</a:t>
            </a:fld>
            <a:r>
              <a:rPr lang="en-US" altLang="ko-KR" sz="1200" dirty="0" smtClean="0"/>
              <a:t> -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27000" y="-101600"/>
            <a:ext cx="9279136" cy="695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510" y="2523728"/>
            <a:ext cx="6651915" cy="245884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937" y="2686147"/>
            <a:ext cx="2006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Car Hailing           CAV</a:t>
            </a:r>
          </a:p>
          <a:p>
            <a:pPr algn="ctr"/>
            <a:r>
              <a:rPr lang="en-US" altLang="ko-KR" sz="2400" b="1" dirty="0" smtClean="0">
                <a:solidFill>
                  <a:srgbClr val="92D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endParaRPr lang="ko-KR" altLang="en-US" sz="2400" b="1" dirty="0">
              <a:solidFill>
                <a:srgbClr val="92D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4154" y="5301208"/>
            <a:ext cx="442722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ln w="3175"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2020. 05. 14</a:t>
            </a:r>
          </a:p>
          <a:p>
            <a:pPr algn="ctr"/>
            <a:endParaRPr lang="en-US" altLang="ko-KR" sz="1100" dirty="0" smtClean="0">
              <a:ln w="3175">
                <a:solidFill>
                  <a:schemeClr val="accent1">
                    <a:lumMod val="50000"/>
                    <a:alpha val="2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dirty="0" smtClean="0">
                <a:ln w="3175"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배 상 훈</a:t>
            </a:r>
            <a:r>
              <a:rPr lang="en-US" altLang="ko-KR" sz="2400" dirty="0" smtClean="0">
                <a:ln w="3175"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400" dirty="0">
              <a:ln w="3175">
                <a:solidFill>
                  <a:schemeClr val="accent1">
                    <a:lumMod val="50000"/>
                    <a:alpha val="2000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494" y="1179948"/>
            <a:ext cx="89870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 smtClean="0">
                <a:ln w="3175"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latin typeface="맑은 고딕" panose="020B0503020000020004" pitchFamily="50" charset="-127"/>
              </a:rPr>
              <a:t>고속도로 주요 </a:t>
            </a:r>
            <a:r>
              <a:rPr lang="ko-KR" altLang="en-US" sz="3000" b="1" dirty="0" err="1" smtClean="0">
                <a:ln w="3175"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latin typeface="맑은 고딕" panose="020B0503020000020004" pitchFamily="50" charset="-127"/>
              </a:rPr>
              <a:t>결절지점</a:t>
            </a:r>
            <a:r>
              <a:rPr lang="ko-KR" altLang="en-US" sz="3000" b="1" dirty="0" smtClean="0">
                <a:ln w="3175"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ko-KR" altLang="en-US" sz="3000" b="1" dirty="0" err="1" smtClean="0">
                <a:ln w="3175"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latin typeface="맑은 고딕" panose="020B0503020000020004" pitchFamily="50" charset="-127"/>
              </a:rPr>
              <a:t>고정밀</a:t>
            </a:r>
            <a:r>
              <a:rPr lang="ko-KR" altLang="en-US" sz="3000" b="1" dirty="0" smtClean="0">
                <a:ln w="3175"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ko-KR" altLang="en-US" sz="3000" b="1" dirty="0" err="1" smtClean="0">
                <a:ln w="3175"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latin typeface="맑은 고딕" panose="020B0503020000020004" pitchFamily="50" charset="-127"/>
              </a:rPr>
              <a:t>도로지도</a:t>
            </a:r>
            <a:r>
              <a:rPr lang="ko-KR" altLang="en-US" sz="3000" b="1" dirty="0" smtClean="0">
                <a:ln w="3175"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latin typeface="맑은 고딕" panose="020B0503020000020004" pitchFamily="50" charset="-127"/>
              </a:rPr>
              <a:t> 제작 및 자율주행 </a:t>
            </a:r>
            <a:r>
              <a:rPr lang="ko-KR" altLang="en-US" sz="3000" b="1" dirty="0" err="1" smtClean="0">
                <a:ln w="3175"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latin typeface="맑은 고딕" panose="020B0503020000020004" pitchFamily="50" charset="-127"/>
              </a:rPr>
              <a:t>안전제고</a:t>
            </a:r>
            <a:r>
              <a:rPr lang="ko-KR" altLang="en-US" sz="3000" b="1" dirty="0" smtClean="0">
                <a:ln w="3175"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latin typeface="맑은 고딕" panose="020B0503020000020004" pitchFamily="50" charset="-127"/>
              </a:rPr>
              <a:t> 기술</a:t>
            </a:r>
            <a:endParaRPr lang="ko-KR" altLang="en-US" sz="3000" b="1" dirty="0">
              <a:ln w="3175">
                <a:solidFill>
                  <a:schemeClr val="accent1">
                    <a:lumMod val="50000"/>
                    <a:alpha val="20000"/>
                  </a:schemeClr>
                </a:solidFill>
              </a:ln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98" y="3856199"/>
            <a:ext cx="1856074" cy="1072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5" descr="PKNU_logo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2844" y="142852"/>
            <a:ext cx="1084263" cy="90487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78494" y="2271848"/>
            <a:ext cx="89870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>
                <a:ln w="3175"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latin typeface="맑은 고딕" panose="020B0503020000020004" pitchFamily="50" charset="-127"/>
              </a:rPr>
              <a:t>- </a:t>
            </a:r>
            <a:r>
              <a:rPr lang="ko-KR" altLang="en-US" sz="2200" b="1" dirty="0" smtClean="0">
                <a:ln w="3175"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latin typeface="맑은 고딕" panose="020B0503020000020004" pitchFamily="50" charset="-127"/>
              </a:rPr>
              <a:t>발표평가자료 </a:t>
            </a:r>
            <a:r>
              <a:rPr lang="en-US" altLang="ko-KR" sz="2200" b="1" dirty="0" smtClean="0">
                <a:ln w="3175">
                  <a:solidFill>
                    <a:schemeClr val="accent1">
                      <a:lumMod val="50000"/>
                      <a:alpha val="20000"/>
                    </a:schemeClr>
                  </a:solidFill>
                </a:ln>
                <a:latin typeface="맑은 고딕" panose="020B0503020000020004" pitchFamily="50" charset="-127"/>
              </a:rPr>
              <a:t>-</a:t>
            </a:r>
            <a:endParaRPr lang="ko-KR" altLang="en-US" sz="2200" b="1" dirty="0">
              <a:ln w="3175">
                <a:solidFill>
                  <a:schemeClr val="accent1">
                    <a:lumMod val="50000"/>
                    <a:alpha val="20000"/>
                  </a:schemeClr>
                </a:solidFill>
              </a:ln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962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 Box 10"/>
          <p:cNvSpPr txBox="1">
            <a:spLocks noChangeArrowheads="1"/>
          </p:cNvSpPr>
          <p:nvPr/>
        </p:nvSpPr>
        <p:spPr bwMode="auto">
          <a:xfrm>
            <a:off x="516846" y="107950"/>
            <a:ext cx="38391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팀 구성 </a:t>
            </a:r>
            <a:r>
              <a:rPr lang="en-US" altLang="ko-KR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(Team)</a:t>
            </a:r>
            <a:endParaRPr lang="en-US" altLang="ko-KR" sz="28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14351" y="802020"/>
            <a:ext cx="29690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대표자 및 팀원의 </a:t>
            </a:r>
            <a:r>
              <a:rPr lang="ko-KR" altLang="en-US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보유역량</a:t>
            </a:r>
            <a:endParaRPr lang="ko-KR" altLang="en-US" b="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pic>
        <p:nvPicPr>
          <p:cNvPr id="22" name="Picture 11" descr="Untitled-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0" y="852256"/>
            <a:ext cx="274736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600445" y="1341127"/>
            <a:ext cx="317946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2550" indent="-82550" defTabSz="968375">
              <a:spcBef>
                <a:spcPct val="10000"/>
              </a:spcBef>
              <a:buClr>
                <a:srgbClr val="969696"/>
              </a:buClr>
              <a:buSzPct val="80000"/>
              <a:buFont typeface="Wingdings" pitchFamily="2" charset="2"/>
              <a:buChar char="§"/>
            </a:pPr>
            <a:r>
              <a:rPr lang="en-US" altLang="ko-KR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대표자 현황 및 역량</a:t>
            </a:r>
            <a:endParaRPr lang="en-US" altLang="ko-KR" sz="12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4440" y="1615072"/>
            <a:ext cx="4693664" cy="325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내용 작성 </a:t>
            </a:r>
            <a:endParaRPr lang="en-US" altLang="ko-KR" sz="900" b="1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Text Box 30"/>
          <p:cNvSpPr txBox="1">
            <a:spLocks noChangeArrowheads="1"/>
          </p:cNvSpPr>
          <p:nvPr/>
        </p:nvSpPr>
        <p:spPr bwMode="auto">
          <a:xfrm>
            <a:off x="602595" y="3765942"/>
            <a:ext cx="317946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2550" indent="-82550" defTabSz="968375">
              <a:spcBef>
                <a:spcPct val="10000"/>
              </a:spcBef>
              <a:buClr>
                <a:srgbClr val="969696"/>
              </a:buClr>
              <a:buSzPct val="80000"/>
              <a:buFont typeface="Wingdings" pitchFamily="2" charset="2"/>
              <a:buChar char="§"/>
            </a:pPr>
            <a:r>
              <a:rPr lang="en-US" altLang="ko-KR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팀원 현황 및 역량</a:t>
            </a:r>
            <a:endParaRPr lang="en-US" altLang="ko-KR" sz="12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590" y="4039887"/>
            <a:ext cx="4693664" cy="325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내용 작성 </a:t>
            </a:r>
            <a:endParaRPr lang="en-US" altLang="ko-KR" sz="900" b="1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504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 Box 10"/>
          <p:cNvSpPr txBox="1">
            <a:spLocks noChangeArrowheads="1"/>
          </p:cNvSpPr>
          <p:nvPr/>
        </p:nvSpPr>
        <p:spPr bwMode="auto">
          <a:xfrm>
            <a:off x="516846" y="107950"/>
            <a:ext cx="38391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팀 구성 </a:t>
            </a:r>
            <a:r>
              <a:rPr lang="en-US" altLang="ko-KR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(Team)</a:t>
            </a:r>
            <a:endParaRPr lang="en-US" altLang="ko-KR" sz="28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14351" y="802020"/>
            <a:ext cx="29690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대표자 및 팀원의 </a:t>
            </a:r>
            <a:r>
              <a:rPr lang="ko-KR" altLang="en-US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보유역량</a:t>
            </a:r>
            <a:endParaRPr lang="ko-KR" altLang="en-US" b="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pic>
        <p:nvPicPr>
          <p:cNvPr id="22" name="Picture 11" descr="Untitled-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0" y="852256"/>
            <a:ext cx="274736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600445" y="3765942"/>
            <a:ext cx="317946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2550" indent="-82550" defTabSz="968375">
              <a:spcBef>
                <a:spcPct val="10000"/>
              </a:spcBef>
              <a:buClr>
                <a:srgbClr val="969696"/>
              </a:buClr>
              <a:buSzPct val="80000"/>
              <a:buFont typeface="Wingdings" pitchFamily="2" charset="2"/>
              <a:buChar char="§"/>
            </a:pPr>
            <a:r>
              <a:rPr lang="en-US" altLang="ko-KR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업무파트너</a:t>
            </a: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현황 및 역량</a:t>
            </a:r>
            <a:endParaRPr lang="en-US" altLang="ko-KR" sz="12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4440" y="4039887"/>
            <a:ext cx="4693664" cy="325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내용 작성 </a:t>
            </a:r>
            <a:endParaRPr lang="en-US" altLang="ko-KR" sz="900" b="1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Text Box 30"/>
          <p:cNvSpPr txBox="1">
            <a:spLocks noChangeArrowheads="1"/>
          </p:cNvSpPr>
          <p:nvPr/>
        </p:nvSpPr>
        <p:spPr bwMode="auto">
          <a:xfrm>
            <a:off x="600445" y="1341127"/>
            <a:ext cx="317946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2550" indent="-82550" defTabSz="968375">
              <a:spcBef>
                <a:spcPct val="10000"/>
              </a:spcBef>
              <a:buClr>
                <a:srgbClr val="969696"/>
              </a:buClr>
              <a:buSzPct val="80000"/>
              <a:buFont typeface="Wingdings" pitchFamily="2" charset="2"/>
              <a:buChar char="§"/>
            </a:pPr>
            <a:r>
              <a:rPr lang="en-US" altLang="ko-KR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추가 인력 고용 계획</a:t>
            </a:r>
            <a:endParaRPr lang="en-US" altLang="ko-KR" sz="12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4440" y="1615072"/>
            <a:ext cx="4693664" cy="325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내용 작성 </a:t>
            </a:r>
            <a:endParaRPr lang="en-US" altLang="ko-KR" sz="900" b="1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88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516846" y="107950"/>
            <a:ext cx="10294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j-lt"/>
                <a:cs typeface="Times New Roman" pitchFamily="18" charset="0"/>
              </a:rPr>
              <a:t>목</a:t>
            </a:r>
            <a:r>
              <a:rPr lang="en-US" altLang="ko-KR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j-lt"/>
                <a:cs typeface="Times New Roman" pitchFamily="18" charset="0"/>
              </a:rPr>
              <a:t> </a:t>
            </a:r>
            <a:r>
              <a:rPr lang="ko-KR" altLang="en-US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j-lt"/>
                <a:cs typeface="Times New Roman" pitchFamily="18" charset="0"/>
              </a:rPr>
              <a:t>차</a:t>
            </a:r>
            <a:endParaRPr lang="en-US" altLang="ko-KR" sz="28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j-lt"/>
              <a:cs typeface="Times New Roman" pitchFamily="18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763688" y="2204864"/>
            <a:ext cx="5651104" cy="2999071"/>
            <a:chOff x="1835696" y="1234908"/>
            <a:chExt cx="5651104" cy="2592231"/>
          </a:xfrm>
        </p:grpSpPr>
        <p:grpSp>
          <p:nvGrpSpPr>
            <p:cNvPr id="78" name="그룹 77"/>
            <p:cNvGrpSpPr/>
            <p:nvPr/>
          </p:nvGrpSpPr>
          <p:grpSpPr>
            <a:xfrm>
              <a:off x="1835760" y="1234908"/>
              <a:ext cx="5651040" cy="504000"/>
              <a:chOff x="1835760" y="1103592"/>
              <a:chExt cx="5651040" cy="504000"/>
            </a:xfrm>
          </p:grpSpPr>
          <p:sp>
            <p:nvSpPr>
              <p:cNvPr id="65" name="Text Box 12"/>
              <p:cNvSpPr txBox="1">
                <a:spLocks noChangeArrowheads="1"/>
              </p:cNvSpPr>
              <p:nvPr/>
            </p:nvSpPr>
            <p:spPr bwMode="auto">
              <a:xfrm>
                <a:off x="3491802" y="1130097"/>
                <a:ext cx="2741713" cy="37243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ko-KR" altLang="en-US" sz="2200" b="1" dirty="0" smtClean="0">
                    <a:ln w="3175">
                      <a:solidFill>
                        <a:schemeClr val="accent1">
                          <a:lumMod val="50000"/>
                          <a:alpha val="15000"/>
                        </a:schemeClr>
                      </a:solidFill>
                    </a:ln>
                    <a:latin typeface="+mj-ea"/>
                    <a:ea typeface="+mj-ea"/>
                  </a:rPr>
                  <a:t>문제인식 </a:t>
                </a:r>
                <a:r>
                  <a:rPr lang="en-US" altLang="ko-KR" sz="2200" b="1" dirty="0" smtClean="0">
                    <a:ln w="3175">
                      <a:solidFill>
                        <a:schemeClr val="accent1">
                          <a:lumMod val="50000"/>
                          <a:alpha val="15000"/>
                        </a:schemeClr>
                      </a:solidFill>
                    </a:ln>
                    <a:latin typeface="+mj-ea"/>
                    <a:ea typeface="+mj-ea"/>
                  </a:rPr>
                  <a:t>(Problem)</a:t>
                </a:r>
              </a:p>
            </p:txBody>
          </p:sp>
          <p:grpSp>
            <p:nvGrpSpPr>
              <p:cNvPr id="70" name="그룹 69"/>
              <p:cNvGrpSpPr/>
              <p:nvPr/>
            </p:nvGrpSpPr>
            <p:grpSpPr>
              <a:xfrm>
                <a:off x="1835760" y="1103592"/>
                <a:ext cx="576000" cy="504000"/>
                <a:chOff x="1657200" y="963638"/>
                <a:chExt cx="762000" cy="665162"/>
              </a:xfrm>
            </p:grpSpPr>
            <p:grpSp>
              <p:nvGrpSpPr>
                <p:cNvPr id="23" name="Group 3"/>
                <p:cNvGrpSpPr>
                  <a:grpSpLocks/>
                </p:cNvGrpSpPr>
                <p:nvPr/>
              </p:nvGrpSpPr>
              <p:grpSpPr bwMode="auto">
                <a:xfrm>
                  <a:off x="1657200" y="963638"/>
                  <a:ext cx="762000" cy="665162"/>
                  <a:chOff x="1110" y="2656"/>
                  <a:chExt cx="1549" cy="1351"/>
                </a:xfrm>
              </p:grpSpPr>
              <p:sp>
                <p:nvSpPr>
                  <p:cNvPr id="67" name="AutoShape 4"/>
                  <p:cNvSpPr>
                    <a:spLocks noChangeArrowheads="1"/>
                  </p:cNvSpPr>
                  <p:nvPr/>
                </p:nvSpPr>
                <p:spPr bwMode="gray">
                  <a:xfrm>
                    <a:off x="1123" y="2679"/>
                    <a:ext cx="1536" cy="1328"/>
                  </a:xfrm>
                  <a:prstGeom prst="hexagon">
                    <a:avLst>
                      <a:gd name="adj" fmla="val 28916"/>
                      <a:gd name="vf" fmla="val 115470"/>
                    </a:avLst>
                  </a:prstGeom>
                  <a:solidFill>
                    <a:srgbClr val="80808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n w="3175">
                        <a:solidFill>
                          <a:schemeClr val="accent1">
                            <a:lumMod val="50000"/>
                            <a:alpha val="1500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68" name="AutoShape 5"/>
                  <p:cNvSpPr>
                    <a:spLocks noChangeArrowheads="1"/>
                  </p:cNvSpPr>
                  <p:nvPr/>
                </p:nvSpPr>
                <p:spPr bwMode="gray">
                  <a:xfrm>
                    <a:off x="1110" y="2656"/>
                    <a:ext cx="1536" cy="1328"/>
                  </a:xfrm>
                  <a:prstGeom prst="hexagon">
                    <a:avLst>
                      <a:gd name="adj" fmla="val 28916"/>
                      <a:gd name="vf" fmla="val 115470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n w="3175">
                        <a:solidFill>
                          <a:schemeClr val="accent1">
                            <a:lumMod val="50000"/>
                            <a:alpha val="1500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69" name="AutoShape 6"/>
                  <p:cNvSpPr>
                    <a:spLocks noChangeArrowheads="1"/>
                  </p:cNvSpPr>
                  <p:nvPr/>
                </p:nvSpPr>
                <p:spPr bwMode="gray">
                  <a:xfrm>
                    <a:off x="1200" y="2736"/>
                    <a:ext cx="1350" cy="1168"/>
                  </a:xfrm>
                  <a:prstGeom prst="hexagon">
                    <a:avLst>
                      <a:gd name="adj" fmla="val 28896"/>
                      <a:gd name="vf" fmla="val 115470"/>
                    </a:avLst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n w="3175">
                        <a:solidFill>
                          <a:schemeClr val="accent1">
                            <a:lumMod val="50000"/>
                            <a:alpha val="15000"/>
                          </a:schemeClr>
                        </a:solidFill>
                      </a:ln>
                    </a:endParaRPr>
                  </a:p>
                </p:txBody>
              </p:sp>
            </p:grpSp>
            <p:sp>
              <p:nvSpPr>
                <p:cNvPr id="66" name="Text Box 13"/>
                <p:cNvSpPr txBox="1">
                  <a:spLocks noChangeArrowheads="1"/>
                </p:cNvSpPr>
                <p:nvPr/>
              </p:nvSpPr>
              <p:spPr bwMode="gray">
                <a:xfrm>
                  <a:off x="1715407" y="1021097"/>
                  <a:ext cx="651461" cy="52663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ko-KR" sz="2400" b="1" dirty="0" smtClean="0">
                      <a:ln w="3175">
                        <a:solidFill>
                          <a:schemeClr val="accent1">
                            <a:lumMod val="50000"/>
                            <a:alpha val="15000"/>
                          </a:schemeClr>
                        </a:solidFill>
                      </a:ln>
                      <a:solidFill>
                        <a:schemeClr val="bg1"/>
                      </a:solidFill>
                      <a:ea typeface="굴림" pitchFamily="50" charset="-127"/>
                    </a:rPr>
                    <a:t>Ⅰ</a:t>
                  </a:r>
                  <a:endParaRPr lang="en-US" altLang="ko-KR" sz="2400" b="1" dirty="0">
                    <a:ln w="3175">
                      <a:solidFill>
                        <a:schemeClr val="accent1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  <a:ea typeface="굴림" pitchFamily="50" charset="-127"/>
                  </a:endParaRPr>
                </a:p>
              </p:txBody>
            </p:sp>
          </p:grpSp>
          <p:sp>
            <p:nvSpPr>
              <p:cNvPr id="63" name="Line 11"/>
              <p:cNvSpPr>
                <a:spLocks noChangeShapeType="1"/>
              </p:cNvSpPr>
              <p:nvPr/>
            </p:nvSpPr>
            <p:spPr bwMode="auto">
              <a:xfrm>
                <a:off x="2266800" y="1573238"/>
                <a:ext cx="522000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prstDash val="sysDot"/>
                <a:round/>
                <a:headEnd/>
                <a:tailEnd type="oval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n w="3175">
                    <a:solidFill>
                      <a:schemeClr val="accent1">
                        <a:lumMod val="50000"/>
                        <a:alpha val="15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1835696" y="1930985"/>
              <a:ext cx="5651040" cy="504000"/>
              <a:chOff x="1835760" y="1103592"/>
              <a:chExt cx="5651040" cy="504000"/>
            </a:xfrm>
          </p:grpSpPr>
          <p:sp>
            <p:nvSpPr>
              <p:cNvPr id="86" name="Text Box 12"/>
              <p:cNvSpPr txBox="1">
                <a:spLocks noChangeArrowheads="1"/>
              </p:cNvSpPr>
              <p:nvPr/>
            </p:nvSpPr>
            <p:spPr bwMode="auto">
              <a:xfrm>
                <a:off x="3356481" y="1127801"/>
                <a:ext cx="3012364" cy="37243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ko-KR" altLang="en-US" sz="2200" b="1" dirty="0" smtClean="0">
                    <a:ln w="3175">
                      <a:solidFill>
                        <a:schemeClr val="accent1">
                          <a:lumMod val="50000"/>
                          <a:alpha val="15000"/>
                        </a:schemeClr>
                      </a:solidFill>
                    </a:ln>
                    <a:latin typeface="+mj-ea"/>
                  </a:rPr>
                  <a:t>실현가능성 </a:t>
                </a:r>
                <a:r>
                  <a:rPr lang="en-US" altLang="ko-KR" sz="2200" b="1" dirty="0" smtClean="0">
                    <a:ln w="3175">
                      <a:solidFill>
                        <a:schemeClr val="accent1">
                          <a:lumMod val="50000"/>
                          <a:alpha val="15000"/>
                        </a:schemeClr>
                      </a:solidFill>
                    </a:ln>
                    <a:latin typeface="+mj-ea"/>
                  </a:rPr>
                  <a:t>(Solution)</a:t>
                </a:r>
                <a:endParaRPr lang="en-US" altLang="ko-KR" sz="2200" b="1" dirty="0">
                  <a:ln w="3175">
                    <a:solidFill>
                      <a:schemeClr val="accent1">
                        <a:lumMod val="50000"/>
                        <a:alpha val="15000"/>
                      </a:schemeClr>
                    </a:solidFill>
                  </a:ln>
                  <a:latin typeface="+mj-ea"/>
                </a:endParaRPr>
              </a:p>
            </p:txBody>
          </p:sp>
          <p:grpSp>
            <p:nvGrpSpPr>
              <p:cNvPr id="87" name="그룹 69"/>
              <p:cNvGrpSpPr/>
              <p:nvPr/>
            </p:nvGrpSpPr>
            <p:grpSpPr>
              <a:xfrm>
                <a:off x="1835760" y="1103592"/>
                <a:ext cx="576000" cy="504000"/>
                <a:chOff x="1657200" y="963638"/>
                <a:chExt cx="762000" cy="665162"/>
              </a:xfrm>
            </p:grpSpPr>
            <p:grpSp>
              <p:nvGrpSpPr>
                <p:cNvPr id="89" name="Group 3"/>
                <p:cNvGrpSpPr>
                  <a:grpSpLocks/>
                </p:cNvGrpSpPr>
                <p:nvPr/>
              </p:nvGrpSpPr>
              <p:grpSpPr bwMode="auto">
                <a:xfrm>
                  <a:off x="1657200" y="963638"/>
                  <a:ext cx="762000" cy="665162"/>
                  <a:chOff x="1110" y="2656"/>
                  <a:chExt cx="1549" cy="1351"/>
                </a:xfrm>
              </p:grpSpPr>
              <p:sp>
                <p:nvSpPr>
                  <p:cNvPr id="91" name="AutoShape 4"/>
                  <p:cNvSpPr>
                    <a:spLocks noChangeArrowheads="1"/>
                  </p:cNvSpPr>
                  <p:nvPr/>
                </p:nvSpPr>
                <p:spPr bwMode="gray">
                  <a:xfrm>
                    <a:off x="1123" y="2679"/>
                    <a:ext cx="1536" cy="1328"/>
                  </a:xfrm>
                  <a:prstGeom prst="hexagon">
                    <a:avLst>
                      <a:gd name="adj" fmla="val 28916"/>
                      <a:gd name="vf" fmla="val 115470"/>
                    </a:avLst>
                  </a:prstGeom>
                  <a:solidFill>
                    <a:srgbClr val="80808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n w="3175">
                        <a:solidFill>
                          <a:schemeClr val="accent1">
                            <a:lumMod val="50000"/>
                            <a:alpha val="1500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92" name="AutoShape 5"/>
                  <p:cNvSpPr>
                    <a:spLocks noChangeArrowheads="1"/>
                  </p:cNvSpPr>
                  <p:nvPr/>
                </p:nvSpPr>
                <p:spPr bwMode="gray">
                  <a:xfrm>
                    <a:off x="1110" y="2656"/>
                    <a:ext cx="1536" cy="1328"/>
                  </a:xfrm>
                  <a:prstGeom prst="hexagon">
                    <a:avLst>
                      <a:gd name="adj" fmla="val 28916"/>
                      <a:gd name="vf" fmla="val 115470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n w="3175">
                        <a:solidFill>
                          <a:schemeClr val="accent1">
                            <a:lumMod val="50000"/>
                            <a:alpha val="1500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93" name="AutoShape 6"/>
                  <p:cNvSpPr>
                    <a:spLocks noChangeArrowheads="1"/>
                  </p:cNvSpPr>
                  <p:nvPr/>
                </p:nvSpPr>
                <p:spPr bwMode="gray">
                  <a:xfrm>
                    <a:off x="1200" y="2736"/>
                    <a:ext cx="1350" cy="1168"/>
                  </a:xfrm>
                  <a:prstGeom prst="hexagon">
                    <a:avLst>
                      <a:gd name="adj" fmla="val 28896"/>
                      <a:gd name="vf" fmla="val 115470"/>
                    </a:avLst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n w="3175">
                        <a:solidFill>
                          <a:schemeClr val="accent1">
                            <a:lumMod val="50000"/>
                            <a:alpha val="15000"/>
                          </a:schemeClr>
                        </a:solidFill>
                      </a:ln>
                    </a:endParaRPr>
                  </a:p>
                </p:txBody>
              </p:sp>
            </p:grpSp>
            <p:sp>
              <p:nvSpPr>
                <p:cNvPr id="90" name="Text Box 13"/>
                <p:cNvSpPr txBox="1">
                  <a:spLocks noChangeArrowheads="1"/>
                </p:cNvSpPr>
                <p:nvPr/>
              </p:nvSpPr>
              <p:spPr bwMode="gray">
                <a:xfrm>
                  <a:off x="1715408" y="1029789"/>
                  <a:ext cx="651461" cy="52663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ko-KR" sz="2400" b="1" dirty="0" smtClean="0">
                      <a:ln w="3175">
                        <a:solidFill>
                          <a:schemeClr val="accent1">
                            <a:lumMod val="50000"/>
                            <a:alpha val="15000"/>
                          </a:schemeClr>
                        </a:solidFill>
                      </a:ln>
                      <a:solidFill>
                        <a:schemeClr val="bg1"/>
                      </a:solidFill>
                      <a:latin typeface="맑은 고딕"/>
                      <a:ea typeface="굴림" pitchFamily="50" charset="-127"/>
                    </a:rPr>
                    <a:t>Ⅱ</a:t>
                  </a:r>
                  <a:endParaRPr lang="en-US" altLang="ko-KR" sz="2400" b="1" dirty="0">
                    <a:ln w="3175">
                      <a:solidFill>
                        <a:schemeClr val="accent1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  <a:ea typeface="굴림" pitchFamily="50" charset="-127"/>
                  </a:endParaRPr>
                </a:p>
              </p:txBody>
            </p:sp>
          </p:grpSp>
          <p:sp>
            <p:nvSpPr>
              <p:cNvPr id="88" name="Line 11"/>
              <p:cNvSpPr>
                <a:spLocks noChangeShapeType="1"/>
              </p:cNvSpPr>
              <p:nvPr/>
            </p:nvSpPr>
            <p:spPr bwMode="auto">
              <a:xfrm>
                <a:off x="2266800" y="1573238"/>
                <a:ext cx="522000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prstDash val="sysDot"/>
                <a:round/>
                <a:headEnd/>
                <a:tailEnd type="oval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n w="3175">
                    <a:solidFill>
                      <a:schemeClr val="accent1">
                        <a:lumMod val="50000"/>
                        <a:alpha val="15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1835696" y="2627062"/>
              <a:ext cx="5651040" cy="504000"/>
              <a:chOff x="1835760" y="1103592"/>
              <a:chExt cx="5651040" cy="504000"/>
            </a:xfrm>
          </p:grpSpPr>
          <p:sp>
            <p:nvSpPr>
              <p:cNvPr id="95" name="Text Box 12"/>
              <p:cNvSpPr txBox="1">
                <a:spLocks noChangeArrowheads="1"/>
              </p:cNvSpPr>
              <p:nvPr/>
            </p:nvSpPr>
            <p:spPr bwMode="auto">
              <a:xfrm>
                <a:off x="3480709" y="1130097"/>
                <a:ext cx="2763898" cy="37243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ko-KR" altLang="en-US" sz="2200" b="1" dirty="0" smtClean="0">
                    <a:ln w="3175">
                      <a:solidFill>
                        <a:schemeClr val="accent1">
                          <a:lumMod val="50000"/>
                          <a:alpha val="15000"/>
                        </a:schemeClr>
                      </a:solidFill>
                    </a:ln>
                    <a:latin typeface="+mj-ea"/>
                  </a:rPr>
                  <a:t>성장전략 </a:t>
                </a:r>
                <a:r>
                  <a:rPr lang="en-US" altLang="ko-KR" sz="2200" b="1" dirty="0" smtClean="0">
                    <a:ln w="3175">
                      <a:solidFill>
                        <a:schemeClr val="accent1">
                          <a:lumMod val="50000"/>
                          <a:alpha val="15000"/>
                        </a:schemeClr>
                      </a:solidFill>
                    </a:ln>
                    <a:latin typeface="+mj-ea"/>
                  </a:rPr>
                  <a:t>(Scale-up)</a:t>
                </a:r>
                <a:endParaRPr lang="en-US" altLang="ko-KR" sz="2200" b="1" dirty="0">
                  <a:ln w="3175">
                    <a:solidFill>
                      <a:schemeClr val="accent1">
                        <a:lumMod val="50000"/>
                        <a:alpha val="15000"/>
                      </a:schemeClr>
                    </a:solidFill>
                  </a:ln>
                  <a:latin typeface="+mj-ea"/>
                </a:endParaRPr>
              </a:p>
            </p:txBody>
          </p:sp>
          <p:grpSp>
            <p:nvGrpSpPr>
              <p:cNvPr id="96" name="그룹 69"/>
              <p:cNvGrpSpPr/>
              <p:nvPr/>
            </p:nvGrpSpPr>
            <p:grpSpPr>
              <a:xfrm>
                <a:off x="1835760" y="1103592"/>
                <a:ext cx="576000" cy="504000"/>
                <a:chOff x="1657200" y="963638"/>
                <a:chExt cx="762000" cy="665162"/>
              </a:xfrm>
            </p:grpSpPr>
            <p:grpSp>
              <p:nvGrpSpPr>
                <p:cNvPr id="98" name="Group 3"/>
                <p:cNvGrpSpPr>
                  <a:grpSpLocks/>
                </p:cNvGrpSpPr>
                <p:nvPr/>
              </p:nvGrpSpPr>
              <p:grpSpPr bwMode="auto">
                <a:xfrm>
                  <a:off x="1657200" y="963638"/>
                  <a:ext cx="762000" cy="665162"/>
                  <a:chOff x="1110" y="2656"/>
                  <a:chExt cx="1549" cy="1351"/>
                </a:xfrm>
              </p:grpSpPr>
              <p:sp>
                <p:nvSpPr>
                  <p:cNvPr id="100" name="AutoShape 4"/>
                  <p:cNvSpPr>
                    <a:spLocks noChangeArrowheads="1"/>
                  </p:cNvSpPr>
                  <p:nvPr/>
                </p:nvSpPr>
                <p:spPr bwMode="gray">
                  <a:xfrm>
                    <a:off x="1123" y="2679"/>
                    <a:ext cx="1536" cy="1328"/>
                  </a:xfrm>
                  <a:prstGeom prst="hexagon">
                    <a:avLst>
                      <a:gd name="adj" fmla="val 28916"/>
                      <a:gd name="vf" fmla="val 115470"/>
                    </a:avLst>
                  </a:prstGeom>
                  <a:solidFill>
                    <a:srgbClr val="80808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n w="3175">
                        <a:solidFill>
                          <a:schemeClr val="accent1">
                            <a:lumMod val="50000"/>
                            <a:alpha val="1500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101" name="AutoShape 5"/>
                  <p:cNvSpPr>
                    <a:spLocks noChangeArrowheads="1"/>
                  </p:cNvSpPr>
                  <p:nvPr/>
                </p:nvSpPr>
                <p:spPr bwMode="gray">
                  <a:xfrm>
                    <a:off x="1110" y="2656"/>
                    <a:ext cx="1536" cy="1328"/>
                  </a:xfrm>
                  <a:prstGeom prst="hexagon">
                    <a:avLst>
                      <a:gd name="adj" fmla="val 28916"/>
                      <a:gd name="vf" fmla="val 115470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n w="3175">
                        <a:solidFill>
                          <a:schemeClr val="accent1">
                            <a:lumMod val="50000"/>
                            <a:alpha val="1500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102" name="AutoShape 6"/>
                  <p:cNvSpPr>
                    <a:spLocks noChangeArrowheads="1"/>
                  </p:cNvSpPr>
                  <p:nvPr/>
                </p:nvSpPr>
                <p:spPr bwMode="gray">
                  <a:xfrm>
                    <a:off x="1200" y="2736"/>
                    <a:ext cx="1350" cy="1168"/>
                  </a:xfrm>
                  <a:prstGeom prst="hexagon">
                    <a:avLst>
                      <a:gd name="adj" fmla="val 28896"/>
                      <a:gd name="vf" fmla="val 115470"/>
                    </a:avLst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n w="3175">
                        <a:solidFill>
                          <a:schemeClr val="accent1">
                            <a:lumMod val="50000"/>
                            <a:alpha val="15000"/>
                          </a:schemeClr>
                        </a:solidFill>
                      </a:ln>
                    </a:endParaRPr>
                  </a:p>
                </p:txBody>
              </p:sp>
            </p:grpSp>
            <p:sp>
              <p:nvSpPr>
                <p:cNvPr id="99" name="Text Box 13"/>
                <p:cNvSpPr txBox="1">
                  <a:spLocks noChangeArrowheads="1"/>
                </p:cNvSpPr>
                <p:nvPr/>
              </p:nvSpPr>
              <p:spPr bwMode="gray">
                <a:xfrm>
                  <a:off x="1715407" y="1029789"/>
                  <a:ext cx="651461" cy="52663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ko-KR" sz="2400" b="1" dirty="0" smtClean="0">
                      <a:ln w="3175">
                        <a:solidFill>
                          <a:schemeClr val="accent1">
                            <a:lumMod val="50000"/>
                            <a:alpha val="15000"/>
                          </a:schemeClr>
                        </a:solidFill>
                      </a:ln>
                      <a:solidFill>
                        <a:schemeClr val="bg1"/>
                      </a:solidFill>
                    </a:rPr>
                    <a:t>Ⅲ</a:t>
                  </a:r>
                  <a:endParaRPr lang="en-US" altLang="ko-KR" sz="2400" b="1" dirty="0">
                    <a:ln w="3175">
                      <a:solidFill>
                        <a:schemeClr val="accent1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  <a:ea typeface="굴림" pitchFamily="50" charset="-127"/>
                  </a:endParaRPr>
                </a:p>
              </p:txBody>
            </p:sp>
          </p:grpSp>
          <p:sp>
            <p:nvSpPr>
              <p:cNvPr id="97" name="Line 11"/>
              <p:cNvSpPr>
                <a:spLocks noChangeShapeType="1"/>
              </p:cNvSpPr>
              <p:nvPr/>
            </p:nvSpPr>
            <p:spPr bwMode="auto">
              <a:xfrm>
                <a:off x="2266800" y="1573238"/>
                <a:ext cx="522000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prstDash val="sysDot"/>
                <a:round/>
                <a:headEnd/>
                <a:tailEnd type="oval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n w="3175">
                    <a:solidFill>
                      <a:schemeClr val="accent1">
                        <a:lumMod val="50000"/>
                        <a:alpha val="15000"/>
                      </a:schemeClr>
                    </a:solidFill>
                  </a:ln>
                </a:endParaRPr>
              </a:p>
            </p:txBody>
          </p:sp>
        </p:grpSp>
        <p:grpSp>
          <p:nvGrpSpPr>
            <p:cNvPr id="103" name="그룹 102"/>
            <p:cNvGrpSpPr/>
            <p:nvPr/>
          </p:nvGrpSpPr>
          <p:grpSpPr>
            <a:xfrm>
              <a:off x="1835696" y="3323139"/>
              <a:ext cx="5651040" cy="504000"/>
              <a:chOff x="1835760" y="1103592"/>
              <a:chExt cx="5651040" cy="504000"/>
            </a:xfrm>
          </p:grpSpPr>
          <p:sp>
            <p:nvSpPr>
              <p:cNvPr id="104" name="Text Box 12"/>
              <p:cNvSpPr txBox="1">
                <a:spLocks noChangeArrowheads="1"/>
              </p:cNvSpPr>
              <p:nvPr/>
            </p:nvSpPr>
            <p:spPr bwMode="auto">
              <a:xfrm>
                <a:off x="3792784" y="1130097"/>
                <a:ext cx="2139753" cy="37243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ko-KR" altLang="en-US" sz="2200" b="1" dirty="0" smtClean="0">
                    <a:ln w="3175">
                      <a:solidFill>
                        <a:schemeClr val="accent1">
                          <a:lumMod val="50000"/>
                          <a:alpha val="15000"/>
                        </a:schemeClr>
                      </a:solidFill>
                    </a:ln>
                    <a:latin typeface="+mj-ea"/>
                    <a:ea typeface="+mj-ea"/>
                  </a:rPr>
                  <a:t>팀 구성 </a:t>
                </a:r>
                <a:r>
                  <a:rPr lang="en-US" altLang="ko-KR" sz="2200" b="1" dirty="0" smtClean="0">
                    <a:ln w="3175">
                      <a:solidFill>
                        <a:schemeClr val="accent1">
                          <a:lumMod val="50000"/>
                          <a:alpha val="15000"/>
                        </a:schemeClr>
                      </a:solidFill>
                    </a:ln>
                    <a:latin typeface="+mj-ea"/>
                    <a:ea typeface="+mj-ea"/>
                  </a:rPr>
                  <a:t>(Team)</a:t>
                </a:r>
                <a:endParaRPr lang="en-US" altLang="ko-KR" sz="2200" b="1" dirty="0">
                  <a:ln w="3175">
                    <a:solidFill>
                      <a:schemeClr val="accent1">
                        <a:lumMod val="50000"/>
                        <a:alpha val="15000"/>
                      </a:schemeClr>
                    </a:solidFill>
                  </a:ln>
                  <a:latin typeface="+mj-ea"/>
                  <a:ea typeface="+mj-ea"/>
                </a:endParaRPr>
              </a:p>
            </p:txBody>
          </p:sp>
          <p:grpSp>
            <p:nvGrpSpPr>
              <p:cNvPr id="105" name="그룹 69"/>
              <p:cNvGrpSpPr/>
              <p:nvPr/>
            </p:nvGrpSpPr>
            <p:grpSpPr>
              <a:xfrm>
                <a:off x="1835760" y="1103592"/>
                <a:ext cx="576000" cy="504000"/>
                <a:chOff x="1657200" y="963638"/>
                <a:chExt cx="762000" cy="665162"/>
              </a:xfrm>
            </p:grpSpPr>
            <p:grpSp>
              <p:nvGrpSpPr>
                <p:cNvPr id="107" name="Group 3"/>
                <p:cNvGrpSpPr>
                  <a:grpSpLocks/>
                </p:cNvGrpSpPr>
                <p:nvPr/>
              </p:nvGrpSpPr>
              <p:grpSpPr bwMode="auto">
                <a:xfrm>
                  <a:off x="1657200" y="963638"/>
                  <a:ext cx="762000" cy="665162"/>
                  <a:chOff x="1110" y="2656"/>
                  <a:chExt cx="1549" cy="1351"/>
                </a:xfrm>
              </p:grpSpPr>
              <p:sp>
                <p:nvSpPr>
                  <p:cNvPr id="109" name="AutoShape 4"/>
                  <p:cNvSpPr>
                    <a:spLocks noChangeArrowheads="1"/>
                  </p:cNvSpPr>
                  <p:nvPr/>
                </p:nvSpPr>
                <p:spPr bwMode="gray">
                  <a:xfrm>
                    <a:off x="1123" y="2679"/>
                    <a:ext cx="1536" cy="1328"/>
                  </a:xfrm>
                  <a:prstGeom prst="hexagon">
                    <a:avLst>
                      <a:gd name="adj" fmla="val 28916"/>
                      <a:gd name="vf" fmla="val 115470"/>
                    </a:avLst>
                  </a:prstGeom>
                  <a:solidFill>
                    <a:srgbClr val="808080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n w="3175">
                        <a:solidFill>
                          <a:schemeClr val="accent1">
                            <a:lumMod val="50000"/>
                            <a:alpha val="1500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110" name="AutoShape 5"/>
                  <p:cNvSpPr>
                    <a:spLocks noChangeArrowheads="1"/>
                  </p:cNvSpPr>
                  <p:nvPr/>
                </p:nvSpPr>
                <p:spPr bwMode="gray">
                  <a:xfrm>
                    <a:off x="1110" y="2656"/>
                    <a:ext cx="1536" cy="1328"/>
                  </a:xfrm>
                  <a:prstGeom prst="hexagon">
                    <a:avLst>
                      <a:gd name="adj" fmla="val 28916"/>
                      <a:gd name="vf" fmla="val 115470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>
                    <a:solidFill>
                      <a:srgbClr val="C0C0C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n w="3175">
                        <a:solidFill>
                          <a:schemeClr val="accent1">
                            <a:lumMod val="50000"/>
                            <a:alpha val="15000"/>
                          </a:schemeClr>
                        </a:solidFill>
                      </a:ln>
                    </a:endParaRPr>
                  </a:p>
                </p:txBody>
              </p:sp>
              <p:sp>
                <p:nvSpPr>
                  <p:cNvPr id="111" name="AutoShape 6"/>
                  <p:cNvSpPr>
                    <a:spLocks noChangeArrowheads="1"/>
                  </p:cNvSpPr>
                  <p:nvPr/>
                </p:nvSpPr>
                <p:spPr bwMode="gray">
                  <a:xfrm>
                    <a:off x="1200" y="2736"/>
                    <a:ext cx="1350" cy="1168"/>
                  </a:xfrm>
                  <a:prstGeom prst="hexagon">
                    <a:avLst>
                      <a:gd name="adj" fmla="val 28896"/>
                      <a:gd name="vf" fmla="val 115470"/>
                    </a:avLst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ko-KR" altLang="en-US">
                      <a:ln w="3175">
                        <a:solidFill>
                          <a:schemeClr val="accent1">
                            <a:lumMod val="50000"/>
                            <a:alpha val="15000"/>
                          </a:schemeClr>
                        </a:solidFill>
                      </a:ln>
                    </a:endParaRPr>
                  </a:p>
                </p:txBody>
              </p:sp>
            </p:grpSp>
            <p:sp>
              <p:nvSpPr>
                <p:cNvPr id="108" name="Text Box 13"/>
                <p:cNvSpPr txBox="1">
                  <a:spLocks noChangeArrowheads="1"/>
                </p:cNvSpPr>
                <p:nvPr/>
              </p:nvSpPr>
              <p:spPr bwMode="gray">
                <a:xfrm>
                  <a:off x="1715407" y="1029789"/>
                  <a:ext cx="651461" cy="52663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altLang="ko-KR" sz="2400" b="1" dirty="0" smtClean="0">
                      <a:ln w="3175">
                        <a:solidFill>
                          <a:schemeClr val="accent1">
                            <a:lumMod val="50000"/>
                            <a:alpha val="15000"/>
                          </a:schemeClr>
                        </a:solidFill>
                      </a:ln>
                      <a:solidFill>
                        <a:schemeClr val="bg1"/>
                      </a:solidFill>
                    </a:rPr>
                    <a:t>Ⅳ</a:t>
                  </a:r>
                  <a:endParaRPr lang="en-US" altLang="ko-KR" sz="2400" b="1" dirty="0" smtClean="0">
                    <a:ln w="3175">
                      <a:solidFill>
                        <a:schemeClr val="accent1">
                          <a:lumMod val="50000"/>
                          <a:alpha val="15000"/>
                        </a:schemeClr>
                      </a:solidFill>
                    </a:ln>
                    <a:solidFill>
                      <a:schemeClr val="bg1"/>
                    </a:solidFill>
                    <a:ea typeface="굴림" pitchFamily="50" charset="-127"/>
                  </a:endParaRPr>
                </a:p>
              </p:txBody>
            </p:sp>
          </p:grpSp>
          <p:sp>
            <p:nvSpPr>
              <p:cNvPr id="106" name="Line 11"/>
              <p:cNvSpPr>
                <a:spLocks noChangeShapeType="1"/>
              </p:cNvSpPr>
              <p:nvPr/>
            </p:nvSpPr>
            <p:spPr bwMode="auto">
              <a:xfrm>
                <a:off x="2266800" y="1573238"/>
                <a:ext cx="522000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prstDash val="sysDot"/>
                <a:round/>
                <a:headEnd/>
                <a:tailEnd type="oval" w="med" len="med"/>
              </a:ln>
              <a:effectLst/>
            </p:spPr>
            <p:txBody>
              <a:bodyPr wrap="none" anchor="ctr"/>
              <a:lstStyle/>
              <a:p>
                <a:endParaRPr lang="ko-KR" altLang="en-US">
                  <a:ln w="3175">
                    <a:solidFill>
                      <a:schemeClr val="accent1">
                        <a:lumMod val="50000"/>
                        <a:alpha val="15000"/>
                      </a:schemeClr>
                    </a:solidFill>
                  </a:ln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 Box 10"/>
          <p:cNvSpPr txBox="1">
            <a:spLocks noChangeArrowheads="1"/>
          </p:cNvSpPr>
          <p:nvPr/>
        </p:nvSpPr>
        <p:spPr bwMode="auto">
          <a:xfrm>
            <a:off x="516846" y="107950"/>
            <a:ext cx="38391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문제인식 </a:t>
            </a:r>
            <a:r>
              <a:rPr lang="en-US" altLang="ko-KR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(Problem)</a:t>
            </a:r>
            <a:endParaRPr lang="en-US" altLang="ko-KR" sz="28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14351" y="802020"/>
            <a:ext cx="25747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창업아이템의 </a:t>
            </a:r>
            <a:r>
              <a:rPr lang="ko-KR" altLang="en-US" b="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개발동기</a:t>
            </a:r>
            <a:endParaRPr lang="ko-KR" altLang="en-US" b="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pic>
        <p:nvPicPr>
          <p:cNvPr id="22" name="Picture 11" descr="Untitled-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0" y="852256"/>
            <a:ext cx="274736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600445" y="1341127"/>
            <a:ext cx="317946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2550" indent="-82550" defTabSz="968375">
              <a:spcBef>
                <a:spcPct val="10000"/>
              </a:spcBef>
              <a:buClr>
                <a:srgbClr val="969696"/>
              </a:buClr>
              <a:buSzPct val="80000"/>
              <a:buFont typeface="Wingdings" pitchFamily="2" charset="2"/>
              <a:buChar char="§"/>
            </a:pPr>
            <a:r>
              <a:rPr lang="en-US" altLang="ko-KR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교통결절점의 높은 </a:t>
            </a:r>
            <a:r>
              <a:rPr lang="ko-KR" altLang="en-US" sz="12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사고비율</a:t>
            </a:r>
            <a:endParaRPr lang="en-US" altLang="ko-KR" sz="12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4440" y="1615072"/>
            <a:ext cx="4693664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교차로</a:t>
            </a:r>
            <a:r>
              <a:rPr lang="en-US" altLang="ko-KR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터널</a:t>
            </a:r>
            <a:r>
              <a:rPr lang="en-US" altLang="ko-KR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교량 등을 포함하는 </a:t>
            </a:r>
            <a:r>
              <a:rPr lang="ko-KR" altLang="en-US" sz="9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교통결절점</a:t>
            </a:r>
            <a:endParaRPr lang="en-US" altLang="ko-KR" sz="9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전체 사고 대비 높은 </a:t>
            </a:r>
            <a:r>
              <a:rPr lang="ko-KR" altLang="en-US" sz="9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사고비율</a:t>
            </a:r>
            <a:r>
              <a:rPr lang="en-US" altLang="ko-KR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(46.91%)</a:t>
            </a: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을 가지는 도로 </a:t>
            </a:r>
            <a:r>
              <a:rPr lang="ko-KR" altLang="en-US" sz="9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결절지점</a:t>
            </a:r>
            <a:endParaRPr lang="en-US" altLang="ko-KR" sz="9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277722"/>
              </p:ext>
            </p:extLst>
          </p:nvPr>
        </p:nvGraphicFramePr>
        <p:xfrm>
          <a:off x="1073041" y="2248631"/>
          <a:ext cx="4176461" cy="12449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40985">
                  <a:extLst>
                    <a:ext uri="{9D8B030D-6E8A-4147-A177-3AD203B41FA5}">
                      <a16:colId xmlns:a16="http://schemas.microsoft.com/office/drawing/2014/main" val="2662009055"/>
                    </a:ext>
                  </a:extLst>
                </a:gridCol>
                <a:gridCol w="627166">
                  <a:extLst>
                    <a:ext uri="{9D8B030D-6E8A-4147-A177-3AD203B41FA5}">
                      <a16:colId xmlns:a16="http://schemas.microsoft.com/office/drawing/2014/main" val="179398799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21570307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48917706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97612981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656047412"/>
                    </a:ext>
                  </a:extLst>
                </a:gridCol>
                <a:gridCol w="504054">
                  <a:extLst>
                    <a:ext uri="{9D8B030D-6E8A-4147-A177-3AD203B41FA5}">
                      <a16:colId xmlns:a16="http://schemas.microsoft.com/office/drawing/2014/main" val="332127299"/>
                    </a:ext>
                  </a:extLst>
                </a:gridCol>
              </a:tblGrid>
              <a:tr h="311233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총합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5722814"/>
                  </a:ext>
                </a:extLst>
              </a:tr>
              <a:tr h="311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총 발생건수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273,632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306,830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297,168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286,957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255,407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u="none" strike="noStrike">
                          <a:effectLst/>
                        </a:rPr>
                        <a:t>1,419,994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1694363"/>
                  </a:ext>
                </a:extLst>
              </a:tr>
              <a:tr h="311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결절점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124,809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140,745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136,040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133,719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130,863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666,176</a:t>
                      </a: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0185456"/>
                  </a:ext>
                </a:extLst>
              </a:tr>
              <a:tr h="311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결절점</a:t>
                      </a:r>
                      <a:r>
                        <a:rPr lang="ko-KR" altLang="en-US" sz="800" dirty="0" smtClean="0"/>
                        <a:t> 외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148,823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</a:rPr>
                        <a:t>166,085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161,128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153,238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</a:rPr>
                        <a:t>124,544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u="none" strike="noStrike" dirty="0">
                          <a:effectLst/>
                        </a:rPr>
                        <a:t>753,818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46962645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233278" y="3493894"/>
            <a:ext cx="2016224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5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출처 </a:t>
            </a:r>
            <a:r>
              <a:rPr lang="en-US" altLang="ko-KR" sz="850" dirty="0" smtClean="0">
                <a:ln>
                  <a:solidFill>
                    <a:schemeClr val="accent1">
                      <a:lumMod val="50000"/>
                      <a:alpha val="10000"/>
                    </a:schemeClr>
                  </a:solidFill>
                </a:ln>
                <a:latin typeface="+mn-ea"/>
              </a:rPr>
              <a:t>: TAAS</a:t>
            </a:r>
            <a:endParaRPr lang="en-US" altLang="ko-KR" sz="850" dirty="0" smtClean="0">
              <a:ln>
                <a:solidFill>
                  <a:schemeClr val="accent1">
                    <a:lumMod val="50000"/>
                    <a:alpha val="10000"/>
                  </a:schemeClr>
                </a:solidFill>
              </a:ln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740840" y="2939167"/>
            <a:ext cx="508662" cy="183043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922" y="1521886"/>
            <a:ext cx="1784221" cy="2177517"/>
          </a:xfrm>
          <a:prstGeom prst="rect">
            <a:avLst/>
          </a:prstGeom>
        </p:spPr>
      </p:pic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600445" y="3789040"/>
            <a:ext cx="317946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2550" indent="-82550" defTabSz="968375">
              <a:spcBef>
                <a:spcPct val="10000"/>
              </a:spcBef>
              <a:buClr>
                <a:srgbClr val="969696"/>
              </a:buClr>
              <a:buSzPct val="80000"/>
              <a:buFont typeface="Wingdings" pitchFamily="2" charset="2"/>
              <a:buChar char="§"/>
            </a:pPr>
            <a:r>
              <a:rPr lang="en-US" altLang="ko-KR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센서에 의존한 </a:t>
            </a: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자율주행 차량의 </a:t>
            </a:r>
            <a:r>
              <a:rPr lang="ko-KR" altLang="en-US" sz="12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사고사례</a:t>
            </a:r>
            <a:endParaRPr lang="en-US" altLang="ko-KR" sz="12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14440" y="4062985"/>
            <a:ext cx="469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주행센서에만 의존한 자율주행 차량의 다양한 </a:t>
            </a:r>
            <a:r>
              <a:rPr lang="ko-KR" altLang="en-US" sz="9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사고사례</a:t>
            </a:r>
            <a:endParaRPr lang="en-US" altLang="ko-KR" sz="9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기상 및 </a:t>
            </a:r>
            <a:r>
              <a:rPr lang="ko-KR" altLang="en-US" sz="9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도로환경에</a:t>
            </a: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 따라 급변하는 </a:t>
            </a:r>
            <a:r>
              <a:rPr lang="ko-KR" altLang="en-US" sz="9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주행센서의</a:t>
            </a: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 인식 성공률</a:t>
            </a:r>
            <a:endParaRPr lang="en-US" altLang="ko-KR" sz="9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1162223" y="4747973"/>
            <a:ext cx="2572973" cy="1642162"/>
            <a:chOff x="1062923" y="4405230"/>
            <a:chExt cx="2861005" cy="1962076"/>
          </a:xfrm>
        </p:grpSpPr>
        <p:sp>
          <p:nvSpPr>
            <p:cNvPr id="46" name="직사각형 45"/>
            <p:cNvSpPr/>
            <p:nvPr/>
          </p:nvSpPr>
          <p:spPr>
            <a:xfrm>
              <a:off x="1066785" y="4405230"/>
              <a:ext cx="2857143" cy="19620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marL="171450" lvl="0" indent="-171450">
                <a:lnSpc>
                  <a:spcPct val="150000"/>
                </a:lnSpc>
                <a:buFontTx/>
                <a:buChar char="-"/>
              </a:pPr>
              <a:endParaRPr lang="en-US" altLang="ko-KR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Tx/>
                <a:buChar char="-"/>
              </a:pPr>
              <a:endParaRPr lang="en-US" altLang="ko-KR" sz="90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Tx/>
                <a:buChar char="-"/>
              </a:pPr>
              <a:endParaRPr lang="en-US" altLang="ko-KR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Tx/>
                <a:buChar char="-"/>
              </a:pPr>
              <a:endParaRPr lang="en-US" altLang="ko-KR" sz="90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Tx/>
                <a:buChar char="-"/>
              </a:pPr>
              <a:endParaRPr lang="en-US" altLang="ko-KR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Tx/>
                <a:buChar char="-"/>
              </a:pPr>
              <a:endParaRPr lang="en-US" altLang="ko-KR" sz="90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Tx/>
                <a:buChar char="-"/>
              </a:pPr>
              <a:endParaRPr lang="en-US" altLang="ko-KR" sz="900" dirty="0" smtClean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Tx/>
                <a:buChar char="-"/>
              </a:pPr>
              <a:endParaRPr lang="en-US" altLang="ko-KR" sz="90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  <a:p>
              <a:pPr marL="171450" lvl="0" indent="-171450">
                <a:lnSpc>
                  <a:spcPct val="150000"/>
                </a:lnSpc>
                <a:buFontTx/>
                <a:buChar char="-"/>
              </a:pPr>
              <a:endParaRPr lang="ko-KR" altLang="en-US" sz="900" dirty="0">
                <a:ln w="3175">
                  <a:solidFill>
                    <a:srgbClr val="1F497D">
                      <a:lumMod val="75000"/>
                      <a:alpha val="15000"/>
                    </a:srgbClr>
                  </a:solidFill>
                </a:ln>
                <a:solidFill>
                  <a:prstClr val="black"/>
                </a:solidFill>
              </a:endParaRPr>
            </a:p>
          </p:txBody>
        </p:sp>
        <p:grpSp>
          <p:nvGrpSpPr>
            <p:cNvPr id="32" name="그룹 31"/>
            <p:cNvGrpSpPr>
              <a:grpSpLocks noChangeAspect="1"/>
            </p:cNvGrpSpPr>
            <p:nvPr/>
          </p:nvGrpSpPr>
          <p:grpSpPr>
            <a:xfrm>
              <a:off x="1062923" y="4413697"/>
              <a:ext cx="1780885" cy="1953609"/>
              <a:chOff x="1062923" y="4293096"/>
              <a:chExt cx="2026171" cy="2156712"/>
            </a:xfrm>
          </p:grpSpPr>
          <p:pic>
            <p:nvPicPr>
              <p:cNvPr id="41" name="그림 40"/>
              <p:cNvPicPr>
                <a:picLocks noChangeAspect="1"/>
              </p:cNvPicPr>
              <p:nvPr/>
            </p:nvPicPr>
            <p:blipFill rotWithShape="1">
              <a:blip r:embed="rId4"/>
              <a:srcRect b="68284"/>
              <a:stretch/>
            </p:blipFill>
            <p:spPr>
              <a:xfrm>
                <a:off x="1062924" y="4293096"/>
                <a:ext cx="1692208" cy="1043932"/>
              </a:xfrm>
              <a:prstGeom prst="rect">
                <a:avLst/>
              </a:prstGeom>
            </p:spPr>
          </p:pic>
          <p:pic>
            <p:nvPicPr>
              <p:cNvPr id="42" name="그림 41"/>
              <p:cNvPicPr>
                <a:picLocks noChangeAspect="1"/>
              </p:cNvPicPr>
              <p:nvPr/>
            </p:nvPicPr>
            <p:blipFill rotWithShape="1">
              <a:blip r:embed="rId4"/>
              <a:srcRect t="33337" b="33642"/>
              <a:stretch/>
            </p:blipFill>
            <p:spPr>
              <a:xfrm>
                <a:off x="1062923" y="5362933"/>
                <a:ext cx="1692208" cy="1086875"/>
              </a:xfrm>
              <a:prstGeom prst="rect">
                <a:avLst/>
              </a:prstGeom>
            </p:spPr>
          </p:pic>
          <p:pic>
            <p:nvPicPr>
              <p:cNvPr id="43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9091" b="100000" l="777" r="1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2326886" y="5210006"/>
                <a:ext cx="1222304" cy="3021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5" name="모서리가 둥근 직사각형 44"/>
            <p:cNvSpPr/>
            <p:nvPr/>
          </p:nvSpPr>
          <p:spPr>
            <a:xfrm>
              <a:off x="2915816" y="4869998"/>
              <a:ext cx="864096" cy="9680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ln w="3175">
                    <a:solidFill>
                      <a:srgbClr val="4F81BD">
                        <a:lumMod val="50000"/>
                        <a:alpha val="1500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센서 </a:t>
              </a:r>
              <a:endParaRPr lang="en-US" altLang="ko-KR" sz="1100" dirty="0" smtClean="0">
                <a:ln w="3175">
                  <a:solidFill>
                    <a:srgbClr val="4F81BD">
                      <a:lumMod val="50000"/>
                      <a:alpha val="1500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algn="ctr"/>
              <a:r>
                <a:rPr lang="ko-KR" altLang="en-US" sz="1100" dirty="0" smtClean="0">
                  <a:ln w="3175">
                    <a:solidFill>
                      <a:srgbClr val="4F81BD">
                        <a:lumMod val="50000"/>
                        <a:alpha val="1500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인식률 </a:t>
              </a:r>
              <a:endParaRPr lang="en-US" altLang="ko-KR" sz="1100" dirty="0" smtClean="0">
                <a:ln w="3175">
                  <a:solidFill>
                    <a:srgbClr val="4F81BD">
                      <a:lumMod val="50000"/>
                      <a:alpha val="1500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sym typeface="Wingdings" panose="05000000000000000000" pitchFamily="2" charset="2"/>
              </a:endParaRPr>
            </a:p>
            <a:p>
              <a:pPr algn="ctr"/>
              <a:r>
                <a:rPr lang="ko-KR" altLang="en-US" sz="1100" dirty="0" smtClean="0">
                  <a:ln w="3175">
                    <a:solidFill>
                      <a:srgbClr val="4F81BD">
                        <a:lumMod val="50000"/>
                        <a:alpha val="1500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sym typeface="Wingdings" panose="05000000000000000000" pitchFamily="2" charset="2"/>
                </a:rPr>
                <a:t>하락</a:t>
              </a:r>
              <a:endParaRPr lang="ko-KR" altLang="en-US" sz="1100" dirty="0"/>
            </a:p>
          </p:txBody>
        </p:sp>
      </p:grpSp>
      <p:pic>
        <p:nvPicPr>
          <p:cNvPr id="49" name="_x408140536" descr="EMB000056d842b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500653"/>
            <a:ext cx="2140533" cy="19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_x408141096" descr="EMB000056d842b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271" y="4500653"/>
            <a:ext cx="1791623" cy="191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10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1115616" y="4941168"/>
            <a:ext cx="4032448" cy="1338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71450" lvl="0" indent="-171450">
              <a:lnSpc>
                <a:spcPct val="150000"/>
              </a:lnSpc>
              <a:buFontTx/>
              <a:buChar char="-"/>
            </a:pPr>
            <a:endParaRPr lang="en-US" altLang="ko-KR" sz="9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endParaRPr lang="en-US" altLang="ko-KR" sz="9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endParaRPr lang="en-US" altLang="ko-KR" sz="9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endParaRPr lang="en-US" altLang="ko-KR" sz="9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endParaRPr lang="en-US" altLang="ko-KR" sz="900" dirty="0" smtClean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</a:pPr>
            <a:endParaRPr lang="en-US" altLang="ko-KR" sz="900" dirty="0">
              <a:ln w="3175">
                <a:solidFill>
                  <a:srgbClr val="1F497D">
                    <a:lumMod val="75000"/>
                    <a:alpha val="1500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600445" y="1344963"/>
            <a:ext cx="317946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2550" indent="-82550" defTabSz="968375">
              <a:spcBef>
                <a:spcPct val="10000"/>
              </a:spcBef>
              <a:buClr>
                <a:srgbClr val="969696"/>
              </a:buClr>
              <a:buSzPct val="80000"/>
              <a:buFont typeface="Wingdings" pitchFamily="2" charset="2"/>
              <a:buChar char="§"/>
            </a:pPr>
            <a:r>
              <a:rPr lang="en-US" altLang="ko-KR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고정밀</a:t>
            </a: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도로지도의</a:t>
            </a: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필요성</a:t>
            </a:r>
            <a:endParaRPr lang="en-US" altLang="ko-KR" sz="12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305" name="Text Box 10"/>
          <p:cNvSpPr txBox="1">
            <a:spLocks noChangeArrowheads="1"/>
          </p:cNvSpPr>
          <p:nvPr/>
        </p:nvSpPr>
        <p:spPr bwMode="auto">
          <a:xfrm>
            <a:off x="516846" y="107950"/>
            <a:ext cx="38391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문제인식 </a:t>
            </a:r>
            <a:r>
              <a:rPr lang="en-US" altLang="ko-KR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(Problem)</a:t>
            </a:r>
            <a:endParaRPr lang="en-US" altLang="ko-KR" sz="28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14351" y="802020"/>
            <a:ext cx="25747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창업아이템의 </a:t>
            </a:r>
            <a:r>
              <a:rPr lang="ko-KR" altLang="en-US" b="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개발동기</a:t>
            </a:r>
            <a:endParaRPr lang="ko-KR" altLang="en-US" b="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pic>
        <p:nvPicPr>
          <p:cNvPr id="22" name="Picture 11" descr="Untitled-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0" y="852256"/>
            <a:ext cx="274736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814440" y="1618908"/>
            <a:ext cx="5917800" cy="879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9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자율주행을</a:t>
            </a: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 위해 위치 및 각종 상황인식 정보를 실시간으로 제공 필요</a:t>
            </a:r>
            <a:endParaRPr lang="en-US" altLang="ko-KR" sz="9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900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차량 주행용 센서에 의존하는 것이 아닌</a:t>
            </a:r>
            <a:r>
              <a:rPr lang="en-US" altLang="ko-KR" sz="900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,</a:t>
            </a:r>
            <a:r>
              <a:rPr lang="ko-KR" altLang="en-US" sz="900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 자세한 </a:t>
            </a:r>
            <a:r>
              <a:rPr lang="ko-KR" altLang="en-US" sz="900" dirty="0" err="1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도로정보를</a:t>
            </a:r>
            <a:r>
              <a:rPr lang="ko-KR" altLang="en-US" sz="900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 제공할 수 있는 </a:t>
            </a:r>
            <a:r>
              <a:rPr lang="ko-KR" altLang="en-US" sz="900" dirty="0" err="1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고정밀</a:t>
            </a:r>
            <a:r>
              <a:rPr lang="ko-KR" altLang="en-US" sz="900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900" dirty="0" err="1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도로지도</a:t>
            </a:r>
            <a:r>
              <a:rPr lang="ko-KR" altLang="en-US" sz="900" dirty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 필요</a:t>
            </a:r>
            <a:endParaRPr lang="en-US" altLang="ko-KR" sz="900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>
              <a:lnSpc>
                <a:spcPct val="200000"/>
              </a:lnSpc>
            </a:pPr>
            <a:endParaRPr lang="en-US" altLang="ko-KR" sz="9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281229"/>
            <a:ext cx="1728192" cy="154941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2276872"/>
            <a:ext cx="2792854" cy="1553771"/>
          </a:xfrm>
          <a:prstGeom prst="rect">
            <a:avLst/>
          </a:prstGeom>
        </p:spPr>
      </p:pic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600445" y="3933056"/>
            <a:ext cx="4115571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2550" indent="-82550" defTabSz="968375">
              <a:spcBef>
                <a:spcPct val="10000"/>
              </a:spcBef>
              <a:buClr>
                <a:srgbClr val="969696"/>
              </a:buClr>
              <a:buSzPct val="80000"/>
              <a:buFont typeface="Wingdings" pitchFamily="2" charset="2"/>
              <a:buChar char="§"/>
            </a:pP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고비용의 기존</a:t>
            </a:r>
            <a:r>
              <a:rPr lang="en-US" altLang="ko-KR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고정밀</a:t>
            </a: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도로지도</a:t>
            </a: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제작방식</a:t>
            </a:r>
            <a:endParaRPr lang="en-US" altLang="ko-KR" sz="12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14440" y="4207001"/>
            <a:ext cx="591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기존 </a:t>
            </a:r>
            <a:r>
              <a:rPr lang="ko-KR" altLang="en-US" sz="9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고정밀</a:t>
            </a: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9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도로지도</a:t>
            </a: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9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제작방식인</a:t>
            </a: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 </a:t>
            </a:r>
            <a:r>
              <a:rPr lang="en-US" altLang="ko-KR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MMS(Mobile Mapping System)</a:t>
            </a: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방식은 높은 제작비용을 수반</a:t>
            </a:r>
            <a:endParaRPr lang="en-US" altLang="ko-KR" sz="9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제작방식 특성상 시간</a:t>
            </a:r>
            <a:r>
              <a:rPr lang="en-US" altLang="ko-KR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, </a:t>
            </a: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공간적인 측면에서 큰 제약을 가지는 </a:t>
            </a:r>
            <a:r>
              <a:rPr lang="en-US" altLang="ko-KR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MMS</a:t>
            </a:r>
            <a:endParaRPr lang="en-US" altLang="ko-KR" sz="900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7" y="4941168"/>
            <a:ext cx="2414672" cy="1338828"/>
          </a:xfrm>
          <a:prstGeom prst="rect">
            <a:avLst/>
          </a:prstGeom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091" b="100000" l="777" r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5400000">
            <a:off x="3219956" y="5541846"/>
            <a:ext cx="926670" cy="238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모서리가 둥근 직사각형 28"/>
          <p:cNvSpPr/>
          <p:nvPr/>
        </p:nvSpPr>
        <p:spPr>
          <a:xfrm>
            <a:off x="3854042" y="5258078"/>
            <a:ext cx="1222014" cy="81020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err="1" smtClean="0">
                <a:solidFill>
                  <a:schemeClr val="tx1"/>
                </a:solidFill>
              </a:rPr>
              <a:t>결절점</a:t>
            </a:r>
            <a:r>
              <a:rPr lang="ko-KR" altLang="en-US" sz="800" b="1" dirty="0" smtClean="0">
                <a:solidFill>
                  <a:schemeClr val="tx1"/>
                </a:solidFill>
              </a:rPr>
              <a:t> </a:t>
            </a:r>
            <a:r>
              <a:rPr lang="ko-KR" altLang="en-US" sz="800" b="1" dirty="0" err="1" smtClean="0">
                <a:solidFill>
                  <a:schemeClr val="tx1"/>
                </a:solidFill>
              </a:rPr>
              <a:t>조사시</a:t>
            </a:r>
            <a:endParaRPr lang="en-US" altLang="ko-KR" sz="800" b="1" dirty="0" smtClean="0">
              <a:solidFill>
                <a:schemeClr val="tx1"/>
              </a:solidFill>
            </a:endParaRPr>
          </a:p>
          <a:p>
            <a:pPr algn="ctr"/>
            <a:endParaRPr lang="en-US" altLang="ko-KR" sz="400" b="1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800" b="1" dirty="0" smtClean="0">
                <a:solidFill>
                  <a:schemeClr val="tx1"/>
                </a:solidFill>
              </a:rPr>
              <a:t>시</a:t>
            </a:r>
            <a:r>
              <a:rPr lang="en-US" altLang="ko-KR" sz="800" b="1" dirty="0" smtClean="0">
                <a:solidFill>
                  <a:schemeClr val="tx1"/>
                </a:solidFill>
              </a:rPr>
              <a:t>·</a:t>
            </a:r>
            <a:r>
              <a:rPr lang="ko-KR" altLang="en-US" sz="800" b="1" dirty="0" smtClean="0">
                <a:solidFill>
                  <a:schemeClr val="tx1"/>
                </a:solidFill>
              </a:rPr>
              <a:t>공간적 제약 보유</a:t>
            </a:r>
            <a:endParaRPr lang="en-US" altLang="ko-KR" sz="8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9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 Box 10"/>
          <p:cNvSpPr txBox="1">
            <a:spLocks noChangeArrowheads="1"/>
          </p:cNvSpPr>
          <p:nvPr/>
        </p:nvSpPr>
        <p:spPr bwMode="auto">
          <a:xfrm>
            <a:off x="516846" y="107950"/>
            <a:ext cx="38391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문제인식 </a:t>
            </a:r>
            <a:r>
              <a:rPr lang="en-US" altLang="ko-KR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(Problem)</a:t>
            </a:r>
            <a:endParaRPr lang="en-US" altLang="ko-KR" sz="28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14351" y="802020"/>
            <a:ext cx="29466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창업아이템의 목적</a:t>
            </a:r>
            <a:r>
              <a:rPr lang="en-US" altLang="ko-KR" b="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(</a:t>
            </a:r>
            <a:r>
              <a:rPr lang="ko-KR" altLang="en-US" b="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필요성</a:t>
            </a:r>
            <a:r>
              <a:rPr lang="en-US" altLang="ko-KR" b="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)</a:t>
            </a:r>
            <a:endParaRPr lang="ko-KR" altLang="en-US" b="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pic>
        <p:nvPicPr>
          <p:cNvPr id="22" name="Picture 11" descr="Untitled-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0" y="852256"/>
            <a:ext cx="274736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30"/>
          <p:cNvSpPr txBox="1">
            <a:spLocks noChangeArrowheads="1"/>
          </p:cNvSpPr>
          <p:nvPr/>
        </p:nvSpPr>
        <p:spPr bwMode="auto">
          <a:xfrm>
            <a:off x="600445" y="1341127"/>
            <a:ext cx="389954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2550" indent="-82550" defTabSz="968375">
              <a:spcBef>
                <a:spcPct val="10000"/>
              </a:spcBef>
              <a:buClr>
                <a:srgbClr val="969696"/>
              </a:buClr>
              <a:buSzPct val="80000"/>
              <a:buFont typeface="Wingdings" pitchFamily="2" charset="2"/>
              <a:buChar char="§"/>
            </a:pPr>
            <a:r>
              <a:rPr lang="en-US" altLang="ko-KR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고속도로 주요 </a:t>
            </a:r>
            <a:r>
              <a:rPr lang="ko-KR" altLang="en-US" sz="12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결절지점</a:t>
            </a: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대상 </a:t>
            </a:r>
            <a:r>
              <a:rPr lang="ko-KR" altLang="en-US" sz="12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고정밀</a:t>
            </a: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도로지도</a:t>
            </a: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제작</a:t>
            </a:r>
            <a:endParaRPr lang="en-US" altLang="ko-KR" sz="12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440" y="1615072"/>
            <a:ext cx="4693664" cy="602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9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드론을</a:t>
            </a: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 활용한 고속도로 주요 </a:t>
            </a:r>
            <a:r>
              <a:rPr lang="ko-KR" altLang="en-US" sz="9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결절지점</a:t>
            </a: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9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고정밀</a:t>
            </a: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 </a:t>
            </a:r>
            <a:r>
              <a:rPr lang="ko-KR" altLang="en-US" sz="9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도로지도</a:t>
            </a: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 제작</a:t>
            </a:r>
            <a:endParaRPr lang="en-US" altLang="ko-KR" sz="9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9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항공영상을</a:t>
            </a: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 매칭하여 전국단위의 일관된 위치 오차를 가진 전자지도 제작</a:t>
            </a:r>
            <a:endParaRPr lang="en-US" altLang="ko-KR" sz="9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</p:txBody>
      </p:sp>
      <p:pic>
        <p:nvPicPr>
          <p:cNvPr id="1025" name="_x425588280" descr="EMB000017304ad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36550"/>
            <a:ext cx="2520280" cy="213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1043608" y="4480400"/>
            <a:ext cx="25202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800" dirty="0" err="1" smtClean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고정밀</a:t>
            </a:r>
            <a:r>
              <a:rPr lang="ko-KR" altLang="en-US" sz="800" dirty="0" smtClean="0">
                <a:ln w="3175">
                  <a:solidFill>
                    <a:prstClr val="black">
                      <a:alpha val="15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 항공영상지도</a:t>
            </a:r>
            <a:endParaRPr lang="en-US" altLang="ko-KR" sz="800" dirty="0">
              <a:ln w="3175">
                <a:solidFill>
                  <a:prstClr val="black">
                    <a:alpha val="1500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600445" y="4884988"/>
            <a:ext cx="4475611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2550" indent="-82550" defTabSz="968375">
              <a:spcBef>
                <a:spcPct val="10000"/>
              </a:spcBef>
              <a:buClr>
                <a:srgbClr val="969696"/>
              </a:buClr>
              <a:buSzPct val="80000"/>
              <a:buFont typeface="Wingdings" pitchFamily="2" charset="2"/>
              <a:buChar char="§"/>
            </a:pPr>
            <a:r>
              <a:rPr lang="ko-KR" altLang="en-US" sz="12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결절지점</a:t>
            </a: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대상 자율주행차량 </a:t>
            </a:r>
            <a:r>
              <a:rPr lang="ko-KR" altLang="en-US" sz="12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고안전</a:t>
            </a: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교통정보 가공 및 제공</a:t>
            </a:r>
            <a:endParaRPr lang="en-US" altLang="ko-KR" sz="12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4440" y="5158933"/>
            <a:ext cx="4693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자율협력주행을 위한 여러 위험요소의 상황인지 범위를 시</a:t>
            </a:r>
            <a:r>
              <a:rPr lang="en-US" altLang="ko-KR" sz="900" dirty="0" smtClean="0"/>
              <a:t>·</a:t>
            </a:r>
            <a:r>
              <a:rPr lang="ko-KR" altLang="en-US" sz="900" dirty="0" smtClean="0"/>
              <a:t>공간적으로 분석</a:t>
            </a:r>
            <a:endParaRPr lang="en-US" altLang="ko-KR" sz="9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복잡한 </a:t>
            </a:r>
            <a:r>
              <a:rPr lang="ko-KR" altLang="en-US" sz="9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기하구조를</a:t>
            </a: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 가진 도로 </a:t>
            </a:r>
            <a:r>
              <a:rPr lang="ko-KR" altLang="en-US" sz="900" dirty="0" err="1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결점지점에</a:t>
            </a: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 대한 분석이 선행</a:t>
            </a:r>
            <a:endParaRPr lang="en-US" altLang="ko-KR" sz="9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040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 Box 10"/>
          <p:cNvSpPr txBox="1">
            <a:spLocks noChangeArrowheads="1"/>
          </p:cNvSpPr>
          <p:nvPr/>
        </p:nvSpPr>
        <p:spPr bwMode="auto">
          <a:xfrm>
            <a:off x="516846" y="107950"/>
            <a:ext cx="38391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실현가능성 </a:t>
            </a:r>
            <a:r>
              <a:rPr lang="en-US" altLang="ko-KR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(Solution)</a:t>
            </a:r>
            <a:endParaRPr lang="en-US" altLang="ko-KR" sz="28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14351" y="802020"/>
            <a:ext cx="35637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창업아이템의 </a:t>
            </a:r>
            <a:r>
              <a:rPr lang="ko-KR" altLang="en-US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개발 </a:t>
            </a:r>
            <a:r>
              <a:rPr lang="en-US" altLang="ko-KR" dirty="0" smtClean="0"/>
              <a:t>· </a:t>
            </a:r>
            <a:r>
              <a:rPr lang="ko-KR" altLang="en-US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사업화 전략</a:t>
            </a:r>
            <a:endParaRPr lang="ko-KR" altLang="en-US" b="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pic>
        <p:nvPicPr>
          <p:cNvPr id="22" name="Picture 11" descr="Untitled-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0" y="852256"/>
            <a:ext cx="274736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600445" y="1341127"/>
            <a:ext cx="317946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2550" indent="-82550" defTabSz="968375">
              <a:spcBef>
                <a:spcPct val="10000"/>
              </a:spcBef>
              <a:buClr>
                <a:srgbClr val="969696"/>
              </a:buClr>
              <a:buSzPct val="80000"/>
              <a:buFont typeface="Wingdings" pitchFamily="2" charset="2"/>
              <a:buChar char="§"/>
            </a:pPr>
            <a:r>
              <a:rPr lang="en-US" altLang="ko-KR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제목 작성</a:t>
            </a:r>
            <a:endParaRPr lang="en-US" altLang="ko-KR" sz="12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4440" y="1615072"/>
            <a:ext cx="4693664" cy="325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내용 작성 </a:t>
            </a:r>
            <a:endParaRPr lang="en-US" altLang="ko-KR" sz="900" b="1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256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 Box 10"/>
          <p:cNvSpPr txBox="1">
            <a:spLocks noChangeArrowheads="1"/>
          </p:cNvSpPr>
          <p:nvPr/>
        </p:nvSpPr>
        <p:spPr bwMode="auto">
          <a:xfrm>
            <a:off x="516846" y="107950"/>
            <a:ext cx="38391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실현가능성 </a:t>
            </a:r>
            <a:r>
              <a:rPr lang="en-US" altLang="ko-KR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(Solution)</a:t>
            </a:r>
            <a:endParaRPr lang="en-US" altLang="ko-KR" sz="28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14351" y="802020"/>
            <a:ext cx="4666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창업아이템의 </a:t>
            </a:r>
            <a:r>
              <a:rPr lang="ko-KR" altLang="en-US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시장분석 및 경쟁력 확보방안</a:t>
            </a:r>
            <a:endParaRPr lang="ko-KR" altLang="en-US" b="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pic>
        <p:nvPicPr>
          <p:cNvPr id="22" name="Picture 11" descr="Untitled-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0" y="852256"/>
            <a:ext cx="274736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30"/>
          <p:cNvSpPr txBox="1">
            <a:spLocks noChangeArrowheads="1"/>
          </p:cNvSpPr>
          <p:nvPr/>
        </p:nvSpPr>
        <p:spPr bwMode="auto">
          <a:xfrm>
            <a:off x="600445" y="1341127"/>
            <a:ext cx="317946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2550" indent="-82550" defTabSz="968375">
              <a:spcBef>
                <a:spcPct val="10000"/>
              </a:spcBef>
              <a:buClr>
                <a:srgbClr val="969696"/>
              </a:buClr>
              <a:buSzPct val="80000"/>
              <a:buFont typeface="Wingdings" pitchFamily="2" charset="2"/>
              <a:buChar char="§"/>
            </a:pPr>
            <a:r>
              <a:rPr lang="en-US" altLang="ko-KR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제목 작성</a:t>
            </a:r>
            <a:endParaRPr lang="en-US" altLang="ko-KR" sz="12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4440" y="1615072"/>
            <a:ext cx="4693664" cy="325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내용 작성 </a:t>
            </a:r>
            <a:endParaRPr lang="en-US" altLang="ko-KR" sz="900" b="1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6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 Box 10"/>
          <p:cNvSpPr txBox="1">
            <a:spLocks noChangeArrowheads="1"/>
          </p:cNvSpPr>
          <p:nvPr/>
        </p:nvSpPr>
        <p:spPr bwMode="auto">
          <a:xfrm>
            <a:off x="516846" y="107950"/>
            <a:ext cx="38391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성장전략 </a:t>
            </a:r>
            <a:r>
              <a:rPr lang="en-US" altLang="ko-KR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(Scale-up)</a:t>
            </a:r>
            <a:endParaRPr lang="en-US" altLang="ko-KR" sz="28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14351" y="802020"/>
            <a:ext cx="24256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자금소요 및 조달계획</a:t>
            </a:r>
          </a:p>
        </p:txBody>
      </p:sp>
      <p:pic>
        <p:nvPicPr>
          <p:cNvPr id="22" name="Picture 11" descr="Untitled-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0" y="852256"/>
            <a:ext cx="274736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30"/>
          <p:cNvSpPr txBox="1">
            <a:spLocks noChangeArrowheads="1"/>
          </p:cNvSpPr>
          <p:nvPr/>
        </p:nvSpPr>
        <p:spPr bwMode="auto">
          <a:xfrm>
            <a:off x="600445" y="1341127"/>
            <a:ext cx="317946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2550" indent="-82550" defTabSz="968375">
              <a:spcBef>
                <a:spcPct val="10000"/>
              </a:spcBef>
              <a:buClr>
                <a:srgbClr val="969696"/>
              </a:buClr>
              <a:buSzPct val="80000"/>
              <a:buFont typeface="Wingdings" pitchFamily="2" charset="2"/>
              <a:buChar char="§"/>
            </a:pPr>
            <a:r>
              <a:rPr lang="en-US" altLang="ko-KR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제목 작성</a:t>
            </a:r>
            <a:endParaRPr lang="en-US" altLang="ko-KR" sz="12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4440" y="1615072"/>
            <a:ext cx="4693664" cy="325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내용 작성 </a:t>
            </a:r>
            <a:endParaRPr lang="en-US" altLang="ko-KR" sz="900" b="1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25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 Box 10"/>
          <p:cNvSpPr txBox="1">
            <a:spLocks noChangeArrowheads="1"/>
          </p:cNvSpPr>
          <p:nvPr/>
        </p:nvSpPr>
        <p:spPr bwMode="auto">
          <a:xfrm>
            <a:off x="516846" y="107950"/>
            <a:ext cx="383913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성장전략 </a:t>
            </a:r>
            <a:r>
              <a:rPr lang="en-US" altLang="ko-KR" sz="2800" b="1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(Scale-up)</a:t>
            </a:r>
            <a:endParaRPr lang="en-US" altLang="ko-KR" sz="2800" b="1" dirty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latin typeface="+mn-ea"/>
              <a:cs typeface="Times New Roman" pitchFamily="18" charset="0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514351" y="802020"/>
            <a:ext cx="29690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  <a:cs typeface="Times New Roman" pitchFamily="18" charset="0"/>
              </a:rPr>
              <a:t>시장진입 및 성과창출 전략</a:t>
            </a:r>
          </a:p>
        </p:txBody>
      </p:sp>
      <p:pic>
        <p:nvPicPr>
          <p:cNvPr id="22" name="Picture 11" descr="Untitled-1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90" y="852256"/>
            <a:ext cx="274736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600445" y="1341127"/>
            <a:ext cx="317946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2550" indent="-82550" defTabSz="968375">
              <a:spcBef>
                <a:spcPct val="10000"/>
              </a:spcBef>
              <a:buClr>
                <a:srgbClr val="969696"/>
              </a:buClr>
              <a:buSzPct val="80000"/>
              <a:buFont typeface="Wingdings" pitchFamily="2" charset="2"/>
              <a:buChar char="§"/>
            </a:pPr>
            <a:r>
              <a:rPr lang="en-US" altLang="ko-KR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내수시장 확보 방안</a:t>
            </a:r>
            <a:endParaRPr lang="en-US" altLang="ko-KR" sz="12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4440" y="1615072"/>
            <a:ext cx="4693664" cy="325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내용 작성 </a:t>
            </a:r>
            <a:endParaRPr lang="en-US" altLang="ko-KR" sz="900" b="1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Text Box 30"/>
          <p:cNvSpPr txBox="1">
            <a:spLocks noChangeArrowheads="1"/>
          </p:cNvSpPr>
          <p:nvPr/>
        </p:nvSpPr>
        <p:spPr bwMode="auto">
          <a:xfrm>
            <a:off x="602595" y="3837950"/>
            <a:ext cx="317946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2550" indent="-82550" defTabSz="968375">
              <a:spcBef>
                <a:spcPct val="10000"/>
              </a:spcBef>
              <a:buClr>
                <a:srgbClr val="969696"/>
              </a:buClr>
              <a:buSzPct val="80000"/>
              <a:buFont typeface="Wingdings" pitchFamily="2" charset="2"/>
              <a:buChar char="§"/>
            </a:pPr>
            <a:r>
              <a:rPr lang="en-US" altLang="ko-KR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2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해외시장 진출 방안</a:t>
            </a:r>
            <a:endParaRPr lang="en-US" altLang="ko-KR" sz="1200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6590" y="4111895"/>
            <a:ext cx="4693664" cy="325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900" dirty="0" smtClean="0">
                <a:ln w="3175">
                  <a:solidFill>
                    <a:schemeClr val="accent1">
                      <a:lumMod val="50000"/>
                      <a:alpha val="15000"/>
                    </a:schemeClr>
                  </a:solidFill>
                </a:ln>
                <a:latin typeface="+mn-ea"/>
              </a:rPr>
              <a:t>내용 작성 </a:t>
            </a:r>
            <a:endParaRPr lang="en-US" altLang="ko-KR" sz="900" b="1" dirty="0" smtClean="0">
              <a:ln w="3175">
                <a:solidFill>
                  <a:schemeClr val="accent1">
                    <a:lumMod val="50000"/>
                    <a:alpha val="1500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12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29635</TotalTime>
  <Words>371</Words>
  <Application>Microsoft Office PowerPoint</Application>
  <PresentationFormat>화면 슬라이드 쇼(4:3)</PresentationFormat>
  <Paragraphs>116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HY헤드라인M</vt:lpstr>
      <vt:lpstr>굴림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RBY</dc:creator>
  <cp:lastModifiedBy>Windows 사용자</cp:lastModifiedBy>
  <cp:revision>2457</cp:revision>
  <cp:lastPrinted>2020-03-05T01:36:47Z</cp:lastPrinted>
  <dcterms:created xsi:type="dcterms:W3CDTF">2010-04-07T07:20:11Z</dcterms:created>
  <dcterms:modified xsi:type="dcterms:W3CDTF">2020-05-07T11:27:34Z</dcterms:modified>
</cp:coreProperties>
</file>