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65" r:id="rId2"/>
    <p:sldId id="274" r:id="rId3"/>
    <p:sldId id="275" r:id="rId4"/>
    <p:sldId id="272" r:id="rId5"/>
    <p:sldId id="276" r:id="rId6"/>
    <p:sldId id="277" r:id="rId7"/>
    <p:sldId id="352" r:id="rId8"/>
    <p:sldId id="279" r:id="rId9"/>
    <p:sldId id="278" r:id="rId10"/>
    <p:sldId id="283" r:id="rId11"/>
    <p:sldId id="284" r:id="rId12"/>
    <p:sldId id="285" r:id="rId13"/>
    <p:sldId id="280" r:id="rId14"/>
    <p:sldId id="286" r:id="rId15"/>
    <p:sldId id="287" r:id="rId16"/>
    <p:sldId id="281" r:id="rId17"/>
    <p:sldId id="288" r:id="rId18"/>
    <p:sldId id="289" r:id="rId19"/>
    <p:sldId id="282" r:id="rId20"/>
    <p:sldId id="353" r:id="rId21"/>
    <p:sldId id="291" r:id="rId22"/>
    <p:sldId id="292" r:id="rId23"/>
    <p:sldId id="293" r:id="rId24"/>
    <p:sldId id="290" r:id="rId25"/>
    <p:sldId id="297" r:id="rId26"/>
    <p:sldId id="294" r:id="rId27"/>
    <p:sldId id="296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7" r:id="rId47"/>
    <p:sldId id="315" r:id="rId48"/>
    <p:sldId id="318" r:id="rId49"/>
    <p:sldId id="319" r:id="rId50"/>
    <p:sldId id="320" r:id="rId51"/>
    <p:sldId id="321" r:id="rId52"/>
    <p:sldId id="322" r:id="rId53"/>
    <p:sldId id="323" r:id="rId54"/>
    <p:sldId id="325" r:id="rId55"/>
    <p:sldId id="324" r:id="rId56"/>
    <p:sldId id="326" r:id="rId57"/>
    <p:sldId id="327" r:id="rId58"/>
    <p:sldId id="328" r:id="rId59"/>
    <p:sldId id="329" r:id="rId60"/>
    <p:sldId id="357" r:id="rId61"/>
    <p:sldId id="331" r:id="rId62"/>
    <p:sldId id="330" r:id="rId63"/>
    <p:sldId id="332" r:id="rId64"/>
    <p:sldId id="333" r:id="rId65"/>
    <p:sldId id="334" r:id="rId66"/>
    <p:sldId id="335" r:id="rId67"/>
    <p:sldId id="337" r:id="rId68"/>
    <p:sldId id="338" r:id="rId69"/>
    <p:sldId id="339" r:id="rId70"/>
    <p:sldId id="340" r:id="rId71"/>
    <p:sldId id="341" r:id="rId72"/>
    <p:sldId id="356" r:id="rId73"/>
    <p:sldId id="343" r:id="rId74"/>
    <p:sldId id="342" r:id="rId75"/>
    <p:sldId id="344" r:id="rId76"/>
    <p:sldId id="355" r:id="rId77"/>
    <p:sldId id="346" r:id="rId78"/>
    <p:sldId id="345" r:id="rId79"/>
    <p:sldId id="347" r:id="rId80"/>
    <p:sldId id="348" r:id="rId81"/>
    <p:sldId id="349" r:id="rId82"/>
    <p:sldId id="354" r:id="rId83"/>
    <p:sldId id="351" r:id="rId84"/>
    <p:sldId id="350" r:id="rId8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70" autoAdjust="0"/>
    <p:restoredTop sz="93517" autoAdjust="0"/>
  </p:normalViewPr>
  <p:slideViewPr>
    <p:cSldViewPr snapToGrid="0" showGuides="1">
      <p:cViewPr varScale="1">
        <p:scale>
          <a:sx n="99" d="100"/>
          <a:sy n="99" d="100"/>
        </p:scale>
        <p:origin x="6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24-9-2020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4859337" cy="14763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125636" cy="20076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391D0A3-0C65-B34A-BEB2-8A912AFED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33742"/>
            <a:ext cx="3607160" cy="97209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970239"/>
            <a:ext cx="11160125" cy="17091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86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6" cy="9921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6CEF3A51-AF06-1649-AF17-A39E3C0418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388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8BC6F9F-876F-2942-80A8-3D16EECA6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9170276-8CF8-D241-A1FE-D114AD839E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>
                <a:solidFill>
                  <a:schemeClr val="bg1"/>
                </a:solidFill>
              </a:defRPr>
            </a:lvl2pPr>
            <a:lvl3pPr marL="668338" indent="-22860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5144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052513"/>
            <a:ext cx="5580062" cy="126047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5B9D108-B94E-7B4E-8DDB-D626E0135C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4859336" cy="3168650"/>
          </a:xfrm>
          <a:prstGeom prst="rect">
            <a:avLst/>
          </a:prstGeom>
        </p:spPr>
        <p:txBody>
          <a:bodyPr lIns="0" tIns="0" rIns="0" bIns="0" numCol="1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03B7957F-7566-1240-B0A1-6A4439199D4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9" y="1052513"/>
            <a:ext cx="5580063" cy="464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8667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1E595DC-E175-3F43-B2FE-F3BA916D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3D602A1-292C-454A-9F25-B4503C2C7C10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2304CF0-8B5C-1D43-8BBF-E207E592FC1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B3E75B0-E4EA-5D4A-982F-DE9F033FB926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A617C18-9DE6-014E-B036-37A54407D9D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115F8B1-173B-E242-BE1C-E94210A1FA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01767C7C-DB15-AE4D-A519-EC92FD1314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EF846D-A846-E54D-807D-C9EF855CF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E9F8A43-789A-2A44-9DDA-7391526F5946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8EF9665-FD40-024E-BFD5-055BF00F66A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038D96F-3548-C04A-B514-C45400A6826C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6D17D7D-3DF6-5B4A-AB3E-627C286DEE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9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9391FCEF-0CD6-AF4F-9C38-0F93918FEC83}"/>
              </a:ext>
            </a:extLst>
          </p:cNvPr>
          <p:cNvSpPr txBox="1">
            <a:spLocks/>
          </p:cNvSpPr>
          <p:nvPr userDrawn="1"/>
        </p:nvSpPr>
        <p:spPr>
          <a:xfrm>
            <a:off x="515938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1BBE7C-0A15-4A42-B519-90725CBC1AC3}"/>
              </a:ext>
            </a:extLst>
          </p:cNvPr>
          <p:cNvSpPr txBox="1">
            <a:spLocks/>
          </p:cNvSpPr>
          <p:nvPr userDrawn="1"/>
        </p:nvSpPr>
        <p:spPr>
          <a:xfrm>
            <a:off x="4333976" y="5230027"/>
            <a:ext cx="352573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86800F14-C43A-FD43-96B3-CEDEDDFE71E4}"/>
              </a:ext>
            </a:extLst>
          </p:cNvPr>
          <p:cNvSpPr txBox="1">
            <a:spLocks/>
          </p:cNvSpPr>
          <p:nvPr userDrawn="1"/>
        </p:nvSpPr>
        <p:spPr>
          <a:xfrm>
            <a:off x="8152016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2000" dirty="0">
                <a:solidFill>
                  <a:schemeClr val="bg1"/>
                </a:solidFill>
              </a:rPr>
              <a:t>Klik om de stijl te bewerken</a:t>
            </a:r>
            <a:endParaRPr lang="nl-BE" sz="2000" dirty="0">
              <a:solidFill>
                <a:schemeClr val="bg1"/>
              </a:solidFill>
            </a:endParaRP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B49698D8-8A4A-5B4C-9134-4C2AEC5042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6" name="Tijdelijke aanduiding voor inhoud 2">
            <a:extLst>
              <a:ext uri="{FF2B5EF4-FFF2-40B4-BE49-F238E27FC236}">
                <a16:creationId xmlns:a16="http://schemas.microsoft.com/office/drawing/2014/main" id="{E8EFB6D7-A516-F449-9702-B9D141590E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32288" y="2532290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8F590121-5602-F64F-874B-9EB42A3C4BC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486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03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51" userDrawn="1">
          <p15:clr>
            <a:srgbClr val="FBAE40"/>
          </p15:clr>
        </p15:guide>
        <p15:guide id="4" pos="51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8" r:id="rId2"/>
    <p:sldLayoutId id="2147483674" r:id="rId3"/>
    <p:sldLayoutId id="2147483679" r:id="rId4"/>
    <p:sldLayoutId id="2147483675" r:id="rId5"/>
    <p:sldLayoutId id="2147483663" r:id="rId6"/>
    <p:sldLayoutId id="2147483667" r:id="rId7"/>
    <p:sldLayoutId id="2147483650" r:id="rId8"/>
    <p:sldLayoutId id="2147483680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663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3386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syntax.asp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howto.asp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combinators.asp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attribute_selectors.asp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pseudo_classes.asp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text.asp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psum.com/" TargetMode="Externa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3schools.com/css/css_boxmodel.asp" TargetMode="Externa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display_visibility.asp" TargetMode="Externa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list.asp" TargetMode="Externa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background.asp" TargetMode="Externa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353F-5D5D-B140-B314-24CD464EC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Web Essentials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06BAAA-2899-BD4E-93EA-36B343359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3200" dirty="0"/>
              <a:t>Week 3 + 4</a:t>
            </a:r>
          </a:p>
          <a:p>
            <a:r>
              <a:rPr lang="nl-BE" sz="1800" dirty="0"/>
              <a:t>HTML</a:t>
            </a:r>
          </a:p>
          <a:p>
            <a:r>
              <a:rPr lang="nl-BE" sz="18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69451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A2733-FB2C-459E-8E02-6D19708F1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Afbeeldingsformaten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80D6AFA-DCFC-42A7-813C-B279344DB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91725"/>
              </p:ext>
            </p:extLst>
          </p:nvPr>
        </p:nvGraphicFramePr>
        <p:xfrm>
          <a:off x="657417" y="1809550"/>
          <a:ext cx="10877164" cy="38564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17491">
                  <a:extLst>
                    <a:ext uri="{9D8B030D-6E8A-4147-A177-3AD203B41FA5}">
                      <a16:colId xmlns:a16="http://schemas.microsoft.com/office/drawing/2014/main" val="2462574192"/>
                    </a:ext>
                  </a:extLst>
                </a:gridCol>
                <a:gridCol w="2719891">
                  <a:extLst>
                    <a:ext uri="{9D8B030D-6E8A-4147-A177-3AD203B41FA5}">
                      <a16:colId xmlns:a16="http://schemas.microsoft.com/office/drawing/2014/main" val="3365453797"/>
                    </a:ext>
                  </a:extLst>
                </a:gridCol>
                <a:gridCol w="2719891">
                  <a:extLst>
                    <a:ext uri="{9D8B030D-6E8A-4147-A177-3AD203B41FA5}">
                      <a16:colId xmlns:a16="http://schemas.microsoft.com/office/drawing/2014/main" val="988794065"/>
                    </a:ext>
                  </a:extLst>
                </a:gridCol>
                <a:gridCol w="2719891">
                  <a:extLst>
                    <a:ext uri="{9D8B030D-6E8A-4147-A177-3AD203B41FA5}">
                      <a16:colId xmlns:a16="http://schemas.microsoft.com/office/drawing/2014/main" val="3089438926"/>
                    </a:ext>
                  </a:extLst>
                </a:gridCol>
              </a:tblGrid>
              <a:tr h="37733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nl-BE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GIF</a:t>
                      </a:r>
                      <a:endParaRPr lang="nl-BE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JPEG</a:t>
                      </a:r>
                      <a:endParaRPr lang="nl-BE" sz="16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PNG</a:t>
                      </a:r>
                      <a:endParaRPr lang="nl-BE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476136"/>
                  </a:ext>
                </a:extLst>
              </a:tr>
              <a:tr h="37733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Aantal kleuren</a:t>
                      </a:r>
                      <a:endParaRPr lang="nl-BE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miljoen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miljoen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26631"/>
                  </a:ext>
                </a:extLst>
              </a:tr>
              <a:tr h="37733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Bestandsgrootte</a:t>
                      </a:r>
                      <a:endParaRPr lang="nl-BE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Groter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Kleiner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Kleiner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868617"/>
                  </a:ext>
                </a:extLst>
              </a:tr>
              <a:tr h="37733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Downloadtijd</a:t>
                      </a:r>
                      <a:endParaRPr lang="nl-BE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Langer</a:t>
                      </a:r>
                      <a:endParaRPr lang="nl-BE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Korter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Korter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5262893"/>
                  </a:ext>
                </a:extLst>
              </a:tr>
              <a:tr h="37733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Decompressietijd</a:t>
                      </a:r>
                      <a:endParaRPr lang="nl-BE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Korter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Langer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Langer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537529"/>
                  </a:ext>
                </a:extLst>
              </a:tr>
              <a:tr h="68561">
                <a:tc gridSpan="4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500" b="1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nl-BE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1645"/>
                  </a:ext>
                </a:extLst>
              </a:tr>
              <a:tr h="37733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Animatie</a:t>
                      </a:r>
                      <a:endParaRPr lang="nl-BE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Aanbevolen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Afgeraden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Afgeraden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51662"/>
                  </a:ext>
                </a:extLst>
              </a:tr>
              <a:tr h="37733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Transparantie</a:t>
                      </a:r>
                      <a:endParaRPr lang="nl-BE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Gif89a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Niet mogelijk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Mogelijk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3620606"/>
                  </a:ext>
                </a:extLst>
              </a:tr>
              <a:tr h="37733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Logo’s</a:t>
                      </a:r>
                      <a:endParaRPr lang="nl-BE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Aanbevolen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Afgeraden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Afgeraden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31042"/>
                  </a:ext>
                </a:extLst>
              </a:tr>
              <a:tr h="37733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Computertekening</a:t>
                      </a:r>
                      <a:endParaRPr lang="nl-BE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Aanbevolen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Afgeraden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Afgeraden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673974"/>
                  </a:ext>
                </a:extLst>
              </a:tr>
              <a:tr h="37733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Foto’s</a:t>
                      </a:r>
                      <a:endParaRPr lang="nl-BE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Afgeraden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Aanbevolen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Aanbevolen</a:t>
                      </a:r>
                      <a:endParaRPr lang="nl-BE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32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8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503F6-477B-4E19-AD90-BF4235381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Afbeeldingen groeperen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B8DC32-1DDD-491B-97D5-D0807F58E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Via het </a:t>
            </a:r>
            <a:r>
              <a:rPr lang="nl-BE" sz="2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figure</a:t>
            </a:r>
            <a:r>
              <a:rPr lang="nl-BE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-element kan je foto’s, illustraties, diagrammen en </a:t>
            </a:r>
            <a:r>
              <a:rPr lang="nl-BE" sz="2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codelistings</a:t>
            </a:r>
            <a:r>
              <a:rPr lang="nl-BE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groeperen. </a:t>
            </a:r>
          </a:p>
          <a:p>
            <a:pPr>
              <a:lnSpc>
                <a:spcPct val="100000"/>
              </a:lnSpc>
            </a:pPr>
            <a:endParaRPr lang="nl-BE" sz="2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figure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&lt;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/beeld1.gif" alt="beeld1"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&lt;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/beeld2.gif" alt="beeld2"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figure</a:t>
            </a:r>
            <a:r>
              <a:rPr lang="nl-B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nl-BE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22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8DC16-87DB-4C5F-B803-8316B9BE2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Koppeling als afbeelding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C0113C-7734-4E89-8D5D-C79CE72AC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800" dirty="0"/>
              <a:t>Je kan een koppeling aan een afbeelding toevoegen door een </a:t>
            </a:r>
            <a:br>
              <a:rPr lang="nl-BE" sz="2800" dirty="0"/>
            </a:br>
            <a:r>
              <a:rPr lang="nl-BE" sz="2800" dirty="0"/>
              <a:t>a-element rond een </a:t>
            </a:r>
            <a:r>
              <a:rPr lang="nl-BE" sz="2800" dirty="0" err="1"/>
              <a:t>img</a:t>
            </a:r>
            <a:r>
              <a:rPr lang="nl-BE" sz="2800" dirty="0"/>
              <a:t>-element te plaatsen.</a:t>
            </a:r>
          </a:p>
          <a:p>
            <a:endParaRPr lang="nl-BE" dirty="0"/>
          </a:p>
          <a:p>
            <a:endParaRPr lang="nl-BE" dirty="0"/>
          </a:p>
          <a:p>
            <a:r>
              <a:rPr lang="nl-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 </a:t>
            </a:r>
            <a:r>
              <a:rPr lang="nl-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nl-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="http://www.pxl.be"&gt;&lt;img </a:t>
            </a:r>
            <a:r>
              <a:rPr lang="nl-NL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src</a:t>
            </a:r>
            <a:r>
              <a:rPr lang="nl-NL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="assets/logo.png" alt="PXL" /&gt;&lt;/a&gt;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6215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1BF4-C426-4141-8E08-8EC8F64C9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Audio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C0F892-82B3-4976-B8E4-33F86805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Met het audio-element kan je een </a:t>
            </a:r>
            <a:r>
              <a:rPr lang="nl-BE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geluids</a:t>
            </a:r>
            <a:r>
              <a:rPr lang="nl-BE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fragment toevoegen.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BE" sz="2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Gebruik altijd meerdere audioformaten in een source-element om te komen tot een optimale browserondersteuning.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BE" sz="28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Via attributen kan je extra functies toevoegen.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3491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9FC52-BEC3-4BEB-A865-4A2E538CD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Audio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DE9487-935F-4151-92ED-13021C990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&lt;audio 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autoplay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loop&gt;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&lt;source 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="liedje.mp3" type="audio/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mpeg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&lt;source 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="liedje.ogg" type="audio/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ogg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Je browser ondersteunt geen geluid.</a:t>
            </a:r>
          </a:p>
          <a:p>
            <a:pPr>
              <a:spcBef>
                <a:spcPts val="0"/>
              </a:spcBef>
            </a:pPr>
            <a:r>
              <a:rPr lang="nl-B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&lt;/audio&gt;</a:t>
            </a:r>
            <a:endParaRPr lang="nl-B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7E8D3-4552-4D28-A46F-42137F73F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Audio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C99014EE-533F-422F-AAF8-47EF1AD47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89541"/>
              </p:ext>
            </p:extLst>
          </p:nvPr>
        </p:nvGraphicFramePr>
        <p:xfrm>
          <a:off x="515937" y="2148366"/>
          <a:ext cx="11160124" cy="33957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15028">
                  <a:extLst>
                    <a:ext uri="{9D8B030D-6E8A-4147-A177-3AD203B41FA5}">
                      <a16:colId xmlns:a16="http://schemas.microsoft.com/office/drawing/2014/main" val="3482522641"/>
                    </a:ext>
                  </a:extLst>
                </a:gridCol>
                <a:gridCol w="9245096">
                  <a:extLst>
                    <a:ext uri="{9D8B030D-6E8A-4147-A177-3AD203B41FA5}">
                      <a16:colId xmlns:a16="http://schemas.microsoft.com/office/drawing/2014/main" val="326840319"/>
                    </a:ext>
                  </a:extLst>
                </a:gridCol>
              </a:tblGrid>
              <a:tr h="67915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800" b="1" dirty="0" err="1">
                          <a:effectLst/>
                        </a:rPr>
                        <a:t>Autoplay</a:t>
                      </a:r>
                      <a:endParaRPr lang="nl-BE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800">
                          <a:effectLst/>
                        </a:rPr>
                        <a:t>Speelt het geluidsbestand bij het laden van de pagina.</a:t>
                      </a:r>
                      <a:endParaRPr lang="nl-BE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8503117"/>
                  </a:ext>
                </a:extLst>
              </a:tr>
              <a:tr h="67915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800" b="1" dirty="0">
                          <a:effectLst/>
                        </a:rPr>
                        <a:t>Controls</a:t>
                      </a:r>
                      <a:endParaRPr lang="nl-BE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800">
                          <a:effectLst/>
                        </a:rPr>
                        <a:t>Toont de controleknoppen.</a:t>
                      </a:r>
                      <a:endParaRPr lang="nl-BE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3823954"/>
                  </a:ext>
                </a:extLst>
              </a:tr>
              <a:tr h="67915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800" b="1" dirty="0">
                          <a:effectLst/>
                        </a:rPr>
                        <a:t>Loop</a:t>
                      </a:r>
                      <a:endParaRPr lang="nl-BE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800">
                          <a:effectLst/>
                        </a:rPr>
                        <a:t>Speelt het geluidsbestand in een lus.</a:t>
                      </a:r>
                      <a:endParaRPr lang="nl-BE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1087"/>
                  </a:ext>
                </a:extLst>
              </a:tr>
              <a:tr h="67915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800" b="1" dirty="0" err="1">
                          <a:effectLst/>
                        </a:rPr>
                        <a:t>Preload</a:t>
                      </a:r>
                      <a:endParaRPr lang="nl-BE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800">
                          <a:effectLst/>
                        </a:rPr>
                        <a:t>Laadt het geluidsbestand als de webpagina geladen wordt.</a:t>
                      </a:r>
                      <a:endParaRPr lang="nl-BE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2734688"/>
                  </a:ext>
                </a:extLst>
              </a:tr>
              <a:tr h="67915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800" b="1" dirty="0" err="1">
                          <a:effectLst/>
                        </a:rPr>
                        <a:t>src</a:t>
                      </a:r>
                      <a:endParaRPr lang="nl-BE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800" dirty="0">
                          <a:effectLst/>
                        </a:rPr>
                        <a:t>Bronbestand.</a:t>
                      </a:r>
                      <a:endParaRPr lang="nl-BE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794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43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6E2E3-29E6-4B46-81E0-EC0B24B6D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Video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D0E84D-4ED1-4A4C-8002-4863F8754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Met het video-element kan je een filmpje toevoegen.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BE" sz="2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Gebruik altijd meerdere videoformaten in een source-element om te komen tot een optimale browserondersteuning.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BE" sz="28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Via attributen kan je extra functies toevoegen.</a:t>
            </a:r>
            <a:endParaRPr lang="nl-BE" sz="28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9994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247B4-60AB-4048-BC4A-DCFC35917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Video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CDC9BF0-AC5C-4ADE-9239-40FBB2156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&lt;video 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controls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width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=”320” 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height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=”240”&gt;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&lt;source 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="filmpje.mp4" type="video/mp4"&gt;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&lt;source 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filmpje.webm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type="video/</a:t>
            </a:r>
            <a:r>
              <a:rPr lang="nl-B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webm</a:t>
            </a: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Je browser ondersteunt geen video.</a:t>
            </a:r>
          </a:p>
          <a:p>
            <a:pPr>
              <a:spcBef>
                <a:spcPts val="0"/>
              </a:spcBef>
            </a:pPr>
            <a:r>
              <a:rPr lang="nl-B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&lt;/video&gt;</a:t>
            </a:r>
            <a:endParaRPr lang="nl-B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0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4C810-C76A-487F-9F18-A33FC4857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Video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FD0F0890-D9E0-4766-8643-4049650D4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39798"/>
              </p:ext>
            </p:extLst>
          </p:nvPr>
        </p:nvGraphicFramePr>
        <p:xfrm>
          <a:off x="515936" y="2117558"/>
          <a:ext cx="11160125" cy="35234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15028">
                  <a:extLst>
                    <a:ext uri="{9D8B030D-6E8A-4147-A177-3AD203B41FA5}">
                      <a16:colId xmlns:a16="http://schemas.microsoft.com/office/drawing/2014/main" val="3486346981"/>
                    </a:ext>
                  </a:extLst>
                </a:gridCol>
                <a:gridCol w="9245097">
                  <a:extLst>
                    <a:ext uri="{9D8B030D-6E8A-4147-A177-3AD203B41FA5}">
                      <a16:colId xmlns:a16="http://schemas.microsoft.com/office/drawing/2014/main" val="2125586442"/>
                    </a:ext>
                  </a:extLst>
                </a:gridCol>
              </a:tblGrid>
              <a:tr h="5872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Autoplay</a:t>
                      </a:r>
                      <a:endParaRPr lang="nl-BE" sz="2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Speelt de video bij het laden van de pagina.</a:t>
                      </a:r>
                      <a:endParaRPr lang="nl-BE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064618"/>
                  </a:ext>
                </a:extLst>
              </a:tr>
              <a:tr h="5872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Controls</a:t>
                      </a:r>
                      <a:endParaRPr lang="nl-BE" sz="2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Toont de controleknoppen.</a:t>
                      </a:r>
                      <a:endParaRPr lang="nl-BE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0036675"/>
                  </a:ext>
                </a:extLst>
              </a:tr>
              <a:tr h="5872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</a:t>
                      </a:r>
                      <a:r>
                        <a:rPr lang="nl-BE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nl-BE" sz="2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Hoogte van de videospeler.</a:t>
                      </a:r>
                      <a:endParaRPr lang="nl-BE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1590020"/>
                  </a:ext>
                </a:extLst>
              </a:tr>
              <a:tr h="5872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lang="nl-BE" sz="2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Breedte van de videospeler.</a:t>
                      </a:r>
                      <a:endParaRPr lang="nl-BE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2115602"/>
                  </a:ext>
                </a:extLst>
              </a:tr>
              <a:tr h="5872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</a:t>
                      </a:r>
                      <a:endParaRPr lang="nl-BE" sz="2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Speel de video af in een lus.</a:t>
                      </a:r>
                      <a:endParaRPr lang="nl-BE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884399"/>
                  </a:ext>
                </a:extLst>
              </a:tr>
              <a:tr h="5872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endParaRPr lang="nl-BE" sz="2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Bronbestand.</a:t>
                      </a:r>
                      <a:endParaRPr lang="nl-BE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20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6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4C5FE-AF59-47D1-AD93-3B3852975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iFrame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47D75FB-1CC8-4450-950A-81C01C2F0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2528888"/>
            <a:ext cx="11005503" cy="31121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Met een </a:t>
            </a:r>
            <a:r>
              <a:rPr lang="nl-BE" sz="32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iframe</a:t>
            </a:r>
            <a:r>
              <a:rPr lang="nl-BE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-element kan je eenvoudig een </a:t>
            </a:r>
            <a:br>
              <a:rPr lang="nl-BE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</a:br>
            <a:r>
              <a:rPr lang="nl-BE" sz="32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Youtube</a:t>
            </a:r>
            <a:r>
              <a:rPr lang="nl-BE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-video toevoegen.</a:t>
            </a:r>
            <a:endParaRPr lang="nl-BE" sz="2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44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nl-B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iframe</a:t>
            </a:r>
            <a:r>
              <a:rPr lang="nl-B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src</a:t>
            </a:r>
            <a:r>
              <a:rPr lang="nl-B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="https://www.youtube.com/embed/VIDEO_ID" </a:t>
            </a:r>
            <a:r>
              <a:rPr lang="nl-B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width</a:t>
            </a:r>
            <a:r>
              <a:rPr lang="nl-B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="680" </a:t>
            </a:r>
            <a:r>
              <a:rPr lang="nl-B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height</a:t>
            </a:r>
            <a:r>
              <a:rPr lang="nl-B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="385"&gt;&lt;/</a:t>
            </a:r>
            <a:r>
              <a:rPr lang="nl-B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iframe</a:t>
            </a:r>
            <a:r>
              <a:rPr lang="nl-B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nl-BE" sz="32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4823D9-E357-428F-950C-31482DBF4D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635" y="4616199"/>
            <a:ext cx="4754729" cy="1063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238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Lijsten</a:t>
            </a:r>
          </a:p>
        </p:txBody>
      </p:sp>
    </p:spTree>
    <p:extLst>
      <p:ext uri="{BB962C8B-B14F-4D97-AF65-F5344CB8AC3E}">
        <p14:creationId xmlns:p14="http://schemas.microsoft.com/office/powerpoint/2010/main" val="3433479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3848B-3CB5-4F4E-AA1C-D0E5DEECB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Oefening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823D95-142D-49C9-8304-12B04FF0E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Maak een webpagina ‘muziek.html’ aan.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Zoek op </a:t>
            </a:r>
            <a:r>
              <a:rPr lang="nl-BE" dirty="0" err="1"/>
              <a:t>Youtube</a:t>
            </a:r>
            <a:r>
              <a:rPr lang="nl-BE" dirty="0"/>
              <a:t> de videoclip van je favoriete liedje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Voeg de </a:t>
            </a:r>
            <a:r>
              <a:rPr lang="nl-BE" dirty="0" err="1"/>
              <a:t>Youtube</a:t>
            </a:r>
            <a:r>
              <a:rPr lang="nl-BE" dirty="0"/>
              <a:t>-video toe aan je webpagina.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Stel de hoogte van de </a:t>
            </a:r>
            <a:r>
              <a:rPr lang="nl-BE" dirty="0" err="1"/>
              <a:t>iframe</a:t>
            </a:r>
            <a:r>
              <a:rPr lang="nl-BE" dirty="0"/>
              <a:t> in op 600px en de breedte op 800px.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Zoek via het internet naar andere mogelijke attributen.</a:t>
            </a:r>
          </a:p>
        </p:txBody>
      </p:sp>
    </p:spTree>
    <p:extLst>
      <p:ext uri="{BB962C8B-B14F-4D97-AF65-F5344CB8AC3E}">
        <p14:creationId xmlns:p14="http://schemas.microsoft.com/office/powerpoint/2010/main" val="145125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02675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8ACA1-18F2-4FE9-ABED-1B0696116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Webtalen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0DFBE0-7283-43D7-A97C-C9ECAAF1C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HTML (</a:t>
            </a:r>
            <a:r>
              <a:rPr lang="nl-BE" sz="2000" b="0" i="0" u="none" strike="noStrike" cap="none" dirty="0" err="1">
                <a:solidFill>
                  <a:schemeClr val="dk1"/>
                </a:solidFill>
                <a:ea typeface="Calibri"/>
                <a:sym typeface="Calibri"/>
              </a:rPr>
              <a:t>HyperText</a:t>
            </a: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</a:t>
            </a:r>
            <a:r>
              <a:rPr lang="nl-BE" sz="2000" b="0" i="0" u="none" strike="noStrike" cap="none" dirty="0" err="1">
                <a:solidFill>
                  <a:schemeClr val="dk1"/>
                </a:solidFill>
                <a:ea typeface="Calibri"/>
                <a:sym typeface="Calibri"/>
              </a:rPr>
              <a:t>Markup</a:t>
            </a: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Language)</a:t>
            </a:r>
            <a:endParaRPr lang="nl-BE" sz="2000" dirty="0"/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dk1"/>
                </a:solidFill>
                <a:ea typeface="Calibri"/>
                <a:sym typeface="Calibri"/>
              </a:rPr>
              <a:t>Taal om inhoud van </a:t>
            </a:r>
            <a:r>
              <a:rPr lang="nl-BE" i="1" dirty="0">
                <a:solidFill>
                  <a:schemeClr val="dk1"/>
                </a:solidFill>
                <a:ea typeface="Calibri"/>
                <a:sym typeface="Calibri"/>
              </a:rPr>
              <a:t>structuur</a:t>
            </a:r>
            <a:r>
              <a:rPr lang="nl-BE" dirty="0">
                <a:solidFill>
                  <a:schemeClr val="dk1"/>
                </a:solidFill>
                <a:ea typeface="Calibri"/>
                <a:sym typeface="Calibri"/>
              </a:rPr>
              <a:t> te voorzien met behulp van annotaties</a:t>
            </a:r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nl-BE" dirty="0"/>
          </a:p>
          <a:p>
            <a:pPr marL="457200" marR="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BE" sz="2000" b="1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CSS (</a:t>
            </a:r>
            <a:r>
              <a:rPr lang="nl-BE" sz="2000" b="1" i="0" u="none" strike="noStrike" cap="none" dirty="0" err="1">
                <a:solidFill>
                  <a:schemeClr val="dk1"/>
                </a:solidFill>
                <a:ea typeface="Calibri"/>
                <a:sym typeface="Calibri"/>
              </a:rPr>
              <a:t>Cascading</a:t>
            </a:r>
            <a:r>
              <a:rPr lang="nl-BE" sz="2000" b="1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Style Sheets)</a:t>
            </a:r>
            <a:endParaRPr lang="nl-BE" sz="2000" b="1" dirty="0"/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nl-BE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Taal om inhoud van </a:t>
            </a:r>
            <a:r>
              <a:rPr lang="nl-BE" b="0" i="1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opmaak</a:t>
            </a:r>
            <a:r>
              <a:rPr lang="nl-BE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te voorzien</a:t>
            </a:r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nl-BE" b="0" i="0" u="none" strike="noStrike" cap="none" dirty="0">
              <a:solidFill>
                <a:schemeClr val="dk1"/>
              </a:solidFill>
              <a:ea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BE" sz="2000" dirty="0" err="1"/>
              <a:t>JavaScript</a:t>
            </a:r>
            <a:endParaRPr lang="nl-BE" sz="2000" dirty="0"/>
          </a:p>
          <a:p>
            <a:pPr marL="800100" marR="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nl-BE" dirty="0"/>
              <a:t>Taal om interactie en functionaliteit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037554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Syntax van CSS</a:t>
            </a:r>
          </a:p>
        </p:txBody>
      </p:sp>
    </p:spTree>
    <p:extLst>
      <p:ext uri="{BB962C8B-B14F-4D97-AF65-F5344CB8AC3E}">
        <p14:creationId xmlns:p14="http://schemas.microsoft.com/office/powerpoint/2010/main" val="2061988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6251F-9C82-4979-AA0F-35AF17329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Webtalen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44174F7-B5CE-4A2D-B122-E966B5DD7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dirty="0">
                <a:effectLst/>
                <a:ea typeface="Times New Roman" panose="02020603050405020304" pitchFamily="18" charset="0"/>
              </a:rPr>
              <a:t>Een CSS-regel bestaat uit twee delen: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</a:t>
            </a:r>
            <a:r>
              <a:rPr lang="nl-BE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nl-BE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selector</a:t>
            </a:r>
            <a:endParaRPr lang="nl-BE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 </a:t>
            </a:r>
            <a:r>
              <a:rPr lang="nl-BE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stijldeclaraties </a:t>
            </a: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met de stijleigenschappen en hun waardes</a:t>
            </a:r>
          </a:p>
          <a:p>
            <a:pPr>
              <a:lnSpc>
                <a:spcPct val="120000"/>
              </a:lnSpc>
            </a:pPr>
            <a:endParaRPr lang="nl-BE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selector</a:t>
            </a: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stijldeclaratie;</a:t>
            </a:r>
          </a:p>
          <a:p>
            <a:pPr>
              <a:spcBef>
                <a:spcPts val="0"/>
              </a:spcBef>
            </a:pPr>
            <a:r>
              <a:rPr lang="nl-B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29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15252FF5-0DF3-498D-A796-113BC17C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052513"/>
            <a:ext cx="11034378" cy="458850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  <a:b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font-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15pt;</a:t>
            </a:r>
            <a:endParaRPr lang="nl-BE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20pt;</a:t>
            </a:r>
            <a:endParaRPr lang="nl-BE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red;</a:t>
            </a:r>
            <a:endParaRPr lang="nl-BE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BE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BE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h2 {</a:t>
            </a:r>
            <a:endParaRPr lang="nl-BE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font-family: “Times New Roman”, 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Serif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BE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B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B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B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B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https://www.w3schools.com/css/css_syntax.asp</a:t>
            </a:r>
            <a:endParaRPr lang="nl-NL" sz="2000" b="0" i="0" u="none" strike="noStrike" cap="none" dirty="0">
              <a:solidFill>
                <a:srgbClr val="4F62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2784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CC9D8-8419-465E-824C-7632E69D4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Commentaar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09A67D5-EDD5-46D5-873F-A5C64D562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Soms kan het handig zijn om commentaar toe te voegen aan de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/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 is een stukje commentaar */</a:t>
            </a:r>
            <a:endParaRPr lang="nl-BE" sz="18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141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Toepassen van CSS</a:t>
            </a:r>
          </a:p>
        </p:txBody>
      </p:sp>
    </p:spTree>
    <p:extLst>
      <p:ext uri="{BB962C8B-B14F-4D97-AF65-F5344CB8AC3E}">
        <p14:creationId xmlns:p14="http://schemas.microsoft.com/office/powerpoint/2010/main" val="2981894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FB23C-5170-4838-99AE-ACF612C18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Inline</a:t>
            </a:r>
            <a:r>
              <a:rPr lang="nl-BE" dirty="0"/>
              <a:t> of lokale stijl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361FB7-C0E7-4852-8B45-03D64751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stijl wordt vastgelegd binnen de begintag van een HTML-element.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NL" sz="18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&lt;p </a:t>
            </a:r>
            <a:r>
              <a:rPr lang="nl-NL" sz="18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style</a:t>
            </a:r>
            <a:r>
              <a:rPr lang="nl-NL" sz="18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=“</a:t>
            </a:r>
            <a:r>
              <a:rPr lang="nl-NL" sz="18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color:red</a:t>
            </a:r>
            <a:r>
              <a:rPr lang="nl-NL" sz="18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font-size:12pt;”&gt;Een rode tekst met lettergrootte 12pt.&lt;/p&gt;</a:t>
            </a:r>
            <a:endParaRPr lang="nl-NL" sz="1800" i="0" u="none" strike="noStrike" cap="none" dirty="0">
              <a:solidFill>
                <a:schemeClr val="tx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8268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6AA60-0FCD-472B-94DA-D826830FE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Globale stijl of blokstijl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14E7633-2F1F-438E-AB61-9999D41A6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stijl wordt vastgelegd in het </a:t>
            </a:r>
            <a:r>
              <a:rPr lang="nl-BE" dirty="0" err="1"/>
              <a:t>head</a:t>
            </a:r>
            <a:r>
              <a:rPr lang="nl-BE" dirty="0"/>
              <a:t>-element van de webpagina.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endParaRPr lang="nl-NL" sz="1400" dirty="0">
              <a:solidFill>
                <a:srgbClr val="4F62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endParaRPr lang="nl-NL" sz="1400" dirty="0">
              <a:solidFill>
                <a:srgbClr val="4F62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5600"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4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head</a:t>
            </a: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</a:p>
          <a:p>
            <a:pPr marL="355600"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400" b="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nl-NL" sz="14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4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title</a:t>
            </a:r>
            <a:r>
              <a:rPr lang="nl-NL" sz="14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&gt;Startpagina&lt;/</a:t>
            </a:r>
            <a:r>
              <a:rPr lang="nl-NL" sz="14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title</a:t>
            </a:r>
            <a:r>
              <a:rPr lang="nl-NL" sz="14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24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55600"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4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&lt;meta </a:t>
            </a:r>
            <a:r>
              <a:rPr lang="nl-NL" sz="14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charset</a:t>
            </a:r>
            <a:r>
              <a:rPr lang="nl-NL" sz="14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="utf-8" /&gt;</a:t>
            </a:r>
            <a:endParaRPr lang="nl-NL" sz="1400" i="0" u="none" strike="noStrike" cap="none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55600"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</a:t>
            </a:r>
            <a:r>
              <a:rPr lang="nl-NL" sz="14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style</a:t>
            </a: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</a:p>
          <a:p>
            <a:pPr marL="355600"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	body { </a:t>
            </a:r>
          </a:p>
          <a:p>
            <a:pPr marL="355600"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1572"/>
              <a:buFont typeface="Arial"/>
              <a:buNone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		</a:t>
            </a:r>
            <a:r>
              <a:rPr lang="nl-NL" sz="14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margin</a:t>
            </a: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10px;</a:t>
            </a:r>
          </a:p>
          <a:p>
            <a:pPr marL="355600"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1572"/>
              <a:buFont typeface="Arial"/>
              <a:buNone/>
            </a:pP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			background-</a:t>
            </a:r>
            <a:r>
              <a:rPr lang="nl-NL" sz="14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color</a:t>
            </a: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#999999;</a:t>
            </a:r>
          </a:p>
          <a:p>
            <a:pPr marL="355600"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1572"/>
              <a:buFont typeface="Arial"/>
              <a:buNone/>
            </a:pP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	}</a:t>
            </a:r>
          </a:p>
          <a:p>
            <a:pPr marL="355600"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1572"/>
              <a:buFont typeface="Arial"/>
              <a:buNone/>
            </a:pP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	p {</a:t>
            </a:r>
          </a:p>
          <a:p>
            <a:pPr marL="355600"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1572"/>
              <a:buFont typeface="Arial"/>
              <a:buNone/>
            </a:pP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		font: 10pt/14pt </a:t>
            </a:r>
            <a:r>
              <a:rPr lang="nl-NL" sz="14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Verdana</a:t>
            </a: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, </a:t>
            </a:r>
            <a:r>
              <a:rPr lang="nl-NL" sz="14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Arial</a:t>
            </a: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, Geneva, sans-</a:t>
            </a:r>
            <a:r>
              <a:rPr lang="nl-NL" sz="14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Serif</a:t>
            </a: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marL="355600"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1572"/>
              <a:buFont typeface="Arial"/>
              <a:buNone/>
            </a:pP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		</a:t>
            </a:r>
            <a:r>
              <a:rPr lang="nl-NL" sz="14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text-align</a:t>
            </a: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</a:t>
            </a:r>
            <a:r>
              <a:rPr lang="nl-NL" sz="14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justify</a:t>
            </a: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marL="355600"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1572"/>
              <a:buFont typeface="Arial"/>
              <a:buNone/>
            </a:pP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		}</a:t>
            </a:r>
          </a:p>
          <a:p>
            <a:pPr marL="355600"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1572"/>
              <a:buFont typeface="Arial"/>
              <a:buNone/>
            </a:pP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&lt;/</a:t>
            </a:r>
            <a:r>
              <a:rPr lang="nl-NL" sz="14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style</a:t>
            </a: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</a:p>
          <a:p>
            <a:pPr marL="355600"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1572"/>
              <a:buFont typeface="Arial"/>
              <a:buNone/>
            </a:pP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&lt;/</a:t>
            </a:r>
            <a:r>
              <a:rPr lang="nl-NL" sz="14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head</a:t>
            </a:r>
            <a:r>
              <a:rPr lang="nl-NL" sz="14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530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177C8-BCEB-4526-9F7C-4EDE2F247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Geordende (genummerde) lijsten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9E9D67E-627A-4197-A0A2-166B27704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ol</a:t>
            </a: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&lt;li&gt;item A&lt;/li&gt;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&lt;li&gt;item B&lt;/li&gt;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&lt;li&gt;item C&lt;/li&gt;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&lt;li&gt;item D&lt;/li&gt;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ol</a:t>
            </a: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endParaRPr lang="nl-BE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08DCC08-F541-484F-9B15-B166DF9C9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316435"/>
              </p:ext>
            </p:extLst>
          </p:nvPr>
        </p:nvGraphicFramePr>
        <p:xfrm>
          <a:off x="7098582" y="3429000"/>
          <a:ext cx="4322666" cy="1903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Bitmapafbeelding" r:id="rId3" imgW="3371429" imgH="1486107" progId="Paint.Picture">
                  <p:embed/>
                </p:oleObj>
              </mc:Choice>
              <mc:Fallback>
                <p:oleObj name="Bitmapafbeelding" r:id="rId3" imgW="3371429" imgH="148610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8582" y="3429000"/>
                        <a:ext cx="4322666" cy="19033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515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826FA-BCD4-494C-9545-43D29AC2E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Gelinkte stijl met apart stijlblad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D237E7-C441-48A1-A56D-13126DF6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2528888"/>
            <a:ext cx="11409764" cy="31121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stijl wordt vastgelegd in een apart bestand met CSS-extensie.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link naar het bestand wordt in het </a:t>
            </a:r>
            <a:r>
              <a:rPr lang="nl-BE" dirty="0" err="1"/>
              <a:t>head</a:t>
            </a:r>
            <a:r>
              <a:rPr lang="nl-BE" dirty="0"/>
              <a:t>-element van de webpagina geplaatst.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55600"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80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head</a:t>
            </a:r>
            <a:r>
              <a:rPr lang="nl-NL" sz="180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320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55600"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</a:t>
            </a:r>
            <a:r>
              <a:rPr lang="nl-NL" sz="180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title</a:t>
            </a:r>
            <a:r>
              <a:rPr lang="nl-NL" sz="180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&gt;Startpagina&lt;/</a:t>
            </a:r>
            <a:r>
              <a:rPr lang="nl-NL" sz="180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title</a:t>
            </a:r>
            <a:r>
              <a:rPr lang="nl-NL" sz="180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320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55600"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&lt;meta </a:t>
            </a:r>
            <a:r>
              <a:rPr lang="nl-NL" sz="180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charset</a:t>
            </a:r>
            <a:r>
              <a:rPr lang="nl-NL" sz="180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="utf-8" /&gt;</a:t>
            </a:r>
            <a:endParaRPr lang="nl-NL" sz="320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55600"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&lt;link </a:t>
            </a:r>
            <a:r>
              <a:rPr lang="nl-NL" sz="180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href</a:t>
            </a:r>
            <a:r>
              <a:rPr lang="nl-NL" sz="180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="mijn_stijl.css" rel="</a:t>
            </a:r>
            <a:r>
              <a:rPr lang="nl-NL" sz="180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stylesheet</a:t>
            </a:r>
            <a:r>
              <a:rPr lang="nl-NL" sz="180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" /&gt; </a:t>
            </a:r>
            <a:endParaRPr lang="nl-NL" sz="320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55600"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&lt;/</a:t>
            </a:r>
            <a:r>
              <a:rPr lang="nl-NL" sz="180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head</a:t>
            </a:r>
            <a:r>
              <a:rPr lang="nl-NL" sz="180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320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32414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5FBFE-B5AA-4DBB-8AEA-E8FB8A21F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Cascading</a:t>
            </a:r>
            <a:r>
              <a:rPr lang="nl-BE" dirty="0"/>
              <a:t> - waterval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8A78486-D597-42CD-91C6-BAC6766A3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NL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webbrowser kijkt </a:t>
            </a:r>
            <a:r>
              <a:rPr lang="nl-NL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basis van deze volgorde naar de stijl:</a:t>
            </a:r>
            <a:endParaRPr lang="nl-NL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nl-NL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Gelinkte stijl (op website-niveau)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nl-NL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Globale stijl (op pagina-niveau)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nl-NL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Lokale stijl (op element-niveau)</a:t>
            </a: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nl-NL"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1" algn="l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nl-NL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https://www.w3schools.com/css/css_howto.asp</a:t>
            </a:r>
            <a:endParaRPr lang="nl-NL" dirty="0"/>
          </a:p>
          <a:p>
            <a:endParaRPr lang="nl-BE" dirty="0"/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DE356DA5-8532-4751-8C0D-92DCA0623030}"/>
              </a:ext>
            </a:extLst>
          </p:cNvPr>
          <p:cNvCxnSpPr/>
          <p:nvPr/>
        </p:nvCxnSpPr>
        <p:spPr>
          <a:xfrm>
            <a:off x="6487427" y="3137836"/>
            <a:ext cx="0" cy="1347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34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 err="1"/>
              <a:t>Selectors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71633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67CF41-376C-4BDF-9043-F9B50DBB4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Tags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9426A34-4212-447B-A614-E0CD54E9B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Elke HTML-tag kan gebruikt worden als </a:t>
            </a:r>
            <a:r>
              <a:rPr lang="nl-BE" dirty="0" err="1"/>
              <a:t>selector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Elk element met die tag krijgt dezelfde opmaak.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55600" marR="0" lvl="2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4F6228"/>
              </a:buClr>
              <a:buSzPts val="222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h1 { </a:t>
            </a:r>
          </a:p>
          <a:p>
            <a:pPr marL="355600" marR="0" lvl="2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4F6228"/>
              </a:buClr>
              <a:buSzPts val="222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nl-NL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color</a:t>
            </a: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red;</a:t>
            </a:r>
          </a:p>
          <a:p>
            <a:pPr marL="355600" marR="0" lvl="2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4F6228"/>
              </a:buClr>
              <a:buSzPts val="222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endParaRPr lang="nl-NL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602447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D32DD-44BA-4651-AD5D-377E0D184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Classes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F249AD-7E82-4E5D-9E28-EAB300E40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Stijleigenschappen die voor meerdere HTML-elementen kunnen dienen, worden samengebracht in één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class worden aan de elementen gekoppeld via een class-attribuut.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class-</a:t>
            </a:r>
            <a:r>
              <a:rPr lang="nl-BE" dirty="0" err="1"/>
              <a:t>selector</a:t>
            </a:r>
            <a:r>
              <a:rPr lang="nl-BE" dirty="0"/>
              <a:t> start met een punt . in de CSS.</a:t>
            </a:r>
          </a:p>
        </p:txBody>
      </p:sp>
    </p:spTree>
    <p:extLst>
      <p:ext uri="{BB962C8B-B14F-4D97-AF65-F5344CB8AC3E}">
        <p14:creationId xmlns:p14="http://schemas.microsoft.com/office/powerpoint/2010/main" val="2567789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5F249AD-7E82-4E5D-9E28-EAB300E40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693019"/>
            <a:ext cx="11429015" cy="4948003"/>
          </a:xfrm>
        </p:spPr>
        <p:txBody>
          <a:bodyPr/>
          <a:lstStyle/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55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  {	</a:t>
            </a: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55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font-family: </a:t>
            </a:r>
            <a:r>
              <a:rPr lang="nl-NL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Verdana</a:t>
            </a: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, </a:t>
            </a:r>
            <a:r>
              <a:rPr lang="nl-NL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Arial</a:t>
            </a: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, Geneva, sans-</a:t>
            </a:r>
            <a:r>
              <a:rPr lang="nl-NL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serif</a:t>
            </a: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55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55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.</a:t>
            </a:r>
            <a:r>
              <a:rPr lang="nl-NL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text</a:t>
            </a: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 {	</a:t>
            </a: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550"/>
              <a:buFont typeface="Arial"/>
              <a:buNone/>
            </a:pP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font-</a:t>
            </a:r>
            <a:r>
              <a:rPr lang="nl-NL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size</a:t>
            </a: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10pt;	</a:t>
            </a: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55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55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.red  {	</a:t>
            </a: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55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nl-NL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color</a:t>
            </a: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#FF0000;</a:t>
            </a: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55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font-</a:t>
            </a:r>
            <a:r>
              <a:rPr lang="nl-NL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size</a:t>
            </a: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13pt;</a:t>
            </a: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55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550"/>
              <a:buFont typeface="Arial"/>
              <a:buNone/>
            </a:pPr>
            <a:endParaRPr lang="nl-NL" b="0" i="0" u="none" strike="noStrike" cap="none" dirty="0">
              <a:solidFill>
                <a:srgbClr val="4F6128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2727"/>
              </a:buClr>
              <a:buSzPts val="1550"/>
              <a:buFont typeface="Arial"/>
              <a:buNone/>
            </a:pPr>
            <a:endParaRPr lang="nl-NL" dirty="0">
              <a:solidFill>
                <a:srgbClr val="4F6128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2727"/>
              </a:buClr>
              <a:buSzPts val="1550"/>
              <a:buFont typeface="Arial"/>
              <a:buNone/>
            </a:pPr>
            <a:endParaRPr lang="nl-NL" dirty="0">
              <a:solidFill>
                <a:srgbClr val="4F6128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2727"/>
              </a:buClr>
              <a:buSzPts val="1550"/>
              <a:buFont typeface="Arial"/>
              <a:buNone/>
            </a:pPr>
            <a:r>
              <a:rPr lang="nl-NL" b="0" i="0" u="none" strike="noStrike" cap="none" dirty="0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&lt;body&gt;</a:t>
            </a:r>
            <a:endParaRPr lang="nl-NL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2727"/>
              </a:buClr>
              <a:buSzPts val="1550"/>
              <a:buFont typeface="Arial"/>
              <a:buNone/>
            </a:pPr>
            <a:r>
              <a:rPr lang="nl-NL" b="0" i="0" u="none" strike="noStrike" cap="none" dirty="0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&lt;p class="</a:t>
            </a:r>
            <a:r>
              <a:rPr lang="nl-NL" b="0" i="0" u="none" strike="noStrike" cap="none" dirty="0" err="1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text</a:t>
            </a:r>
            <a:r>
              <a:rPr lang="nl-NL" b="0" i="0" u="none" strike="noStrike" cap="none" dirty="0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"&gt;De class </a:t>
            </a:r>
            <a:r>
              <a:rPr lang="nl-NL" b="0" i="0" u="none" strike="noStrike" cap="none" dirty="0" err="1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text</a:t>
            </a:r>
            <a:r>
              <a:rPr lang="nl-NL" b="0" i="0" u="none" strike="noStrike" cap="none" dirty="0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met lettergrootte 10pt.&lt;/p&gt;</a:t>
            </a:r>
            <a:endParaRPr lang="nl-NL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2727"/>
              </a:buClr>
              <a:buSzPts val="1550"/>
              <a:buFont typeface="Arial"/>
              <a:buNone/>
            </a:pPr>
            <a:r>
              <a:rPr lang="nl-NL" b="0" i="0" u="none" strike="noStrike" cap="none" dirty="0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&lt;p class="red"&gt;De class red, met rode tekstkleur en </a:t>
            </a:r>
            <a:r>
              <a:rPr lang="nl-NL" dirty="0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letter</a:t>
            </a:r>
            <a:r>
              <a:rPr lang="nl-NL" b="0" i="0" u="none" strike="noStrike" cap="none" dirty="0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grootte 13pt.&lt;/p&gt;</a:t>
            </a:r>
            <a:endParaRPr lang="nl-NL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2727"/>
              </a:buClr>
              <a:buSzPts val="1550"/>
              <a:buFont typeface="Arial"/>
              <a:buNone/>
            </a:pPr>
            <a:r>
              <a:rPr lang="nl-NL" b="0" i="0" u="none" strike="noStrike" cap="none" dirty="0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&lt;p class="</a:t>
            </a:r>
            <a:r>
              <a:rPr lang="nl-NL" b="0" i="0" u="none" strike="noStrike" cap="none" dirty="0" err="1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text</a:t>
            </a:r>
            <a:r>
              <a:rPr lang="nl-NL" b="0" i="0" u="none" strike="noStrike" cap="none" dirty="0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"&gt;De class </a:t>
            </a:r>
            <a:r>
              <a:rPr lang="nl-NL" b="0" i="0" u="none" strike="noStrike" cap="none" dirty="0" err="1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text</a:t>
            </a:r>
            <a:r>
              <a:rPr lang="nl-NL" b="0" i="0" u="none" strike="noStrike" cap="none" dirty="0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opnieuw gebruikt.&lt;/p&gt;</a:t>
            </a:r>
            <a:endParaRPr lang="nl-NL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2727"/>
              </a:buClr>
              <a:buSzPts val="1550"/>
              <a:buFont typeface="Arial"/>
              <a:buNone/>
            </a:pPr>
            <a:r>
              <a:rPr lang="nl-NL" b="0" i="0" u="none" strike="noStrike" cap="none" dirty="0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&lt;p class="red"&gt;De class red opnieuw gebruikt!&lt;/p&gt;</a:t>
            </a: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2727"/>
              </a:buClr>
              <a:buSzPts val="1550"/>
              <a:buFont typeface="Arial"/>
              <a:buNone/>
            </a:pPr>
            <a:r>
              <a:rPr lang="nl-NL" dirty="0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&lt;p&gt;Een paragraaf zonder class...&lt;/p&gt;</a:t>
            </a:r>
            <a:endParaRPr lang="nl-NL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2727"/>
              </a:buClr>
              <a:buSzPts val="1550"/>
              <a:buFont typeface="Arial"/>
              <a:buNone/>
            </a:pPr>
            <a:r>
              <a:rPr lang="nl-NL" b="0" i="0" u="none" strike="noStrike" cap="none" dirty="0">
                <a:solidFill>
                  <a:srgbClr val="35272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&lt;/body&gt;</a:t>
            </a:r>
            <a:endParaRPr lang="nl-NL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1598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1E9D-D6AB-4D5E-916C-6723750D2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Fixed</a:t>
            </a:r>
            <a:r>
              <a:rPr lang="nl-BE" dirty="0"/>
              <a:t> classes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0ADD2F-BAD4-4DC7-A0A7-96848953F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Classes gekoppeld aan één bepaald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1800" dirty="0"/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nl-NL" sz="16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.red {	</a:t>
            </a: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nl-NL" sz="16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nl-NL" sz="16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color</a:t>
            </a:r>
            <a:r>
              <a:rPr lang="nl-NL" sz="16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red;</a:t>
            </a: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nl-NL" sz="16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1400"/>
              <a:buFont typeface="Arial"/>
              <a:buNone/>
            </a:pPr>
            <a:r>
              <a:rPr lang="nl-NL" sz="16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p.red</a:t>
            </a:r>
            <a:r>
              <a:rPr lang="nl-NL" sz="16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{</a:t>
            </a: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1400"/>
              <a:buFont typeface="Arial"/>
              <a:buNone/>
            </a:pPr>
            <a:r>
              <a:rPr lang="nl-NL" sz="16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font-</a:t>
            </a:r>
            <a:r>
              <a:rPr lang="nl-NL" sz="16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size</a:t>
            </a:r>
            <a:r>
              <a:rPr lang="nl-NL" sz="16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13pt;</a:t>
            </a: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1400"/>
              <a:buFont typeface="Arial"/>
              <a:buNone/>
            </a:pPr>
            <a:r>
              <a:rPr lang="nl-NL" sz="16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nl-NL" sz="160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text-align</a:t>
            </a:r>
            <a:r>
              <a:rPr lang="nl-NL" sz="16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center;</a:t>
            </a: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1400"/>
              <a:buFont typeface="Arial"/>
              <a:buNone/>
            </a:pPr>
            <a:r>
              <a:rPr lang="nl-NL" sz="160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1400"/>
              <a:buFont typeface="Arial"/>
              <a:buNone/>
            </a:pPr>
            <a:endParaRPr lang="nl-NL" sz="1600" b="0" i="0" u="none" strike="noStrike" cap="none" dirty="0">
              <a:solidFill>
                <a:srgbClr val="4F6228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nl-NL" sz="16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&lt;body&gt;</a:t>
            </a: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nl-NL" sz="1600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&lt;h1 class=</a:t>
            </a:r>
            <a:r>
              <a:rPr lang="nl-NL" sz="16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"</a:t>
            </a:r>
            <a:r>
              <a:rPr lang="nl-NL" sz="1600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red</a:t>
            </a:r>
            <a:r>
              <a:rPr lang="nl-NL" sz="16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"</a:t>
            </a:r>
            <a:r>
              <a:rPr lang="nl-NL" sz="1600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&gt;Hoofding met klasse red&lt;/h1&gt;</a:t>
            </a:r>
            <a:endParaRPr lang="nl-NL" sz="16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nl-NL" sz="16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&lt;p class="red"&gt;Paragraaf met klasse red&lt;/p&gt;</a:t>
            </a: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nl-NL" sz="16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&lt;/body&gt;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10250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4B693-8B32-46E0-BEBA-890E43730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F2B1E58-DBB7-463E-A99C-0531266A1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ID is uniek voor één specifiek HTML-element.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ID wordt aan één HTML-element gekoppeld via het ID-attribuut.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ID-</a:t>
            </a:r>
            <a:r>
              <a:rPr lang="nl-BE" dirty="0" err="1"/>
              <a:t>selector</a:t>
            </a:r>
            <a:r>
              <a:rPr lang="nl-BE" dirty="0"/>
              <a:t> start met een hashtag # in de CSS.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5454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9C6AFB17-66A1-4C6A-A72F-CE9E19937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847023"/>
            <a:ext cx="11160125" cy="4793999"/>
          </a:xfrm>
        </p:spPr>
        <p:txBody>
          <a:bodyPr/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#green { 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green;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&lt;h1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=“green”&gt;Deze hoofding heeft een unieke ID en is hierdoor groen&lt;/h1&gt;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&lt;h1&gt;Deze hoofding heeft de unieke ID niet, want deze is al gebruikt&lt;/h1&gt;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&lt;p&gt;Deze paragraaf heeft de unieke ID ook niet, want deze is al gebruikt&lt;/p&gt;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517017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36C06-28CE-4BB8-A244-5437091DE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Speciale </a:t>
            </a:r>
            <a:r>
              <a:rPr lang="nl-BE" dirty="0" err="1"/>
              <a:t>selector</a:t>
            </a:r>
            <a:r>
              <a:rPr lang="nl-BE" dirty="0"/>
              <a:t> - Wildcard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DA39C2-16C7-49AE-A3DE-08C14A375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Deze </a:t>
            </a:r>
            <a:r>
              <a:rPr lang="nl-BE" dirty="0" err="1"/>
              <a:t>selector</a:t>
            </a:r>
            <a:r>
              <a:rPr lang="nl-BE" dirty="0"/>
              <a:t> heeft invloed op alle HTML-elementen van de webpagina.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55600"/>
            <a:r>
              <a:rPr lang="nl-NL" sz="2000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* {</a:t>
            </a:r>
          </a:p>
          <a:p>
            <a:pPr marL="355600"/>
            <a:r>
              <a:rPr lang="nl-NL" sz="20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nl-NL" sz="2000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font-family: </a:t>
            </a:r>
            <a:r>
              <a:rPr lang="nl-NL" sz="2000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Arial</a:t>
            </a:r>
            <a:r>
              <a:rPr lang="nl-NL" sz="2000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, sans-</a:t>
            </a:r>
            <a:r>
              <a:rPr lang="nl-NL" sz="2000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serif</a:t>
            </a:r>
            <a:r>
              <a:rPr lang="nl-NL" sz="2000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marL="355600"/>
            <a:r>
              <a:rPr lang="nl-NL" sz="20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nl-NL" sz="20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margin</a:t>
            </a:r>
            <a:r>
              <a:rPr lang="nl-NL" sz="20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0;</a:t>
            </a:r>
            <a:endParaRPr lang="nl-NL" sz="2000" b="0" i="0" u="none" strike="noStrike" cap="none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55600"/>
            <a:r>
              <a:rPr lang="nl-NL" sz="2000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85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EF5367-E69D-C748-B7F1-F27FAC3F3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Ongeordende (ongenummerde) lijsten</a:t>
            </a: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36557CAB-68A7-8B47-B435-0266C39E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</a:t>
            </a:r>
            <a:r>
              <a:rPr lang="nl-BE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</a:t>
            </a: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&lt;li&gt;item A&lt;/li&gt;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&lt;li&gt;item B&lt;/li&gt;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&lt;li&gt;item C&lt;/li&gt;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&lt;li&gt;item D&lt;/li&gt;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</a:t>
            </a:r>
            <a:r>
              <a:rPr lang="nl-BE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</a:t>
            </a: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endParaRPr lang="nl-B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0478BEE-CF3B-4F01-B7FD-EC43538FB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065979"/>
              </p:ext>
            </p:extLst>
          </p:nvPr>
        </p:nvGraphicFramePr>
        <p:xfrm>
          <a:off x="7098581" y="3428999"/>
          <a:ext cx="4322665" cy="191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Bitmapafbeelding" r:id="rId3" imgW="3371429" imgH="1495634" progId="Paint.Picture">
                  <p:embed/>
                </p:oleObj>
              </mc:Choice>
              <mc:Fallback>
                <p:oleObj name="Bitmapafbeelding" r:id="rId3" imgW="3371429" imgH="1495634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E6586C7-F1D6-42B3-A6CE-0A270E82BD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8581" y="3428999"/>
                        <a:ext cx="4322665" cy="19133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041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8E567-C3DF-4472-BA2B-3244BA4A5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Speciale </a:t>
            </a:r>
            <a:r>
              <a:rPr lang="nl-BE" dirty="0" err="1"/>
              <a:t>selector</a:t>
            </a:r>
            <a:r>
              <a:rPr lang="nl-BE" dirty="0"/>
              <a:t> – Gecombineerde classes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E47C2C-5D7E-4DBA-84EA-58517E853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In het class-attribuut van een HTML-element mag je meerdere classes aanroepen, gescheiden door een spatie.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.geel {</a:t>
            </a:r>
          </a:p>
          <a:p>
            <a:pPr marL="36195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nl-NL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color</a:t>
            </a: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</a:t>
            </a:r>
            <a:r>
              <a:rPr lang="nl-NL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yellow</a:t>
            </a: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marL="36195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36195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.cursief {</a:t>
            </a:r>
          </a:p>
          <a:p>
            <a:pPr marL="36195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nl-NL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nl-NL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font-style:italic</a:t>
            </a: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marL="36195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36195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 </a:t>
            </a:r>
          </a:p>
          <a:p>
            <a:pPr marL="36195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nl-NL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&lt;p class=”geel cursief”&gt;Deze tekst is geel en cursief&lt;/p&gt;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4339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38840-E5DD-4F4E-BB91-96536C852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Speciale </a:t>
            </a:r>
            <a:r>
              <a:rPr lang="nl-BE" dirty="0" err="1"/>
              <a:t>selector</a:t>
            </a:r>
            <a:r>
              <a:rPr lang="nl-BE" dirty="0"/>
              <a:t> – Contextuele </a:t>
            </a:r>
            <a:r>
              <a:rPr lang="nl-BE" dirty="0" err="1"/>
              <a:t>selector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F2EF257-FDE3-491B-B9B1-BFE613366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Via deze </a:t>
            </a:r>
            <a:r>
              <a:rPr lang="nl-BE" dirty="0" err="1"/>
              <a:t>selector</a:t>
            </a:r>
            <a:r>
              <a:rPr lang="nl-BE" dirty="0"/>
              <a:t> kan je stijleigenschappen geven aan alle afstammelingen.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55600"/>
            <a:r>
              <a:rPr lang="en-US" sz="2000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header h1 strong {</a:t>
            </a:r>
          </a:p>
          <a:p>
            <a:pPr marL="355600"/>
            <a:r>
              <a:rPr lang="en-US" sz="20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en-US" sz="2000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color:gray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marL="355600"/>
            <a:r>
              <a:rPr lang="en-US" sz="2000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96777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D1D6E-60B2-4971-975C-26BCD4ABF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Speciale </a:t>
            </a:r>
            <a:r>
              <a:rPr lang="nl-BE" dirty="0" err="1"/>
              <a:t>selector</a:t>
            </a:r>
            <a:r>
              <a:rPr lang="nl-BE" dirty="0"/>
              <a:t> – Kinderen combineren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5DA6CE8-BA04-4ED2-877F-DC68873EF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Bij deze </a:t>
            </a:r>
            <a:r>
              <a:rPr lang="nl-BE" dirty="0" err="1"/>
              <a:t>selector</a:t>
            </a:r>
            <a:r>
              <a:rPr lang="nl-BE" dirty="0"/>
              <a:t> is de volgorde belangrijk.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55600"/>
            <a:r>
              <a:rPr lang="nl-NL" sz="2000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h1 + p {</a:t>
            </a:r>
          </a:p>
          <a:p>
            <a:pPr marL="355600"/>
            <a:r>
              <a:rPr lang="nl-NL" sz="20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font-</a:t>
            </a:r>
            <a:r>
              <a:rPr lang="nl-NL" sz="20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size</a:t>
            </a:r>
            <a:r>
              <a:rPr lang="nl-NL" sz="2000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10px;</a:t>
            </a:r>
          </a:p>
          <a:p>
            <a:pPr marL="355600"/>
            <a:r>
              <a:rPr lang="nl-NL" sz="2000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355600"/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154940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nl-NL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https://www.w3schools.com/css/css_combinators.asp</a:t>
            </a:r>
            <a:r>
              <a:rPr lang="nl-NL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1666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C3733-B703-4228-8412-D3E2C2110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Speciale </a:t>
            </a:r>
            <a:r>
              <a:rPr lang="nl-BE" dirty="0" err="1"/>
              <a:t>selector</a:t>
            </a:r>
            <a:r>
              <a:rPr lang="nl-BE" dirty="0"/>
              <a:t> - </a:t>
            </a:r>
            <a:r>
              <a:rPr lang="nl-BE" dirty="0" err="1"/>
              <a:t>Attribuutselector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270CA38-CEA8-407E-8DDF-1EDA9B8D2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Je kan ook een opmaak geven op basis van een attribuut of attribuutwaarde van een HTML-element.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1600" dirty="0"/>
          </a:p>
          <a:p>
            <a:pPr marL="355600"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6228"/>
              </a:buClr>
              <a:buSzPts val="2400"/>
              <a:buFont typeface="Arial"/>
              <a:buNone/>
            </a:pPr>
            <a:r>
              <a:rPr lang="nl-NL" sz="1600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img</a:t>
            </a:r>
            <a:r>
              <a:rPr lang="nl-NL" sz="1600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[alt] {…}	</a:t>
            </a:r>
          </a:p>
          <a:p>
            <a:pPr marL="355600"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6228"/>
              </a:buClr>
              <a:buSzPts val="2400"/>
              <a:buFont typeface="Arial"/>
              <a:buNone/>
            </a:pPr>
            <a:r>
              <a:rPr lang="nl-NL" sz="1600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img</a:t>
            </a:r>
            <a:r>
              <a:rPr lang="nl-NL" sz="1600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[alt="figuur"] {…}	</a:t>
            </a:r>
          </a:p>
          <a:p>
            <a:pPr marL="355600"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6228"/>
              </a:buClr>
              <a:buSzPts val="2400"/>
              <a:buFont typeface="Arial"/>
              <a:buNone/>
            </a:pPr>
            <a:r>
              <a:rPr lang="nl-NL" sz="1600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img</a:t>
            </a:r>
            <a:r>
              <a:rPr lang="nl-NL" sz="1600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[alt^="figuur"] {…}</a:t>
            </a:r>
          </a:p>
          <a:p>
            <a:pPr marL="355600"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6228"/>
              </a:buClr>
              <a:buSzPts val="2400"/>
              <a:buFont typeface="Arial"/>
              <a:buNone/>
            </a:pPr>
            <a:r>
              <a:rPr lang="nl-NL" sz="1600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img</a:t>
            </a:r>
            <a:r>
              <a:rPr lang="nl-NL" sz="1600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[alt$="figuur"] {…}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6228"/>
              </a:buClr>
              <a:buSzPts val="2400"/>
              <a:buFont typeface="Arial"/>
              <a:buNone/>
            </a:pPr>
            <a:r>
              <a:rPr lang="nl-NL" sz="1600" b="0" i="0" u="none" strike="noStrike" cap="none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img</a:t>
            </a:r>
            <a:r>
              <a:rPr lang="nl-NL" sz="1600" b="0" i="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[alt*="figuur"] {…}</a:t>
            </a:r>
          </a:p>
          <a:p>
            <a:pPr marL="355600"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6228"/>
              </a:buClr>
              <a:buSzPts val="2400"/>
              <a:buFont typeface="Arial"/>
              <a:buNone/>
            </a:pPr>
            <a:endParaRPr lang="nl-NL" sz="1600" b="0" i="0" u="none" strike="noStrike" cap="none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r>
              <a:rPr lang="nl-NL" sz="1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https://www.w3schools.com/css/css_attribute_selectors.asp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26603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F136E-4C10-4010-B595-A3BCB7D67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Pseudo-classes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C220180-135B-4EEF-A3C2-B7AB7592B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Je kan een opmaak geven aan een HTML-element op basis van de toestand van dat HTML-element.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Wordt voornamelijk gebruikt voor hyperlinks, maar andere toestanden zijn ook mogelijk.</a:t>
            </a:r>
          </a:p>
          <a:p>
            <a:endParaRPr lang="nl-BE" dirty="0"/>
          </a:p>
          <a:p>
            <a:r>
              <a:rPr lang="nl-NL" sz="1800" b="0" i="0" u="sng" strike="noStrike" cap="none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https://www.w3schools.com/css/css_pseudo_classes.asp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7291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2268D080-BB3B-4A27-A809-45211599E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394636"/>
            <a:ext cx="11160125" cy="5246386"/>
          </a:xfrm>
        </p:spPr>
        <p:txBody>
          <a:bodyPr/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a:link {</a:t>
            </a: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color: #0000FF;</a:t>
            </a: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text-decoration: none;</a:t>
            </a: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a:visited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color: #0000AA; </a:t>
            </a: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text-decoration: underline;</a:t>
            </a: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a:active {</a:t>
            </a: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color: #0000AA;</a:t>
            </a: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text-decoration: underline;</a:t>
            </a: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a:hover</a:t>
            </a:r>
            <a:r>
              <a:rPr lang="en-US" sz="1400" u="none" strike="noStrike" cap="none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color: #0000FF; </a:t>
            </a: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text-decoration: underline;</a:t>
            </a: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None/>
            </a:pPr>
            <a:r>
              <a:rPr lang="en-US" sz="2000" u="none" strike="noStrike" cap="none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6907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Eenheden</a:t>
            </a:r>
          </a:p>
        </p:txBody>
      </p:sp>
    </p:spTree>
    <p:extLst>
      <p:ext uri="{BB962C8B-B14F-4D97-AF65-F5344CB8AC3E}">
        <p14:creationId xmlns:p14="http://schemas.microsoft.com/office/powerpoint/2010/main" val="13764137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D61E5-6011-4BC6-9950-12946EC52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Eenheden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FC09639-8413-4026-8984-3BB985DCC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nl-BE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nl-B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nl-BE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nl-B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nl-BE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nl-BE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nl-BE" dirty="0"/>
              <a:t>Er bestaan nog andere eenheden, maar deze zijn minder courant.</a:t>
            </a:r>
            <a:endParaRPr lang="nl-BE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nl-BE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8D0290BB-6817-46E2-B2C5-6F80936D5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80745"/>
              </p:ext>
            </p:extLst>
          </p:nvPr>
        </p:nvGraphicFramePr>
        <p:xfrm>
          <a:off x="515936" y="2036697"/>
          <a:ext cx="10687869" cy="2467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517">
                  <a:extLst>
                    <a:ext uri="{9D8B030D-6E8A-4147-A177-3AD203B41FA5}">
                      <a16:colId xmlns:a16="http://schemas.microsoft.com/office/drawing/2014/main" val="2333041492"/>
                    </a:ext>
                  </a:extLst>
                </a:gridCol>
                <a:gridCol w="9322352">
                  <a:extLst>
                    <a:ext uri="{9D8B030D-6E8A-4147-A177-3AD203B41FA5}">
                      <a16:colId xmlns:a16="http://schemas.microsoft.com/office/drawing/2014/main" val="772201414"/>
                    </a:ext>
                  </a:extLst>
                </a:gridCol>
              </a:tblGrid>
              <a:tr h="616982">
                <a:tc>
                  <a:txBody>
                    <a:bodyPr/>
                    <a:lstStyle/>
                    <a:p>
                      <a:r>
                        <a:rPr lang="nl-BE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</a:t>
                      </a:r>
                      <a:endParaRPr lang="nl-BE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breedte van de letter </a:t>
                      </a:r>
                      <a:r>
                        <a:rPr lang="nl-BE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‘M</a:t>
                      </a:r>
                      <a:r>
                        <a:rPr lang="nl-BE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914518"/>
                  </a:ext>
                </a:extLst>
              </a:tr>
              <a:tr h="616982">
                <a:tc>
                  <a:txBody>
                    <a:bodyPr/>
                    <a:lstStyle/>
                    <a:p>
                      <a:r>
                        <a:rPr lang="nl-BE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px</a:t>
                      </a:r>
                      <a:endParaRPr lang="nl-BE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pixels, volgens de schermresolutie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861664"/>
                  </a:ext>
                </a:extLst>
              </a:tr>
              <a:tr h="616982">
                <a:tc>
                  <a:txBody>
                    <a:bodyPr/>
                    <a:lstStyle/>
                    <a:p>
                      <a:r>
                        <a:rPr lang="nl-BE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</a:t>
                      </a:r>
                      <a:endParaRPr lang="nl-BE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punten, waarbij 1pt gelijk is aan 1/72in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819927"/>
                  </a:ext>
                </a:extLst>
              </a:tr>
              <a:tr h="616982">
                <a:tc>
                  <a:txBody>
                    <a:bodyPr/>
                    <a:lstStyle/>
                    <a:p>
                      <a:r>
                        <a:rPr lang="nl-BE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Percentage ten opzichte van de </a:t>
                      </a:r>
                      <a:r>
                        <a:rPr lang="nl-BE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parent</a:t>
                      </a:r>
                      <a:endParaRPr lang="nl-BE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6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466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Kleuren</a:t>
            </a:r>
          </a:p>
        </p:txBody>
      </p:sp>
    </p:spTree>
    <p:extLst>
      <p:ext uri="{BB962C8B-B14F-4D97-AF65-F5344CB8AC3E}">
        <p14:creationId xmlns:p14="http://schemas.microsoft.com/office/powerpoint/2010/main" val="313815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3A44CB-5B69-48E9-9D74-FA2F36907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Kleurnamen</a:t>
            </a:r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239B8F0D-FD53-406F-BF07-1C78B996F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2033814"/>
            <a:ext cx="11160125" cy="3607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Origineel: 17 kleurnamen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In CSS3: 147 kleurnamen</a:t>
            </a:r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5DC477A1-61C8-47D5-B25A-EBEA8B769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12"/>
              </p:ext>
            </p:extLst>
          </p:nvPr>
        </p:nvGraphicFramePr>
        <p:xfrm>
          <a:off x="515937" y="2555703"/>
          <a:ext cx="11160125" cy="2497560"/>
        </p:xfrm>
        <a:graphic>
          <a:graphicData uri="http://schemas.openxmlformats.org/drawingml/2006/table">
            <a:tbl>
              <a:tblPr firstRow="1" firstCol="1" bandRow="1"/>
              <a:tblGrid>
                <a:gridCol w="2231533">
                  <a:extLst>
                    <a:ext uri="{9D8B030D-6E8A-4147-A177-3AD203B41FA5}">
                      <a16:colId xmlns:a16="http://schemas.microsoft.com/office/drawing/2014/main" val="3969426855"/>
                    </a:ext>
                  </a:extLst>
                </a:gridCol>
                <a:gridCol w="2231533">
                  <a:extLst>
                    <a:ext uri="{9D8B030D-6E8A-4147-A177-3AD203B41FA5}">
                      <a16:colId xmlns:a16="http://schemas.microsoft.com/office/drawing/2014/main" val="2777594946"/>
                    </a:ext>
                  </a:extLst>
                </a:gridCol>
                <a:gridCol w="2231533">
                  <a:extLst>
                    <a:ext uri="{9D8B030D-6E8A-4147-A177-3AD203B41FA5}">
                      <a16:colId xmlns:a16="http://schemas.microsoft.com/office/drawing/2014/main" val="3280430188"/>
                    </a:ext>
                  </a:extLst>
                </a:gridCol>
                <a:gridCol w="2232763">
                  <a:extLst>
                    <a:ext uri="{9D8B030D-6E8A-4147-A177-3AD203B41FA5}">
                      <a16:colId xmlns:a16="http://schemas.microsoft.com/office/drawing/2014/main" val="64556321"/>
                    </a:ext>
                  </a:extLst>
                </a:gridCol>
                <a:gridCol w="2232763">
                  <a:extLst>
                    <a:ext uri="{9D8B030D-6E8A-4147-A177-3AD203B41FA5}">
                      <a16:colId xmlns:a16="http://schemas.microsoft.com/office/drawing/2014/main" val="62808787"/>
                    </a:ext>
                  </a:extLst>
                </a:gridCol>
              </a:tblGrid>
              <a:tr h="62439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Aqua</a:t>
                      </a: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nl-BE" sz="17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Blue</a:t>
                      </a:r>
                      <a:endParaRPr lang="nl-BE" sz="17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Fuchsia</a:t>
                      </a:r>
                      <a:endParaRPr lang="nl-BE" sz="17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Gray</a:t>
                      </a:r>
                      <a:endParaRPr lang="nl-BE" sz="17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98427"/>
                  </a:ext>
                </a:extLst>
              </a:tr>
              <a:tr h="62439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  <a:endParaRPr lang="nl-BE" sz="17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Lime</a:t>
                      </a:r>
                      <a:endParaRPr lang="nl-BE" sz="17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Orange</a:t>
                      </a:r>
                      <a:endParaRPr lang="nl-BE" sz="17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Maroon</a:t>
                      </a:r>
                      <a:endParaRPr lang="nl-BE" sz="17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Navy</a:t>
                      </a:r>
                      <a:endParaRPr lang="nl-BE" sz="17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771836"/>
                  </a:ext>
                </a:extLst>
              </a:tr>
              <a:tr h="62439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Olive</a:t>
                      </a:r>
                      <a:endParaRPr lang="nl-BE" sz="17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Purple</a:t>
                      </a:r>
                      <a:endParaRPr lang="nl-BE" sz="17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lang="nl-BE" sz="17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Silver</a:t>
                      </a:r>
                      <a:endParaRPr lang="nl-BE" sz="17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Teal</a:t>
                      </a:r>
                      <a:endParaRPr lang="nl-BE" sz="17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11342"/>
                  </a:ext>
                </a:extLst>
              </a:tr>
              <a:tr h="62439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White</a:t>
                      </a: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Yellow</a:t>
                      </a:r>
                      <a:endParaRPr lang="nl-BE" sz="17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08078" marR="1080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08078" marR="1080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nl-BE" sz="17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08078" marR="1080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674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61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D40AC-C4C2-46C9-BE9C-58E4B4BE8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Definitielijsten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0F23E21-C092-4CA3-8AD2-69BB6571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&lt;dl&gt;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nl-BE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dt</a:t>
            </a: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&gt;Term&lt;/</a:t>
            </a:r>
            <a:r>
              <a:rPr lang="nl-BE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dt</a:t>
            </a: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nl-BE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dd</a:t>
            </a: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&gt;Definitie van woord&lt;/</a:t>
            </a:r>
            <a:r>
              <a:rPr lang="nl-BE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dd</a:t>
            </a: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&lt;/dl&gt;</a:t>
            </a:r>
          </a:p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466DBC9-DF7F-4759-91A0-213709CFB5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581" y="3429000"/>
            <a:ext cx="4322665" cy="1682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527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9C51D-909F-4C1A-ABCC-1B65709C4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RGB-model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B423711-C426-42E5-8B88-7F4492DD0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Je kan een kleur bepalen door intensiteiten van rood, groen en blauw licht te mengen.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Hexadecimale notatie als #rrggbb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Waardes uitgedrukt in cijfers 0-9 en letters A-F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Decimale notatie als </a:t>
            </a:r>
            <a:r>
              <a:rPr lang="nl-BE" dirty="0" err="1"/>
              <a:t>rgb</a:t>
            </a:r>
            <a:r>
              <a:rPr lang="nl-BE" dirty="0"/>
              <a:t>(r, g, b) of </a:t>
            </a:r>
            <a:r>
              <a:rPr lang="nl-BE" dirty="0" err="1"/>
              <a:t>rgb</a:t>
            </a:r>
            <a:r>
              <a:rPr lang="nl-BE" dirty="0"/>
              <a:t>(r%, g%, b%)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Waardes uitgedrukt in cijfers 0-255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Waardes uitgedrukt in percentages</a:t>
            </a:r>
          </a:p>
        </p:txBody>
      </p:sp>
    </p:spTree>
    <p:extLst>
      <p:ext uri="{BB962C8B-B14F-4D97-AF65-F5344CB8AC3E}">
        <p14:creationId xmlns:p14="http://schemas.microsoft.com/office/powerpoint/2010/main" val="2931719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54599306-F9D9-4B20-BC01-D5E8B25D7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212783"/>
            <a:ext cx="11160125" cy="44282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background-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color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nl-BE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#ff77ff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color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#2f4f4f;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BE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background-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color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rgb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(255,119,255);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color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rgb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(47, 79, 79);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background-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color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rgb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(100%,46.7%,100%);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color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rgb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(18.4%,31%,31%);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67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C5B85-5329-492D-B247-8C9A0E33D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HSL-model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0513992-82B0-4804-9DD0-DB72CCAA0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Je kan een kleur bepalen door een waarde toe te kennen aan de tint (in graden), de verzadiging (in percentage) en de helderheid (in percentage).</a:t>
            </a:r>
          </a:p>
          <a:p>
            <a:endParaRPr lang="nl-BE" dirty="0"/>
          </a:p>
          <a:p>
            <a:endParaRPr lang="nl-B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background-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color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hsl(300, 100%, 50%);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color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hsl(180, 25%, 25%);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endParaRPr lang="nl-BE" dirty="0"/>
          </a:p>
        </p:txBody>
      </p:sp>
      <p:pic>
        <p:nvPicPr>
          <p:cNvPr id="5" name="Google Shape;457;p62">
            <a:extLst>
              <a:ext uri="{FF2B5EF4-FFF2-40B4-BE49-F238E27FC236}">
                <a16:creationId xmlns:a16="http://schemas.microsoft.com/office/drawing/2014/main" id="{C367C2F1-30CC-4500-ACDF-DB231D5D1B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39032" y="3429000"/>
            <a:ext cx="2448272" cy="2448272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311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D2592-F311-4BA1-A861-598BDA02C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Transparantie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3E6908F-A834-4B75-B977-F0508FF22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Je kan in CSS transparantie gebruiken door een </a:t>
            </a:r>
            <a:r>
              <a:rPr lang="nl-BE" dirty="0" err="1"/>
              <a:t>alpha</a:t>
            </a:r>
            <a:r>
              <a:rPr lang="nl-BE" dirty="0"/>
              <a:t>-waarde toe te voegen.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55600">
              <a:lnSpc>
                <a:spcPct val="12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(255,119,255, 0.2);</a:t>
            </a:r>
          </a:p>
          <a:p>
            <a:pPr marL="355600">
              <a:lnSpc>
                <a:spcPct val="120000"/>
              </a:lnSpc>
              <a:spcBef>
                <a:spcPts val="0"/>
              </a:spcBef>
            </a:pPr>
            <a:endParaRPr lang="nl-BE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20000"/>
              </a:lnSpc>
              <a:spcBef>
                <a:spcPts val="0"/>
              </a:spcBef>
            </a:pP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background-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color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rgba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(100%,46.7%,100%, 0.2);</a:t>
            </a:r>
            <a:endParaRPr lang="nl-BE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20000"/>
              </a:lnSpc>
              <a:spcBef>
                <a:spcPts val="0"/>
              </a:spcBef>
            </a:pPr>
            <a:endParaRPr lang="nl-BE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2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(300, 100%, 50%, 0.2);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73539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Tekstopmaak</a:t>
            </a:r>
          </a:p>
        </p:txBody>
      </p:sp>
    </p:spTree>
    <p:extLst>
      <p:ext uri="{BB962C8B-B14F-4D97-AF65-F5344CB8AC3E}">
        <p14:creationId xmlns:p14="http://schemas.microsoft.com/office/powerpoint/2010/main" val="2407204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6B35C-9175-4B08-91FF-4667E5532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Stijleigenschappen tekstopmaak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EA436C-75EA-41C8-89B3-465D6444B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b="1" dirty="0"/>
              <a:t>	</a:t>
            </a:r>
          </a:p>
          <a:p>
            <a:r>
              <a:rPr lang="nl-BE" b="1" dirty="0"/>
              <a:t>		Verkorte schrijfwijze!</a:t>
            </a:r>
          </a:p>
        </p:txBody>
      </p:sp>
      <p:graphicFrame>
        <p:nvGraphicFramePr>
          <p:cNvPr id="5" name="Google Shape;481;p65">
            <a:extLst>
              <a:ext uri="{FF2B5EF4-FFF2-40B4-BE49-F238E27FC236}">
                <a16:creationId xmlns:a16="http://schemas.microsoft.com/office/drawing/2014/main" id="{1537CB88-61ED-4C7A-BC22-B35FEE2DDB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65847"/>
              </p:ext>
            </p:extLst>
          </p:nvPr>
        </p:nvGraphicFramePr>
        <p:xfrm>
          <a:off x="515937" y="2035062"/>
          <a:ext cx="11160125" cy="30759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18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  <a:endParaRPr sz="2000" b="1" u="none" strike="noStrike" cap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Waarde </a:t>
                      </a:r>
                      <a:endParaRPr sz="2000" b="1" u="none" strike="noStrike" cap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font-family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naam van het lettertype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font-style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italic | 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oblique</a:t>
                      </a:r>
                      <a:endParaRPr sz="20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font-variant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| small-caps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font-weight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bold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bolder | 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lighter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100 - 700</a:t>
                      </a:r>
                      <a:endParaRPr sz="20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font-size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xx-small | x-small | small | medium | large | x-large | xx-large | larger | smaller | in | cm | mm | pt | px | em | ex | %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6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</a:t>
                      </a:r>
                      <a:endParaRPr sz="20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style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font-variant | font-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font-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line-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font-family</a:t>
                      </a:r>
                      <a:endParaRPr sz="20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Google Shape;482;p65">
            <a:extLst>
              <a:ext uri="{FF2B5EF4-FFF2-40B4-BE49-F238E27FC236}">
                <a16:creationId xmlns:a16="http://schemas.microsoft.com/office/drawing/2014/main" id="{B5ABF27B-0846-4610-B4A5-82F5D408FAB0}"/>
              </a:ext>
            </a:extLst>
          </p:cNvPr>
          <p:cNvSpPr/>
          <p:nvPr/>
        </p:nvSpPr>
        <p:spPr>
          <a:xfrm>
            <a:off x="365552" y="4669512"/>
            <a:ext cx="846600" cy="405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483;p65">
            <a:extLst>
              <a:ext uri="{FF2B5EF4-FFF2-40B4-BE49-F238E27FC236}">
                <a16:creationId xmlns:a16="http://schemas.microsoft.com/office/drawing/2014/main" id="{9C3DE772-4B40-46AF-8D00-D54357DBFAF3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088170" y="5015713"/>
            <a:ext cx="1162686" cy="7991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50789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6CB88-46D2-4620-A4E7-C6934D7F2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Verkorte schrijfwijze gebruiken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95D784E-96FD-4E82-9889-9A6A359BC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nl-NL" dirty="0"/>
              <a:t>Je kan soms meerdere CSS-stijleigenschappen combineren.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nl-NL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De volgorde is hierbij </a:t>
            </a:r>
            <a:r>
              <a:rPr lang="nl-NL" dirty="0">
                <a:solidFill>
                  <a:schemeClr val="dk1"/>
                </a:solidFill>
                <a:ea typeface="Calibri"/>
                <a:sym typeface="Calibri"/>
              </a:rPr>
              <a:t>vaak (deels) </a:t>
            </a:r>
            <a:r>
              <a:rPr lang="nl-NL" dirty="0"/>
              <a:t>van belang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lang="nl-NL" b="1" dirty="0"/>
          </a:p>
          <a:p>
            <a:pPr marL="36195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 { 	</a:t>
            </a:r>
          </a:p>
          <a:p>
            <a:pPr marL="36195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font-family: Times,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serif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font-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size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12pt;</a:t>
            </a:r>
            <a:b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  	line-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height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20pt;</a:t>
            </a:r>
            <a:b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  	font-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weight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bold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  	font-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style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italic;</a:t>
            </a:r>
          </a:p>
          <a:p>
            <a:pPr marL="36195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36195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6195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6195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 {</a:t>
            </a:r>
          </a:p>
          <a:p>
            <a:pPr marL="36195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font: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bold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italic 12pt/20pt Times,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serif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	</a:t>
            </a:r>
          </a:p>
          <a:p>
            <a:pPr marL="36195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2040"/>
              <a:buFont typeface="Arial"/>
              <a:buNone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endParaRPr lang="nl-BE" dirty="0"/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3A977945-B67C-41A0-B336-930A728C06A9}"/>
              </a:ext>
            </a:extLst>
          </p:cNvPr>
          <p:cNvCxnSpPr>
            <a:cxnSpLocks/>
          </p:cNvCxnSpPr>
          <p:nvPr/>
        </p:nvCxnSpPr>
        <p:spPr>
          <a:xfrm>
            <a:off x="1638501" y="4652011"/>
            <a:ext cx="0" cy="5648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4CE10708-80FF-48F2-9FD9-874D7292D9EA}"/>
              </a:ext>
            </a:extLst>
          </p:cNvPr>
          <p:cNvSpPr txBox="1"/>
          <p:nvPr/>
        </p:nvSpPr>
        <p:spPr>
          <a:xfrm>
            <a:off x="6503705" y="5139893"/>
            <a:ext cx="6121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Font-</a:t>
            </a:r>
            <a:r>
              <a:rPr lang="nl-NL" sz="1800" i="1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lang="nl-NL" sz="180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en font-</a:t>
            </a:r>
            <a:r>
              <a:rPr lang="nl-NL" sz="1800" i="1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r>
              <a:rPr lang="nl-NL" sz="180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eerst specificeren!</a:t>
            </a:r>
            <a:endParaRPr lang="nl-BE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922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F18DE-A4A7-418A-8FBE-F6CB8C76D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Generieke font-families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EA1862-8DAB-426C-BB5F-FD202889E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Om problemen te vermijden, voeg je best altijd een generieke font-family toe wanneer je een lettertype vastlegt.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5AD344F-A61C-4D36-AC1F-F25831BA3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29" y="3336758"/>
            <a:ext cx="4933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164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9A8D0-9DCB-4F0F-B176-8ECD7D700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Lettertypes van meerdere woorden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7B96DA-A5FE-442E-A34F-A7C279DB1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Lettertypen die bestaan uit meer dan één woord moeten tussen quotes geschreven worden.</a:t>
            </a:r>
            <a:endParaRPr lang="nl-BE" sz="5400" i="0" u="none" strike="noStrike" cap="none" dirty="0">
              <a:solidFill>
                <a:schemeClr val="dk1"/>
              </a:solidFill>
              <a:ea typeface="Calibri"/>
              <a:sym typeface="Calibri"/>
            </a:endParaRPr>
          </a:p>
          <a:p>
            <a:endParaRPr lang="nl-BE" dirty="0"/>
          </a:p>
          <a:p>
            <a:pPr marL="355600"/>
            <a:r>
              <a:rPr lang="nl-NL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body {</a:t>
            </a:r>
          </a:p>
          <a:p>
            <a:pPr marL="355600"/>
            <a:r>
              <a:rPr lang="nl-NL" sz="2000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nl-NL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font-family: "Times New Roman", Geneva, </a:t>
            </a:r>
            <a:r>
              <a:rPr lang="nl-NL" sz="20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Serif</a:t>
            </a:r>
            <a:r>
              <a:rPr lang="nl-NL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marL="355600"/>
            <a:r>
              <a:rPr lang="nl-NL" sz="20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endParaRPr lang="nl-NL" sz="20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15563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63BF8-AC8D-41BB-94AD-6E87C308B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Stijleigenschappen tekstopmaak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4A670D-CAD8-4A0E-ACC4-4127868EA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lv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nl-BE" sz="2000" dirty="0">
              <a:sym typeface="Calibri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lv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nl-BE" sz="2000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lv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nl-BE" sz="2000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lv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nl-BE" sz="2000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lv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nl-BE" sz="2000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lv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nl-BE" sz="2000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lv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nl-BE" sz="2000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lv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nl-BE" sz="1200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lv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nl-NL" sz="2000" b="0" i="0" u="sng" strike="noStrike" cap="none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https://www.w3schools.com/css/css_text.asp</a:t>
            </a:r>
            <a:r>
              <a:rPr lang="nl-NL" sz="2000" b="0" i="0" u="none" strike="noStrike" cap="none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nl-BE" sz="2000" dirty="0">
              <a:solidFill>
                <a:srgbClr val="0563C1"/>
              </a:solidFill>
            </a:endParaRPr>
          </a:p>
          <a:p>
            <a:endParaRPr lang="nl-BE" dirty="0"/>
          </a:p>
        </p:txBody>
      </p:sp>
      <p:graphicFrame>
        <p:nvGraphicFramePr>
          <p:cNvPr id="5" name="Google Shape;515;p69">
            <a:extLst>
              <a:ext uri="{FF2B5EF4-FFF2-40B4-BE49-F238E27FC236}">
                <a16:creationId xmlns:a16="http://schemas.microsoft.com/office/drawing/2014/main" id="{913211D2-9599-41EC-8AC6-F554D2770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100934"/>
              </p:ext>
            </p:extLst>
          </p:nvPr>
        </p:nvGraphicFramePr>
        <p:xfrm>
          <a:off x="515937" y="2033814"/>
          <a:ext cx="11160125" cy="3134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3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18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18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Waarde </a:t>
                      </a:r>
                      <a:endParaRPr sz="1800" b="1" u="none" strike="noStrike" cap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direction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tekstrichting: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ltr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 |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rtl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 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line-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lijnhoogte: getal met eenheid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18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text-align</a:t>
                      </a:r>
                      <a:endParaRPr sz="18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horizontale uitlijning: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right | center |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justify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18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text-decoration</a:t>
                      </a:r>
                      <a:endParaRPr sz="18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tekstdecoratie: none |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underline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overline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line-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through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blink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18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text-shadow</a:t>
                      </a:r>
                      <a:endParaRPr sz="18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tekstschaduw: h-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shadow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v-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shadow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blur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-radius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vertical-align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verticale uitlijning: baseline | sub | super | top |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-top |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middle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text-bottom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% 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3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F6AC0-C418-4154-9437-6502B9D88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Geneste lijsten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988E89D-77D3-40A7-BFDC-2E670DEC1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96176"/>
            <a:ext cx="11160125" cy="41099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&lt;li&gt;item A&lt;/li&gt;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&lt;li&gt;item B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&lt;</a:t>
            </a:r>
            <a:r>
              <a:rPr lang="nl-BE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&lt;li&gt;item A&lt;/li&gt;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&lt;li&gt;item B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    &lt;</a:t>
            </a:r>
            <a:r>
              <a:rPr lang="nl-BE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&lt;li&gt;item A&lt;/li&gt;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&lt;li&gt;item B&lt;/li&gt;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    &lt;/</a:t>
            </a:r>
            <a:r>
              <a:rPr lang="nl-BE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&lt;/li&gt;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&lt;/</a:t>
            </a:r>
            <a:r>
              <a:rPr lang="nl-BE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&lt;/li&gt;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&lt;li&gt;item C&lt;/li&gt;</a:t>
            </a:r>
          </a:p>
          <a:p>
            <a:pPr>
              <a:spcBef>
                <a:spcPts val="0"/>
              </a:spcBef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nl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97C8B6B-D9FF-4A03-B5BD-550B8AC0FF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43" y="2358189"/>
            <a:ext cx="3441903" cy="2752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432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1D9E8-F455-43FC-A147-2D57345A1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Oefening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C345A78-97CE-4832-8623-6B2090C8C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Maak een webpagina aan ‘tekstopmaak.html’.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Surf naar de website </a:t>
            </a:r>
            <a:r>
              <a:rPr lang="nl-BE" dirty="0">
                <a:hlinkClick r:id="rId2"/>
              </a:rPr>
              <a:t>http://www.lipsum.com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Kopieer vijf alinea’s van de Lorum </a:t>
            </a:r>
            <a:r>
              <a:rPr lang="nl-BE" dirty="0" err="1"/>
              <a:t>ipsum</a:t>
            </a:r>
            <a:r>
              <a:rPr lang="nl-BE" dirty="0"/>
              <a:t> tekst.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Plaats deze vijf alinea’s als paragrafen op je webpagina.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Geef iedere paragraaf een andere class als attribuut.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Geef iedere paragraaf een totaal andere tekstopmaak via de class-</a:t>
            </a:r>
            <a:r>
              <a:rPr lang="nl-BE" dirty="0" err="1"/>
              <a:t>selector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Geef iedere paragraaf een andere tekstkleur.</a:t>
            </a:r>
          </a:p>
        </p:txBody>
      </p:sp>
    </p:spTree>
    <p:extLst>
      <p:ext uri="{BB962C8B-B14F-4D97-AF65-F5344CB8AC3E}">
        <p14:creationId xmlns:p14="http://schemas.microsoft.com/office/powerpoint/2010/main" val="1765630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BOX-model</a:t>
            </a:r>
          </a:p>
        </p:txBody>
      </p:sp>
    </p:spTree>
    <p:extLst>
      <p:ext uri="{BB962C8B-B14F-4D97-AF65-F5344CB8AC3E}">
        <p14:creationId xmlns:p14="http://schemas.microsoft.com/office/powerpoint/2010/main" val="13294937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4A719-78AF-4EC4-BE84-AB193687B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BOX-model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023062E-9224-4BE7-B114-C188FB2E5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Elk element kan als een ‘box’ gezien worden in functie van het design.</a:t>
            </a:r>
            <a:endParaRPr lang="nl-BE" sz="4000" b="0" i="0" u="none" strike="noStrike" cap="none" dirty="0">
              <a:solidFill>
                <a:schemeClr val="dk1"/>
              </a:solidFill>
              <a:ea typeface="Calibri"/>
              <a:sym typeface="Calibri"/>
            </a:endParaRPr>
          </a:p>
          <a:p>
            <a:endParaRPr lang="nl-BE" dirty="0"/>
          </a:p>
        </p:txBody>
      </p:sp>
      <p:pic>
        <p:nvPicPr>
          <p:cNvPr id="5" name="Google Shape;524;p70" descr="https://puu.sh/zm0kM/b0ad18e397.png">
            <a:extLst>
              <a:ext uri="{FF2B5EF4-FFF2-40B4-BE49-F238E27FC236}">
                <a16:creationId xmlns:a16="http://schemas.microsoft.com/office/drawing/2014/main" id="{D957A1D1-064C-4430-996D-456F5A46465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11023" y="3251576"/>
            <a:ext cx="8969952" cy="2716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5764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5521CDC8-3434-46F3-BF8A-D8DD8FD3D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6" y="5420694"/>
            <a:ext cx="11160125" cy="443380"/>
          </a:xfrm>
        </p:spPr>
        <p:txBody>
          <a:bodyPr/>
          <a:lstStyle/>
          <a:p>
            <a:r>
              <a:rPr lang="nl-BE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https://www.w3schools.com/css/css_boxmodel.asp</a:t>
            </a:r>
            <a:r>
              <a:rPr lang="nl-BE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7413BA0-3DB8-4B10-B6A1-9FAA23922C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55" y="1052513"/>
            <a:ext cx="4200486" cy="3849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1978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3A082-47DF-4773-98E4-D7716EADB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Padding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A095055-4857-4D1E-A331-359FDD4FC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NL" sz="24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Witruimte </a:t>
            </a:r>
            <a:r>
              <a:rPr lang="nl-NL" sz="2400" b="1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binnen </a:t>
            </a:r>
            <a:r>
              <a:rPr lang="nl-NL" sz="24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een HTML-element 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lang="nl-NL" sz="2400" dirty="0"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NL" sz="24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4 waardes (te gebruiken in de richting van de klok)</a:t>
            </a:r>
          </a:p>
          <a:p>
            <a:pPr marL="914400" lvl="1" indent="-431800" algn="l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nl-NL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top </a:t>
            </a:r>
          </a:p>
          <a:p>
            <a:pPr marL="914400" lvl="1" indent="-431800" algn="l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nl-NL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right</a:t>
            </a:r>
          </a:p>
          <a:p>
            <a:pPr marL="914400" lvl="1" indent="-431800" algn="l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nl-NL" b="0" i="0" u="none" strike="noStrike" cap="none" dirty="0" err="1">
                <a:solidFill>
                  <a:schemeClr val="dk1"/>
                </a:solidFill>
                <a:ea typeface="Calibri"/>
                <a:sym typeface="Calibri"/>
              </a:rPr>
              <a:t>bottom</a:t>
            </a:r>
            <a:r>
              <a:rPr lang="nl-NL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</a:t>
            </a:r>
          </a:p>
          <a:p>
            <a:pPr marL="914400" lvl="1" indent="-431800" algn="l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nl-NL" b="0" i="0" u="none" strike="noStrike" cap="none" dirty="0" err="1">
                <a:solidFill>
                  <a:schemeClr val="dk1"/>
                </a:solidFill>
                <a:ea typeface="Calibri"/>
                <a:sym typeface="Calibri"/>
              </a:rPr>
              <a:t>left</a:t>
            </a:r>
            <a:endParaRPr lang="nl-NL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082949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22996773-ED58-43BB-8F59-0F252039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933651"/>
            <a:ext cx="11160125" cy="47073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	padding-top: 50px;</a:t>
            </a:r>
          </a:p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	padding-right: 25px;</a:t>
            </a:r>
          </a:p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	padding-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100px;</a:t>
            </a:r>
          </a:p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	padding-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30px;</a:t>
            </a:r>
          </a:p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l-BE" dirty="0"/>
              <a:t>Verkorte </a:t>
            </a:r>
            <a:r>
              <a:rPr lang="nl-BE" dirty="0" err="1"/>
              <a:t>schrijfwijzes</a:t>
            </a:r>
            <a:r>
              <a:rPr lang="nl-BE" dirty="0"/>
              <a:t>:</a:t>
            </a:r>
          </a:p>
          <a:p>
            <a:pPr>
              <a:spcBef>
                <a:spcPts val="0"/>
              </a:spcBef>
            </a:pPr>
            <a:endParaRPr lang="nl-B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	padding: 50px 25px 100px 30px;		</a:t>
            </a:r>
            <a:r>
              <a:rPr lang="nl-BE" sz="1600" dirty="0">
                <a:sym typeface="Wingdings" panose="05000000000000000000" pitchFamily="2" charset="2"/>
              </a:rPr>
              <a:t> Alle zijdes verschillend</a:t>
            </a:r>
            <a:endParaRPr lang="nl-BE" dirty="0"/>
          </a:p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	padding: 50px 25px;  			</a:t>
            </a:r>
            <a:r>
              <a:rPr lang="nl-BE" sz="1600" dirty="0">
                <a:sym typeface="Wingdings" panose="05000000000000000000" pitchFamily="2" charset="2"/>
              </a:rPr>
              <a:t> </a:t>
            </a:r>
            <a:r>
              <a:rPr lang="nl-BE" sz="1600" dirty="0"/>
              <a:t>Tegenoverstaande zijdes identiek</a:t>
            </a:r>
          </a:p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	padding: 25px;					</a:t>
            </a:r>
            <a:r>
              <a:rPr lang="nl-BE" sz="1600" dirty="0">
                <a:sym typeface="Wingdings" panose="05000000000000000000" pitchFamily="2" charset="2"/>
              </a:rPr>
              <a:t> Alle zijdes identiek</a:t>
            </a:r>
            <a:endParaRPr lang="nl-BE" sz="1600" dirty="0"/>
          </a:p>
          <a:p>
            <a:pPr>
              <a:spcBef>
                <a:spcPts val="0"/>
              </a:spcBef>
            </a:pP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44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B8CA1-A9F6-48ED-B9DF-8CB0F7CF1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Margin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A49B19-19F1-47E3-8CA9-04E20B116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NL" sz="24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Witruimte </a:t>
            </a:r>
            <a:r>
              <a:rPr lang="nl-NL" sz="2400" b="1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buiten </a:t>
            </a:r>
            <a:r>
              <a:rPr lang="nl-NL" sz="24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een HTML-element 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lang="nl-NL" sz="2400" dirty="0"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NL" sz="24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4 waardes (te gebruiken in de richting van de klok)</a:t>
            </a:r>
          </a:p>
          <a:p>
            <a:pPr marL="914400" lvl="1" indent="-431800" algn="l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nl-NL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top </a:t>
            </a:r>
          </a:p>
          <a:p>
            <a:pPr marL="914400" lvl="1" indent="-431800" algn="l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nl-NL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right</a:t>
            </a:r>
          </a:p>
          <a:p>
            <a:pPr marL="914400" lvl="1" indent="-431800" algn="l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nl-NL" b="0" i="0" u="none" strike="noStrike" cap="none" dirty="0" err="1">
                <a:solidFill>
                  <a:schemeClr val="dk1"/>
                </a:solidFill>
                <a:ea typeface="Calibri"/>
                <a:sym typeface="Calibri"/>
              </a:rPr>
              <a:t>bottom</a:t>
            </a:r>
            <a:r>
              <a:rPr lang="nl-NL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</a:t>
            </a:r>
          </a:p>
          <a:p>
            <a:pPr marL="914400" lvl="1" indent="-431800" algn="l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nl-NL" b="0" i="0" u="none" strike="noStrike" cap="none" dirty="0" err="1">
                <a:solidFill>
                  <a:schemeClr val="dk1"/>
                </a:solidFill>
                <a:ea typeface="Calibri"/>
                <a:sym typeface="Calibri"/>
              </a:rPr>
              <a:t>left</a:t>
            </a:r>
            <a:endParaRPr lang="nl-NL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234578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22996773-ED58-43BB-8F59-0F252039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933651"/>
            <a:ext cx="11160125" cy="47073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-top: 50px;</a:t>
            </a:r>
          </a:p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-right: 25px;</a:t>
            </a:r>
          </a:p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margin-bottom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100px;</a:t>
            </a:r>
          </a:p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margin-left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30px;</a:t>
            </a:r>
          </a:p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l-BE" dirty="0"/>
              <a:t>Verkorte </a:t>
            </a:r>
            <a:r>
              <a:rPr lang="nl-BE" dirty="0" err="1"/>
              <a:t>schrijfwijzes</a:t>
            </a:r>
            <a:r>
              <a:rPr lang="nl-BE" dirty="0"/>
              <a:t>:</a:t>
            </a:r>
          </a:p>
          <a:p>
            <a:pPr>
              <a:spcBef>
                <a:spcPts val="0"/>
              </a:spcBef>
            </a:pPr>
            <a:endParaRPr lang="nl-B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50px 25px 100px 30px;		</a:t>
            </a:r>
            <a:r>
              <a:rPr lang="nl-BE" sz="1600" dirty="0">
                <a:sym typeface="Wingdings" panose="05000000000000000000" pitchFamily="2" charset="2"/>
              </a:rPr>
              <a:t> Alle zijdes verschillend</a:t>
            </a:r>
            <a:endParaRPr lang="nl-BE" dirty="0"/>
          </a:p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50px 25px;  				</a:t>
            </a:r>
            <a:r>
              <a:rPr lang="nl-BE" sz="1600" dirty="0">
                <a:sym typeface="Wingdings" panose="05000000000000000000" pitchFamily="2" charset="2"/>
              </a:rPr>
              <a:t> </a:t>
            </a:r>
            <a:r>
              <a:rPr lang="nl-BE" sz="1600" dirty="0"/>
              <a:t>Tegenoverstaande zijdes identiek</a:t>
            </a:r>
          </a:p>
          <a:p>
            <a:pPr>
              <a:spcBef>
                <a:spcPts val="0"/>
              </a:spcBef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25px;					</a:t>
            </a:r>
            <a:r>
              <a:rPr lang="nl-BE" sz="1600" dirty="0">
                <a:sym typeface="Wingdings" panose="05000000000000000000" pitchFamily="2" charset="2"/>
              </a:rPr>
              <a:t> Alle zijdes identiek</a:t>
            </a:r>
            <a:endParaRPr lang="nl-BE" sz="1600" dirty="0"/>
          </a:p>
          <a:p>
            <a:pPr>
              <a:spcBef>
                <a:spcPts val="0"/>
              </a:spcBef>
            </a:pP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278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2351E-FFFB-438F-9D63-031622446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Border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C08DEE7-1787-4F47-9B4B-E4D998ED8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Kader </a:t>
            </a:r>
            <a:r>
              <a:rPr lang="nl-BE" b="1" dirty="0"/>
              <a:t>rond</a:t>
            </a:r>
            <a:r>
              <a:rPr lang="nl-BE" dirty="0"/>
              <a:t> een HTML-element, tussen padding en </a:t>
            </a:r>
            <a:r>
              <a:rPr lang="nl-BE" dirty="0" err="1"/>
              <a:t>margin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Je kan aan een kader een breedte, kleur en stijl geven.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B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solidFill>
                  <a:srgbClr val="0563C1"/>
                </a:solidFill>
                <a:latin typeface="+mn-lt"/>
                <a:cs typeface="Courier New" panose="02070309020205020404" pitchFamily="49" charset="0"/>
                <a:hlinkClick r:id="rId2"/>
              </a:rPr>
              <a:t>https://www.w3schools.com/css/css_border.asp</a:t>
            </a:r>
            <a:r>
              <a:rPr lang="nl-BE" sz="1800" dirty="0">
                <a:solidFill>
                  <a:srgbClr val="0563C1"/>
                </a:solidFill>
                <a:latin typeface="+mn-lt"/>
                <a:cs typeface="Courier New" panose="02070309020205020404" pitchFamily="49" charset="0"/>
              </a:rPr>
              <a:t> </a:t>
            </a:r>
          </a:p>
          <a:p>
            <a:pPr marL="447675" indent="0">
              <a:spcBef>
                <a:spcPts val="0"/>
              </a:spcBef>
              <a:buNone/>
            </a:pPr>
            <a:endParaRPr lang="nl-BE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40718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8CB87DBC-A6BF-44DA-AC9C-B939F7D2C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587141"/>
            <a:ext cx="11160125" cy="505388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border-top-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5px;</a:t>
            </a:r>
            <a:endParaRPr lang="nl-BE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border-right-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15px;</a:t>
            </a:r>
            <a:endParaRPr lang="nl-BE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border-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5px;</a:t>
            </a:r>
            <a:endParaRPr lang="nl-BE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border-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10px;</a:t>
            </a:r>
            <a:endParaRPr lang="nl-BE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border-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green;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border-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dashed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BE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nl-BE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5px 15px 5px 10px;</a:t>
            </a:r>
            <a:endParaRPr lang="nl-BE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border-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green;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border-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dashed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BE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nl-BE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  <a:r>
              <a:rPr lang="nl-BE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BE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border: 5px green </a:t>
            </a:r>
            <a:r>
              <a:rPr lang="nl-BE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dotted</a:t>
            </a:r>
            <a:r>
              <a:rPr lang="nl-BE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nl-BE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676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A736E-6EC5-41B8-9BDD-DECCD9C2D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Oefening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782818C-6DC9-4390-8092-404E39D1C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Maak een nieuwe webpagina ‘recept.html’ aan.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Zoek het recept van een eenvoudige vanillecake op het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Voeg een ongeordend boodschappenlijstje toe aan je webpagina met alle nodige ingrediënten om de vanillecake te maken.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Voeg een stappenplan met automatische nummering toe voor de handelingen die je moet uitvoeren om het recept te bereiden.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24113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91650-5C1B-490A-B3D7-7FE20C552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Stijleigenschappen voor blokelementen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C61CD63-C495-42D3-A451-6A6E1D498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35595"/>
              </p:ext>
            </p:extLst>
          </p:nvPr>
        </p:nvGraphicFramePr>
        <p:xfrm>
          <a:off x="515937" y="1864126"/>
          <a:ext cx="11101756" cy="24768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74950">
                  <a:extLst>
                    <a:ext uri="{9D8B030D-6E8A-4147-A177-3AD203B41FA5}">
                      <a16:colId xmlns:a16="http://schemas.microsoft.com/office/drawing/2014/main" val="3466469151"/>
                    </a:ext>
                  </a:extLst>
                </a:gridCol>
                <a:gridCol w="8326806">
                  <a:extLst>
                    <a:ext uri="{9D8B030D-6E8A-4147-A177-3AD203B41FA5}">
                      <a16:colId xmlns:a16="http://schemas.microsoft.com/office/drawing/2014/main" val="1214704144"/>
                    </a:ext>
                  </a:extLst>
                </a:gridCol>
              </a:tblGrid>
              <a:tr h="3538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b="1" u="none" strike="noStrike" cap="none" dirty="0" err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clear</a:t>
                      </a:r>
                      <a:endParaRPr sz="1800" b="1" u="none" strike="noStrike" cap="none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56650" marR="566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zwevende elementen weigeren: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left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 | right |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both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56650" marR="56650" marT="0" marB="0" anchor="ctr"/>
                </a:tc>
                <a:extLst>
                  <a:ext uri="{0D108BD9-81ED-4DB2-BD59-A6C34878D82A}">
                    <a16:rowId xmlns:a16="http://schemas.microsoft.com/office/drawing/2014/main" val="511685952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b="1" u="none" strike="noStrike" cap="none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float</a:t>
                      </a:r>
                      <a:endParaRPr sz="1800" b="1" u="none" strike="noStrike" cap="none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56650" marR="566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zweven: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left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 | right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56650" marR="56650" marT="0" marB="0" anchor="ctr"/>
                </a:tc>
                <a:extLst>
                  <a:ext uri="{0D108BD9-81ED-4DB2-BD59-A6C34878D82A}">
                    <a16:rowId xmlns:a16="http://schemas.microsoft.com/office/drawing/2014/main" val="2314907907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b="1" u="none" strike="noStrike" cap="none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height</a:t>
                      </a:r>
                      <a:endParaRPr sz="1800" b="1" u="none" strike="noStrike" cap="none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56650" marR="566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hoogte: getal met eenheid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56650" marR="56650" marT="0" marB="0" anchor="ctr"/>
                </a:tc>
                <a:extLst>
                  <a:ext uri="{0D108BD9-81ED-4DB2-BD59-A6C34878D82A}">
                    <a16:rowId xmlns:a16="http://schemas.microsoft.com/office/drawing/2014/main" val="420899093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b="1" u="none" strike="noStrike" cap="none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margin</a:t>
                      </a:r>
                      <a:endParaRPr sz="1800" b="1" u="none" strike="noStrike" cap="none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43550" marR="435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marge: getallen met eenheid</a:t>
                      </a:r>
                      <a:endParaRPr sz="1800" b="1" u="none" strike="noStrike" cap="none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43550" marR="43550" marT="0" marB="0" anchor="ctr"/>
                </a:tc>
                <a:extLst>
                  <a:ext uri="{0D108BD9-81ED-4DB2-BD59-A6C34878D82A}">
                    <a16:rowId xmlns:a16="http://schemas.microsoft.com/office/drawing/2014/main" val="587247723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b="1" u="none" strike="noStrike" cap="none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padding</a:t>
                      </a:r>
                      <a:endParaRPr sz="1800" b="1" u="none" strike="noStrike" cap="none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43550" marR="435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witruimte: getallen </a:t>
                      </a:r>
                      <a:r>
                        <a:rPr lang="nl-BE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met eenheid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43550" marR="43550" marT="0" marB="0" anchor="ctr"/>
                </a:tc>
                <a:extLst>
                  <a:ext uri="{0D108BD9-81ED-4DB2-BD59-A6C34878D82A}">
                    <a16:rowId xmlns:a16="http://schemas.microsoft.com/office/drawing/2014/main" val="331303793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b="1" u="none" strike="noStrike" cap="none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width</a:t>
                      </a:r>
                      <a:endParaRPr sz="1800" b="1" u="none" strike="noStrike" cap="none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56650" marR="566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BE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breedte: getal met eenheid</a:t>
                      </a:r>
                    </a:p>
                  </a:txBody>
                  <a:tcPr marL="56650" marR="56650" marT="0" marB="0" anchor="ctr"/>
                </a:tc>
                <a:extLst>
                  <a:ext uri="{0D108BD9-81ED-4DB2-BD59-A6C34878D82A}">
                    <a16:rowId xmlns:a16="http://schemas.microsoft.com/office/drawing/2014/main" val="4216652454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b="1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border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56650" marR="566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rand/kader: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width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color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style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56650" marR="56650" marT="0" marB="0" anchor="ctr"/>
                </a:tc>
                <a:extLst>
                  <a:ext uri="{0D108BD9-81ED-4DB2-BD59-A6C34878D82A}">
                    <a16:rowId xmlns:a16="http://schemas.microsoft.com/office/drawing/2014/main" val="2153885211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2064D8AD-2C6F-48C1-BAE2-3926CE2C8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95107"/>
              </p:ext>
            </p:extLst>
          </p:nvPr>
        </p:nvGraphicFramePr>
        <p:xfrm>
          <a:off x="515937" y="4649650"/>
          <a:ext cx="11101756" cy="115583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5528">
                  <a:extLst>
                    <a:ext uri="{9D8B030D-6E8A-4147-A177-3AD203B41FA5}">
                      <a16:colId xmlns:a16="http://schemas.microsoft.com/office/drawing/2014/main" val="2281390782"/>
                    </a:ext>
                  </a:extLst>
                </a:gridCol>
                <a:gridCol w="8316228">
                  <a:extLst>
                    <a:ext uri="{9D8B030D-6E8A-4147-A177-3AD203B41FA5}">
                      <a16:colId xmlns:a16="http://schemas.microsoft.com/office/drawing/2014/main" val="391712108"/>
                    </a:ext>
                  </a:extLst>
                </a:gridCol>
              </a:tblGrid>
              <a:tr h="3852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nl-NL" sz="1800" b="1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box-</a:t>
                      </a:r>
                      <a:r>
                        <a:rPr lang="nl-NL" sz="1800" b="1" u="none" strike="noStrike" cap="none" dirty="0" err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shadow</a:t>
                      </a:r>
                      <a:endParaRPr sz="1800" b="1" u="none" strike="noStrike" cap="none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43550" marR="4355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schaduw: kleur x-verplaatsing y-verplaatsing vervaging en verspreiding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43550" marR="43550" marT="0" marB="0"/>
                </a:tc>
                <a:extLst>
                  <a:ext uri="{0D108BD9-81ED-4DB2-BD59-A6C34878D82A}">
                    <a16:rowId xmlns:a16="http://schemas.microsoft.com/office/drawing/2014/main" val="387021903"/>
                  </a:ext>
                </a:extLst>
              </a:tr>
              <a:tr h="3852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b="1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border-radius</a:t>
                      </a:r>
                      <a:endParaRPr sz="1400" b="1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50" marR="4355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afronding van de rand: getal met eenheid</a:t>
                      </a:r>
                    </a:p>
                  </a:txBody>
                  <a:tcPr marL="43550" marR="43550" marT="0" marB="0"/>
                </a:tc>
                <a:extLst>
                  <a:ext uri="{0D108BD9-81ED-4DB2-BD59-A6C34878D82A}">
                    <a16:rowId xmlns:a16="http://schemas.microsoft.com/office/drawing/2014/main" val="1905961946"/>
                  </a:ext>
                </a:extLst>
              </a:tr>
              <a:tr h="3852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b="1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border-image</a:t>
                      </a:r>
                      <a:endParaRPr sz="1400" b="1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50" marR="4355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Randfiguur: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url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()</a:t>
                      </a:r>
                      <a:endParaRPr sz="14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50" marR="43550" marT="0" marB="0"/>
                </a:tc>
                <a:extLst>
                  <a:ext uri="{0D108BD9-81ED-4DB2-BD59-A6C34878D82A}">
                    <a16:rowId xmlns:a16="http://schemas.microsoft.com/office/drawing/2014/main" val="314926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2905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D6EC2-E6BA-4DF3-BC02-BEDA02126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Stijleigenschap Display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A1195AF-C4B8-470B-B12F-01279FC1A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2435192"/>
            <a:ext cx="11160125" cy="3205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Stijleigenschap om af te wijken van het standaardgedrag van een </a:t>
            </a:r>
            <a:br>
              <a:rPr lang="nl-BE" dirty="0"/>
            </a:br>
            <a:r>
              <a:rPr lang="nl-BE" dirty="0"/>
              <a:t>HTML-element met betrekking tot blok of </a:t>
            </a:r>
            <a:r>
              <a:rPr lang="nl-BE" dirty="0" err="1"/>
              <a:t>inline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NL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https://www.w3schools.com/css/css_display_visibility.asp</a:t>
            </a:r>
            <a:r>
              <a:rPr lang="nl-NL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endParaRPr lang="nl-BE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7954E084-03B8-4E96-891C-2D5CF322B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76310"/>
              </p:ext>
            </p:extLst>
          </p:nvPr>
        </p:nvGraphicFramePr>
        <p:xfrm>
          <a:off x="2135561" y="3303872"/>
          <a:ext cx="7920875" cy="1828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00875">
                  <a:extLst>
                    <a:ext uri="{9D8B030D-6E8A-4147-A177-3AD203B41FA5}">
                      <a16:colId xmlns:a16="http://schemas.microsoft.com/office/drawing/2014/main" val="3453438176"/>
                    </a:ext>
                  </a:extLst>
                </a:gridCol>
                <a:gridCol w="5920000">
                  <a:extLst>
                    <a:ext uri="{9D8B030D-6E8A-4147-A177-3AD203B41FA5}">
                      <a16:colId xmlns:a16="http://schemas.microsoft.com/office/drawing/2014/main" val="99198732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-NL" sz="20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  <a:endParaRPr sz="2000" b="1" u="none" strike="noStrike" cap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-NL" sz="20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Gedrag </a:t>
                      </a:r>
                      <a:endParaRPr sz="2000" b="1" u="none" strike="noStrike" cap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513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 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geen box 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9498000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 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blokelement met box errond 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42169507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 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 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34024241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inline-block 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inline, maar maakt een box 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9349158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inherit 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erft de eigenschap van zijn 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parent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element</a:t>
                      </a:r>
                      <a:endParaRPr sz="20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48012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5250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5A97E-C103-4075-8CBD-CB424B714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Oefening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7E61961-67A4-4F90-A8CB-EF9418F16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Maak een webpagina ‘box-model.html’ aan.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Maak onderstaande </a:t>
            </a:r>
            <a:r>
              <a:rPr lang="nl-BE" dirty="0" err="1"/>
              <a:t>printscreen</a:t>
            </a:r>
            <a:r>
              <a:rPr lang="nl-BE" dirty="0"/>
              <a:t> zo goed als mogelijk na. De afmetingen en kleuren mag je zelf inschatten en/of kiezen.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00CD3B6-EC92-40C3-8A21-944F255A6D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9699" y="4034506"/>
            <a:ext cx="8947083" cy="1931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73904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Opmaak van lijsten</a:t>
            </a:r>
          </a:p>
        </p:txBody>
      </p:sp>
    </p:spTree>
    <p:extLst>
      <p:ext uri="{BB962C8B-B14F-4D97-AF65-F5344CB8AC3E}">
        <p14:creationId xmlns:p14="http://schemas.microsoft.com/office/powerpoint/2010/main" val="1618322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B7B77-7491-401C-85B5-8DD2680A6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Stijleigenschappen voor lijsten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A8620B1-EE3C-4857-B858-FA33EF8EB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2798398"/>
            <a:ext cx="11160125" cy="3112134"/>
          </a:xfrm>
        </p:spPr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NL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https://www.w3schools.com/css/css_list.asp</a:t>
            </a:r>
            <a:r>
              <a:rPr lang="nl-NL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endParaRPr lang="nl-BE" dirty="0"/>
          </a:p>
        </p:txBody>
      </p:sp>
      <p:graphicFrame>
        <p:nvGraphicFramePr>
          <p:cNvPr id="5" name="Google Shape;608;p80">
            <a:extLst>
              <a:ext uri="{FF2B5EF4-FFF2-40B4-BE49-F238E27FC236}">
                <a16:creationId xmlns:a16="http://schemas.microsoft.com/office/drawing/2014/main" id="{8CD07732-C9ED-4125-88ED-6FF646347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484285"/>
              </p:ext>
            </p:extLst>
          </p:nvPr>
        </p:nvGraphicFramePr>
        <p:xfrm>
          <a:off x="515937" y="1793182"/>
          <a:ext cx="11160125" cy="34397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2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b="1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  <a:endParaRPr sz="2000" b="1" u="none" strike="noStrike" cap="none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Waarde </a:t>
                      </a:r>
                      <a:endParaRPr sz="2000" b="1" u="none" strike="noStrike" cap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 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displayeigenschap: block | </a:t>
                      </a:r>
                      <a:r>
                        <a:rPr lang="nl-NL" sz="2000" b="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-block | list-item | none</a:t>
                      </a:r>
                      <a:endParaRPr sz="20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list-style-type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opsommingsteken: disc | 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circle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square | none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nummering: 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decimal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-roman | 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-roman | 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lower-alpha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upper-alpha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sz="20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list-style-image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opsommingsteken figuurlocatie: 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sz="20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list-style-position</a:t>
                      </a:r>
                      <a:endParaRPr sz="20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locatie opsomming/nummering: 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inside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outside</a:t>
                      </a: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sz="20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list-</a:t>
                      </a:r>
                      <a:r>
                        <a:rPr lang="nl-NL" sz="20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style</a:t>
                      </a:r>
                      <a:endParaRPr sz="20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i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lijststijl: type image </a:t>
                      </a:r>
                      <a:r>
                        <a:rPr lang="nl-NL" sz="2000" i="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r>
                        <a:rPr lang="nl-NL" sz="2000" i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(verkorte notatie)</a:t>
                      </a:r>
                      <a:endParaRPr sz="2000" i="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264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608B480C-97BF-4E39-86C4-59532F4DB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203158"/>
            <a:ext cx="11160125" cy="4437864"/>
          </a:xfrm>
        </p:spPr>
        <p:txBody>
          <a:bodyPr/>
          <a:lstStyle/>
          <a:p>
            <a:pPr marL="85725" marR="0" lvl="1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#rondje {</a:t>
            </a:r>
          </a:p>
          <a:p>
            <a:pPr marL="85725" marR="0" lvl="1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list-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style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disc;</a:t>
            </a:r>
          </a:p>
          <a:p>
            <a:pPr marL="85725" marR="0" lvl="1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endParaRPr lang="nl-NL" sz="36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85725" marR="0" lvl="1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#cirkel {</a:t>
            </a:r>
          </a:p>
          <a:p>
            <a:pPr marL="85725" marR="0" lvl="1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list-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style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circle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marL="85725" marR="0" lvl="1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endParaRPr lang="nl-NL" sz="36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85725" marR="0" lvl="1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endParaRPr lang="nl-NL" sz="18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85725" marR="0" lvl="1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endParaRPr lang="nl-NL" sz="18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85725" marR="0" lvl="1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ul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id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="rondje"&gt;</a:t>
            </a:r>
            <a:endParaRPr lang="nl-NL" sz="36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85725" marR="0" lvl="1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&lt;li&gt;item A&lt;/li&gt;</a:t>
            </a:r>
            <a:endParaRPr lang="nl-NL" sz="36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85725" marR="0" lvl="1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&lt;li&gt;item B&lt;/li&gt;</a:t>
            </a:r>
            <a:endParaRPr lang="nl-NL" sz="36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85725" marR="0" lvl="1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ul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36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85725" marR="0" lvl="1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ul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id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="cirkel"&gt;</a:t>
            </a:r>
            <a:endParaRPr lang="nl-NL" sz="36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85725" marR="0" lvl="1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&lt;li&gt;item A&lt;/li&gt;</a:t>
            </a:r>
            <a:endParaRPr lang="nl-NL" sz="36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85725" marR="0" lvl="1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&lt;li&gt;item B&lt;/li&gt;</a:t>
            </a:r>
            <a:endParaRPr lang="nl-NL" sz="36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85725" marR="0" lvl="1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ul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36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endParaRPr lang="nl-BE" dirty="0"/>
          </a:p>
        </p:txBody>
      </p:sp>
      <p:pic>
        <p:nvPicPr>
          <p:cNvPr id="5" name="Google Shape;618;p81">
            <a:extLst>
              <a:ext uri="{FF2B5EF4-FFF2-40B4-BE49-F238E27FC236}">
                <a16:creationId xmlns:a16="http://schemas.microsoft.com/office/drawing/2014/main" id="{A821BB46-0674-417B-831F-CF4B94CCDB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24280"/>
          <a:stretch/>
        </p:blipFill>
        <p:spPr>
          <a:xfrm>
            <a:off x="7461434" y="2293057"/>
            <a:ext cx="3028950" cy="227188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24122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1DFB3-2FC4-4677-B55D-E01ED5CD6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Oefening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F4D76-7C49-4C83-9160-9033A96C9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Open je eerder aangemaakte webpagina ‘recept.html’.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Verander het opsommingsteken van de boodschappenlijst in een vierkantje.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Pas de automatische nummer aan naar Romeinse cijfers.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28958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Opmaak van afbeeldingen</a:t>
            </a:r>
          </a:p>
        </p:txBody>
      </p:sp>
    </p:spTree>
    <p:extLst>
      <p:ext uri="{BB962C8B-B14F-4D97-AF65-F5344CB8AC3E}">
        <p14:creationId xmlns:p14="http://schemas.microsoft.com/office/powerpoint/2010/main" val="12434310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8DDE-F457-4248-9E24-D665D0B4B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Stijleigenschappen voor afbeeldingen</a:t>
            </a:r>
          </a:p>
        </p:txBody>
      </p:sp>
      <p:graphicFrame>
        <p:nvGraphicFramePr>
          <p:cNvPr id="5" name="Google Shape;625;p82">
            <a:extLst>
              <a:ext uri="{FF2B5EF4-FFF2-40B4-BE49-F238E27FC236}">
                <a16:creationId xmlns:a16="http://schemas.microsoft.com/office/drawing/2014/main" id="{96A11342-86BA-4BE5-BA40-F0662E208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387490"/>
              </p:ext>
            </p:extLst>
          </p:nvPr>
        </p:nvGraphicFramePr>
        <p:xfrm>
          <a:off x="515937" y="2184174"/>
          <a:ext cx="11160124" cy="32444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4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7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  <a:endParaRPr sz="1800" b="1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nl-BE" sz="1800" b="1" u="none" strike="noStrike" cap="none" dirty="0"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Waarde</a:t>
                      </a:r>
                      <a:endParaRPr sz="1800" b="1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vertical-align</a:t>
                      </a:r>
                      <a:endParaRPr sz="18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verticale uitlijning: top |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-top |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middle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text-bottom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baseline | sub | super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7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sz="18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horizontale uitlijning: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right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7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</a:t>
                      </a:r>
                      <a:endParaRPr sz="18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rand/kader: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style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r>
                        <a:rPr lang="nl-NL" sz="18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nl-NL" sz="18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  <a:endParaRPr sz="1800" u="none" strike="noStrike" cap="none" dirty="0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7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</a:t>
                      </a:r>
                      <a:endParaRPr sz="18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witruimte: getallen met eenheid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7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margin</a:t>
                      </a:r>
                      <a:endParaRPr sz="1800" u="none" strike="noStrike" cap="none"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nl-NL" sz="1800" u="none" strike="noStrike" cap="none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marge: getallen met eenheid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4916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66B431B1-3556-46D3-92F2-27F1B043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548640"/>
            <a:ext cx="11160125" cy="5092382"/>
          </a:xfrm>
        </p:spPr>
        <p:txBody>
          <a:bodyPr/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nl-NL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img</a:t>
            </a: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{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width:70px;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nl-NL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img#links</a:t>
            </a: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{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nl-NL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float:left</a:t>
            </a: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nl-NL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img#rechts</a:t>
            </a: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{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nl-NL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float:right</a:t>
            </a: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h2 {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nl-NL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text-align:center</a:t>
            </a: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endParaRPr lang="nl-NL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endParaRPr lang="nl-NL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img</a:t>
            </a: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nl-NL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src</a:t>
            </a: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="school.jpg" alt=“PXL" </a:t>
            </a:r>
            <a:r>
              <a:rPr lang="nl-NL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id</a:t>
            </a: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="links" /&gt;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img</a:t>
            </a: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nl-NL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src</a:t>
            </a: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="school.jpg" alt=“PXL" </a:t>
            </a:r>
            <a:r>
              <a:rPr lang="nl-NL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id</a:t>
            </a: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="rechts" /&gt;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nl-NL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&lt;h2&gt;Tussen twee afbeeldingen&lt;/h2&gt;</a:t>
            </a:r>
          </a:p>
          <a:p>
            <a:endParaRPr lang="nl-BE" dirty="0"/>
          </a:p>
        </p:txBody>
      </p:sp>
      <p:pic>
        <p:nvPicPr>
          <p:cNvPr id="5" name="Google Shape;634;p83" descr="https://puu.sh/zm1Hs/c33a3ee82d.png">
            <a:extLst>
              <a:ext uri="{FF2B5EF4-FFF2-40B4-BE49-F238E27FC236}">
                <a16:creationId xmlns:a16="http://schemas.microsoft.com/office/drawing/2014/main" id="{747BC377-758D-4F4F-871D-87DC8FEA12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18519" y="2467584"/>
            <a:ext cx="4257543" cy="8916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1611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25454264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FEB24-1080-4769-87AC-6DD599C3D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Afbeelding als achtergrond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90469D-9EC9-4D81-85CE-7F627FC44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5505650"/>
            <a:ext cx="11160125" cy="443380"/>
          </a:xfrm>
        </p:spPr>
        <p:txBody>
          <a:bodyPr/>
          <a:lstStyle/>
          <a:p>
            <a:r>
              <a:rPr lang="nl-NL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https://www.w3schools.com/css/css_background.asp</a:t>
            </a:r>
            <a:r>
              <a:rPr lang="nl-NL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endParaRPr lang="nl-BE" sz="2000" dirty="0"/>
          </a:p>
        </p:txBody>
      </p:sp>
      <p:graphicFrame>
        <p:nvGraphicFramePr>
          <p:cNvPr id="5" name="Google Shape;648;p85">
            <a:extLst>
              <a:ext uri="{FF2B5EF4-FFF2-40B4-BE49-F238E27FC236}">
                <a16:creationId xmlns:a16="http://schemas.microsoft.com/office/drawing/2014/main" id="{DEEA1E78-B638-4C97-92D6-77A5B17DF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243226"/>
              </p:ext>
            </p:extLst>
          </p:nvPr>
        </p:nvGraphicFramePr>
        <p:xfrm>
          <a:off x="515937" y="1872249"/>
          <a:ext cx="11160125" cy="33763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91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5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  <a:endParaRPr sz="2000" b="1" u="none" strike="noStrike" cap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nl-NL" sz="20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Waarde </a:t>
                      </a:r>
                      <a:endParaRPr sz="2000" b="1" u="none" strike="noStrike" cap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75" marR="6857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7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background-attachment</a:t>
                      </a:r>
                      <a:endParaRPr sz="1400" u="none" strike="noStrike" cap="non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hechting aan pagina: </a:t>
                      </a:r>
                      <a:r>
                        <a:rPr lang="nl-NL" sz="1800" u="none" strike="noStrike" cap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scroll</a:t>
                      </a: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 | </a:t>
                      </a:r>
                      <a:r>
                        <a:rPr lang="nl-NL" sz="1800" u="none" strike="noStrike" cap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fixed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background-color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kleur: </a:t>
                      </a:r>
                      <a:r>
                        <a:rPr lang="nl-NL" sz="1800" u="none" strike="noStrike" cap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color-rgb</a:t>
                      </a: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 | </a:t>
                      </a:r>
                      <a:r>
                        <a:rPr lang="nl-NL" sz="1800" u="none" strike="noStrike" cap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color-hex</a:t>
                      </a: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 | </a:t>
                      </a:r>
                      <a:r>
                        <a:rPr lang="nl-NL" sz="1800" u="none" strike="noStrike" cap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color</a:t>
                      </a: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-name | </a:t>
                      </a:r>
                      <a:r>
                        <a:rPr lang="nl-NL" sz="1800" u="none" strike="noStrike" cap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transparent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84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background-image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afbeeldingslocatie: </a:t>
                      </a:r>
                      <a:r>
                        <a:rPr lang="nl-NL" sz="1800" u="none" strike="noStrike" cap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url</a:t>
                      </a: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()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7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background-position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horizontale positie: </a:t>
                      </a:r>
                      <a:r>
                        <a:rPr lang="nl-NL" sz="1800" u="none" strike="noStrike" cap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left</a:t>
                      </a: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, center, right</a:t>
                      </a:r>
                      <a:b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</a:b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verticale positie: top, center, </a:t>
                      </a:r>
                      <a:r>
                        <a:rPr lang="nl-NL" sz="1800" u="none" strike="noStrike" cap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bottom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background-</a:t>
                      </a:r>
                      <a:r>
                        <a:rPr lang="nl-NL" sz="1800" u="none" strike="noStrike" cap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repeat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herhaling: </a:t>
                      </a:r>
                      <a:r>
                        <a:rPr lang="nl-NL" sz="1800" u="none" strike="noStrike" cap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repeat</a:t>
                      </a: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 | </a:t>
                      </a:r>
                      <a:r>
                        <a:rPr lang="nl-NL" sz="1800" u="none" strike="noStrike" cap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repeat</a:t>
                      </a: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-x | </a:t>
                      </a:r>
                      <a:r>
                        <a:rPr lang="nl-NL" sz="1800" u="none" strike="noStrike" cap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repeat</a:t>
                      </a: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-y | no-</a:t>
                      </a:r>
                      <a:r>
                        <a:rPr lang="nl-NL" sz="1800" u="none" strike="noStrike" cap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repeat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5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background-size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grootte: getallen met eenheid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4057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B5E3D41-8394-4558-912F-A2BEB1ECB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body {</a:t>
            </a:r>
          </a:p>
          <a:p>
            <a:pPr marL="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background-image: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url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figuren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/tegel.jpg);</a:t>
            </a:r>
          </a:p>
          <a:p>
            <a:pPr marL="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background-color: #9E9889;</a:t>
            </a:r>
          </a:p>
          <a:p>
            <a:pPr marL="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background-repeat: repeat-x;</a:t>
            </a:r>
          </a:p>
          <a:p>
            <a:pPr marL="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75817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FFE9-F84D-472D-B234-7991411CE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Oefening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264C503-06DB-4677-BA63-85CCF4F10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Maak een webpagina ‘pxl-repeat.html’ aan.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Zoek op het internet naar het logo van de PXL.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Sla het logo op in je projectmap (in de map </a:t>
            </a:r>
            <a:r>
              <a:rPr lang="nl-BE" dirty="0" err="1"/>
              <a:t>img</a:t>
            </a:r>
            <a:r>
              <a:rPr lang="nl-BE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Voeg het logo toe aan je webpagina als achtergrondfiguur.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Stel de volgende stijleigenschappen in: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Breedte: 50px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Hoogte 50px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Herhaling: horizontaal en verticaal</a:t>
            </a:r>
          </a:p>
        </p:txBody>
      </p:sp>
    </p:spTree>
    <p:extLst>
      <p:ext uri="{BB962C8B-B14F-4D97-AF65-F5344CB8AC3E}">
        <p14:creationId xmlns:p14="http://schemas.microsoft.com/office/powerpoint/2010/main" val="1492247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Opdrachten</a:t>
            </a:r>
          </a:p>
        </p:txBody>
      </p:sp>
    </p:spTree>
    <p:extLst>
      <p:ext uri="{BB962C8B-B14F-4D97-AF65-F5344CB8AC3E}">
        <p14:creationId xmlns:p14="http://schemas.microsoft.com/office/powerpoint/2010/main" val="19437123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3112-5FFE-4B0D-A3B8-6F61AD31C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Opdrachten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5012F6-85F6-4FD4-B885-AB8E84DC0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Download op </a:t>
            </a:r>
            <a:r>
              <a:rPr lang="nl-BE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BlackBoard</a:t>
            </a:r>
            <a:r>
              <a:rPr lang="nl-BE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de PDF met opdrachten (HTML &amp; CSS &gt; Oefeningen &amp; Opdrachten)</a:t>
            </a:r>
          </a:p>
          <a:p>
            <a:r>
              <a:rPr lang="nl-BE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Deze opdrachten mag je volgende week in de klas maken</a:t>
            </a:r>
          </a:p>
          <a:p>
            <a:endParaRPr lang="nl-BE" sz="2000" dirty="0">
              <a:solidFill>
                <a:srgbClr val="000000"/>
              </a:solidFill>
            </a:endParaRPr>
          </a:p>
          <a:p>
            <a:r>
              <a:rPr lang="nl-BE" sz="2000" dirty="0">
                <a:solidFill>
                  <a:srgbClr val="000000"/>
                </a:solidFill>
              </a:rPr>
              <a:t>Eerder klaar? </a:t>
            </a:r>
            <a:r>
              <a:rPr lang="nl-BE" sz="2000" dirty="0"/>
              <a:t>Bekijk dan het extra cursusmateriaal op </a:t>
            </a:r>
            <a:r>
              <a:rPr lang="nl-BE" sz="2000" dirty="0" err="1"/>
              <a:t>CodeCademy</a:t>
            </a:r>
            <a:r>
              <a:rPr lang="nl-BE" sz="2000" dirty="0"/>
              <a:t> en </a:t>
            </a:r>
            <a:r>
              <a:rPr lang="nl-BE" sz="2000" dirty="0" err="1"/>
              <a:t>PluralSight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0273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607F7-7BEB-46C8-BE89-F9A085307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Afbeeldingen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F3EB158-3862-4D5C-846F-50B241021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800" dirty="0"/>
              <a:t>Bij het </a:t>
            </a:r>
            <a:r>
              <a:rPr lang="nl-BE" sz="2800" dirty="0" err="1"/>
              <a:t>img</a:t>
            </a:r>
            <a:r>
              <a:rPr lang="nl-BE" sz="2800" dirty="0"/>
              <a:t>-element zijn de attributen </a:t>
            </a:r>
            <a:r>
              <a:rPr lang="nl-BE" sz="2800" i="1" u="sng" dirty="0" err="1"/>
              <a:t>src</a:t>
            </a:r>
            <a:r>
              <a:rPr lang="nl-BE" sz="2800" dirty="0"/>
              <a:t> en </a:t>
            </a:r>
            <a:r>
              <a:rPr lang="nl-BE" sz="2800" i="1" u="sng" dirty="0"/>
              <a:t>alt</a:t>
            </a:r>
            <a:r>
              <a:rPr lang="nl-BE" sz="2800" dirty="0"/>
              <a:t> verplicht.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400" dirty="0"/>
              <a:t>Het </a:t>
            </a:r>
            <a:r>
              <a:rPr lang="nl-BE" sz="2400" dirty="0" err="1"/>
              <a:t>src</a:t>
            </a:r>
            <a:r>
              <a:rPr lang="nl-BE" sz="2400" dirty="0"/>
              <a:t>-attribuut geeft aan welke afbeelding getoond wordt.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400" dirty="0"/>
              <a:t>Het alt-attribuut geeft een alternatieve tekst mee die getoond wordt als de afbeelding niet kan weergegeven worden.</a:t>
            </a:r>
          </a:p>
          <a:p>
            <a:endParaRPr lang="nl-BE" dirty="0"/>
          </a:p>
          <a:p>
            <a:r>
              <a:rPr lang="nl-B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lang="nl-B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nl-B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nl-B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lang="nl-B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/beeld1.gif" alt="hier staat een beeld" /&gt;</a:t>
            </a:r>
            <a:endParaRPr lang="nl-B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95913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3612</Words>
  <Application>Microsoft Office PowerPoint</Application>
  <PresentationFormat>Breedbeeld</PresentationFormat>
  <Paragraphs>762</Paragraphs>
  <Slides>84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84</vt:i4>
      </vt:variant>
    </vt:vector>
  </HeadingPairs>
  <TitlesOfParts>
    <vt:vector size="93" baseType="lpstr">
      <vt:lpstr>Arial</vt:lpstr>
      <vt:lpstr>Calibri</vt:lpstr>
      <vt:lpstr>Consolas</vt:lpstr>
      <vt:lpstr>Courier New</vt:lpstr>
      <vt:lpstr>Segoe UI</vt:lpstr>
      <vt:lpstr>Symbol</vt:lpstr>
      <vt:lpstr>Wingdings</vt:lpstr>
      <vt:lpstr>Kantoorthema</vt:lpstr>
      <vt:lpstr>Bitmapafbeelding</vt:lpstr>
      <vt:lpstr>Web Essentials</vt:lpstr>
      <vt:lpstr>Lijsten</vt:lpstr>
      <vt:lpstr>Geordende (genummerde) lijsten</vt:lpstr>
      <vt:lpstr>Ongeordende (ongenummerde) lijsten</vt:lpstr>
      <vt:lpstr>Definitielijsten</vt:lpstr>
      <vt:lpstr>Geneste lijsten</vt:lpstr>
      <vt:lpstr>Oefening</vt:lpstr>
      <vt:lpstr>Media</vt:lpstr>
      <vt:lpstr>Afbeeldingen</vt:lpstr>
      <vt:lpstr>Afbeeldingsformaten</vt:lpstr>
      <vt:lpstr>Afbeeldingen groeperen</vt:lpstr>
      <vt:lpstr>Koppeling als afbeelding</vt:lpstr>
      <vt:lpstr>Audio</vt:lpstr>
      <vt:lpstr>Audio</vt:lpstr>
      <vt:lpstr>Audio</vt:lpstr>
      <vt:lpstr>Video</vt:lpstr>
      <vt:lpstr>Video</vt:lpstr>
      <vt:lpstr>Video</vt:lpstr>
      <vt:lpstr>iFrame</vt:lpstr>
      <vt:lpstr>Oefening</vt:lpstr>
      <vt:lpstr>CSS</vt:lpstr>
      <vt:lpstr>Webtalen</vt:lpstr>
      <vt:lpstr>Syntax van CSS</vt:lpstr>
      <vt:lpstr>Webtalen</vt:lpstr>
      <vt:lpstr>PowerPoint-presentatie</vt:lpstr>
      <vt:lpstr>Commentaar</vt:lpstr>
      <vt:lpstr>Toepassen van CSS</vt:lpstr>
      <vt:lpstr>Inline of lokale stijl</vt:lpstr>
      <vt:lpstr>Globale stijl of blokstijl</vt:lpstr>
      <vt:lpstr>Gelinkte stijl met apart stijlblad</vt:lpstr>
      <vt:lpstr>Cascading - waterval</vt:lpstr>
      <vt:lpstr>Selectors</vt:lpstr>
      <vt:lpstr>Tags</vt:lpstr>
      <vt:lpstr>Classes</vt:lpstr>
      <vt:lpstr>PowerPoint-presentatie</vt:lpstr>
      <vt:lpstr>Fixed classes</vt:lpstr>
      <vt:lpstr>ID</vt:lpstr>
      <vt:lpstr>PowerPoint-presentatie</vt:lpstr>
      <vt:lpstr>Speciale selector - Wildcard</vt:lpstr>
      <vt:lpstr>Speciale selector – Gecombineerde classes</vt:lpstr>
      <vt:lpstr>Speciale selector – Contextuele selector</vt:lpstr>
      <vt:lpstr>Speciale selector – Kinderen combineren</vt:lpstr>
      <vt:lpstr>Speciale selector - Attribuutselector</vt:lpstr>
      <vt:lpstr>Pseudo-classes</vt:lpstr>
      <vt:lpstr>PowerPoint-presentatie</vt:lpstr>
      <vt:lpstr>Eenheden</vt:lpstr>
      <vt:lpstr>Eenheden</vt:lpstr>
      <vt:lpstr>Kleuren</vt:lpstr>
      <vt:lpstr>Kleurnamen</vt:lpstr>
      <vt:lpstr>RGB-model</vt:lpstr>
      <vt:lpstr>PowerPoint-presentatie</vt:lpstr>
      <vt:lpstr>HSL-model</vt:lpstr>
      <vt:lpstr>Transparantie</vt:lpstr>
      <vt:lpstr>Tekstopmaak</vt:lpstr>
      <vt:lpstr>Stijleigenschappen tekstopmaak</vt:lpstr>
      <vt:lpstr>Verkorte schrijfwijze gebruiken</vt:lpstr>
      <vt:lpstr>Generieke font-families</vt:lpstr>
      <vt:lpstr>Lettertypes van meerdere woorden</vt:lpstr>
      <vt:lpstr>Stijleigenschappen tekstopmaak</vt:lpstr>
      <vt:lpstr>Oefening</vt:lpstr>
      <vt:lpstr>BOX-model</vt:lpstr>
      <vt:lpstr>BOX-model</vt:lpstr>
      <vt:lpstr>PowerPoint-presentatie</vt:lpstr>
      <vt:lpstr>Padding</vt:lpstr>
      <vt:lpstr>PowerPoint-presentatie</vt:lpstr>
      <vt:lpstr>Margin</vt:lpstr>
      <vt:lpstr>PowerPoint-presentatie</vt:lpstr>
      <vt:lpstr>Border</vt:lpstr>
      <vt:lpstr>PowerPoint-presentatie</vt:lpstr>
      <vt:lpstr>Stijleigenschappen voor blokelementen</vt:lpstr>
      <vt:lpstr>Stijleigenschap Display</vt:lpstr>
      <vt:lpstr>Oefening</vt:lpstr>
      <vt:lpstr>Opmaak van lijsten</vt:lpstr>
      <vt:lpstr>Stijleigenschappen voor lijsten</vt:lpstr>
      <vt:lpstr>PowerPoint-presentatie</vt:lpstr>
      <vt:lpstr>Oefening</vt:lpstr>
      <vt:lpstr>Opmaak van afbeeldingen</vt:lpstr>
      <vt:lpstr>Stijleigenschappen voor afbeeldingen</vt:lpstr>
      <vt:lpstr>PowerPoint-presentatie</vt:lpstr>
      <vt:lpstr>Afbeelding als achtergrond</vt:lpstr>
      <vt:lpstr>PowerPoint-presentatie</vt:lpstr>
      <vt:lpstr>Oefening</vt:lpstr>
      <vt:lpstr>Opdrachten</vt:lpstr>
      <vt:lpstr>Opdrachten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en 2</dc:title>
  <dc:creator>Nick Daenen;Kimberly Willems</dc:creator>
  <cp:lastModifiedBy>Kimberly Willems</cp:lastModifiedBy>
  <cp:revision>402</cp:revision>
  <dcterms:created xsi:type="dcterms:W3CDTF">2017-10-12T15:08:04Z</dcterms:created>
  <dcterms:modified xsi:type="dcterms:W3CDTF">2020-09-24T15:37:08Z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20003615@pxl.be</vt:lpwstr>
  </property>
  <property fmtid="{D5CDD505-2E9C-101B-9397-08002B2CF9AE}" pid="5" name="MSIP_Label_f95379a6-efcb-4855-97e0-03c6be785496_SetDate">
    <vt:lpwstr>2020-09-14T10:55:36.3153359Z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6a276b51-d5be-4d4d-b01b-2ee488f4029e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</Properties>
</file>